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4"/>
  </p:notesMasterIdLst>
  <p:sldIdLst>
    <p:sldId id="277" r:id="rId2"/>
    <p:sldId id="265" r:id="rId3"/>
    <p:sldId id="260" r:id="rId4"/>
    <p:sldId id="261" r:id="rId5"/>
    <p:sldId id="262" r:id="rId6"/>
    <p:sldId id="263" r:id="rId7"/>
    <p:sldId id="264" r:id="rId8"/>
    <p:sldId id="274" r:id="rId9"/>
    <p:sldId id="275" r:id="rId10"/>
    <p:sldId id="276" r:id="rId11"/>
    <p:sldId id="273"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0" d="100"/>
          <a:sy n="70"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246F2-4ADD-4D2C-B823-B6F9535FB99A}" type="datetimeFigureOut">
              <a:rPr lang="en-US" smtClean="0"/>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89D83-4797-4BEA-9F48-9AE0219EEAB8}" type="slidenum">
              <a:rPr lang="en-US" smtClean="0"/>
              <a:t>‹#›</a:t>
            </a:fld>
            <a:endParaRPr lang="en-US"/>
          </a:p>
        </p:txBody>
      </p:sp>
    </p:spTree>
    <p:extLst>
      <p:ext uri="{BB962C8B-B14F-4D97-AF65-F5344CB8AC3E}">
        <p14:creationId xmlns:p14="http://schemas.microsoft.com/office/powerpoint/2010/main" val="1111900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A96B2A-FB94-4171-B96E-4AD0E2B98CCA}"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20051850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44C12-5C4D-47C1-A25D-874435628CC7}"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287505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154C0-1F10-47C9-9D9E-1ADF41317A61}"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406003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4F4189-763D-4274-81C2-5B346E91E91D}"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6477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F2359-03C7-4D0A-884A-A77DA347AE0D}"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267444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3A00D47-B72F-4327-A469-2A068DB1D702}" type="datetime1">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323749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85A5EEF-B3FF-40FF-BB35-FE40CA6E89CD}" type="datetime1">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110840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C3542-3FC2-492D-9696-1DA9F25AA381}"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95838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68A19-1452-4B8F-806C-8171AF488E71}"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257196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8CFD33-0336-4231-BC09-DC50BB7BF545}"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359396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D28BB-D76D-4DA0-B60A-078E32EEA33D}" type="datetime1">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246652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372924-098B-48C7-9398-F4026997ABBB}"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34405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4EA6F2-E284-429E-85E4-3B27C9BF0246}" type="datetime1">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163890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AB7D25-F141-4D0F-9674-814029C56406}" type="datetime1">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92745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3C22F-4DE3-449D-891B-DE62C7BD174E}" type="datetime1">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36055706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27497-5C20-4896-B20D-1B19F214B958}"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1354984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86EB1-35BA-4F2A-8A54-913137A4007F}" type="datetime1">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7AC8B-1D69-43AD-8395-D5D0D9486A77}" type="slidenum">
              <a:rPr lang="en-US" smtClean="0"/>
              <a:t>‹#›</a:t>
            </a:fld>
            <a:endParaRPr lang="en-US"/>
          </a:p>
        </p:txBody>
      </p:sp>
    </p:spTree>
    <p:extLst>
      <p:ext uri="{BB962C8B-B14F-4D97-AF65-F5344CB8AC3E}">
        <p14:creationId xmlns:p14="http://schemas.microsoft.com/office/powerpoint/2010/main" val="324588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264F30-AB38-4BC8-94DF-D7EB2241030D}" type="datetime1">
              <a:rPr lang="en-US" smtClean="0"/>
              <a:t>11/21/2016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C7AC8B-1D69-43AD-8395-D5D0D9486A77}" type="slidenum">
              <a:rPr lang="en-US" smtClean="0"/>
              <a:t>‹#›</a:t>
            </a:fld>
            <a:endParaRPr lang="en-US"/>
          </a:p>
        </p:txBody>
      </p:sp>
    </p:spTree>
    <p:extLst>
      <p:ext uri="{BB962C8B-B14F-4D97-AF65-F5344CB8AC3E}">
        <p14:creationId xmlns:p14="http://schemas.microsoft.com/office/powerpoint/2010/main" val="3600369820"/>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juliansimon/weather_madrid_lemd_1997_2015.csv"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061403"/>
            <a:ext cx="10195560" cy="2387600"/>
          </a:xfrm>
        </p:spPr>
        <p:txBody>
          <a:bodyPr>
            <a:normAutofit fontScale="90000"/>
          </a:bodyPr>
          <a:lstStyle/>
          <a:p>
            <a:r>
              <a:rPr lang="en-US" b="1" dirty="0" smtClean="0">
                <a:latin typeface="Arial Black" panose="020B0A04020102020204" pitchFamily="34" charset="0"/>
              </a:rPr>
              <a:t>FORECAST </a:t>
            </a:r>
            <a:br>
              <a:rPr lang="en-US" b="1" dirty="0" smtClean="0">
                <a:latin typeface="Arial Black" panose="020B0A04020102020204" pitchFamily="34" charset="0"/>
              </a:rPr>
            </a:br>
            <a:r>
              <a:rPr lang="en-US" b="1" dirty="0" smtClean="0">
                <a:latin typeface="Arial Black" panose="020B0A04020102020204" pitchFamily="34" charset="0"/>
              </a:rPr>
              <a:t>AT BARAJAS AIRPORT  MADRID</a:t>
            </a:r>
            <a:br>
              <a:rPr lang="en-US" b="1" dirty="0" smtClean="0">
                <a:latin typeface="Arial Black" panose="020B0A04020102020204" pitchFamily="34" charset="0"/>
              </a:rPr>
            </a:br>
            <a:r>
              <a:rPr lang="en-US" sz="2400" b="1" dirty="0" smtClean="0">
                <a:latin typeface="Arial Black" panose="020B0A04020102020204" pitchFamily="34" charset="0"/>
              </a:rPr>
              <a:t>(BETWEEN 1997 – 2015)</a:t>
            </a:r>
            <a:endParaRPr lang="tr-TR" sz="2400" b="1" dirty="0">
              <a:latin typeface="Arial Black" panose="020B0A04020102020204" pitchFamily="34" charset="0"/>
            </a:endParaRPr>
          </a:p>
        </p:txBody>
      </p:sp>
      <p:sp>
        <p:nvSpPr>
          <p:cNvPr id="3" name="Subtitle 2"/>
          <p:cNvSpPr>
            <a:spLocks noGrp="1"/>
          </p:cNvSpPr>
          <p:nvPr>
            <p:ph type="subTitle" idx="1"/>
          </p:nvPr>
        </p:nvSpPr>
        <p:spPr>
          <a:xfrm>
            <a:off x="1143000" y="4440238"/>
            <a:ext cx="10165080" cy="1655762"/>
          </a:xfrm>
        </p:spPr>
        <p:txBody>
          <a:bodyPr/>
          <a:lstStyle/>
          <a:p>
            <a:r>
              <a:rPr lang="en-US" b="1" dirty="0" smtClean="0"/>
              <a:t>By</a:t>
            </a:r>
          </a:p>
          <a:p>
            <a:r>
              <a:rPr lang="en-US" b="1" dirty="0" smtClean="0"/>
              <a:t>Team Radical</a:t>
            </a:r>
          </a:p>
          <a:p>
            <a:r>
              <a:rPr lang="en-US" b="1" dirty="0" smtClean="0"/>
              <a:t>Mansoor Baba Shaik, Serdal </a:t>
            </a:r>
            <a:r>
              <a:rPr lang="en-US" b="1" dirty="0" err="1" smtClean="0"/>
              <a:t>Sakali</a:t>
            </a:r>
            <a:r>
              <a:rPr lang="en-US" b="1" dirty="0" smtClean="0"/>
              <a:t>, Kratika Bagora, Archi Gogne</a:t>
            </a:r>
            <a:endParaRPr lang="tr-TR" b="1" dirty="0"/>
          </a:p>
        </p:txBody>
      </p:sp>
    </p:spTree>
    <p:extLst>
      <p:ext uri="{BB962C8B-B14F-4D97-AF65-F5344CB8AC3E}">
        <p14:creationId xmlns:p14="http://schemas.microsoft.com/office/powerpoint/2010/main" val="3012519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951895" y="609600"/>
            <a:ext cx="4217005" cy="5388507"/>
          </a:xfrm>
        </p:spPr>
        <p:txBody>
          <a:bodyPr>
            <a:normAutofit/>
          </a:bodyPr>
          <a:lstStyle/>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This time series plot gives us visual information how the visibility got effected by the causation of an event starting the year 2012.</a:t>
            </a:r>
          </a:p>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When closely observed we can see that for events such as Rain-Hail, Rain-Hail-Thunderstorm and Snow were not much abundant. Therefore we not seen in the plot compared to the largely occurred events.</a:t>
            </a:r>
          </a:p>
        </p:txBody>
      </p:sp>
      <p:sp>
        <p:nvSpPr>
          <p:cNvPr id="4" name="Slide Number Placeholder 3"/>
          <p:cNvSpPr>
            <a:spLocks noGrp="1"/>
          </p:cNvSpPr>
          <p:nvPr>
            <p:ph type="sldNum" sz="quarter" idx="12"/>
          </p:nvPr>
        </p:nvSpPr>
        <p:spPr>
          <a:xfrm>
            <a:off x="10818811" y="6118225"/>
            <a:ext cx="753545" cy="365125"/>
          </a:xfrm>
        </p:spPr>
        <p:txBody>
          <a:bodyPr/>
          <a:lstStyle/>
          <a:p>
            <a:fld id="{93C7AC8B-1D69-43AD-8395-D5D0D9486A77}" type="slidenum">
              <a:rPr lang="en-US" smtClean="0"/>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30200"/>
            <a:ext cx="6362700" cy="5788025"/>
          </a:xfrm>
          <a:prstGeom prst="rect">
            <a:avLst/>
          </a:prstGeom>
        </p:spPr>
      </p:pic>
    </p:spTree>
    <p:extLst>
      <p:ext uri="{BB962C8B-B14F-4D97-AF65-F5344CB8AC3E}">
        <p14:creationId xmlns:p14="http://schemas.microsoft.com/office/powerpoint/2010/main" val="51553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Conclusion</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We have chosen the mean visibility for the presentation so that we can give better visuals information from the plots, as in general it plays an important role during a flight.</a:t>
            </a:r>
          </a:p>
          <a:p>
            <a:r>
              <a:rPr lang="en-US" dirty="0" smtClean="0"/>
              <a:t>In the future, we would like to do in-depth analysis to find the relationships and associations between the variables on interest and therefore use them to forecast the upcoming weather changes</a:t>
            </a:r>
            <a:r>
              <a:rPr lang="en-US" dirty="0" smtClean="0"/>
              <a:t>.</a:t>
            </a:r>
            <a:endParaRPr lang="en-US" dirty="0"/>
          </a:p>
        </p:txBody>
      </p:sp>
      <p:sp>
        <p:nvSpPr>
          <p:cNvPr id="4" name="Slide Number Placeholder 3"/>
          <p:cNvSpPr>
            <a:spLocks noGrp="1"/>
          </p:cNvSpPr>
          <p:nvPr>
            <p:ph type="sldNum" sz="quarter" idx="12"/>
          </p:nvPr>
        </p:nvSpPr>
        <p:spPr/>
        <p:txBody>
          <a:bodyPr/>
          <a:lstStyle/>
          <a:p>
            <a:fld id="{93C7AC8B-1D69-43AD-8395-D5D0D9486A77}" type="slidenum">
              <a:rPr lang="en-US" smtClean="0"/>
              <a:t>11</a:t>
            </a:fld>
            <a:endParaRPr lang="en-US"/>
          </a:p>
        </p:txBody>
      </p:sp>
    </p:spTree>
    <p:extLst>
      <p:ext uri="{BB962C8B-B14F-4D97-AF65-F5344CB8AC3E}">
        <p14:creationId xmlns:p14="http://schemas.microsoft.com/office/powerpoint/2010/main" val="3701189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478"/>
            <a:ext cx="12192000" cy="6858000"/>
          </a:xfrm>
        </p:spPr>
      </p:pic>
      <p:sp>
        <p:nvSpPr>
          <p:cNvPr id="5" name="Oval Callout 4"/>
          <p:cNvSpPr/>
          <p:nvPr/>
        </p:nvSpPr>
        <p:spPr>
          <a:xfrm>
            <a:off x="4754880" y="0"/>
            <a:ext cx="3870960" cy="1386840"/>
          </a:xfrm>
          <a:prstGeom prst="wedgeEllipseCallout">
            <a:avLst>
              <a:gd name="adj1" fmla="val -51148"/>
              <a:gd name="adj2" fmla="val 5810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6" name="TextBox 5"/>
          <p:cNvSpPr txBox="1"/>
          <p:nvPr/>
        </p:nvSpPr>
        <p:spPr>
          <a:xfrm>
            <a:off x="4754880" y="448494"/>
            <a:ext cx="3645201" cy="646331"/>
          </a:xfrm>
          <a:prstGeom prst="rect">
            <a:avLst/>
          </a:prstGeom>
          <a:noFill/>
        </p:spPr>
        <p:txBody>
          <a:bodyPr wrap="square" rtlCol="0">
            <a:spAutoFit/>
          </a:bodyPr>
          <a:lstStyle/>
          <a:p>
            <a:pPr algn="ctr"/>
            <a:r>
              <a:rPr lang="en-US" dirty="0" smtClean="0">
                <a:solidFill>
                  <a:schemeClr val="bg1"/>
                </a:solidFill>
              </a:rPr>
              <a:t>Hope </a:t>
            </a:r>
            <a:r>
              <a:rPr lang="en-US" dirty="0">
                <a:solidFill>
                  <a:schemeClr val="bg1"/>
                </a:solidFill>
              </a:rPr>
              <a:t>you liked the Weather Report. Next Take off Awaits</a:t>
            </a:r>
            <a:r>
              <a:rPr lang="en-US" dirty="0" smtClean="0">
                <a:solidFill>
                  <a:schemeClr val="bg1"/>
                </a:solidFill>
              </a:rPr>
              <a:t>!!!</a:t>
            </a:r>
            <a:endParaRPr lang="tr-TR" dirty="0">
              <a:solidFill>
                <a:schemeClr val="bg1"/>
              </a:solidFill>
            </a:endParaRPr>
          </a:p>
        </p:txBody>
      </p:sp>
    </p:spTree>
    <p:extLst>
      <p:ext uri="{BB962C8B-B14F-4D97-AF65-F5344CB8AC3E}">
        <p14:creationId xmlns:p14="http://schemas.microsoft.com/office/powerpoint/2010/main" val="306748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t="-6000" b="-6000"/>
          </a:stretch>
        </a:blipFill>
        <a:effectLst/>
      </p:bgPr>
    </p:bg>
    <p:spTree>
      <p:nvGrpSpPr>
        <p:cNvPr id="1" name=""/>
        <p:cNvGrpSpPr/>
        <p:nvPr/>
      </p:nvGrpSpPr>
      <p:grpSpPr>
        <a:xfrm>
          <a:off x="0" y="0"/>
          <a:ext cx="0" cy="0"/>
          <a:chOff x="0" y="0"/>
          <a:chExt cx="0" cy="0"/>
        </a:xfrm>
      </p:grpSpPr>
      <p:sp>
        <p:nvSpPr>
          <p:cNvPr id="5" name="Title 5"/>
          <p:cNvSpPr txBox="1">
            <a:spLocks/>
          </p:cNvSpPr>
          <p:nvPr/>
        </p:nvSpPr>
        <p:spPr>
          <a:xfrm>
            <a:off x="1066195" y="7620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accent1"/>
                </a:solidFill>
              </a:rPr>
              <a:t>Influence of weather on Aviation industry</a:t>
            </a:r>
            <a:endParaRPr lang="en-US" dirty="0">
              <a:solidFill>
                <a:schemeClr val="accent1"/>
              </a:solidFill>
            </a:endParaRPr>
          </a:p>
        </p:txBody>
      </p:sp>
      <p:sp>
        <p:nvSpPr>
          <p:cNvPr id="6" name="Content Placeholder 6"/>
          <p:cNvSpPr txBox="1">
            <a:spLocks/>
          </p:cNvSpPr>
          <p:nvPr/>
        </p:nvSpPr>
        <p:spPr>
          <a:xfrm>
            <a:off x="1066195" y="1884849"/>
            <a:ext cx="10353762" cy="4058751"/>
          </a:xfrm>
          <a:prstGeom prst="rect">
            <a:avLst/>
          </a:prstGeom>
          <a:no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smtClean="0">
                <a:ln>
                  <a:noFill/>
                </a:ln>
                <a:solidFill>
                  <a:srgbClr val="000000"/>
                </a:solidFill>
                <a:effectLst/>
                <a:latin typeface="Arial" panose="020B0604020202020204" pitchFamily="34" charset="0"/>
              </a:rPr>
              <a:t>Aviation is greatly affected by weather compared to other modes of transportation.</a:t>
            </a:r>
          </a:p>
          <a:p>
            <a:r>
              <a:rPr lang="en-US" b="1" dirty="0" smtClean="0">
                <a:ln>
                  <a:noFill/>
                </a:ln>
                <a:solidFill>
                  <a:srgbClr val="000000"/>
                </a:solidFill>
                <a:effectLst/>
                <a:latin typeface="Arial" panose="020B0604020202020204" pitchFamily="34" charset="0"/>
              </a:rPr>
              <a:t>From thunderstorms and snow storms, to wind and fog as well as temperature and pressure extremes, every phase of flight has the potential to be impacted by weather.</a:t>
            </a:r>
          </a:p>
          <a:p>
            <a:r>
              <a:rPr lang="en-US" b="1" dirty="0" smtClean="0">
                <a:ln>
                  <a:noFill/>
                </a:ln>
                <a:solidFill>
                  <a:srgbClr val="000000"/>
                </a:solidFill>
                <a:effectLst/>
                <a:latin typeface="Arial" panose="020B0604020202020204" pitchFamily="34" charset="0"/>
              </a:rPr>
              <a:t>Bad weather may result in delays of flights and damages to the aircrafts during flight which eventually causes loss to the commercial aviation companies. </a:t>
            </a:r>
          </a:p>
          <a:p>
            <a:r>
              <a:rPr lang="en-US" b="1" dirty="0" smtClean="0">
                <a:ln>
                  <a:noFill/>
                </a:ln>
                <a:solidFill>
                  <a:srgbClr val="000000"/>
                </a:solidFill>
                <a:effectLst/>
                <a:latin typeface="Arial" panose="020B0604020202020204" pitchFamily="34" charset="0"/>
              </a:rPr>
              <a:t>Although there are many available forecasting techniques with the Air Traffic Control of various airports, there are still cases of wrong forecasts or sudden climate changes that were not expected at times</a:t>
            </a:r>
          </a:p>
          <a:p>
            <a:endParaRPr lang="en-US" dirty="0">
              <a:ln>
                <a:noFill/>
              </a:ln>
              <a:solidFill>
                <a:srgbClr val="000000"/>
              </a:solidFill>
              <a:effectLst>
                <a:outerShdw blurRad="50800" dist="38100" dir="2700000" algn="tl" rotWithShape="0">
                  <a:schemeClr val="bg2">
                    <a:alpha val="40000"/>
                  </a:schemeClr>
                </a:outerShdw>
                <a:reflection endPos="65000" dist="50800" dir="5400000" sy="-100000" algn="bl" rotWithShape="0"/>
              </a:effectLst>
            </a:endParaRPr>
          </a:p>
        </p:txBody>
      </p:sp>
      <p:sp>
        <p:nvSpPr>
          <p:cNvPr id="7" name="Slide Number Placeholder 3"/>
          <p:cNvSpPr txBox="1">
            <a:spLocks/>
          </p:cNvSpPr>
          <p:nvPr/>
        </p:nvSpPr>
        <p:spPr>
          <a:xfrm>
            <a:off x="10666411" y="6035675"/>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C7AC8B-1D69-43AD-8395-D5D0D9486A77}" type="slidenum">
              <a:rPr lang="en-US" smtClean="0"/>
              <a:pPr/>
              <a:t>2</a:t>
            </a:fld>
            <a:endParaRPr lang="en-US" dirty="0"/>
          </a:p>
        </p:txBody>
      </p:sp>
    </p:spTree>
    <p:extLst>
      <p:ext uri="{BB962C8B-B14F-4D97-AF65-F5344CB8AC3E}">
        <p14:creationId xmlns:p14="http://schemas.microsoft.com/office/powerpoint/2010/main" val="2057444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DATA</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3C7AC8B-1D69-43AD-8395-D5D0D9486A77}" type="slidenum">
              <a:rPr lang="en-US" smtClean="0"/>
              <a:t>3</a:t>
            </a:fld>
            <a:endParaRPr lang="en-US"/>
          </a:p>
        </p:txBody>
      </p:sp>
      <p:sp>
        <p:nvSpPr>
          <p:cNvPr id="6" name="Rectangle 5"/>
          <p:cNvSpPr/>
          <p:nvPr/>
        </p:nvSpPr>
        <p:spPr>
          <a:xfrm>
            <a:off x="913794" y="1702044"/>
            <a:ext cx="10353761" cy="4093428"/>
          </a:xfrm>
          <a:prstGeom prst="rect">
            <a:avLst/>
          </a:prstGeom>
        </p:spPr>
        <p:txBody>
          <a:bodyPr wrap="square">
            <a:spAutoFit/>
          </a:bodyPr>
          <a:lstStyle/>
          <a:p>
            <a:pPr marL="285750" indent="-285750">
              <a:buFont typeface="Wingdings" panose="05000000000000000000" pitchFamily="2" charset="2"/>
              <a:buChar char="Ø"/>
            </a:pPr>
            <a:r>
              <a:rPr lang="en-US" sz="2000" b="1" dirty="0" smtClean="0">
                <a:solidFill>
                  <a:schemeClr val="tx1">
                    <a:lumMod val="85000"/>
                  </a:schemeClr>
                </a:solidFill>
                <a:effectLst/>
                <a:latin typeface="Arial" panose="020B0604020202020204" pitchFamily="34" charset="0"/>
                <a:cs typeface="Arial" panose="020B0604020202020204" pitchFamily="34" charset="0"/>
              </a:rPr>
              <a:t>The data is originally collected from https://www.wunderground.com/ and is made available to public by </a:t>
            </a:r>
            <a:r>
              <a:rPr lang="en-US" sz="2000" b="1" dirty="0" smtClean="0">
                <a:solidFill>
                  <a:schemeClr val="tx1">
                    <a:lumMod val="85000"/>
                  </a:schemeClr>
                </a:solidFill>
                <a:effectLst/>
                <a:latin typeface="Arial" panose="020B0604020202020204" pitchFamily="34" charset="0"/>
                <a:cs typeface="Arial" panose="020B0604020202020204" pitchFamily="34" charset="0"/>
                <a:hlinkClick r:id="rId2"/>
              </a:rPr>
              <a:t>https://www.kaggle.com</a:t>
            </a:r>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smtClean="0">
                <a:solidFill>
                  <a:schemeClr val="tx1">
                    <a:lumMod val="85000"/>
                  </a:schemeClr>
                </a:solidFill>
                <a:effectLst/>
                <a:latin typeface="Arial" panose="020B0604020202020204" pitchFamily="34" charset="0"/>
                <a:cs typeface="Arial" panose="020B0604020202020204" pitchFamily="34" charset="0"/>
                <a:hlinkClick r:id="rId3"/>
              </a:rPr>
              <a:t>https://www.kaggle.com/juliansimon/weather_madrid_lemd_1997_2015.csv</a:t>
            </a:r>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b="1" dirty="0">
              <a:solidFill>
                <a:schemeClr val="tx1">
                  <a:lumMod val="85000"/>
                </a:schemeClr>
              </a:solidFill>
              <a:latin typeface="Arial" panose="020B0604020202020204" pitchFamily="34" charset="0"/>
              <a:cs typeface="Arial" panose="020B0604020202020204" pitchFamily="34" charset="0"/>
            </a:endParaRPr>
          </a:p>
          <a:p>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endParaRPr lang="en-US" sz="2000" b="1" dirty="0">
              <a:solidFill>
                <a:schemeClr val="tx1">
                  <a:lumMod val="85000"/>
                </a:schemeClr>
              </a:solidFill>
              <a:latin typeface="Arial" panose="020B0604020202020204" pitchFamily="34" charset="0"/>
              <a:cs typeface="Arial" panose="020B0604020202020204" pitchFamily="34" charset="0"/>
            </a:endParaRPr>
          </a:p>
          <a:p>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endParaRPr lang="en-US" sz="2000" b="1" dirty="0">
              <a:solidFill>
                <a:schemeClr val="tx1">
                  <a:lumMod val="85000"/>
                </a:schemeClr>
              </a:solidFill>
              <a:latin typeface="Arial" panose="020B0604020202020204" pitchFamily="34" charset="0"/>
              <a:cs typeface="Arial" panose="020B0604020202020204" pitchFamily="34" charset="0"/>
            </a:endParaRPr>
          </a:p>
          <a:p>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endParaRPr lang="en-US" sz="2000" b="1" dirty="0">
              <a:solidFill>
                <a:schemeClr val="tx1">
                  <a:lumMod val="85000"/>
                </a:schemeClr>
              </a:solidFill>
              <a:latin typeface="Arial" panose="020B0604020202020204" pitchFamily="34" charset="0"/>
              <a:cs typeface="Arial" panose="020B0604020202020204" pitchFamily="34" charset="0"/>
            </a:endParaRPr>
          </a:p>
          <a:p>
            <a:endParaRPr lang="en-US" sz="2000" b="1" dirty="0" smtClean="0">
              <a:solidFill>
                <a:schemeClr val="tx1">
                  <a:lumMod val="85000"/>
                </a:schemeClr>
              </a:solidFill>
              <a:effectLst/>
              <a:latin typeface="Arial" panose="020B0604020202020204" pitchFamily="34" charset="0"/>
              <a:cs typeface="Arial" panose="020B0604020202020204" pitchFamily="34" charset="0"/>
            </a:endParaRPr>
          </a:p>
          <a:p>
            <a:endParaRPr lang="en-US" sz="2000" b="1" dirty="0">
              <a:solidFill>
                <a:schemeClr val="tx1">
                  <a:lumMod val="8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6030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Exploring the dataset</a:t>
            </a:r>
            <a:endParaRPr lang="en-US" dirty="0">
              <a:solidFill>
                <a:schemeClr val="accent1"/>
              </a:solidFill>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b="1" dirty="0" smtClean="0">
                <a:solidFill>
                  <a:schemeClr val="tx1">
                    <a:lumMod val="85000"/>
                  </a:schemeClr>
                </a:solidFill>
                <a:latin typeface="Arial" panose="020B0604020202020204" pitchFamily="34" charset="0"/>
                <a:cs typeface="Arial" panose="020B0604020202020204" pitchFamily="34" charset="0"/>
              </a:rPr>
              <a:t>In the original dataset, we have </a:t>
            </a:r>
            <a:r>
              <a:rPr lang="en-US" b="1" dirty="0">
                <a:solidFill>
                  <a:schemeClr val="tx1">
                    <a:lumMod val="85000"/>
                  </a:schemeClr>
                </a:solidFill>
                <a:latin typeface="Arial" panose="020B0604020202020204" pitchFamily="34" charset="0"/>
                <a:cs typeface="Arial" panose="020B0604020202020204" pitchFamily="34" charset="0"/>
              </a:rPr>
              <a:t>6812 </a:t>
            </a:r>
            <a:r>
              <a:rPr lang="en-US" b="1" dirty="0" smtClean="0">
                <a:solidFill>
                  <a:schemeClr val="tx1">
                    <a:lumMod val="85000"/>
                  </a:schemeClr>
                </a:solidFill>
                <a:latin typeface="Arial" panose="020B0604020202020204" pitchFamily="34" charset="0"/>
                <a:cs typeface="Arial" panose="020B0604020202020204" pitchFamily="34" charset="0"/>
              </a:rPr>
              <a:t>rows(observations) and </a:t>
            </a:r>
            <a:r>
              <a:rPr lang="en-US" b="1" dirty="0">
                <a:solidFill>
                  <a:schemeClr val="tx1">
                    <a:lumMod val="85000"/>
                  </a:schemeClr>
                </a:solidFill>
                <a:latin typeface="Arial" panose="020B0604020202020204" pitchFamily="34" charset="0"/>
                <a:cs typeface="Arial" panose="020B0604020202020204" pitchFamily="34" charset="0"/>
              </a:rPr>
              <a:t> 23</a:t>
            </a:r>
            <a:r>
              <a:rPr lang="en-US" b="1" dirty="0" smtClean="0">
                <a:solidFill>
                  <a:schemeClr val="tx1">
                    <a:lumMod val="85000"/>
                  </a:schemeClr>
                </a:solidFill>
                <a:latin typeface="Arial" panose="020B0604020202020204" pitchFamily="34" charset="0"/>
                <a:cs typeface="Arial" panose="020B0604020202020204" pitchFamily="34" charset="0"/>
              </a:rPr>
              <a:t> columns(variables).</a:t>
            </a:r>
          </a:p>
          <a:p>
            <a:pPr>
              <a:buFont typeface="Wingdings" panose="05000000000000000000" pitchFamily="2" charset="2"/>
              <a:buChar char="v"/>
            </a:pPr>
            <a:r>
              <a:rPr lang="en-US" b="1" dirty="0" smtClean="0">
                <a:solidFill>
                  <a:schemeClr val="tx1">
                    <a:lumMod val="85000"/>
                  </a:schemeClr>
                </a:solidFill>
                <a:latin typeface="Arial" panose="020B0604020202020204" pitchFamily="34" charset="0"/>
                <a:cs typeface="Arial" panose="020B0604020202020204" pitchFamily="34" charset="0"/>
              </a:rPr>
              <a:t>Our variables of interest for the project are as follows:</a:t>
            </a:r>
          </a:p>
          <a:p>
            <a:pPr marL="36900" indent="0">
              <a:buNone/>
            </a:pPr>
            <a:r>
              <a:rPr lang="en-US" b="1" dirty="0" smtClean="0">
                <a:solidFill>
                  <a:schemeClr val="tx1">
                    <a:lumMod val="85000"/>
                  </a:schemeClr>
                </a:solidFill>
                <a:latin typeface="Arial" panose="020B0604020202020204" pitchFamily="34" charset="0"/>
                <a:cs typeface="Arial" panose="020B0604020202020204" pitchFamily="34" charset="0"/>
              </a:rPr>
              <a:t>	(1) CET – Date range from 1997-01-01 to 2015-12-31</a:t>
            </a: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a:t>
            </a:r>
            <a:r>
              <a:rPr lang="en-US" b="1" dirty="0" smtClean="0">
                <a:solidFill>
                  <a:schemeClr val="tx1">
                    <a:lumMod val="85000"/>
                  </a:schemeClr>
                </a:solidFill>
                <a:latin typeface="Arial" panose="020B0604020202020204" pitchFamily="34" charset="0"/>
                <a:cs typeface="Arial" panose="020B0604020202020204" pitchFamily="34" charset="0"/>
              </a:rPr>
              <a:t>(2) Mean.TemperatureC – Mean Temperature in Celsius </a:t>
            </a: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a:t>
            </a:r>
            <a:r>
              <a:rPr lang="en-US" b="1" dirty="0" smtClean="0">
                <a:solidFill>
                  <a:schemeClr val="tx1">
                    <a:lumMod val="85000"/>
                  </a:schemeClr>
                </a:solidFill>
                <a:latin typeface="Arial" panose="020B0604020202020204" pitchFamily="34" charset="0"/>
                <a:cs typeface="Arial" panose="020B0604020202020204" pitchFamily="34" charset="0"/>
              </a:rPr>
              <a:t>(3) Mean.Humidity – Mean Humidity in gram </a:t>
            </a:r>
            <a:r>
              <a:rPr lang="en-US" b="1" dirty="0">
                <a:solidFill>
                  <a:schemeClr val="tx1">
                    <a:lumMod val="85000"/>
                  </a:schemeClr>
                </a:solidFill>
                <a:latin typeface="Arial" panose="020B0604020202020204" pitchFamily="34" charset="0"/>
                <a:cs typeface="Arial" panose="020B0604020202020204" pitchFamily="34" charset="0"/>
              </a:rPr>
              <a:t>p</a:t>
            </a:r>
            <a:r>
              <a:rPr lang="en-US" b="1" dirty="0" smtClean="0">
                <a:solidFill>
                  <a:schemeClr val="tx1">
                    <a:lumMod val="85000"/>
                  </a:schemeClr>
                </a:solidFill>
                <a:latin typeface="Arial" panose="020B0604020202020204" pitchFamily="34" charset="0"/>
                <a:cs typeface="Arial" panose="020B0604020202020204" pitchFamily="34" charset="0"/>
              </a:rPr>
              <a:t>er cubic meter. (Humidity is the 	amount of water vapor in the air. This indicates the likelihood of precipitation, 	dew or fog.)</a:t>
            </a: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a:t>
            </a:r>
            <a:r>
              <a:rPr lang="en-US" b="1" dirty="0" smtClean="0">
                <a:solidFill>
                  <a:schemeClr val="tx1">
                    <a:lumMod val="85000"/>
                  </a:schemeClr>
                </a:solidFill>
                <a:latin typeface="Arial" panose="020B0604020202020204" pitchFamily="34" charset="0"/>
                <a:cs typeface="Arial" panose="020B0604020202020204" pitchFamily="34" charset="0"/>
              </a:rPr>
              <a:t>(4) MeanDew.PointC – Mean Dew Point in Celsius. (Dew point is the highest 	temperature at which airborne water vapor will condense to form liquid dew. A 	higher dew point means there will be moisture in the air.)</a:t>
            </a: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a:t>
            </a:r>
            <a:endParaRPr lang="en-US" b="1" dirty="0" smtClean="0">
              <a:solidFill>
                <a:schemeClr val="tx1">
                  <a:lumMod val="8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93C7AC8B-1D69-43AD-8395-D5D0D9486A77}" type="slidenum">
              <a:rPr lang="en-US" smtClean="0"/>
              <a:t>4</a:t>
            </a:fld>
            <a:endParaRPr lang="en-US" dirty="0"/>
          </a:p>
        </p:txBody>
      </p:sp>
    </p:spTree>
    <p:extLst>
      <p:ext uri="{BB962C8B-B14F-4D97-AF65-F5344CB8AC3E}">
        <p14:creationId xmlns:p14="http://schemas.microsoft.com/office/powerpoint/2010/main" val="38104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355271"/>
            <a:ext cx="10353762" cy="4435929"/>
          </a:xfrm>
        </p:spPr>
        <p:txBody>
          <a:bodyPr/>
          <a:lstStyle/>
          <a:p>
            <a:pPr marL="36900" indent="0">
              <a:buNone/>
            </a:pPr>
            <a:r>
              <a:rPr lang="en-US" b="1" dirty="0" smtClean="0">
                <a:solidFill>
                  <a:schemeClr val="tx1">
                    <a:lumMod val="85000"/>
                  </a:schemeClr>
                </a:solidFill>
                <a:latin typeface="Arial" panose="020B0604020202020204" pitchFamily="34" charset="0"/>
                <a:cs typeface="Arial" panose="020B0604020202020204" pitchFamily="34" charset="0"/>
              </a:rPr>
              <a:t>	(</a:t>
            </a:r>
            <a:r>
              <a:rPr lang="en-US" b="1" dirty="0">
                <a:solidFill>
                  <a:schemeClr val="tx1">
                    <a:lumMod val="85000"/>
                  </a:schemeClr>
                </a:solidFill>
                <a:latin typeface="Arial" panose="020B0604020202020204" pitchFamily="34" charset="0"/>
                <a:cs typeface="Arial" panose="020B0604020202020204" pitchFamily="34" charset="0"/>
              </a:rPr>
              <a:t>5) Mean.VisibilityKm </a:t>
            </a:r>
            <a:r>
              <a:rPr lang="en-US" b="1" dirty="0" smtClean="0">
                <a:solidFill>
                  <a:schemeClr val="tx1">
                    <a:lumMod val="85000"/>
                  </a:schemeClr>
                </a:solidFill>
                <a:latin typeface="Arial" panose="020B0604020202020204" pitchFamily="34" charset="0"/>
                <a:cs typeface="Arial" panose="020B0604020202020204" pitchFamily="34" charset="0"/>
              </a:rPr>
              <a:t>– Mean Visibility in Kilometers. (Visibility is a measure of 	distance at which an object or light can be clearly discerned.)</a:t>
            </a:r>
            <a:endParaRPr lang="en-US" b="1" dirty="0">
              <a:solidFill>
                <a:schemeClr val="tx1">
                  <a:lumMod val="85000"/>
                </a:schemeClr>
              </a:solidFill>
              <a:latin typeface="Arial" panose="020B0604020202020204" pitchFamily="34" charset="0"/>
              <a:cs typeface="Arial" panose="020B0604020202020204" pitchFamily="34" charset="0"/>
            </a:endParaRP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(6) Precipitationmm </a:t>
            </a:r>
            <a:r>
              <a:rPr lang="en-US" b="1" dirty="0" smtClean="0">
                <a:solidFill>
                  <a:schemeClr val="tx1">
                    <a:lumMod val="85000"/>
                  </a:schemeClr>
                </a:solidFill>
                <a:latin typeface="Arial" panose="020B0604020202020204" pitchFamily="34" charset="0"/>
                <a:cs typeface="Arial" panose="020B0604020202020204" pitchFamily="34" charset="0"/>
              </a:rPr>
              <a:t>– Precipitation is the standard way of measuring rainfall or 	snowfall n 	the standard rain gauge. It is measured in millimeters(mm).</a:t>
            </a:r>
            <a:endParaRPr lang="en-US" b="1" dirty="0">
              <a:solidFill>
                <a:schemeClr val="tx1">
                  <a:lumMod val="85000"/>
                </a:schemeClr>
              </a:solidFill>
              <a:latin typeface="Arial" panose="020B0604020202020204" pitchFamily="34" charset="0"/>
              <a:cs typeface="Arial" panose="020B0604020202020204" pitchFamily="34" charset="0"/>
            </a:endParaRP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(7) CloudCover </a:t>
            </a:r>
            <a:r>
              <a:rPr lang="en-US" b="1" dirty="0" smtClean="0">
                <a:solidFill>
                  <a:schemeClr val="tx1">
                    <a:lumMod val="85000"/>
                  </a:schemeClr>
                </a:solidFill>
                <a:latin typeface="Arial" panose="020B0604020202020204" pitchFamily="34" charset="0"/>
                <a:cs typeface="Arial" panose="020B0604020202020204" pitchFamily="34" charset="0"/>
              </a:rPr>
              <a:t>– Cloud cover refers to the fraction of the sky obscured by 	clouds when observed from a particular location. It ranges from 0 	Okta(completely clear sky) to 9 Okta(sky obstructed from view)</a:t>
            </a:r>
          </a:p>
          <a:p>
            <a:pPr marL="36900" indent="0">
              <a:buNone/>
            </a:pPr>
            <a:r>
              <a:rPr lang="en-US" b="1" dirty="0">
                <a:solidFill>
                  <a:schemeClr val="tx1">
                    <a:lumMod val="85000"/>
                  </a:schemeClr>
                </a:solidFill>
                <a:latin typeface="Arial" panose="020B0604020202020204" pitchFamily="34" charset="0"/>
                <a:cs typeface="Arial" panose="020B0604020202020204" pitchFamily="34" charset="0"/>
              </a:rPr>
              <a:t>	(8) Events </a:t>
            </a:r>
            <a:r>
              <a:rPr lang="en-US" b="1" dirty="0" smtClean="0">
                <a:solidFill>
                  <a:schemeClr val="tx1">
                    <a:lumMod val="85000"/>
                  </a:schemeClr>
                </a:solidFill>
                <a:latin typeface="Arial" panose="020B0604020202020204" pitchFamily="34" charset="0"/>
                <a:cs typeface="Arial" panose="020B0604020202020204" pitchFamily="34" charset="0"/>
              </a:rPr>
              <a:t>– Natural weather changes like Rain, Snow, Fog, Thunderstorm etc. 	caused one at a time or a mixture of more than one event.</a:t>
            </a:r>
            <a:endParaRPr lang="en-US" b="1" dirty="0">
              <a:solidFill>
                <a:schemeClr val="tx1">
                  <a:lumMod val="85000"/>
                </a:schemeClr>
              </a:solidFill>
              <a:latin typeface="Arial" panose="020B0604020202020204" pitchFamily="34" charset="0"/>
              <a:cs typeface="Arial" panose="020B0604020202020204" pitchFamily="34" charset="0"/>
            </a:endParaRPr>
          </a:p>
          <a:p>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93C7AC8B-1D69-43AD-8395-D5D0D9486A77}" type="slidenum">
              <a:rPr lang="en-US" smtClean="0"/>
              <a:t>5</a:t>
            </a:fld>
            <a:endParaRPr lang="en-US"/>
          </a:p>
        </p:txBody>
      </p:sp>
    </p:spTree>
    <p:extLst>
      <p:ext uri="{BB962C8B-B14F-4D97-AF65-F5344CB8AC3E}">
        <p14:creationId xmlns:p14="http://schemas.microsoft.com/office/powerpoint/2010/main" val="50527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Handling missing values</a:t>
            </a:r>
            <a:endParaRPr lang="en-US" dirty="0">
              <a:solidFill>
                <a:schemeClr val="accent1"/>
              </a:solidFill>
            </a:endParaRPr>
          </a:p>
        </p:txBody>
      </p:sp>
      <p:sp>
        <p:nvSpPr>
          <p:cNvPr id="3" name="Content Placeholder 2"/>
          <p:cNvSpPr>
            <a:spLocks noGrp="1"/>
          </p:cNvSpPr>
          <p:nvPr>
            <p:ph idx="1"/>
          </p:nvPr>
        </p:nvSpPr>
        <p:spPr/>
        <p:txBody>
          <a:bodyPr/>
          <a:lstStyle/>
          <a:p>
            <a:pPr algn="just"/>
            <a:r>
              <a:rPr lang="en-US" b="1" dirty="0" smtClean="0">
                <a:solidFill>
                  <a:schemeClr val="tx1">
                    <a:lumMod val="85000"/>
                  </a:schemeClr>
                </a:solidFill>
                <a:latin typeface="Arial" panose="020B0604020202020204" pitchFamily="34" charset="0"/>
                <a:cs typeface="Arial" panose="020B0604020202020204" pitchFamily="34" charset="0"/>
              </a:rPr>
              <a:t>In the CloudCover variable, we have encountered missing values, for this we replaced the missing values with -1 to save the entire rows to get omitted if na.omit() is applied of the analysis dataset containing our variables of interest. The reason behind this is as mentioned previously Cloud Cover ranges only from 0 to 9, so we have replaced missing values with -1 just to fill them.</a:t>
            </a:r>
          </a:p>
          <a:p>
            <a:pPr algn="just"/>
            <a:r>
              <a:rPr lang="en-US" b="1" dirty="0" smtClean="0">
                <a:solidFill>
                  <a:schemeClr val="tx1">
                    <a:lumMod val="85000"/>
                  </a:schemeClr>
                </a:solidFill>
                <a:latin typeface="Arial" panose="020B0604020202020204" pitchFamily="34" charset="0"/>
                <a:cs typeface="Arial" panose="020B0604020202020204" pitchFamily="34" charset="0"/>
              </a:rPr>
              <a:t>In the Events variable, though there are no missing values we have a factor of empty string for some observations. To handle this we assumed the event to be Normal as no other is recorded.</a:t>
            </a:r>
          </a:p>
          <a:p>
            <a:pPr algn="just"/>
            <a:r>
              <a:rPr lang="en-US" b="1" dirty="0" smtClean="0">
                <a:solidFill>
                  <a:schemeClr val="tx1">
                    <a:lumMod val="85000"/>
                  </a:schemeClr>
                </a:solidFill>
                <a:latin typeface="Arial" panose="020B0604020202020204" pitchFamily="34" charset="0"/>
                <a:cs typeface="Arial" panose="020B0604020202020204" pitchFamily="34" charset="0"/>
              </a:rPr>
              <a:t>In the Mean.VisibilityKm variable, we have encountered missing values and for this we didn’t take a chance of replacing it with a measure of central tendency. Therefore, now we have applied na.omit() for the analysis dataset</a:t>
            </a: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93C7AC8B-1D69-43AD-8395-D5D0D9486A77}" type="slidenum">
              <a:rPr lang="en-US" smtClean="0"/>
              <a:t>6</a:t>
            </a:fld>
            <a:endParaRPr lang="en-US"/>
          </a:p>
        </p:txBody>
      </p:sp>
    </p:spTree>
    <p:extLst>
      <p:ext uri="{BB962C8B-B14F-4D97-AF65-F5344CB8AC3E}">
        <p14:creationId xmlns:p14="http://schemas.microsoft.com/office/powerpoint/2010/main" val="4214412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295" y="0"/>
            <a:ext cx="7849205" cy="1079500"/>
          </a:xfrm>
        </p:spPr>
        <p:txBody>
          <a:bodyPr>
            <a:normAutofit fontScale="90000"/>
          </a:bodyPr>
          <a:lstStyle/>
          <a:p>
            <a:r>
              <a:rPr lang="en-US" sz="4000" dirty="0" smtClean="0">
                <a:solidFill>
                  <a:schemeClr val="accent1"/>
                </a:solidFill>
                <a:cs typeface="Arial" panose="020B0604020202020204" pitchFamily="34" charset="0"/>
              </a:rPr>
              <a:t>Visualizations through plots – ggplot2</a:t>
            </a:r>
            <a:endParaRPr lang="en-US" sz="4000" dirty="0">
              <a:solidFill>
                <a:schemeClr val="accent1"/>
              </a:solidFill>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1508" y="1311275"/>
            <a:ext cx="6059792" cy="4572000"/>
          </a:xfrm>
        </p:spPr>
      </p:pic>
      <p:sp>
        <p:nvSpPr>
          <p:cNvPr id="7" name="Text Placeholder 6"/>
          <p:cNvSpPr>
            <a:spLocks noGrp="1"/>
          </p:cNvSpPr>
          <p:nvPr>
            <p:ph type="body" sz="half" idx="2"/>
          </p:nvPr>
        </p:nvSpPr>
        <p:spPr>
          <a:xfrm>
            <a:off x="977295" y="1329793"/>
            <a:ext cx="4217005" cy="4553482"/>
          </a:xfrm>
        </p:spPr>
        <p:txBody>
          <a:bodyPr>
            <a:normAutofit/>
          </a:bodyPr>
          <a:lstStyle/>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In this plot, we can see that over time the change in mean visibility is steady till the year 2011 and starting 2011 there is a sudden rise which indicates some error or change of criteria.</a:t>
            </a:r>
          </a:p>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In order to be more meaningful we shifted our focus from the observations recorded starting the year 2012</a:t>
            </a:r>
            <a:endParaRPr lang="en-US" sz="2000" dirty="0">
              <a:solidFill>
                <a:schemeClr val="tx1">
                  <a:lumMod val="8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818811" y="6118225"/>
            <a:ext cx="753545" cy="365125"/>
          </a:xfrm>
        </p:spPr>
        <p:txBody>
          <a:bodyPr/>
          <a:lstStyle/>
          <a:p>
            <a:fld id="{93C7AC8B-1D69-43AD-8395-D5D0D9486A77}" type="slidenum">
              <a:rPr lang="en-US" smtClean="0"/>
              <a:t>7</a:t>
            </a:fld>
            <a:endParaRPr lang="en-US" dirty="0"/>
          </a:p>
        </p:txBody>
      </p:sp>
    </p:spTree>
    <p:extLst>
      <p:ext uri="{BB962C8B-B14F-4D97-AF65-F5344CB8AC3E}">
        <p14:creationId xmlns:p14="http://schemas.microsoft.com/office/powerpoint/2010/main" val="2244535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200"/>
            <a:ext cx="11836400" cy="850900"/>
          </a:xfrm>
        </p:spPr>
        <p:txBody>
          <a:bodyPr>
            <a:noAutofit/>
          </a:bodyPr>
          <a:lstStyle/>
          <a:p>
            <a:r>
              <a:rPr lang="en-US" sz="3000" dirty="0" smtClean="0">
                <a:solidFill>
                  <a:schemeClr val="accent1"/>
                </a:solidFill>
                <a:cs typeface="Arial" panose="020B0604020202020204" pitchFamily="34" charset="0"/>
              </a:rPr>
              <a:t>Focusing on the analysis dataset with observations starting </a:t>
            </a:r>
            <a:br>
              <a:rPr lang="en-US" sz="3000" dirty="0" smtClean="0">
                <a:solidFill>
                  <a:schemeClr val="accent1"/>
                </a:solidFill>
                <a:cs typeface="Arial" panose="020B0604020202020204" pitchFamily="34" charset="0"/>
              </a:rPr>
            </a:br>
            <a:r>
              <a:rPr lang="en-US" sz="3000" dirty="0" smtClean="0">
                <a:solidFill>
                  <a:schemeClr val="accent1"/>
                </a:solidFill>
                <a:cs typeface="Arial" panose="020B0604020202020204" pitchFamily="34" charset="0"/>
              </a:rPr>
              <a:t>from the year 2012</a:t>
            </a:r>
            <a:endParaRPr lang="en-US" sz="3000" dirty="0">
              <a:solidFill>
                <a:schemeClr val="accent1"/>
              </a:solidFill>
              <a:cs typeface="Arial" panose="020B0604020202020204" pitchFamily="34" charset="0"/>
            </a:endParaRPr>
          </a:p>
        </p:txBody>
      </p:sp>
      <p:sp>
        <p:nvSpPr>
          <p:cNvPr id="7" name="Text Placeholder 6"/>
          <p:cNvSpPr>
            <a:spLocks noGrp="1"/>
          </p:cNvSpPr>
          <p:nvPr>
            <p:ph type="body" sz="half" idx="2"/>
          </p:nvPr>
        </p:nvSpPr>
        <p:spPr>
          <a:xfrm>
            <a:off x="977295" y="1329792"/>
            <a:ext cx="4217005" cy="5388507"/>
          </a:xfrm>
        </p:spPr>
        <p:txBody>
          <a:bodyPr>
            <a:normAutofit lnSpcReduction="10000"/>
          </a:bodyPr>
          <a:lstStyle/>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This plot gives the information of average mean visibility by month and year.</a:t>
            </a:r>
          </a:p>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It is clear that during the month of January after 2011, the average mean visibility kept rising from year to year, which indicates that the visibility range is becoming clearer.</a:t>
            </a:r>
          </a:p>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In December after 2011, the average mean visibility showed variation and eventually went down at the end of year 2015.</a:t>
            </a:r>
          </a:p>
          <a:p>
            <a:pPr marL="285750" indent="-285750" algn="just">
              <a:buFont typeface="Wingdings" panose="05000000000000000000" pitchFamily="2" charset="2"/>
              <a:buChar char="§"/>
            </a:pPr>
            <a:r>
              <a:rPr lang="en-US" sz="2000" dirty="0" smtClean="0">
                <a:solidFill>
                  <a:schemeClr val="tx1">
                    <a:lumMod val="85000"/>
                  </a:schemeClr>
                </a:solidFill>
                <a:latin typeface="Arial" panose="020B0604020202020204" pitchFamily="34" charset="0"/>
                <a:cs typeface="Arial" panose="020B0604020202020204" pitchFamily="34" charset="0"/>
              </a:rPr>
              <a:t>This gives us a sign that the weather cycle is shifting during the timeframe over time.</a:t>
            </a:r>
          </a:p>
          <a:p>
            <a:pPr marL="285750" indent="-285750" algn="just">
              <a:buFont typeface="Wingdings" panose="05000000000000000000" pitchFamily="2" charset="2"/>
              <a:buChar char="§"/>
            </a:pPr>
            <a:endParaRPr lang="en-US" sz="2000" dirty="0" smtClean="0">
              <a:solidFill>
                <a:schemeClr val="tx1">
                  <a:lumMod val="8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818811" y="6118225"/>
            <a:ext cx="753545" cy="365125"/>
          </a:xfrm>
        </p:spPr>
        <p:txBody>
          <a:bodyPr/>
          <a:lstStyle/>
          <a:p>
            <a:fld id="{93C7AC8B-1D69-43AD-8395-D5D0D9486A77}" type="slidenum">
              <a:rPr lang="en-US" smtClean="0"/>
              <a:t>8</a:t>
            </a:fld>
            <a:endParaRPr lang="en-US" dirty="0"/>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400" y="1181100"/>
            <a:ext cx="5600700" cy="493712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483878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951895" y="609600"/>
            <a:ext cx="4217005" cy="5388507"/>
          </a:xfrm>
        </p:spPr>
        <p:txBody>
          <a:bodyPr>
            <a:normAutofit/>
          </a:bodyPr>
          <a:lstStyle/>
          <a:p>
            <a:pPr marL="342900" indent="-342900" algn="l">
              <a:buFont typeface="Wingdings" panose="05000000000000000000" pitchFamily="2" charset="2"/>
              <a:buChar char="v"/>
            </a:pPr>
            <a:r>
              <a:rPr lang="en-US" sz="2000" dirty="0" smtClean="0">
                <a:solidFill>
                  <a:schemeClr val="tx1">
                    <a:lumMod val="85000"/>
                  </a:schemeClr>
                </a:solidFill>
                <a:latin typeface="Arial" panose="020B0604020202020204" pitchFamily="34" charset="0"/>
                <a:cs typeface="Arial" panose="020B0604020202020204" pitchFamily="34" charset="0"/>
              </a:rPr>
              <a:t>In this plot, we have closely looked at three variables of interest namely </a:t>
            </a:r>
            <a:r>
              <a:rPr lang="en-US" sz="2000" dirty="0" err="1" smtClean="0">
                <a:solidFill>
                  <a:schemeClr val="tx1">
                    <a:lumMod val="85000"/>
                  </a:schemeClr>
                </a:solidFill>
                <a:latin typeface="Arial" panose="020B0604020202020204" pitchFamily="34" charset="0"/>
                <a:cs typeface="Arial" panose="020B0604020202020204" pitchFamily="34" charset="0"/>
              </a:rPr>
              <a:t>Mean.VisibilityKm</a:t>
            </a:r>
            <a:r>
              <a:rPr lang="en-US" sz="2000" dirty="0" smtClean="0">
                <a:solidFill>
                  <a:schemeClr val="tx1">
                    <a:lumMod val="85000"/>
                  </a:schemeClr>
                </a:solidFill>
                <a:latin typeface="Arial" panose="020B0604020202020204" pitchFamily="34" charset="0"/>
                <a:cs typeface="Arial" panose="020B0604020202020204" pitchFamily="34" charset="0"/>
              </a:rPr>
              <a:t>, </a:t>
            </a:r>
            <a:r>
              <a:rPr lang="en-US" sz="2000" dirty="0" err="1" smtClean="0">
                <a:solidFill>
                  <a:schemeClr val="tx1">
                    <a:lumMod val="85000"/>
                  </a:schemeClr>
                </a:solidFill>
                <a:latin typeface="Arial" panose="020B0604020202020204" pitchFamily="34" charset="0"/>
                <a:cs typeface="Arial" panose="020B0604020202020204" pitchFamily="34" charset="0"/>
              </a:rPr>
              <a:t>CloudCover</a:t>
            </a:r>
            <a:r>
              <a:rPr lang="en-US" sz="2000" dirty="0" smtClean="0">
                <a:solidFill>
                  <a:schemeClr val="tx1">
                    <a:lumMod val="85000"/>
                  </a:schemeClr>
                </a:solidFill>
                <a:latin typeface="Arial" panose="020B0604020202020204" pitchFamily="34" charset="0"/>
                <a:cs typeface="Arial" panose="020B0604020202020204" pitchFamily="34" charset="0"/>
              </a:rPr>
              <a:t> and Time in years starting from 2012</a:t>
            </a:r>
          </a:p>
          <a:p>
            <a:pPr marL="342900" indent="-342900" algn="l">
              <a:buFont typeface="Wingdings" panose="05000000000000000000" pitchFamily="2" charset="2"/>
              <a:buChar char="v"/>
            </a:pPr>
            <a:r>
              <a:rPr lang="en-US" sz="2000" dirty="0" smtClean="0">
                <a:solidFill>
                  <a:schemeClr val="tx1">
                    <a:lumMod val="85000"/>
                  </a:schemeClr>
                </a:solidFill>
                <a:latin typeface="Arial" panose="020B0604020202020204" pitchFamily="34" charset="0"/>
                <a:cs typeface="Arial" panose="020B0604020202020204" pitchFamily="34" charset="0"/>
              </a:rPr>
              <a:t>Time-series plot in the slide shows how the visibility is effected by cloud cover over years.</a:t>
            </a:r>
          </a:p>
          <a:p>
            <a:pPr marL="342900" indent="-342900" algn="l">
              <a:buFont typeface="Wingdings" panose="05000000000000000000" pitchFamily="2" charset="2"/>
              <a:buChar char="v"/>
            </a:pPr>
            <a:r>
              <a:rPr lang="en-US" sz="2000" dirty="0" smtClean="0">
                <a:solidFill>
                  <a:schemeClr val="tx1">
                    <a:lumMod val="85000"/>
                  </a:schemeClr>
                </a:solidFill>
                <a:latin typeface="Arial" panose="020B0604020202020204" pitchFamily="34" charset="0"/>
                <a:cs typeface="Arial" panose="020B0604020202020204" pitchFamily="34" charset="0"/>
              </a:rPr>
              <a:t>As described previously, the less the cloud cover below the clear the sky is.</a:t>
            </a:r>
          </a:p>
          <a:p>
            <a:pPr marL="342900" indent="-342900" algn="l">
              <a:buFont typeface="Wingdings" panose="05000000000000000000" pitchFamily="2" charset="2"/>
              <a:buChar char="v"/>
            </a:pPr>
            <a:r>
              <a:rPr lang="en-US" sz="2000" dirty="0" smtClean="0">
                <a:solidFill>
                  <a:schemeClr val="tx1">
                    <a:lumMod val="85000"/>
                  </a:schemeClr>
                </a:solidFill>
                <a:latin typeface="Arial" panose="020B0604020202020204" pitchFamily="34" charset="0"/>
                <a:cs typeface="Arial" panose="020B0604020202020204" pitchFamily="34" charset="0"/>
              </a:rPr>
              <a:t>-1 here is the replacement for missing values</a:t>
            </a:r>
          </a:p>
        </p:txBody>
      </p:sp>
      <p:sp>
        <p:nvSpPr>
          <p:cNvPr id="4" name="Slide Number Placeholder 3"/>
          <p:cNvSpPr>
            <a:spLocks noGrp="1"/>
          </p:cNvSpPr>
          <p:nvPr>
            <p:ph type="sldNum" sz="quarter" idx="12"/>
          </p:nvPr>
        </p:nvSpPr>
        <p:spPr>
          <a:xfrm>
            <a:off x="10818811" y="6118225"/>
            <a:ext cx="753545" cy="365125"/>
          </a:xfrm>
        </p:spPr>
        <p:txBody>
          <a:bodyPr/>
          <a:lstStyle/>
          <a:p>
            <a:fld id="{93C7AC8B-1D69-43AD-8395-D5D0D9486A77}" type="slidenum">
              <a:rPr lang="en-US" smtClean="0"/>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00" y="609600"/>
            <a:ext cx="6096000" cy="5445125"/>
          </a:xfrm>
          <a:prstGeom prst="rect">
            <a:avLst/>
          </a:prstGeom>
        </p:spPr>
      </p:pic>
    </p:spTree>
    <p:extLst>
      <p:ext uri="{BB962C8B-B14F-4D97-AF65-F5344CB8AC3E}">
        <p14:creationId xmlns:p14="http://schemas.microsoft.com/office/powerpoint/2010/main" val="3131042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316</TotalTime>
  <Words>701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Calisto MT</vt:lpstr>
      <vt:lpstr>Trebuchet MS</vt:lpstr>
      <vt:lpstr>Wingdings</vt:lpstr>
      <vt:lpstr>Wingdings 2</vt:lpstr>
      <vt:lpstr>Slate</vt:lpstr>
      <vt:lpstr>FORECAST  AT BARAJAS AIRPORT  MADRID (BETWEEN 1997 – 2015)</vt:lpstr>
      <vt:lpstr>PowerPoint Presentation</vt:lpstr>
      <vt:lpstr>DATA</vt:lpstr>
      <vt:lpstr>Exploring the dataset</vt:lpstr>
      <vt:lpstr>PowerPoint Presentation</vt:lpstr>
      <vt:lpstr>Handling missing values</vt:lpstr>
      <vt:lpstr>Visualizations through plots – ggplot2</vt:lpstr>
      <vt:lpstr>Focusing on the analysis dataset with observations starting  from the year 2012</vt:lpstr>
      <vt:lpstr>PowerPoint Presentation</vt:lpstr>
      <vt:lpstr>PowerPoint Presentation</vt:lpstr>
      <vt:lpstr>Conclusion</vt:lpstr>
      <vt:lpstr>PowerPoint Presentation</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data from Barajas Airport, Madrid between 1997 and 2015</dc:title>
  <dc:creator>Shaik, Mansoor</dc:creator>
  <cp:lastModifiedBy>Shaik, Mansoor Baba</cp:lastModifiedBy>
  <cp:revision>54</cp:revision>
  <dcterms:created xsi:type="dcterms:W3CDTF">2016-11-21T17:11:12Z</dcterms:created>
  <dcterms:modified xsi:type="dcterms:W3CDTF">2016-11-22T01:18:02Z</dcterms:modified>
</cp:coreProperties>
</file>