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1"/>
    <p:restoredTop sz="94671"/>
  </p:normalViewPr>
  <p:slideViewPr>
    <p:cSldViewPr snapToGrid="0" snapToObjects="1">
      <p:cViewPr>
        <p:scale>
          <a:sx n="30" d="100"/>
          <a:sy n="30" d="100"/>
        </p:scale>
        <p:origin x="19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18" y="431044"/>
            <a:ext cx="19312128" cy="106425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Georgia" charset="0"/>
                <a:ea typeface="Georgia" charset="0"/>
                <a:cs typeface="Georgia" charset="0"/>
              </a:rPr>
              <a:t>Friendly Streets: A Street Classifier For Cautious Cyclists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86" y="28921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3768" y="1434846"/>
            <a:ext cx="11360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771" y="255891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lnSpcReduction="10000"/>
            </a:bodyPr>
            <a:lstStyle/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Mapping and routing software depends on road designation to provide cyclists with safe, accurate, and efficient bike routes.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“Bike-friendly” designation is unavailable, outdated or inaccurate.</a:t>
              </a:r>
            </a:p>
            <a:p>
              <a:pPr algn="just"/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Can we classify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which roads are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bike-designated using Street View images?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AFCDB6-2791-D54F-8A7B-9AFEF98D1CCD}"/>
              </a:ext>
            </a:extLst>
          </p:cNvPr>
          <p:cNvGrpSpPr/>
          <p:nvPr/>
        </p:nvGrpSpPr>
        <p:grpSpPr>
          <a:xfrm>
            <a:off x="7329709" y="255891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:a16="http://schemas.microsoft.com/office/drawing/2014/main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:a16="http://schemas.microsoft.com/office/drawing/2014/main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:a16="http://schemas.microsoft.com/office/drawing/2014/main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 fontScale="92500" lnSpcReduction="10000"/>
            </a:bodyPr>
            <a:lstStyle/>
            <a:p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generate a dataset of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17270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images labeled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“bike-designated”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or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“not”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within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Portland, Seattle, Pittsburgh, and Boulder.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exclude residential roads, which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rarely include bike-designation tag</a:t>
              </a: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capture a single image at road midpoint to increase image heterogeneity with a fixed budget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E6EB08-77B6-0043-A30A-566E26DEDAB0}"/>
              </a:ext>
            </a:extLst>
          </p:cNvPr>
          <p:cNvGrpSpPr/>
          <p:nvPr/>
        </p:nvGrpSpPr>
        <p:grpSpPr>
          <a:xfrm>
            <a:off x="681764" y="10848855"/>
            <a:ext cx="5833942" cy="12764832"/>
            <a:chOff x="432387" y="2802754"/>
            <a:chExt cx="5833942" cy="79059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9796315-7874-0F47-B5C4-FA09FEC3597B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:a16="http://schemas.microsoft.com/office/drawing/2014/main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:a16="http://schemas.microsoft.com/office/drawing/2014/main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:a16="http://schemas.microsoft.com/office/drawing/2014/main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FD3E10-E508-5A4B-9B21-6ED3C795F2E3}"/>
              </a:ext>
            </a:extLst>
          </p:cNvPr>
          <p:cNvGrpSpPr/>
          <p:nvPr/>
        </p:nvGrpSpPr>
        <p:grpSpPr>
          <a:xfrm>
            <a:off x="7329702" y="1084885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:a16="http://schemas.microsoft.com/office/drawing/2014/main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:a16="http://schemas.microsoft.com/office/drawing/2014/main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E38258-8259-E347-B0F1-D1DC64D357CA}"/>
              </a:ext>
            </a:extLst>
          </p:cNvPr>
          <p:cNvGrpSpPr/>
          <p:nvPr/>
        </p:nvGrpSpPr>
        <p:grpSpPr>
          <a:xfrm>
            <a:off x="681761" y="24141578"/>
            <a:ext cx="5833942" cy="8177381"/>
            <a:chOff x="432387" y="2802753"/>
            <a:chExt cx="5833942" cy="817738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3"/>
              <a:ext cx="5833941" cy="8177381"/>
              <a:chOff x="1235670" y="3259953"/>
              <a:chExt cx="13295874" cy="8177381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:a16="http://schemas.microsoft.com/office/drawing/2014/main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5" y="3259953"/>
                <a:ext cx="13295869" cy="8177381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3200" b="1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:a16="http://schemas.microsoft.com/office/drawing/2014/main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:a16="http://schemas.microsoft.com/office/drawing/2014/main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Accuracy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FA7CA9-46A0-0F48-92F3-EBC07CE5A940}"/>
              </a:ext>
            </a:extLst>
          </p:cNvPr>
          <p:cNvGrpSpPr/>
          <p:nvPr/>
        </p:nvGrpSpPr>
        <p:grpSpPr>
          <a:xfrm>
            <a:off x="7329702" y="1913879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:a16="http://schemas.microsoft.com/office/drawing/2014/main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:a16="http://schemas.microsoft.com/office/drawing/2014/main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B2F1C2-7E58-FC42-972B-29E6709F0BDF}"/>
              </a:ext>
            </a:extLst>
          </p:cNvPr>
          <p:cNvGrpSpPr/>
          <p:nvPr/>
        </p:nvGrpSpPr>
        <p:grpSpPr>
          <a:xfrm>
            <a:off x="7506502" y="5096756"/>
            <a:ext cx="6973699" cy="3040269"/>
            <a:chOff x="7257118" y="5157716"/>
            <a:chExt cx="6973699" cy="304026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8D82BD-9A89-0948-AB21-BA365BF036EB}"/>
                </a:ext>
              </a:extLst>
            </p:cNvPr>
            <p:cNvGrpSpPr/>
            <p:nvPr/>
          </p:nvGrpSpPr>
          <p:grpSpPr>
            <a:xfrm>
              <a:off x="7257118" y="5157716"/>
              <a:ext cx="3861496" cy="3040269"/>
              <a:chOff x="7278339" y="7624896"/>
              <a:chExt cx="3861496" cy="30402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548FF960-1E88-7E44-AD50-804E9FF6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339" y="7624896"/>
                <a:ext cx="3861495" cy="2497187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90FC0FD-37D2-9A4A-BE30-ED42294AAD0F}"/>
                  </a:ext>
                </a:extLst>
              </p:cNvPr>
              <p:cNvSpPr/>
              <p:nvPr/>
            </p:nvSpPr>
            <p:spPr>
              <a:xfrm>
                <a:off x="7278339" y="10249667"/>
                <a:ext cx="386149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Open Street Map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3483686-B51D-7C42-AB04-4821A8E585D7}"/>
                </a:ext>
              </a:extLst>
            </p:cNvPr>
            <p:cNvGrpSpPr/>
            <p:nvPr/>
          </p:nvGrpSpPr>
          <p:grpSpPr>
            <a:xfrm>
              <a:off x="11946318" y="5303351"/>
              <a:ext cx="2284499" cy="2746751"/>
              <a:chOff x="11946318" y="5303351"/>
              <a:chExt cx="2284499" cy="2746751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A0D5F15-7C37-FD48-A0D1-CF9FAFBB6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6318" y="5303351"/>
                <a:ext cx="2284499" cy="2284499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FE9247-7803-AE4B-B6B6-398CE2E1083E}"/>
                  </a:ext>
                </a:extLst>
              </p:cNvPr>
              <p:cNvSpPr/>
              <p:nvPr/>
            </p:nvSpPr>
            <p:spPr>
              <a:xfrm>
                <a:off x="11980943" y="7311438"/>
                <a:ext cx="21746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Google Street View API</a:t>
                </a: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48C894F-178B-6241-8BCC-F89804CB84F6}"/>
              </a:ext>
            </a:extLst>
          </p:cNvPr>
          <p:cNvGrpSpPr/>
          <p:nvPr/>
        </p:nvGrpSpPr>
        <p:grpSpPr>
          <a:xfrm>
            <a:off x="17167371" y="3534511"/>
            <a:ext cx="3806266" cy="3383280"/>
            <a:chOff x="22930565" y="8854724"/>
            <a:chExt cx="3806266" cy="3575399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7A1AFEE5-7E24-414A-B603-A6A7E0DC8241}"/>
                </a:ext>
              </a:extLst>
            </p:cNvPr>
            <p:cNvSpPr/>
            <p:nvPr/>
          </p:nvSpPr>
          <p:spPr>
            <a:xfrm>
              <a:off x="22944839" y="885472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3650791-2F45-444D-9A9D-CCA3B3C4880F}"/>
                </a:ext>
              </a:extLst>
            </p:cNvPr>
            <p:cNvGrpSpPr/>
            <p:nvPr/>
          </p:nvGrpSpPr>
          <p:grpSpPr>
            <a:xfrm>
              <a:off x="22930565" y="8854725"/>
              <a:ext cx="3791978" cy="3453768"/>
              <a:chOff x="17047544" y="3744567"/>
              <a:chExt cx="3791978" cy="34537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282DB1-4F87-8449-AA71-7C6AFC10635E}"/>
                  </a:ext>
                </a:extLst>
              </p:cNvPr>
              <p:cNvSpPr/>
              <p:nvPr/>
            </p:nvSpPr>
            <p:spPr>
              <a:xfrm>
                <a:off x="17047544" y="3744567"/>
                <a:ext cx="3791978" cy="42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FCD5469-F605-1C48-BF86-41EA5ADBA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0523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5E18C35-A6C9-6944-AFAF-CB3F0B0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0401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0D0982A-4812-3644-A777-EDDC5418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20523" y="3941851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9106BAD7-652F-6542-8F24-E9F570C04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5455" y="3953613"/>
                <a:ext cx="1554480" cy="1554480"/>
              </a:xfrm>
              <a:prstGeom prst="rect">
                <a:avLst/>
              </a:prstGeom>
            </p:spPr>
          </p:pic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CAAF9A2B-87E2-0041-92F4-895B4C112EAC}"/>
              </a:ext>
            </a:extLst>
          </p:cNvPr>
          <p:cNvGrpSpPr/>
          <p:nvPr/>
        </p:nvGrpSpPr>
        <p:grpSpPr>
          <a:xfrm>
            <a:off x="17159606" y="7021103"/>
            <a:ext cx="3791992" cy="3383280"/>
            <a:chOff x="24673038" y="4272513"/>
            <a:chExt cx="3791992" cy="35934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F594C4-284B-FC4C-81B9-4DD1433BD633}"/>
                </a:ext>
              </a:extLst>
            </p:cNvPr>
            <p:cNvSpPr/>
            <p:nvPr/>
          </p:nvSpPr>
          <p:spPr>
            <a:xfrm>
              <a:off x="24673038" y="429055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56BBF815-2F9F-5A4B-A3B0-74F0700FF74A}"/>
                </a:ext>
              </a:extLst>
            </p:cNvPr>
            <p:cNvGrpSpPr/>
            <p:nvPr/>
          </p:nvGrpSpPr>
          <p:grpSpPr>
            <a:xfrm>
              <a:off x="24901922" y="4272513"/>
              <a:ext cx="3326668" cy="3432112"/>
              <a:chOff x="24901922" y="4272513"/>
              <a:chExt cx="3326668" cy="343211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1FA61A5-7015-B443-842F-EDA9CB709331}"/>
                  </a:ext>
                </a:extLst>
              </p:cNvPr>
              <p:cNvSpPr/>
              <p:nvPr/>
            </p:nvSpPr>
            <p:spPr>
              <a:xfrm>
                <a:off x="25425569" y="4272513"/>
                <a:ext cx="2174638" cy="42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27CD0644-E875-8746-B0C8-898D0D522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4110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2661B00B-61B8-164A-ABA1-054310A08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179" y="615014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09260274-3EAE-2C4D-8723-5A2CDD4E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01922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E0096D35-0900-BA45-B726-BA50DFDA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74110" y="6144403"/>
                <a:ext cx="1554480" cy="1554480"/>
              </a:xfrm>
              <a:prstGeom prst="rect">
                <a:avLst/>
              </a:prstGeom>
            </p:spPr>
          </p:pic>
        </p:grpSp>
      </p:grp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19020445-C744-3E46-AC4C-48D09829DD8E}"/>
              </a:ext>
            </a:extLst>
          </p:cNvPr>
          <p:cNvSpPr/>
          <p:nvPr/>
        </p:nvSpPr>
        <p:spPr>
          <a:xfrm>
            <a:off x="11541065" y="6679067"/>
            <a:ext cx="754182" cy="4063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C6DD33E9-A6D6-5E48-836B-E1E8BE2D2B40}"/>
              </a:ext>
            </a:extLst>
          </p:cNvPr>
          <p:cNvSpPr/>
          <p:nvPr/>
        </p:nvSpPr>
        <p:spPr>
          <a:xfrm>
            <a:off x="11536871" y="6038837"/>
            <a:ext cx="758376" cy="4063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E639F3F-1500-DD4E-B199-9226C6B77272}"/>
              </a:ext>
            </a:extLst>
          </p:cNvPr>
          <p:cNvGrpSpPr/>
          <p:nvPr/>
        </p:nvGrpSpPr>
        <p:grpSpPr>
          <a:xfrm>
            <a:off x="14441115" y="5389569"/>
            <a:ext cx="2699777" cy="760976"/>
            <a:chOff x="14025475" y="5633409"/>
            <a:chExt cx="2699777" cy="760976"/>
          </a:xfrm>
        </p:grpSpPr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AEDDA143-0627-8749-B607-A748B628CD2C}"/>
                </a:ext>
              </a:extLst>
            </p:cNvPr>
            <p:cNvSpPr/>
            <p:nvPr/>
          </p:nvSpPr>
          <p:spPr>
            <a:xfrm rot="19800000">
              <a:off x="14573144" y="5988007"/>
              <a:ext cx="1792326" cy="40637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EEA62CEE-A608-3B49-B709-A8243A4AB7D8}"/>
                </a:ext>
              </a:extLst>
            </p:cNvPr>
            <p:cNvSpPr/>
            <p:nvPr/>
          </p:nvSpPr>
          <p:spPr>
            <a:xfrm rot="19800000">
              <a:off x="14025475" y="5633409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5B6ABC-9284-F54D-8A6B-CC6510825CD7}"/>
              </a:ext>
            </a:extLst>
          </p:cNvPr>
          <p:cNvGrpSpPr/>
          <p:nvPr/>
        </p:nvGrpSpPr>
        <p:grpSpPr>
          <a:xfrm>
            <a:off x="14429181" y="6917736"/>
            <a:ext cx="2699777" cy="1012735"/>
            <a:chOff x="14034323" y="7161576"/>
            <a:chExt cx="2699777" cy="1012735"/>
          </a:xfrm>
        </p:grpSpPr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E4D18CE1-B6B5-4D4C-A072-7FFF2C98E93B}"/>
                </a:ext>
              </a:extLst>
            </p:cNvPr>
            <p:cNvSpPr/>
            <p:nvPr/>
          </p:nvSpPr>
          <p:spPr>
            <a:xfrm rot="1800000">
              <a:off x="14567728" y="7447973"/>
              <a:ext cx="1792326" cy="406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48B4227-9FD6-E444-8EAC-384DD0930511}"/>
                </a:ext>
              </a:extLst>
            </p:cNvPr>
            <p:cNvSpPr/>
            <p:nvPr/>
          </p:nvSpPr>
          <p:spPr>
            <a:xfrm rot="1800000">
              <a:off x="15247136" y="7161576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not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5CA140-5E5D-4740-8BCB-E344223F6FD3}"/>
                </a:ext>
              </a:extLst>
            </p:cNvPr>
            <p:cNvSpPr/>
            <p:nvPr/>
          </p:nvSpPr>
          <p:spPr>
            <a:xfrm rot="1800000">
              <a:off x="14034323" y="7712646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E86DDE-78B2-694E-9501-C0EC815685D8}"/>
              </a:ext>
            </a:extLst>
          </p:cNvPr>
          <p:cNvGrpSpPr/>
          <p:nvPr/>
        </p:nvGrpSpPr>
        <p:grpSpPr>
          <a:xfrm>
            <a:off x="7355749" y="27533842"/>
            <a:ext cx="13832600" cy="7800817"/>
            <a:chOff x="432387" y="2802754"/>
            <a:chExt cx="5833942" cy="780081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0CC509D-39EE-924E-9AEE-79D17A7CADC6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4890223"/>
              <a:chOff x="1235670" y="3259954"/>
              <a:chExt cx="13295876" cy="4890223"/>
            </a:xfrm>
          </p:grpSpPr>
          <p:sp>
            <p:nvSpPr>
              <p:cNvPr id="152" name="Round Diagonal Corner Rectangle 151">
                <a:extLst>
                  <a:ext uri="{FF2B5EF4-FFF2-40B4-BE49-F238E27FC236}">
                    <a16:creationId xmlns:a16="http://schemas.microsoft.com/office/drawing/2014/main" id="{6B6787DC-DAB9-024D-A234-FBE8EC4E2C5D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4890223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153" name="Round Diagonal Corner Rectangle 152">
                <a:extLst>
                  <a:ext uri="{FF2B5EF4-FFF2-40B4-BE49-F238E27FC236}">
                    <a16:creationId xmlns:a16="http://schemas.microsoft.com/office/drawing/2014/main" id="{239C163E-435B-7043-86B3-19CB918DA40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 Diagonal Corner Rectangle 153">
                <a:extLst>
                  <a:ext uri="{FF2B5EF4-FFF2-40B4-BE49-F238E27FC236}">
                    <a16:creationId xmlns:a16="http://schemas.microsoft.com/office/drawing/2014/main" id="{75409FCF-B2F6-454A-AA4E-7DAC8FD4B2C7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A698C09-FA46-9A45-9CF9-88D06AA92C03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75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Friendly Streets: A Street Classifier For Cautious Cyclists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Microsoft Office User</cp:lastModifiedBy>
  <cp:revision>160</cp:revision>
  <cp:lastPrinted>2018-12-06T02:11:59Z</cp:lastPrinted>
  <dcterms:created xsi:type="dcterms:W3CDTF">2018-12-05T18:35:02Z</dcterms:created>
  <dcterms:modified xsi:type="dcterms:W3CDTF">2018-12-06T02:12:20Z</dcterms:modified>
</cp:coreProperties>
</file>