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5"/>
    <p:restoredTop sz="94661"/>
  </p:normalViewPr>
  <p:slideViewPr>
    <p:cSldViewPr snapToGrid="0" snapToObjects="1">
      <p:cViewPr>
        <p:scale>
          <a:sx n="25" d="100"/>
          <a:sy n="25" d="100"/>
        </p:scale>
        <p:origin x="19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7F6E9-70C4-3247-A775-92D087259265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770C7-CCB6-5B47-86A4-2B87123E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770C7-CCB6-5B47-86A4-2B87123ECB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8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0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0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0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2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tiff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552" y="430529"/>
            <a:ext cx="19312128" cy="1064258"/>
          </a:xfrm>
        </p:spPr>
        <p:txBody>
          <a:bodyPr>
            <a:normAutofit/>
          </a:bodyPr>
          <a:lstStyle/>
          <a:p>
            <a:pPr algn="l"/>
            <a:r>
              <a:rPr lang="en-US" sz="4600" b="1" dirty="0">
                <a:latin typeface="Georgia" charset="0"/>
                <a:ea typeface="Georgia" charset="0"/>
                <a:cs typeface="Georgia" charset="0"/>
              </a:rPr>
              <a:t>Friendly Streets: A Bike-Friendly Street Image Classifier</a:t>
            </a: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306" y="472093"/>
            <a:ext cx="2032619" cy="20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80325" y="1494787"/>
            <a:ext cx="1136007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600" dirty="0">
                <a:latin typeface="Georgia" charset="0"/>
                <a:ea typeface="Georgia" charset="0"/>
                <a:cs typeface="Georgia" charset="0"/>
              </a:rPr>
              <a:t>Josh Sennett, Evan </a:t>
            </a:r>
            <a:r>
              <a:rPr lang="en-US" sz="4600" dirty="0" err="1">
                <a:latin typeface="Georgia" charset="0"/>
                <a:ea typeface="Georgia" charset="0"/>
                <a:cs typeface="Georgia" charset="0"/>
              </a:rPr>
              <a:t>Rourke</a:t>
            </a:r>
            <a:endParaRPr lang="en-US" sz="460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37187" y="2802754"/>
            <a:ext cx="5833942" cy="7905922"/>
            <a:chOff x="432387" y="2802754"/>
            <a:chExt cx="5833942" cy="7905922"/>
          </a:xfrm>
        </p:grpSpPr>
        <p:grpSp>
          <p:nvGrpSpPr>
            <p:cNvPr id="6" name="Group 5"/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5" name="Round Diagonal Corner Rectangle 4"/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8" name="Round Diagonal Corner Rectangle 7"/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 Diagonal Corner Rectangle 6"/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Motivation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 lnSpcReduction="10000"/>
            </a:bodyPr>
            <a:lstStyle/>
            <a:p>
              <a:pPr marL="347472" indent="-347472" algn="just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Mapping and routing software depends on road designation to provide cyclists with safe, accurate, and efficient bike routes.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marL="347472" indent="-347472" algn="just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“Bike-friendly” designation is unavailable, outdated or inaccurate.</a:t>
              </a:r>
            </a:p>
            <a:p>
              <a:pPr algn="just"/>
              <a:endParaRPr lang="en-US" sz="3200" b="1" dirty="0">
                <a:latin typeface="Georgia" charset="0"/>
                <a:ea typeface="Georgia" charset="0"/>
                <a:cs typeface="Georgia" charset="0"/>
              </a:endParaRPr>
            </a:p>
            <a:p>
              <a:pPr algn="ctr"/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Can we classify </a:t>
              </a:r>
              <a:br>
                <a:rPr lang="en-US" sz="3200" b="1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which roads are </a:t>
              </a:r>
              <a:br>
                <a:rPr lang="en-US" sz="3200" b="1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bike-designated using Street View images?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5AFCDB6-2791-D54F-8A7B-9AFEF98D1CCD}"/>
              </a:ext>
            </a:extLst>
          </p:cNvPr>
          <p:cNvGrpSpPr/>
          <p:nvPr/>
        </p:nvGrpSpPr>
        <p:grpSpPr>
          <a:xfrm>
            <a:off x="7385125" y="2802754"/>
            <a:ext cx="13832600" cy="7905922"/>
            <a:chOff x="432387" y="2802754"/>
            <a:chExt cx="5833942" cy="790592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952EC3B-E914-814A-A2E6-60A0581C92E0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47" name="Round Diagonal Corner Rectangle 46">
                <a:extLst>
                  <a:ext uri="{FF2B5EF4-FFF2-40B4-BE49-F238E27FC236}">
                    <a16:creationId xmlns:a16="http://schemas.microsoft.com/office/drawing/2014/main" id="{47D25CBE-7FB1-6641-B526-2A1666E7FFA2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48" name="Round Diagonal Corner Rectangle 47">
                <a:extLst>
                  <a:ext uri="{FF2B5EF4-FFF2-40B4-BE49-F238E27FC236}">
                    <a16:creationId xmlns:a16="http://schemas.microsoft.com/office/drawing/2014/main" id="{FA798C85-BB8C-4D4F-9855-FACD7D7D0538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 Diagonal Corner Rectangle 48">
                <a:extLst>
                  <a:ext uri="{FF2B5EF4-FFF2-40B4-BE49-F238E27FC236}">
                    <a16:creationId xmlns:a16="http://schemas.microsoft.com/office/drawing/2014/main" id="{D9D6CA97-BD80-9041-98D4-B859912FC6BD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Data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950E018-49FC-B344-B436-3F7E33C81D85}"/>
                </a:ext>
              </a:extLst>
            </p:cNvPr>
            <p:cNvSpPr/>
            <p:nvPr/>
          </p:nvSpPr>
          <p:spPr>
            <a:xfrm>
              <a:off x="432390" y="3693459"/>
              <a:ext cx="4156239" cy="6910112"/>
            </a:xfrm>
            <a:prstGeom prst="rect">
              <a:avLst/>
            </a:prstGeom>
          </p:spPr>
          <p:txBody>
            <a:bodyPr wrap="square" lIns="274320" tIns="274320" rIns="274320" anchor="t">
              <a:normAutofit fontScale="92500" lnSpcReduction="10000"/>
            </a:bodyPr>
            <a:lstStyle/>
            <a:p>
              <a:pPr algn="just"/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We generate a dataset of </a:t>
              </a: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17270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images labeled </a:t>
              </a: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“bike-designated”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or </a:t>
              </a: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“not”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within Portland, Seattle, Pittsburgh, and Boulder.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marL="347472" indent="-347472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We exclude residential roads, which </a:t>
              </a:r>
              <a:br>
                <a:rPr lang="en-US" sz="3200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rarely include bike-designation tag</a:t>
              </a:r>
            </a:p>
            <a:p>
              <a:pPr marL="347472" indent="-347472" algn="just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We capture a single image at road midpoint to increase image heterogeneity with a fixed budget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E6EB08-77B6-0043-A30A-566E26DEDAB0}"/>
              </a:ext>
            </a:extLst>
          </p:cNvPr>
          <p:cNvGrpSpPr/>
          <p:nvPr/>
        </p:nvGrpSpPr>
        <p:grpSpPr>
          <a:xfrm>
            <a:off x="737180" y="11092695"/>
            <a:ext cx="5833942" cy="7905922"/>
            <a:chOff x="432387" y="2802754"/>
            <a:chExt cx="5833942" cy="79059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9796315-7874-0F47-B5C4-FA09FEC3597B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53" name="Round Diagonal Corner Rectangle 52">
                <a:extLst>
                  <a:ext uri="{FF2B5EF4-FFF2-40B4-BE49-F238E27FC236}">
                    <a16:creationId xmlns:a16="http://schemas.microsoft.com/office/drawing/2014/main" id="{646ECDB9-E219-1743-B049-00E598A35743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54" name="Round Diagonal Corner Rectangle 53">
                <a:extLst>
                  <a:ext uri="{FF2B5EF4-FFF2-40B4-BE49-F238E27FC236}">
                    <a16:creationId xmlns:a16="http://schemas.microsoft.com/office/drawing/2014/main" id="{B3BAF932-EC45-FD4B-AD7F-E2A3CDB9FEF4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ound Diagonal Corner Rectangle 54">
                <a:extLst>
                  <a:ext uri="{FF2B5EF4-FFF2-40B4-BE49-F238E27FC236}">
                    <a16:creationId xmlns:a16="http://schemas.microsoft.com/office/drawing/2014/main" id="{68617B2F-414C-584C-B317-5AB7B4247805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Architecture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A05E9C1-73F5-FC4B-946C-12CFAC8E44C8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We use a wide ResNet18 pre-trained  on Places365, a scene-recognition database with 365 scene classes and 102 SUN image attributes 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pre-trained on the Places365</a:t>
              </a:r>
            </a:p>
            <a:p>
              <a:pPr algn="just"/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with Diagram</a:t>
              </a:r>
            </a:p>
            <a:p>
              <a:pPr algn="just"/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Additional FC Layers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1FD3E10-E508-5A4B-9B21-6ED3C795F2E3}"/>
              </a:ext>
            </a:extLst>
          </p:cNvPr>
          <p:cNvGrpSpPr/>
          <p:nvPr/>
        </p:nvGrpSpPr>
        <p:grpSpPr>
          <a:xfrm>
            <a:off x="7385118" y="11092695"/>
            <a:ext cx="13832600" cy="7905922"/>
            <a:chOff x="432387" y="2802754"/>
            <a:chExt cx="5833942" cy="790592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C4694D3-BC8B-8342-8AFA-67F52CA52DC5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59" name="Round Diagonal Corner Rectangle 58">
                <a:extLst>
                  <a:ext uri="{FF2B5EF4-FFF2-40B4-BE49-F238E27FC236}">
                    <a16:creationId xmlns:a16="http://schemas.microsoft.com/office/drawing/2014/main" id="{7262422F-73E6-B348-A856-D8997AA49686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60" name="Round Diagonal Corner Rectangle 59">
                <a:extLst>
                  <a:ext uri="{FF2B5EF4-FFF2-40B4-BE49-F238E27FC236}">
                    <a16:creationId xmlns:a16="http://schemas.microsoft.com/office/drawing/2014/main" id="{90D2AA3F-6DEE-F645-B7A3-E76600850ACD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 Diagonal Corner Rectangle 60">
                <a:extLst>
                  <a:ext uri="{FF2B5EF4-FFF2-40B4-BE49-F238E27FC236}">
                    <a16:creationId xmlns:a16="http://schemas.microsoft.com/office/drawing/2014/main" id="{6871FB30-6300-4141-AC31-2E81514CF426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Methodology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DAED617-9CAA-0B48-B4E0-EE4D1B544949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 fontScale="92500" lnSpcReduction="20000"/>
            </a:bodyPr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Image pre-processing and data augmentation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Added hook for attribute detection, pre-trained on attributes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Added hook for CAM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Variations of fully connected models attached at end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Optimizers tried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Criterions tried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Text text text text text </a:t>
              </a:r>
              <a:r>
                <a:rPr lang="en-US" sz="3200" dirty="0" err="1">
                  <a:latin typeface="Georgia" charset="0"/>
                  <a:ea typeface="Georgia" charset="0"/>
                  <a:cs typeface="Georgia" charset="0"/>
                </a:rPr>
                <a:t>abc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def </a:t>
              </a:r>
              <a:r>
                <a:rPr lang="en-US" sz="3200" dirty="0" err="1">
                  <a:latin typeface="Georgia" charset="0"/>
                  <a:ea typeface="Georgia" charset="0"/>
                  <a:cs typeface="Georgia" charset="0"/>
                </a:rPr>
                <a:t>ghisjlasdf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marL="347472" indent="-347472" algn="just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Bullet text</a:t>
              </a:r>
            </a:p>
            <a:p>
              <a:pPr marL="347472" indent="-347472" algn="just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Bullet text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r>
                <a:rPr lang="en-US" sz="3200" dirty="0" err="1">
                  <a:latin typeface="Georgia" charset="0"/>
                  <a:ea typeface="Georgia" charset="0"/>
                  <a:cs typeface="Georgia" charset="0"/>
                </a:rPr>
                <a:t>Tdfsdafdsafdsafdsafdsafdsafdsafdsafdsafdsafdsafdsafdsa</a:t>
              </a:r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r>
                <a:rPr lang="en-US" sz="3200" dirty="0" err="1">
                  <a:latin typeface="Georgia" charset="0"/>
                  <a:ea typeface="Georgia" charset="0"/>
                  <a:cs typeface="Georgia" charset="0"/>
                </a:rPr>
                <a:t>fdsa</a:t>
              </a:r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E38258-8259-E347-B0F1-D1DC64D357CA}"/>
              </a:ext>
            </a:extLst>
          </p:cNvPr>
          <p:cNvGrpSpPr/>
          <p:nvPr/>
        </p:nvGrpSpPr>
        <p:grpSpPr>
          <a:xfrm>
            <a:off x="737180" y="19382636"/>
            <a:ext cx="5833942" cy="7905922"/>
            <a:chOff x="432387" y="2802754"/>
            <a:chExt cx="5833942" cy="790592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8157004-314E-7740-9594-6CDE9FD50617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65" name="Round Diagonal Corner Rectangle 64">
                <a:extLst>
                  <a:ext uri="{FF2B5EF4-FFF2-40B4-BE49-F238E27FC236}">
                    <a16:creationId xmlns:a16="http://schemas.microsoft.com/office/drawing/2014/main" id="{F0060D98-826B-8D46-B41A-4B9336CA849B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3200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The classifier performs similarly across different cities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The classifier is better at detecting bike-designated roads.</a:t>
                </a:r>
              </a:p>
              <a:p>
                <a:pPr algn="ctr"/>
                <a:r>
                  <a:rPr lang="en-US" sz="3200" b="1" dirty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Overall Accuracy: 75%</a:t>
                </a:r>
              </a:p>
            </p:txBody>
          </p:sp>
          <p:sp>
            <p:nvSpPr>
              <p:cNvPr id="66" name="Round Diagonal Corner Rectangle 65">
                <a:extLst>
                  <a:ext uri="{FF2B5EF4-FFF2-40B4-BE49-F238E27FC236}">
                    <a16:creationId xmlns:a16="http://schemas.microsoft.com/office/drawing/2014/main" id="{CC793475-3E3B-A947-B06B-F01CBE83E61A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 Diagonal Corner Rectangle 66">
                <a:extLst>
                  <a:ext uri="{FF2B5EF4-FFF2-40B4-BE49-F238E27FC236}">
                    <a16:creationId xmlns:a16="http://schemas.microsoft.com/office/drawing/2014/main" id="{F0CFCEEF-A1BB-DF4A-87F9-063CB305ADFD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Results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A5ED36E-3F22-7042-B03D-2AA13EFC82F9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5FA7CA9-46A0-0F48-92F3-EBC07CE5A940}"/>
              </a:ext>
            </a:extLst>
          </p:cNvPr>
          <p:cNvGrpSpPr/>
          <p:nvPr/>
        </p:nvGrpSpPr>
        <p:grpSpPr>
          <a:xfrm>
            <a:off x="7385118" y="19382636"/>
            <a:ext cx="13832600" cy="7905922"/>
            <a:chOff x="432387" y="2802754"/>
            <a:chExt cx="5833942" cy="790592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D7205EC-6852-5946-B4C5-DDE4ED3D1C59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71" name="Round Diagonal Corner Rectangle 70">
                <a:extLst>
                  <a:ext uri="{FF2B5EF4-FFF2-40B4-BE49-F238E27FC236}">
                    <a16:creationId xmlns:a16="http://schemas.microsoft.com/office/drawing/2014/main" id="{57EC5B5C-DD93-2040-88C2-0A2D0E5C733E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72" name="Round Diagonal Corner Rectangle 71">
                <a:extLst>
                  <a:ext uri="{FF2B5EF4-FFF2-40B4-BE49-F238E27FC236}">
                    <a16:creationId xmlns:a16="http://schemas.microsoft.com/office/drawing/2014/main" id="{1DAD00D4-BA63-394D-BF43-5A08E7F35F2B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 Diagonal Corner Rectangle 72">
                <a:extLst>
                  <a:ext uri="{FF2B5EF4-FFF2-40B4-BE49-F238E27FC236}">
                    <a16:creationId xmlns:a16="http://schemas.microsoft.com/office/drawing/2014/main" id="{8C5D3116-AFD2-7543-9278-31F4A97AE1EF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Results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2E8DAD5-5C4C-A74E-9911-0EDB3A0E607D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Best model was_____.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Text text text text text </a:t>
              </a:r>
              <a:r>
                <a:rPr lang="en-US" sz="3200" dirty="0" err="1">
                  <a:latin typeface="Georgia" charset="0"/>
                  <a:ea typeface="Georgia" charset="0"/>
                  <a:cs typeface="Georgia" charset="0"/>
                </a:rPr>
                <a:t>abc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def </a:t>
              </a:r>
              <a:r>
                <a:rPr lang="en-US" sz="3200" dirty="0" err="1">
                  <a:latin typeface="Georgia" charset="0"/>
                  <a:ea typeface="Georgia" charset="0"/>
                  <a:cs typeface="Georgia" charset="0"/>
                </a:rPr>
                <a:t>ghisjlasdf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marL="347472" indent="-347472" algn="just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Bullet text</a:t>
              </a:r>
            </a:p>
            <a:p>
              <a:pPr marL="347472" indent="-347472" algn="just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Bullet text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r>
                <a:rPr lang="en-US" sz="3200" dirty="0" err="1">
                  <a:latin typeface="Georgia" charset="0"/>
                  <a:ea typeface="Georgia" charset="0"/>
                  <a:cs typeface="Georgia" charset="0"/>
                </a:rPr>
                <a:t>Tdfsdafdsafdsafdsafdsafdsafdsafdsafdsafdsafdsafdsafdsa</a:t>
              </a:r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r>
                <a:rPr lang="en-US" sz="3200" dirty="0" err="1">
                  <a:latin typeface="Georgia" charset="0"/>
                  <a:ea typeface="Georgia" charset="0"/>
                  <a:cs typeface="Georgia" charset="0"/>
                </a:rPr>
                <a:t>fdsa</a:t>
              </a:r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B50F008-A342-4842-8F77-2A5A8D59E5A5}"/>
              </a:ext>
            </a:extLst>
          </p:cNvPr>
          <p:cNvGrpSpPr/>
          <p:nvPr/>
        </p:nvGrpSpPr>
        <p:grpSpPr>
          <a:xfrm>
            <a:off x="737173" y="27756262"/>
            <a:ext cx="5833942" cy="4679982"/>
            <a:chOff x="432387" y="2802754"/>
            <a:chExt cx="5833942" cy="790592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6FD5685-190A-FB42-90DD-1CF6CC8A4ABA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77" name="Round Diagonal Corner Rectangle 76">
                <a:extLst>
                  <a:ext uri="{FF2B5EF4-FFF2-40B4-BE49-F238E27FC236}">
                    <a16:creationId xmlns:a16="http://schemas.microsoft.com/office/drawing/2014/main" id="{700B5570-BC01-7C46-97BF-444E92EAFE87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78" name="Round Diagonal Corner Rectangle 77">
                <a:extLst>
                  <a:ext uri="{FF2B5EF4-FFF2-40B4-BE49-F238E27FC236}">
                    <a16:creationId xmlns:a16="http://schemas.microsoft.com/office/drawing/2014/main" id="{AB4D70C3-DBAF-1043-9226-BFC174DF46D4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 Diagonal Corner Rectangle 78">
                <a:extLst>
                  <a:ext uri="{FF2B5EF4-FFF2-40B4-BE49-F238E27FC236}">
                    <a16:creationId xmlns:a16="http://schemas.microsoft.com/office/drawing/2014/main" id="{4BEBD612-521D-2640-B3FE-7F9E86EE193A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Motivation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AAF2B58-6B61-E645-B13E-81CB91ECC84E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Text text text text text </a:t>
              </a:r>
              <a:r>
                <a:rPr lang="en-US" sz="3200" dirty="0" err="1">
                  <a:latin typeface="Georgia" charset="0"/>
                  <a:ea typeface="Georgia" charset="0"/>
                  <a:cs typeface="Georgia" charset="0"/>
                </a:rPr>
                <a:t>abc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def </a:t>
              </a:r>
              <a:r>
                <a:rPr lang="en-US" sz="3200" dirty="0" err="1">
                  <a:latin typeface="Georgia" charset="0"/>
                  <a:ea typeface="Georgia" charset="0"/>
                  <a:cs typeface="Georgia" charset="0"/>
                </a:rPr>
                <a:t>ghisjlasdf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marL="347472" indent="-347472" algn="just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Bullet text</a:t>
              </a:r>
            </a:p>
            <a:p>
              <a:pPr marL="347472" indent="-347472" algn="just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Bullet text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087BBAE-7B04-CC4F-9D93-196933FB797C}"/>
              </a:ext>
            </a:extLst>
          </p:cNvPr>
          <p:cNvGrpSpPr/>
          <p:nvPr/>
        </p:nvGrpSpPr>
        <p:grpSpPr>
          <a:xfrm>
            <a:off x="7385111" y="27756262"/>
            <a:ext cx="13832600" cy="4743038"/>
            <a:chOff x="432387" y="2802754"/>
            <a:chExt cx="5833942" cy="790592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BC2209D-7DEA-584E-98D5-513247827BD1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83" name="Round Diagonal Corner Rectangle 82">
                <a:extLst>
                  <a:ext uri="{FF2B5EF4-FFF2-40B4-BE49-F238E27FC236}">
                    <a16:creationId xmlns:a16="http://schemas.microsoft.com/office/drawing/2014/main" id="{46382EF2-3346-3E48-98BF-6077E45359EF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84" name="Round Diagonal Corner Rectangle 83">
                <a:extLst>
                  <a:ext uri="{FF2B5EF4-FFF2-40B4-BE49-F238E27FC236}">
                    <a16:creationId xmlns:a16="http://schemas.microsoft.com/office/drawing/2014/main" id="{8D1C920C-8F9A-1042-BCD1-F1ED97586755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ound Diagonal Corner Rectangle 84">
                <a:extLst>
                  <a:ext uri="{FF2B5EF4-FFF2-40B4-BE49-F238E27FC236}">
                    <a16:creationId xmlns:a16="http://schemas.microsoft.com/office/drawing/2014/main" id="{D76D67E4-F5C7-6B49-9B87-EFD48AC0A62A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References</a:t>
                </a:r>
              </a:p>
            </p:txBody>
          </p: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C0D77EA-F881-1B49-BECE-E858CF889C27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Text text text text text </a:t>
              </a:r>
              <a:r>
                <a:rPr lang="en-US" sz="3200" dirty="0" err="1">
                  <a:latin typeface="Georgia" charset="0"/>
                  <a:ea typeface="Georgia" charset="0"/>
                  <a:cs typeface="Georgia" charset="0"/>
                </a:rPr>
                <a:t>abc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def </a:t>
              </a:r>
              <a:r>
                <a:rPr lang="en-US" sz="3200" dirty="0" err="1">
                  <a:latin typeface="Georgia" charset="0"/>
                  <a:ea typeface="Georgia" charset="0"/>
                  <a:cs typeface="Georgia" charset="0"/>
                </a:rPr>
                <a:t>ghisjlasdf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marL="347472" indent="-347472" algn="just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Bullet text</a:t>
              </a:r>
            </a:p>
            <a:p>
              <a:pPr marL="347472" indent="-347472" algn="just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Bullet text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r>
                <a:rPr lang="en-US" sz="3200" dirty="0" err="1">
                  <a:latin typeface="Georgia" charset="0"/>
                  <a:ea typeface="Georgia" charset="0"/>
                  <a:cs typeface="Georgia" charset="0"/>
                </a:rPr>
                <a:t>Tdfsdafdsafdsafdsafdsafdsafdsafdsafdsafdsafdsafdsafdsa</a:t>
              </a:r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r>
                <a:rPr lang="en-US" sz="3200" dirty="0" err="1">
                  <a:latin typeface="Georgia" charset="0"/>
                  <a:ea typeface="Georgia" charset="0"/>
                  <a:cs typeface="Georgia" charset="0"/>
                </a:rPr>
                <a:t>fdsa</a:t>
              </a:r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EB2F1C2-7E58-FC42-972B-29E6709F0BDF}"/>
              </a:ext>
            </a:extLst>
          </p:cNvPr>
          <p:cNvGrpSpPr/>
          <p:nvPr/>
        </p:nvGrpSpPr>
        <p:grpSpPr>
          <a:xfrm>
            <a:off x="7561918" y="5340596"/>
            <a:ext cx="6973699" cy="3040269"/>
            <a:chOff x="7257118" y="5157716"/>
            <a:chExt cx="6973699" cy="304026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D8D82BD-9A89-0948-AB21-BA365BF036EB}"/>
                </a:ext>
              </a:extLst>
            </p:cNvPr>
            <p:cNvGrpSpPr/>
            <p:nvPr/>
          </p:nvGrpSpPr>
          <p:grpSpPr>
            <a:xfrm>
              <a:off x="7257118" y="5157716"/>
              <a:ext cx="3861496" cy="3040269"/>
              <a:chOff x="7278339" y="7624896"/>
              <a:chExt cx="3861496" cy="3040269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548FF960-1E88-7E44-AD50-804E9FF6A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8339" y="7624896"/>
                <a:ext cx="3861495" cy="2497187"/>
              </a:xfrm>
              <a:prstGeom prst="rect">
                <a:avLst/>
              </a:prstGeom>
            </p:spPr>
          </p:pic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90FC0FD-37D2-9A4A-BE30-ED42294AAD0F}"/>
                  </a:ext>
                </a:extLst>
              </p:cNvPr>
              <p:cNvSpPr/>
              <p:nvPr/>
            </p:nvSpPr>
            <p:spPr>
              <a:xfrm>
                <a:off x="7278339" y="10249667"/>
                <a:ext cx="3861496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100" dirty="0">
                    <a:latin typeface="Georgia" charset="0"/>
                    <a:ea typeface="Georgia" charset="0"/>
                    <a:cs typeface="Georgia" charset="0"/>
                  </a:rPr>
                  <a:t>Open Street Map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3483686-B51D-7C42-AB04-4821A8E585D7}"/>
                </a:ext>
              </a:extLst>
            </p:cNvPr>
            <p:cNvGrpSpPr/>
            <p:nvPr/>
          </p:nvGrpSpPr>
          <p:grpSpPr>
            <a:xfrm>
              <a:off x="11946318" y="5303351"/>
              <a:ext cx="2284499" cy="2746751"/>
              <a:chOff x="11946318" y="5303351"/>
              <a:chExt cx="2284499" cy="2746751"/>
            </a:xfrm>
          </p:grpSpPr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FA0D5F15-7C37-FD48-A0D1-CF9FAFBB6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46318" y="5303351"/>
                <a:ext cx="2284499" cy="2284499"/>
              </a:xfrm>
              <a:prstGeom prst="rect">
                <a:avLst/>
              </a:prstGeom>
            </p:spPr>
          </p:pic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3FE9247-7803-AE4B-B6B6-398CE2E1083E}"/>
                  </a:ext>
                </a:extLst>
              </p:cNvPr>
              <p:cNvSpPr/>
              <p:nvPr/>
            </p:nvSpPr>
            <p:spPr>
              <a:xfrm>
                <a:off x="11980943" y="7311438"/>
                <a:ext cx="2174638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100" dirty="0">
                    <a:latin typeface="Georgia" charset="0"/>
                    <a:ea typeface="Georgia" charset="0"/>
                    <a:cs typeface="Georgia" charset="0"/>
                  </a:rPr>
                  <a:t>Google Street View API</a:t>
                </a:r>
              </a:p>
            </p:txBody>
          </p:sp>
        </p:grp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848C894F-178B-6241-8BCC-F89804CB84F6}"/>
              </a:ext>
            </a:extLst>
          </p:cNvPr>
          <p:cNvGrpSpPr/>
          <p:nvPr/>
        </p:nvGrpSpPr>
        <p:grpSpPr>
          <a:xfrm>
            <a:off x="17103044" y="3778351"/>
            <a:ext cx="3806266" cy="3383280"/>
            <a:chOff x="22930565" y="8854724"/>
            <a:chExt cx="3806266" cy="3575399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7A1AFEE5-7E24-414A-B603-A6A7E0DC8241}"/>
                </a:ext>
              </a:extLst>
            </p:cNvPr>
            <p:cNvSpPr/>
            <p:nvPr/>
          </p:nvSpPr>
          <p:spPr>
            <a:xfrm>
              <a:off x="22944839" y="8854724"/>
              <a:ext cx="3791992" cy="35753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73650791-2F45-444D-9A9D-CCA3B3C4880F}"/>
                </a:ext>
              </a:extLst>
            </p:cNvPr>
            <p:cNvGrpSpPr/>
            <p:nvPr/>
          </p:nvGrpSpPr>
          <p:grpSpPr>
            <a:xfrm>
              <a:off x="22930565" y="8854725"/>
              <a:ext cx="3791978" cy="3453768"/>
              <a:chOff x="17047544" y="3744567"/>
              <a:chExt cx="3791978" cy="3453768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4282DB1-4F87-8449-AA71-7C6AFC10635E}"/>
                  </a:ext>
                </a:extLst>
              </p:cNvPr>
              <p:cNvSpPr/>
              <p:nvPr/>
            </p:nvSpPr>
            <p:spPr>
              <a:xfrm>
                <a:off x="17047544" y="3744567"/>
                <a:ext cx="3791978" cy="422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000" b="1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FCD5469-F605-1C48-BF86-41EA5ADBA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20523" y="5643855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35E18C35-A6C9-6944-AFAF-CB3F0B047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90401" y="5643855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C0D0982A-4812-3644-A777-EDDC5418CB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20523" y="3941851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9106BAD7-652F-6542-8F24-E9F570C04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75455" y="3953613"/>
                <a:ext cx="1554480" cy="1554480"/>
              </a:xfrm>
              <a:prstGeom prst="rect">
                <a:avLst/>
              </a:prstGeom>
            </p:spPr>
          </p:pic>
        </p:grp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CAAF9A2B-87E2-0041-92F4-895B4C112EAC}"/>
              </a:ext>
            </a:extLst>
          </p:cNvPr>
          <p:cNvGrpSpPr/>
          <p:nvPr/>
        </p:nvGrpSpPr>
        <p:grpSpPr>
          <a:xfrm>
            <a:off x="17095279" y="7264943"/>
            <a:ext cx="3791992" cy="3383280"/>
            <a:chOff x="24673038" y="4272513"/>
            <a:chExt cx="3791992" cy="359344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DF594C4-284B-FC4C-81B9-4DD1433BD633}"/>
                </a:ext>
              </a:extLst>
            </p:cNvPr>
            <p:cNvSpPr/>
            <p:nvPr/>
          </p:nvSpPr>
          <p:spPr>
            <a:xfrm>
              <a:off x="24673038" y="4290554"/>
              <a:ext cx="3791992" cy="35753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56BBF815-2F9F-5A4B-A3B0-74F0700FF74A}"/>
                </a:ext>
              </a:extLst>
            </p:cNvPr>
            <p:cNvGrpSpPr/>
            <p:nvPr/>
          </p:nvGrpSpPr>
          <p:grpSpPr>
            <a:xfrm>
              <a:off x="24901922" y="4272513"/>
              <a:ext cx="3326668" cy="3432112"/>
              <a:chOff x="24901922" y="4272513"/>
              <a:chExt cx="3326668" cy="3432112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1FA61A5-7015-B443-842F-EDA9CB709331}"/>
                  </a:ext>
                </a:extLst>
              </p:cNvPr>
              <p:cNvSpPr/>
              <p:nvPr/>
            </p:nvSpPr>
            <p:spPr>
              <a:xfrm>
                <a:off x="25425569" y="4272513"/>
                <a:ext cx="2174638" cy="424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000" b="1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27CD0644-E875-8746-B0C8-898D0D5226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674110" y="4489022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2661B00B-61B8-164A-ABA1-054310A08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13179" y="6150145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09260274-3EAE-2C4D-8723-5A2CDD4E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901922" y="4489022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E0096D35-0900-BA45-B726-BA50DFDAF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674110" y="6144403"/>
                <a:ext cx="1554480" cy="1554480"/>
              </a:xfrm>
              <a:prstGeom prst="rect">
                <a:avLst/>
              </a:prstGeom>
            </p:spPr>
          </p:pic>
        </p:grpSp>
      </p:grpSp>
      <p:graphicFrame>
        <p:nvGraphicFramePr>
          <p:cNvPr id="137" name="Table 136">
            <a:extLst>
              <a:ext uri="{FF2B5EF4-FFF2-40B4-BE49-F238E27FC236}">
                <a16:creationId xmlns:a16="http://schemas.microsoft.com/office/drawing/2014/main" id="{9B59BC5C-F6B3-8C42-A111-54A4BB04C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948311"/>
              </p:ext>
            </p:extLst>
          </p:nvPr>
        </p:nvGraphicFramePr>
        <p:xfrm>
          <a:off x="855425" y="20355960"/>
          <a:ext cx="5597434" cy="298704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707374">
                  <a:extLst>
                    <a:ext uri="{9D8B030D-6E8A-4147-A177-3AD203B41FA5}">
                      <a16:colId xmlns:a16="http://schemas.microsoft.com/office/drawing/2014/main" val="913350007"/>
                    </a:ext>
                  </a:extLst>
                </a:gridCol>
                <a:gridCol w="997102">
                  <a:extLst>
                    <a:ext uri="{9D8B030D-6E8A-4147-A177-3AD203B41FA5}">
                      <a16:colId xmlns:a16="http://schemas.microsoft.com/office/drawing/2014/main" val="3368337411"/>
                    </a:ext>
                  </a:extLst>
                </a:gridCol>
                <a:gridCol w="1142442">
                  <a:extLst>
                    <a:ext uri="{9D8B030D-6E8A-4147-A177-3AD203B41FA5}">
                      <a16:colId xmlns:a16="http://schemas.microsoft.com/office/drawing/2014/main" val="2406157551"/>
                    </a:ext>
                  </a:extLst>
                </a:gridCol>
                <a:gridCol w="894899">
                  <a:extLst>
                    <a:ext uri="{9D8B030D-6E8A-4147-A177-3AD203B41FA5}">
                      <a16:colId xmlns:a16="http://schemas.microsoft.com/office/drawing/2014/main" val="2005470912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2766266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Test Accuracy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87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Overall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“bike”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“not”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Boulder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60%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60%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60%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72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Pittsburgh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60%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60%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60%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Portland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60%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60%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60%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3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Seattle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60%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60%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60%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0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Overall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17,270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60%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60%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60%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63368"/>
                  </a:ext>
                </a:extLst>
              </a:tr>
            </a:tbl>
          </a:graphicData>
        </a:graphic>
      </p:graphicFrame>
      <p:sp>
        <p:nvSpPr>
          <p:cNvPr id="140" name="Right Arrow 139">
            <a:extLst>
              <a:ext uri="{FF2B5EF4-FFF2-40B4-BE49-F238E27FC236}">
                <a16:creationId xmlns:a16="http://schemas.microsoft.com/office/drawing/2014/main" id="{19020445-C744-3E46-AC4C-48D09829DD8E}"/>
              </a:ext>
            </a:extLst>
          </p:cNvPr>
          <p:cNvSpPr/>
          <p:nvPr/>
        </p:nvSpPr>
        <p:spPr>
          <a:xfrm>
            <a:off x="11596481" y="6922907"/>
            <a:ext cx="754182" cy="4063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id="{C6DD33E9-A6D6-5E48-836B-E1E8BE2D2B40}"/>
              </a:ext>
            </a:extLst>
          </p:cNvPr>
          <p:cNvSpPr/>
          <p:nvPr/>
        </p:nvSpPr>
        <p:spPr>
          <a:xfrm>
            <a:off x="11592287" y="6282677"/>
            <a:ext cx="758376" cy="40637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DE639F3F-1500-DD4E-B199-9226C6B77272}"/>
              </a:ext>
            </a:extLst>
          </p:cNvPr>
          <p:cNvGrpSpPr/>
          <p:nvPr/>
        </p:nvGrpSpPr>
        <p:grpSpPr>
          <a:xfrm>
            <a:off x="14496531" y="5633409"/>
            <a:ext cx="2699777" cy="760976"/>
            <a:chOff x="14025475" y="5633409"/>
            <a:chExt cx="2699777" cy="760976"/>
          </a:xfrm>
        </p:grpSpPr>
        <p:sp>
          <p:nvSpPr>
            <p:cNvPr id="142" name="Right Arrow 141">
              <a:extLst>
                <a:ext uri="{FF2B5EF4-FFF2-40B4-BE49-F238E27FC236}">
                  <a16:creationId xmlns:a16="http://schemas.microsoft.com/office/drawing/2014/main" id="{AEDDA143-0627-8749-B607-A748B628CD2C}"/>
                </a:ext>
              </a:extLst>
            </p:cNvPr>
            <p:cNvSpPr/>
            <p:nvPr/>
          </p:nvSpPr>
          <p:spPr>
            <a:xfrm rot="19800000">
              <a:off x="14573144" y="5988007"/>
              <a:ext cx="1792326" cy="406378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EEA62CEE-A608-3B49-B709-A8243A4AB7D8}"/>
                </a:ext>
              </a:extLst>
            </p:cNvPr>
            <p:cNvSpPr/>
            <p:nvPr/>
          </p:nvSpPr>
          <p:spPr>
            <a:xfrm rot="19800000">
              <a:off x="14025475" y="5633409"/>
              <a:ext cx="26997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Georgia" charset="0"/>
                  <a:ea typeface="Georgia" charset="0"/>
                  <a:cs typeface="Georgia" charset="0"/>
                </a:rPr>
                <a:t>bike-designated</a:t>
              </a:r>
            </a:p>
          </p:txBody>
        </p: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915B6ABC-9284-F54D-8A6B-CC6510825CD7}"/>
              </a:ext>
            </a:extLst>
          </p:cNvPr>
          <p:cNvGrpSpPr/>
          <p:nvPr/>
        </p:nvGrpSpPr>
        <p:grpSpPr>
          <a:xfrm>
            <a:off x="14484597" y="7161576"/>
            <a:ext cx="2699777" cy="1012735"/>
            <a:chOff x="14034323" y="7161576"/>
            <a:chExt cx="2699777" cy="1012735"/>
          </a:xfrm>
        </p:grpSpPr>
        <p:sp>
          <p:nvSpPr>
            <p:cNvPr id="138" name="Right Arrow 137">
              <a:extLst>
                <a:ext uri="{FF2B5EF4-FFF2-40B4-BE49-F238E27FC236}">
                  <a16:creationId xmlns:a16="http://schemas.microsoft.com/office/drawing/2014/main" id="{E4D18CE1-B6B5-4D4C-A072-7FFF2C98E93B}"/>
                </a:ext>
              </a:extLst>
            </p:cNvPr>
            <p:cNvSpPr/>
            <p:nvPr/>
          </p:nvSpPr>
          <p:spPr>
            <a:xfrm rot="1800000">
              <a:off x="14567728" y="7447973"/>
              <a:ext cx="1792326" cy="40637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648B4227-9FD6-E444-8EAC-384DD0930511}"/>
                </a:ext>
              </a:extLst>
            </p:cNvPr>
            <p:cNvSpPr/>
            <p:nvPr/>
          </p:nvSpPr>
          <p:spPr>
            <a:xfrm rot="1800000">
              <a:off x="15247136" y="7161576"/>
              <a:ext cx="7136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Georgia" charset="0"/>
                  <a:ea typeface="Georgia" charset="0"/>
                  <a:cs typeface="Georgia" charset="0"/>
                </a:rPr>
                <a:t>not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15CA140-5E5D-4740-8BCB-E344223F6FD3}"/>
                </a:ext>
              </a:extLst>
            </p:cNvPr>
            <p:cNvSpPr/>
            <p:nvPr/>
          </p:nvSpPr>
          <p:spPr>
            <a:xfrm rot="1800000">
              <a:off x="14034323" y="7712646"/>
              <a:ext cx="26997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Georgia" charset="0"/>
                  <a:ea typeface="Georgia" charset="0"/>
                  <a:cs typeface="Georgia" charset="0"/>
                </a:rPr>
                <a:t>bike-designated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946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288</Words>
  <Application>Microsoft Macintosh PowerPoint</Application>
  <PresentationFormat>Custom</PresentationFormat>
  <Paragraphs>110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Friendly Streets: A Bike-Friendly Street Image Classifier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Friendly Streets: A Bike-Friendly Street Image Classifier</dc:title>
  <dc:creator>Microsoft Office User</dc:creator>
  <cp:lastModifiedBy>Microsoft Office User</cp:lastModifiedBy>
  <cp:revision>146</cp:revision>
  <dcterms:created xsi:type="dcterms:W3CDTF">2018-12-05T18:35:02Z</dcterms:created>
  <dcterms:modified xsi:type="dcterms:W3CDTF">2018-12-06T02:33:24Z</dcterms:modified>
</cp:coreProperties>
</file>