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/>
    <p:restoredTop sz="94674"/>
  </p:normalViewPr>
  <p:slideViewPr>
    <p:cSldViewPr snapToGrid="0" snapToObjects="1">
      <p:cViewPr>
        <p:scale>
          <a:sx n="30" d="100"/>
          <a:sy n="30" d="100"/>
        </p:scale>
        <p:origin x="5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7F6E9-70C4-3247-A775-92D087259265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770C7-CCB6-5B47-86A4-2B87123E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770C7-CCB6-5B47-86A4-2B87123ECB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8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0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0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0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B062-4AF0-644C-90A4-6200EE931D4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2FBD1-37C2-6E46-820B-F4C6C7E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2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openxmlformats.org/officeDocument/2006/relationships/image" Target="../media/image10.jpeg"/><Relationship Id="rId13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218" y="431044"/>
            <a:ext cx="19312128" cy="1064258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latin typeface="Georgia" charset="0"/>
                <a:ea typeface="Georgia" charset="0"/>
                <a:cs typeface="Georgia" charset="0"/>
              </a:rPr>
              <a:t>Friendly Streets: A Street Classifier For Cautious Cyclists</a:t>
            </a: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186" y="289213"/>
            <a:ext cx="2032619" cy="20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63768" y="1434846"/>
            <a:ext cx="1136007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Georgia" charset="0"/>
                <a:ea typeface="Georgia" charset="0"/>
                <a:cs typeface="Georgia" charset="0"/>
              </a:rPr>
              <a:t>Josh Sennett, Evan </a:t>
            </a:r>
            <a:r>
              <a:rPr lang="en-US" sz="4600" dirty="0" err="1">
                <a:latin typeface="Georgia" charset="0"/>
                <a:ea typeface="Georgia" charset="0"/>
                <a:cs typeface="Georgia" charset="0"/>
              </a:rPr>
              <a:t>Rourke</a:t>
            </a:r>
            <a:endParaRPr lang="en-US" sz="460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1771" y="2558914"/>
            <a:ext cx="5833942" cy="7905922"/>
            <a:chOff x="432387" y="2802754"/>
            <a:chExt cx="5833942" cy="7905922"/>
          </a:xfrm>
        </p:grpSpPr>
        <p:grpSp>
          <p:nvGrpSpPr>
            <p:cNvPr id="6" name="Group 5"/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5" name="Round Diagonal Corner Rectangle 4"/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8" name="Round Diagonal Corner Rectangle 7"/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 Diagonal Corner Rectangle 6"/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Motivation</a:t>
                </a: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 lnSpcReduction="10000"/>
            </a:bodyPr>
            <a:lstStyle/>
            <a:p>
              <a:pPr marL="347472" indent="-347472" algn="just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Mapping and routing software depends on road designation to provide cyclists with safe, accurate, and efficient bike routes.</a:t>
              </a: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marL="347472" indent="-347472" algn="just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“Bike-friendly” designation is unavailable, outdated or inaccurate.</a:t>
              </a:r>
            </a:p>
            <a:p>
              <a:pPr algn="just"/>
              <a:endParaRPr lang="en-US" sz="3200" b="1" dirty="0">
                <a:latin typeface="Georgia" charset="0"/>
                <a:ea typeface="Georgia" charset="0"/>
                <a:cs typeface="Georgia" charset="0"/>
              </a:endParaRPr>
            </a:p>
            <a:p>
              <a:pPr algn="ctr"/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Can we classify </a:t>
              </a:r>
              <a:br>
                <a:rPr lang="en-US" sz="3200" b="1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which roads are </a:t>
              </a:r>
              <a:br>
                <a:rPr lang="en-US" sz="3200" b="1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bike-designated using Street View images?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95AFCDB6-2791-D54F-8A7B-9AFEF98D1CCD}"/>
              </a:ext>
            </a:extLst>
          </p:cNvPr>
          <p:cNvGrpSpPr/>
          <p:nvPr/>
        </p:nvGrpSpPr>
        <p:grpSpPr>
          <a:xfrm>
            <a:off x="7329709" y="2558914"/>
            <a:ext cx="13832600" cy="7905922"/>
            <a:chOff x="432387" y="2802754"/>
            <a:chExt cx="5833942" cy="790592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5952EC3B-E914-814A-A2E6-60A0581C92E0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47" name="Round Diagonal Corner Rectangle 46">
                <a:extLst>
                  <a:ext uri="{FF2B5EF4-FFF2-40B4-BE49-F238E27FC236}">
                    <a16:creationId xmlns:a16="http://schemas.microsoft.com/office/drawing/2014/main" xmlns="" id="{47D25CBE-7FB1-6641-B526-2A1666E7FFA2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48" name="Round Diagonal Corner Rectangle 47">
                <a:extLst>
                  <a:ext uri="{FF2B5EF4-FFF2-40B4-BE49-F238E27FC236}">
                    <a16:creationId xmlns:a16="http://schemas.microsoft.com/office/drawing/2014/main" xmlns="" id="{FA798C85-BB8C-4D4F-9855-FACD7D7D0538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 Diagonal Corner Rectangle 48">
                <a:extLst>
                  <a:ext uri="{FF2B5EF4-FFF2-40B4-BE49-F238E27FC236}">
                    <a16:creationId xmlns:a16="http://schemas.microsoft.com/office/drawing/2014/main" xmlns="" id="{D9D6CA97-BD80-9041-98D4-B859912FC6BD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Data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D950E018-49FC-B344-B436-3F7E33C81D85}"/>
                </a:ext>
              </a:extLst>
            </p:cNvPr>
            <p:cNvSpPr/>
            <p:nvPr/>
          </p:nvSpPr>
          <p:spPr>
            <a:xfrm>
              <a:off x="432390" y="3693459"/>
              <a:ext cx="4156239" cy="6910112"/>
            </a:xfrm>
            <a:prstGeom prst="rect">
              <a:avLst/>
            </a:prstGeom>
          </p:spPr>
          <p:txBody>
            <a:bodyPr wrap="square" lIns="274320" tIns="274320" rIns="274320" anchor="t">
              <a:normAutofit fontScale="92500" lnSpcReduction="10000"/>
            </a:bodyPr>
            <a:lstStyle/>
            <a:p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We generate a dataset of </a:t>
              </a: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17270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images labeled </a:t>
              </a:r>
              <a:br>
                <a:rPr lang="en-US" sz="3200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“bike-designated”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or </a:t>
              </a:r>
              <a:r>
                <a:rPr lang="en-US" sz="3200" b="1" dirty="0">
                  <a:latin typeface="Georgia" charset="0"/>
                  <a:ea typeface="Georgia" charset="0"/>
                  <a:cs typeface="Georgia" charset="0"/>
                </a:rPr>
                <a:t>“not”</a:t>
              </a: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 within </a:t>
              </a:r>
              <a:br>
                <a:rPr lang="en-US" sz="3200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Portland, Seattle, Pittsburgh, and Boulder.</a:t>
              </a: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  <a:p>
              <a:pPr marL="347472" indent="-347472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We exclude residential roads, which </a:t>
              </a:r>
              <a:br>
                <a:rPr lang="en-US" sz="3200" dirty="0">
                  <a:latin typeface="Georgia" charset="0"/>
                  <a:ea typeface="Georgia" charset="0"/>
                  <a:cs typeface="Georgia" charset="0"/>
                </a:rPr>
              </a:b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rarely include bike-designation tag</a:t>
              </a:r>
            </a:p>
            <a:p>
              <a:pPr marL="347472" indent="-347472">
                <a:buFont typeface="Arial" charset="0"/>
                <a:buChar char="•"/>
              </a:pPr>
              <a:r>
                <a:rPr lang="en-US" sz="3200" dirty="0">
                  <a:latin typeface="Georgia" charset="0"/>
                  <a:ea typeface="Georgia" charset="0"/>
                  <a:cs typeface="Georgia" charset="0"/>
                </a:rPr>
                <a:t>We capture a single image at road midpoint to increase image heterogeneity with a fixed budget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96E6EB08-77B6-0043-A30A-566E26DEDAB0}"/>
              </a:ext>
            </a:extLst>
          </p:cNvPr>
          <p:cNvGrpSpPr/>
          <p:nvPr/>
        </p:nvGrpSpPr>
        <p:grpSpPr>
          <a:xfrm>
            <a:off x="681764" y="10848855"/>
            <a:ext cx="5833942" cy="12764832"/>
            <a:chOff x="432387" y="2802754"/>
            <a:chExt cx="5833942" cy="79059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B9796315-7874-0F47-B5C4-FA09FEC3597B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53" name="Round Diagonal Corner Rectangle 52">
                <a:extLst>
                  <a:ext uri="{FF2B5EF4-FFF2-40B4-BE49-F238E27FC236}">
                    <a16:creationId xmlns:a16="http://schemas.microsoft.com/office/drawing/2014/main" xmlns="" id="{646ECDB9-E219-1743-B049-00E598A35743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54" name="Round Diagonal Corner Rectangle 53">
                <a:extLst>
                  <a:ext uri="{FF2B5EF4-FFF2-40B4-BE49-F238E27FC236}">
                    <a16:creationId xmlns:a16="http://schemas.microsoft.com/office/drawing/2014/main" xmlns="" id="{B3BAF932-EC45-FD4B-AD7F-E2A3CDB9FEF4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ound Diagonal Corner Rectangle 54">
                <a:extLst>
                  <a:ext uri="{FF2B5EF4-FFF2-40B4-BE49-F238E27FC236}">
                    <a16:creationId xmlns:a16="http://schemas.microsoft.com/office/drawing/2014/main" xmlns="" id="{68617B2F-414C-584C-B317-5AB7B4247805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Architecture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7A05E9C1-73F5-FC4B-946C-12CFAC8E44C8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91FD3E10-E508-5A4B-9B21-6ED3C795F2E3}"/>
              </a:ext>
            </a:extLst>
          </p:cNvPr>
          <p:cNvGrpSpPr/>
          <p:nvPr/>
        </p:nvGrpSpPr>
        <p:grpSpPr>
          <a:xfrm>
            <a:off x="7329702" y="10848855"/>
            <a:ext cx="13832600" cy="7905922"/>
            <a:chOff x="432387" y="2802754"/>
            <a:chExt cx="5833942" cy="790592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EC4694D3-BC8B-8342-8AFA-67F52CA52DC5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59" name="Round Diagonal Corner Rectangle 58">
                <a:extLst>
                  <a:ext uri="{FF2B5EF4-FFF2-40B4-BE49-F238E27FC236}">
                    <a16:creationId xmlns:a16="http://schemas.microsoft.com/office/drawing/2014/main" xmlns="" id="{7262422F-73E6-B348-A856-D8997AA49686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60" name="Round Diagonal Corner Rectangle 59">
                <a:extLst>
                  <a:ext uri="{FF2B5EF4-FFF2-40B4-BE49-F238E27FC236}">
                    <a16:creationId xmlns:a16="http://schemas.microsoft.com/office/drawing/2014/main" xmlns="" id="{90D2AA3F-6DEE-F645-B7A3-E76600850ACD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 Diagonal Corner Rectangle 60">
                <a:extLst>
                  <a:ext uri="{FF2B5EF4-FFF2-40B4-BE49-F238E27FC236}">
                    <a16:creationId xmlns:a16="http://schemas.microsoft.com/office/drawing/2014/main" xmlns="" id="{6871FB30-6300-4141-AC31-2E81514CF426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Methodology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0DAED617-9CAA-0B48-B4E0-EE4D1B544949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36E38258-8259-E347-B0F1-D1DC64D357CA}"/>
              </a:ext>
            </a:extLst>
          </p:cNvPr>
          <p:cNvGrpSpPr/>
          <p:nvPr/>
        </p:nvGrpSpPr>
        <p:grpSpPr>
          <a:xfrm>
            <a:off x="681761" y="24141578"/>
            <a:ext cx="5833942" cy="8177381"/>
            <a:chOff x="432387" y="2802753"/>
            <a:chExt cx="5833942" cy="817738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A8157004-314E-7740-9594-6CDE9FD50617}"/>
                </a:ext>
              </a:extLst>
            </p:cNvPr>
            <p:cNvGrpSpPr/>
            <p:nvPr/>
          </p:nvGrpSpPr>
          <p:grpSpPr>
            <a:xfrm>
              <a:off x="432387" y="2802753"/>
              <a:ext cx="5833941" cy="8177381"/>
              <a:chOff x="1235670" y="3259953"/>
              <a:chExt cx="13295874" cy="8177381"/>
            </a:xfrm>
          </p:grpSpPr>
          <p:sp>
            <p:nvSpPr>
              <p:cNvPr id="65" name="Round Diagonal Corner Rectangle 64">
                <a:extLst>
                  <a:ext uri="{FF2B5EF4-FFF2-40B4-BE49-F238E27FC236}">
                    <a16:creationId xmlns:a16="http://schemas.microsoft.com/office/drawing/2014/main" xmlns="" id="{F0060D98-826B-8D46-B41A-4B9336CA849B}"/>
                  </a:ext>
                </a:extLst>
              </p:cNvPr>
              <p:cNvSpPr/>
              <p:nvPr/>
            </p:nvSpPr>
            <p:spPr>
              <a:xfrm flipH="1">
                <a:off x="1235675" y="3259953"/>
                <a:ext cx="13295869" cy="8177381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3200" b="1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66" name="Round Diagonal Corner Rectangle 65">
                <a:extLst>
                  <a:ext uri="{FF2B5EF4-FFF2-40B4-BE49-F238E27FC236}">
                    <a16:creationId xmlns:a16="http://schemas.microsoft.com/office/drawing/2014/main" xmlns="" id="{CC793475-3E3B-A947-B06B-F01CBE83E61A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 Diagonal Corner Rectangle 66">
                <a:extLst>
                  <a:ext uri="{FF2B5EF4-FFF2-40B4-BE49-F238E27FC236}">
                    <a16:creationId xmlns:a16="http://schemas.microsoft.com/office/drawing/2014/main" xmlns="" id="{F0CFCEEF-A1BB-DF4A-87F9-063CB305ADFD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Accuracy</a:t>
                </a: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3A5ED36E-3F22-7042-B03D-2AA13EFC82F9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95FA7CA9-46A0-0F48-92F3-EBC07CE5A940}"/>
              </a:ext>
            </a:extLst>
          </p:cNvPr>
          <p:cNvGrpSpPr/>
          <p:nvPr/>
        </p:nvGrpSpPr>
        <p:grpSpPr>
          <a:xfrm>
            <a:off x="7329702" y="19138796"/>
            <a:ext cx="13832600" cy="7905922"/>
            <a:chOff x="432387" y="2802754"/>
            <a:chExt cx="5833942" cy="790592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BD7205EC-6852-5946-B4C5-DDE4ED3D1C59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7905922"/>
              <a:chOff x="1235670" y="3259954"/>
              <a:chExt cx="13295876" cy="7905922"/>
            </a:xfrm>
          </p:grpSpPr>
          <p:sp>
            <p:nvSpPr>
              <p:cNvPr id="71" name="Round Diagonal Corner Rectangle 70">
                <a:extLst>
                  <a:ext uri="{FF2B5EF4-FFF2-40B4-BE49-F238E27FC236}">
                    <a16:creationId xmlns:a16="http://schemas.microsoft.com/office/drawing/2014/main" xmlns="" id="{57EC5B5C-DD93-2040-88C2-0A2D0E5C733E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7905922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72" name="Round Diagonal Corner Rectangle 71">
                <a:extLst>
                  <a:ext uri="{FF2B5EF4-FFF2-40B4-BE49-F238E27FC236}">
                    <a16:creationId xmlns:a16="http://schemas.microsoft.com/office/drawing/2014/main" xmlns="" id="{1DAD00D4-BA63-394D-BF43-5A08E7F35F2B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 Diagonal Corner Rectangle 72">
                <a:extLst>
                  <a:ext uri="{FF2B5EF4-FFF2-40B4-BE49-F238E27FC236}">
                    <a16:creationId xmlns:a16="http://schemas.microsoft.com/office/drawing/2014/main" xmlns="" id="{8C5D3116-AFD2-7543-9278-31F4A97AE1EF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Results</a:t>
                </a: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D2E8DAD5-5C4C-A74E-9911-0EDB3A0E607D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7EB2F1C2-7E58-FC42-972B-29E6709F0BDF}"/>
              </a:ext>
            </a:extLst>
          </p:cNvPr>
          <p:cNvGrpSpPr/>
          <p:nvPr/>
        </p:nvGrpSpPr>
        <p:grpSpPr>
          <a:xfrm>
            <a:off x="7506502" y="5096756"/>
            <a:ext cx="6973699" cy="3040269"/>
            <a:chOff x="7257118" y="5157716"/>
            <a:chExt cx="6973699" cy="304026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xmlns="" id="{3D8D82BD-9A89-0948-AB21-BA365BF036EB}"/>
                </a:ext>
              </a:extLst>
            </p:cNvPr>
            <p:cNvGrpSpPr/>
            <p:nvPr/>
          </p:nvGrpSpPr>
          <p:grpSpPr>
            <a:xfrm>
              <a:off x="7257118" y="5157716"/>
              <a:ext cx="3861496" cy="3040269"/>
              <a:chOff x="7278339" y="7624896"/>
              <a:chExt cx="3861496" cy="3040269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xmlns="" id="{548FF960-1E88-7E44-AD50-804E9FF6A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8339" y="7624896"/>
                <a:ext cx="3861495" cy="2497187"/>
              </a:xfrm>
              <a:prstGeom prst="rect">
                <a:avLst/>
              </a:prstGeom>
            </p:spPr>
          </p:pic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xmlns="" id="{F90FC0FD-37D2-9A4A-BE30-ED42294AAD0F}"/>
                  </a:ext>
                </a:extLst>
              </p:cNvPr>
              <p:cNvSpPr/>
              <p:nvPr/>
            </p:nvSpPr>
            <p:spPr>
              <a:xfrm>
                <a:off x="7278339" y="10249667"/>
                <a:ext cx="3861496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100" dirty="0">
                    <a:latin typeface="Georgia" charset="0"/>
                    <a:ea typeface="Georgia" charset="0"/>
                    <a:cs typeface="Georgia" charset="0"/>
                  </a:rPr>
                  <a:t>Open Street Map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xmlns="" id="{53483686-B51D-7C42-AB04-4821A8E585D7}"/>
                </a:ext>
              </a:extLst>
            </p:cNvPr>
            <p:cNvGrpSpPr/>
            <p:nvPr/>
          </p:nvGrpSpPr>
          <p:grpSpPr>
            <a:xfrm>
              <a:off x="11946318" y="5303351"/>
              <a:ext cx="2284499" cy="2746751"/>
              <a:chOff x="11946318" y="5303351"/>
              <a:chExt cx="2284499" cy="2746751"/>
            </a:xfrm>
          </p:grpSpPr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xmlns="" id="{FA0D5F15-7C37-FD48-A0D1-CF9FAFBB6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46318" y="5303351"/>
                <a:ext cx="2284499" cy="2284499"/>
              </a:xfrm>
              <a:prstGeom prst="rect">
                <a:avLst/>
              </a:prstGeom>
            </p:spPr>
          </p:pic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id="{93FE9247-7803-AE4B-B6B6-398CE2E1083E}"/>
                  </a:ext>
                </a:extLst>
              </p:cNvPr>
              <p:cNvSpPr/>
              <p:nvPr/>
            </p:nvSpPr>
            <p:spPr>
              <a:xfrm>
                <a:off x="11980943" y="7311438"/>
                <a:ext cx="2174638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100" dirty="0">
                    <a:latin typeface="Georgia" charset="0"/>
                    <a:ea typeface="Georgia" charset="0"/>
                    <a:cs typeface="Georgia" charset="0"/>
                  </a:rPr>
                  <a:t>Google Street View API</a:t>
                </a:r>
              </a:p>
            </p:txBody>
          </p:sp>
        </p:grp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xmlns="" id="{848C894F-178B-6241-8BCC-F89804CB84F6}"/>
              </a:ext>
            </a:extLst>
          </p:cNvPr>
          <p:cNvGrpSpPr/>
          <p:nvPr/>
        </p:nvGrpSpPr>
        <p:grpSpPr>
          <a:xfrm>
            <a:off x="17167371" y="3534511"/>
            <a:ext cx="3806266" cy="3383280"/>
            <a:chOff x="22930565" y="8854724"/>
            <a:chExt cx="3806266" cy="3575399"/>
          </a:xfrm>
        </p:grpSpPr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xmlns="" id="{7A1AFEE5-7E24-414A-B603-A6A7E0DC8241}"/>
                </a:ext>
              </a:extLst>
            </p:cNvPr>
            <p:cNvSpPr/>
            <p:nvPr/>
          </p:nvSpPr>
          <p:spPr>
            <a:xfrm>
              <a:off x="22944839" y="8854724"/>
              <a:ext cx="3791992" cy="35753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xmlns="" id="{73650791-2F45-444D-9A9D-CCA3B3C4880F}"/>
                </a:ext>
              </a:extLst>
            </p:cNvPr>
            <p:cNvGrpSpPr/>
            <p:nvPr/>
          </p:nvGrpSpPr>
          <p:grpSpPr>
            <a:xfrm>
              <a:off x="22930565" y="8854725"/>
              <a:ext cx="3791978" cy="3453768"/>
              <a:chOff x="17047544" y="3744567"/>
              <a:chExt cx="3791978" cy="3453768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xmlns="" id="{C4282DB1-4F87-8449-AA71-7C6AFC10635E}"/>
                  </a:ext>
                </a:extLst>
              </p:cNvPr>
              <p:cNvSpPr/>
              <p:nvPr/>
            </p:nvSpPr>
            <p:spPr>
              <a:xfrm>
                <a:off x="17047544" y="3744567"/>
                <a:ext cx="3791978" cy="422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000" b="1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xmlns="" id="{8FCD5469-F605-1C48-BF86-41EA5ADBA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20523" y="5643855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xmlns="" id="{35E18C35-A6C9-6944-AFAF-CB3F0B047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290401" y="5643855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xmlns="" id="{C0D0982A-4812-3644-A777-EDDC5418CB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20523" y="3941851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xmlns="" id="{9106BAD7-652F-6542-8F24-E9F570C04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75455" y="3953613"/>
                <a:ext cx="1554480" cy="1554480"/>
              </a:xfrm>
              <a:prstGeom prst="rect">
                <a:avLst/>
              </a:prstGeom>
            </p:spPr>
          </p:pic>
        </p:grp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xmlns="" id="{CAAF9A2B-87E2-0041-92F4-895B4C112EAC}"/>
              </a:ext>
            </a:extLst>
          </p:cNvPr>
          <p:cNvGrpSpPr/>
          <p:nvPr/>
        </p:nvGrpSpPr>
        <p:grpSpPr>
          <a:xfrm>
            <a:off x="17159606" y="7021103"/>
            <a:ext cx="3791992" cy="3383280"/>
            <a:chOff x="24673038" y="4272513"/>
            <a:chExt cx="3791992" cy="359344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6DF594C4-284B-FC4C-81B9-4DD1433BD633}"/>
                </a:ext>
              </a:extLst>
            </p:cNvPr>
            <p:cNvSpPr/>
            <p:nvPr/>
          </p:nvSpPr>
          <p:spPr>
            <a:xfrm>
              <a:off x="24673038" y="4290554"/>
              <a:ext cx="3791992" cy="35753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xmlns="" id="{56BBF815-2F9F-5A4B-A3B0-74F0700FF74A}"/>
                </a:ext>
              </a:extLst>
            </p:cNvPr>
            <p:cNvGrpSpPr/>
            <p:nvPr/>
          </p:nvGrpSpPr>
          <p:grpSpPr>
            <a:xfrm>
              <a:off x="24901922" y="4272513"/>
              <a:ext cx="3326668" cy="3432112"/>
              <a:chOff x="24901922" y="4272513"/>
              <a:chExt cx="3326668" cy="3432112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xmlns="" id="{21FA61A5-7015-B443-842F-EDA9CB709331}"/>
                  </a:ext>
                </a:extLst>
              </p:cNvPr>
              <p:cNvSpPr/>
              <p:nvPr/>
            </p:nvSpPr>
            <p:spPr>
              <a:xfrm>
                <a:off x="25425569" y="4272513"/>
                <a:ext cx="2174638" cy="424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000" b="1" dirty="0"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xmlns="" id="{27CD0644-E875-8746-B0C8-898D0D5226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674110" y="4489022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xmlns="" id="{2661B00B-61B8-164A-ABA1-054310A08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13179" y="6150145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xmlns="" id="{09260274-3EAE-2C4D-8723-5A2CDD4E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901922" y="4489022"/>
                <a:ext cx="1554480" cy="1554480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xmlns="" id="{E0096D35-0900-BA45-B726-BA50DFDAF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674110" y="6144403"/>
                <a:ext cx="1554480" cy="1554480"/>
              </a:xfrm>
              <a:prstGeom prst="rect">
                <a:avLst/>
              </a:prstGeom>
            </p:spPr>
          </p:pic>
        </p:grpSp>
      </p:grpSp>
      <p:sp>
        <p:nvSpPr>
          <p:cNvPr id="140" name="Right Arrow 139">
            <a:extLst>
              <a:ext uri="{FF2B5EF4-FFF2-40B4-BE49-F238E27FC236}">
                <a16:creationId xmlns:a16="http://schemas.microsoft.com/office/drawing/2014/main" xmlns="" id="{19020445-C744-3E46-AC4C-48D09829DD8E}"/>
              </a:ext>
            </a:extLst>
          </p:cNvPr>
          <p:cNvSpPr/>
          <p:nvPr/>
        </p:nvSpPr>
        <p:spPr>
          <a:xfrm>
            <a:off x="11541065" y="6679067"/>
            <a:ext cx="754182" cy="4063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xmlns="" id="{C6DD33E9-A6D6-5E48-836B-E1E8BE2D2B40}"/>
              </a:ext>
            </a:extLst>
          </p:cNvPr>
          <p:cNvSpPr/>
          <p:nvPr/>
        </p:nvSpPr>
        <p:spPr>
          <a:xfrm>
            <a:off x="11536871" y="6038837"/>
            <a:ext cx="758376" cy="40637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xmlns="" id="{DE639F3F-1500-DD4E-B199-9226C6B77272}"/>
              </a:ext>
            </a:extLst>
          </p:cNvPr>
          <p:cNvGrpSpPr/>
          <p:nvPr/>
        </p:nvGrpSpPr>
        <p:grpSpPr>
          <a:xfrm>
            <a:off x="14441115" y="5389569"/>
            <a:ext cx="2699777" cy="760976"/>
            <a:chOff x="14025475" y="5633409"/>
            <a:chExt cx="2699777" cy="760976"/>
          </a:xfrm>
        </p:grpSpPr>
        <p:sp>
          <p:nvSpPr>
            <p:cNvPr id="142" name="Right Arrow 141">
              <a:extLst>
                <a:ext uri="{FF2B5EF4-FFF2-40B4-BE49-F238E27FC236}">
                  <a16:creationId xmlns:a16="http://schemas.microsoft.com/office/drawing/2014/main" xmlns="" id="{AEDDA143-0627-8749-B607-A748B628CD2C}"/>
                </a:ext>
              </a:extLst>
            </p:cNvPr>
            <p:cNvSpPr/>
            <p:nvPr/>
          </p:nvSpPr>
          <p:spPr>
            <a:xfrm rot="19800000">
              <a:off x="14573144" y="5988007"/>
              <a:ext cx="1792326" cy="406378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xmlns="" id="{EEA62CEE-A608-3B49-B709-A8243A4AB7D8}"/>
                </a:ext>
              </a:extLst>
            </p:cNvPr>
            <p:cNvSpPr/>
            <p:nvPr/>
          </p:nvSpPr>
          <p:spPr>
            <a:xfrm rot="19800000">
              <a:off x="14025475" y="5633409"/>
              <a:ext cx="26997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Georgia" charset="0"/>
                  <a:ea typeface="Georgia" charset="0"/>
                  <a:cs typeface="Georgia" charset="0"/>
                </a:rPr>
                <a:t>bike-designated</a:t>
              </a:r>
            </a:p>
          </p:txBody>
        </p: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xmlns="" id="{915B6ABC-9284-F54D-8A6B-CC6510825CD7}"/>
              </a:ext>
            </a:extLst>
          </p:cNvPr>
          <p:cNvGrpSpPr/>
          <p:nvPr/>
        </p:nvGrpSpPr>
        <p:grpSpPr>
          <a:xfrm>
            <a:off x="14429181" y="6917736"/>
            <a:ext cx="2699777" cy="1012735"/>
            <a:chOff x="14034323" y="7161576"/>
            <a:chExt cx="2699777" cy="1012735"/>
          </a:xfrm>
        </p:grpSpPr>
        <p:sp>
          <p:nvSpPr>
            <p:cNvPr id="138" name="Right Arrow 137">
              <a:extLst>
                <a:ext uri="{FF2B5EF4-FFF2-40B4-BE49-F238E27FC236}">
                  <a16:creationId xmlns:a16="http://schemas.microsoft.com/office/drawing/2014/main" xmlns="" id="{E4D18CE1-B6B5-4D4C-A072-7FFF2C98E93B}"/>
                </a:ext>
              </a:extLst>
            </p:cNvPr>
            <p:cNvSpPr/>
            <p:nvPr/>
          </p:nvSpPr>
          <p:spPr>
            <a:xfrm rot="1800000">
              <a:off x="14567728" y="7447973"/>
              <a:ext cx="1792326" cy="40637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xmlns="" id="{648B4227-9FD6-E444-8EAC-384DD0930511}"/>
                </a:ext>
              </a:extLst>
            </p:cNvPr>
            <p:cNvSpPr/>
            <p:nvPr/>
          </p:nvSpPr>
          <p:spPr>
            <a:xfrm rot="1800000">
              <a:off x="15247136" y="7161576"/>
              <a:ext cx="7136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Georgia" charset="0"/>
                  <a:ea typeface="Georgia" charset="0"/>
                  <a:cs typeface="Georgia" charset="0"/>
                </a:rPr>
                <a:t>not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xmlns="" id="{515CA140-5E5D-4740-8BCB-E344223F6FD3}"/>
                </a:ext>
              </a:extLst>
            </p:cNvPr>
            <p:cNvSpPr/>
            <p:nvPr/>
          </p:nvSpPr>
          <p:spPr>
            <a:xfrm rot="1800000">
              <a:off x="14034323" y="7712646"/>
              <a:ext cx="26997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Georgia" charset="0"/>
                  <a:ea typeface="Georgia" charset="0"/>
                  <a:cs typeface="Georgia" charset="0"/>
                </a:rPr>
                <a:t>bike-designated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xmlns="" id="{ABE86DDE-78B2-694E-9501-C0EC815685D8}"/>
              </a:ext>
            </a:extLst>
          </p:cNvPr>
          <p:cNvGrpSpPr/>
          <p:nvPr/>
        </p:nvGrpSpPr>
        <p:grpSpPr>
          <a:xfrm>
            <a:off x="7355749" y="27533842"/>
            <a:ext cx="13832600" cy="7800817"/>
            <a:chOff x="432387" y="2802754"/>
            <a:chExt cx="5833942" cy="7800817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xmlns="" id="{A0CC509D-39EE-924E-9AEE-79D17A7CADC6}"/>
                </a:ext>
              </a:extLst>
            </p:cNvPr>
            <p:cNvGrpSpPr/>
            <p:nvPr/>
          </p:nvGrpSpPr>
          <p:grpSpPr>
            <a:xfrm>
              <a:off x="432387" y="2802754"/>
              <a:ext cx="5833942" cy="4890223"/>
              <a:chOff x="1235670" y="3259954"/>
              <a:chExt cx="13295876" cy="4890223"/>
            </a:xfrm>
          </p:grpSpPr>
          <p:sp>
            <p:nvSpPr>
              <p:cNvPr id="152" name="Round Diagonal Corner Rectangle 151">
                <a:extLst>
                  <a:ext uri="{FF2B5EF4-FFF2-40B4-BE49-F238E27FC236}">
                    <a16:creationId xmlns:a16="http://schemas.microsoft.com/office/drawing/2014/main" xmlns="" id="{6B6787DC-DAB9-024D-A234-FBE8EC4E2C5D}"/>
                  </a:ext>
                </a:extLst>
              </p:cNvPr>
              <p:cNvSpPr/>
              <p:nvPr/>
            </p:nvSpPr>
            <p:spPr>
              <a:xfrm flipH="1">
                <a:off x="1235676" y="3259954"/>
                <a:ext cx="13295870" cy="4890223"/>
              </a:xfrm>
              <a:prstGeom prst="round2DiagRect">
                <a:avLst/>
              </a:prstGeom>
              <a:solidFill>
                <a:schemeClr val="bg1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  <p:sp>
            <p:nvSpPr>
              <p:cNvPr id="153" name="Round Diagonal Corner Rectangle 152">
                <a:extLst>
                  <a:ext uri="{FF2B5EF4-FFF2-40B4-BE49-F238E27FC236}">
                    <a16:creationId xmlns:a16="http://schemas.microsoft.com/office/drawing/2014/main" xmlns="" id="{239C163E-435B-7043-86B3-19CB918DA408}"/>
                  </a:ext>
                </a:extLst>
              </p:cNvPr>
              <p:cNvSpPr/>
              <p:nvPr/>
            </p:nvSpPr>
            <p:spPr>
              <a:xfrm flipH="1">
                <a:off x="1235674" y="3803073"/>
                <a:ext cx="13295869" cy="220002"/>
              </a:xfrm>
              <a:prstGeom prst="round2DiagRect">
                <a:avLst>
                  <a:gd name="adj1" fmla="val 0"/>
                  <a:gd name="adj2" fmla="val 0"/>
                </a:avLst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ound Diagonal Corner Rectangle 153">
                <a:extLst>
                  <a:ext uri="{FF2B5EF4-FFF2-40B4-BE49-F238E27FC236}">
                    <a16:creationId xmlns:a16="http://schemas.microsoft.com/office/drawing/2014/main" xmlns="" id="{75409FCF-B2F6-454A-AA4E-7DAC8FD4B2C7}"/>
                  </a:ext>
                </a:extLst>
              </p:cNvPr>
              <p:cNvSpPr/>
              <p:nvPr/>
            </p:nvSpPr>
            <p:spPr>
              <a:xfrm flipH="1">
                <a:off x="1235670" y="3259954"/>
                <a:ext cx="13295869" cy="890705"/>
              </a:xfrm>
              <a:prstGeom prst="round2DiagRect">
                <a:avLst/>
              </a:prstGeom>
              <a:solidFill>
                <a:srgbClr val="881C1C"/>
              </a:solidFill>
              <a:ln w="57150">
                <a:solidFill>
                  <a:srgbClr val="881C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latin typeface="Georgia" charset="0"/>
                    <a:ea typeface="Georgia" charset="0"/>
                    <a:cs typeface="Georgia" charset="0"/>
                  </a:rPr>
                  <a:t>References</a:t>
                </a:r>
              </a:p>
            </p:txBody>
          </p:sp>
        </p:grp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xmlns="" id="{6A698C09-FA46-9A45-9CF9-88D06AA92C03}"/>
                </a:ext>
              </a:extLst>
            </p:cNvPr>
            <p:cNvSpPr/>
            <p:nvPr/>
          </p:nvSpPr>
          <p:spPr>
            <a:xfrm>
              <a:off x="432390" y="3693459"/>
              <a:ext cx="5833939" cy="6910112"/>
            </a:xfrm>
            <a:prstGeom prst="rect">
              <a:avLst/>
            </a:prstGeom>
          </p:spPr>
          <p:txBody>
            <a:bodyPr wrap="square" lIns="274320" rIns="274320" anchor="ctr">
              <a:normAutofit/>
            </a:bodyPr>
            <a:lstStyle/>
            <a:p>
              <a:pPr algn="just"/>
              <a:endParaRPr lang="en-US" sz="3200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46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75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Friendly Streets: A Street Classifier For Cautious Cyclists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Friendly Streets: A Bike-Friendly Street Image Classifier</dc:title>
  <dc:creator>Microsoft Office User</dc:creator>
  <cp:lastModifiedBy>Microsoft Office User</cp:lastModifiedBy>
  <cp:revision>160</cp:revision>
  <cp:lastPrinted>2018-12-06T02:11:59Z</cp:lastPrinted>
  <dcterms:created xsi:type="dcterms:W3CDTF">2018-12-05T18:35:02Z</dcterms:created>
  <dcterms:modified xsi:type="dcterms:W3CDTF">2018-12-09T18:13:07Z</dcterms:modified>
</cp:coreProperties>
</file>