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1"/>
    <p:restoredTop sz="94671"/>
  </p:normalViewPr>
  <p:slideViewPr>
    <p:cSldViewPr snapToGrid="0" snapToObjects="1">
      <p:cViewPr>
        <p:scale>
          <a:sx n="33" d="100"/>
          <a:sy n="33" d="100"/>
        </p:scale>
        <p:origin x="2970" y="-2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F6E9-70C4-3247-A775-92D08725926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70C7-CCB6-5B47-86A4-2B87123E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770C7-CCB6-5B47-86A4-2B87123ECB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B062-4AF0-644C-90A4-6200EE931D4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tiff"/><Relationship Id="rId15" Type="http://schemas.openxmlformats.org/officeDocument/2006/relationships/image" Target="../media/image13.jpg"/><Relationship Id="rId10" Type="http://schemas.openxmlformats.org/officeDocument/2006/relationships/image" Target="../media/image8.jpeg"/><Relationship Id="rId19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218" y="431044"/>
            <a:ext cx="19312128" cy="1064258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Georgia" charset="0"/>
                <a:ea typeface="Georgia" charset="0"/>
                <a:cs typeface="Georgia" charset="0"/>
              </a:rPr>
              <a:t>Friendly Streets: A Street Classifier For Cautious Cyclists</a:t>
            </a: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186" y="289213"/>
            <a:ext cx="2032619" cy="20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63768" y="1434846"/>
            <a:ext cx="1136007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Georgia" charset="0"/>
                <a:ea typeface="Georgia" charset="0"/>
                <a:cs typeface="Georgia" charset="0"/>
              </a:rPr>
              <a:t>Josh Sennett, Evan </a:t>
            </a:r>
            <a:r>
              <a:rPr lang="en-US" sz="4600" dirty="0" err="1">
                <a:latin typeface="Georgia" charset="0"/>
                <a:ea typeface="Georgia" charset="0"/>
                <a:cs typeface="Georgia" charset="0"/>
              </a:rPr>
              <a:t>Rourke</a:t>
            </a:r>
            <a:endParaRPr lang="en-US" sz="46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1771" y="2558914"/>
            <a:ext cx="5833942" cy="7905922"/>
            <a:chOff x="432387" y="2802754"/>
            <a:chExt cx="5833942" cy="7905922"/>
          </a:xfrm>
        </p:grpSpPr>
        <p:grpSp>
          <p:nvGrpSpPr>
            <p:cNvPr id="6" name="Group 5"/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" name="Round Diagonal Corner Rectangle 4"/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8" name="Round Diagonal Corner Rectangle 7"/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Diagonal Corner Rectangle 6"/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Motivation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 lnSpcReduction="10000"/>
            </a:bodyPr>
            <a:lstStyle/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Mapping and routing software depends on road designation to provide cyclists with safe, accurate, and efficient bike routes.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“Bike-friendly” designation is unavailable, outdated or inaccurate.</a:t>
              </a:r>
            </a:p>
            <a:p>
              <a:pPr algn="just"/>
              <a:endParaRPr lang="en-US" sz="3200" b="1" dirty="0">
                <a:latin typeface="Georgia" charset="0"/>
                <a:ea typeface="Georgia" charset="0"/>
                <a:cs typeface="Georgia" charset="0"/>
              </a:endParaRPr>
            </a:p>
            <a:p>
              <a:pPr algn="ctr"/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Can we classify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which roads are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bike-designated using Street View images?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AFCDB6-2791-D54F-8A7B-9AFEF98D1CCD}"/>
              </a:ext>
            </a:extLst>
          </p:cNvPr>
          <p:cNvGrpSpPr/>
          <p:nvPr/>
        </p:nvGrpSpPr>
        <p:grpSpPr>
          <a:xfrm>
            <a:off x="7329709" y="2558914"/>
            <a:ext cx="13832600" cy="7905922"/>
            <a:chOff x="432387" y="2802754"/>
            <a:chExt cx="5833942" cy="790592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52EC3B-E914-814A-A2E6-60A0581C92E0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47" name="Round Diagonal Corner Rectangle 46">
                <a:extLst>
                  <a:ext uri="{FF2B5EF4-FFF2-40B4-BE49-F238E27FC236}">
                    <a16:creationId xmlns:a16="http://schemas.microsoft.com/office/drawing/2014/main" id="{47D25CBE-7FB1-6641-B526-2A1666E7FFA2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48" name="Round Diagonal Corner Rectangle 47">
                <a:extLst>
                  <a:ext uri="{FF2B5EF4-FFF2-40B4-BE49-F238E27FC236}">
                    <a16:creationId xmlns:a16="http://schemas.microsoft.com/office/drawing/2014/main" id="{FA798C85-BB8C-4D4F-9855-FACD7D7D053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 Diagonal Corner Rectangle 48">
                <a:extLst>
                  <a:ext uri="{FF2B5EF4-FFF2-40B4-BE49-F238E27FC236}">
                    <a16:creationId xmlns:a16="http://schemas.microsoft.com/office/drawing/2014/main" id="{D9D6CA97-BD80-9041-98D4-B859912FC6B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Data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950E018-49FC-B344-B436-3F7E33C81D85}"/>
                </a:ext>
              </a:extLst>
            </p:cNvPr>
            <p:cNvSpPr/>
            <p:nvPr/>
          </p:nvSpPr>
          <p:spPr>
            <a:xfrm>
              <a:off x="432390" y="3693459"/>
              <a:ext cx="4156239" cy="6910112"/>
            </a:xfrm>
            <a:prstGeom prst="rect">
              <a:avLst/>
            </a:prstGeom>
          </p:spPr>
          <p:txBody>
            <a:bodyPr wrap="square" lIns="274320" tIns="274320" rIns="274320" anchor="t">
              <a:normAutofit fontScale="92500" lnSpcReduction="10000"/>
            </a:bodyPr>
            <a:lstStyle/>
            <a:p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generate a dataset of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17270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images labeled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“bike-designated”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or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“not”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within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Portland, Seattle, Pittsburgh, and Boulder.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exclude residential roads, which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rarely include bike-designation tag</a:t>
              </a:r>
            </a:p>
            <a:p>
              <a:pPr marL="347472" indent="-347472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capture a single image at road midpoint to increase image heterogeneity with a fixed budget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E6EB08-77B6-0043-A30A-566E26DEDAB0}"/>
              </a:ext>
            </a:extLst>
          </p:cNvPr>
          <p:cNvGrpSpPr/>
          <p:nvPr/>
        </p:nvGrpSpPr>
        <p:grpSpPr>
          <a:xfrm>
            <a:off x="681764" y="10848855"/>
            <a:ext cx="5833942" cy="12764832"/>
            <a:chOff x="432387" y="2802754"/>
            <a:chExt cx="5833942" cy="79059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9796315-7874-0F47-B5C4-FA09FEC3597B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3" name="Round Diagonal Corner Rectangle 52">
                <a:extLst>
                  <a:ext uri="{FF2B5EF4-FFF2-40B4-BE49-F238E27FC236}">
                    <a16:creationId xmlns:a16="http://schemas.microsoft.com/office/drawing/2014/main" id="{646ECDB9-E219-1743-B049-00E598A35743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4" name="Round Diagonal Corner Rectangle 53">
                <a:extLst>
                  <a:ext uri="{FF2B5EF4-FFF2-40B4-BE49-F238E27FC236}">
                    <a16:creationId xmlns:a16="http://schemas.microsoft.com/office/drawing/2014/main" id="{B3BAF932-EC45-FD4B-AD7F-E2A3CDB9FEF4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 Diagonal Corner Rectangle 54">
                <a:extLst>
                  <a:ext uri="{FF2B5EF4-FFF2-40B4-BE49-F238E27FC236}">
                    <a16:creationId xmlns:a16="http://schemas.microsoft.com/office/drawing/2014/main" id="{68617B2F-414C-584C-B317-5AB7B4247805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Architecture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A05E9C1-73F5-FC4B-946C-12CFAC8E44C8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FD3E10-E508-5A4B-9B21-6ED3C795F2E3}"/>
              </a:ext>
            </a:extLst>
          </p:cNvPr>
          <p:cNvGrpSpPr/>
          <p:nvPr/>
        </p:nvGrpSpPr>
        <p:grpSpPr>
          <a:xfrm>
            <a:off x="7329702" y="10848855"/>
            <a:ext cx="13832600" cy="7905922"/>
            <a:chOff x="432387" y="2802754"/>
            <a:chExt cx="5833942" cy="790592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C4694D3-BC8B-8342-8AFA-67F52CA52DC5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9" name="Round Diagonal Corner Rectangle 58">
                <a:extLst>
                  <a:ext uri="{FF2B5EF4-FFF2-40B4-BE49-F238E27FC236}">
                    <a16:creationId xmlns:a16="http://schemas.microsoft.com/office/drawing/2014/main" id="{7262422F-73E6-B348-A856-D8997AA49686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0" name="Round Diagonal Corner Rectangle 59">
                <a:extLst>
                  <a:ext uri="{FF2B5EF4-FFF2-40B4-BE49-F238E27FC236}">
                    <a16:creationId xmlns:a16="http://schemas.microsoft.com/office/drawing/2014/main" id="{90D2AA3F-6DEE-F645-B7A3-E76600850ACD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 Diagonal Corner Rectangle 60">
                <a:extLst>
                  <a:ext uri="{FF2B5EF4-FFF2-40B4-BE49-F238E27FC236}">
                    <a16:creationId xmlns:a16="http://schemas.microsoft.com/office/drawing/2014/main" id="{6871FB30-6300-4141-AC31-2E81514CF426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Methodology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DAED617-9CAA-0B48-B4E0-EE4D1B54494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E38258-8259-E347-B0F1-D1DC64D357CA}"/>
              </a:ext>
            </a:extLst>
          </p:cNvPr>
          <p:cNvGrpSpPr/>
          <p:nvPr/>
        </p:nvGrpSpPr>
        <p:grpSpPr>
          <a:xfrm>
            <a:off x="681761" y="24141578"/>
            <a:ext cx="5833942" cy="8177381"/>
            <a:chOff x="432387" y="2802753"/>
            <a:chExt cx="5833942" cy="817738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8157004-314E-7740-9594-6CDE9FD50617}"/>
                </a:ext>
              </a:extLst>
            </p:cNvPr>
            <p:cNvGrpSpPr/>
            <p:nvPr/>
          </p:nvGrpSpPr>
          <p:grpSpPr>
            <a:xfrm>
              <a:off x="432387" y="2802753"/>
              <a:ext cx="5833941" cy="8177381"/>
              <a:chOff x="1235670" y="3259953"/>
              <a:chExt cx="13295874" cy="8177381"/>
            </a:xfrm>
          </p:grpSpPr>
          <p:sp>
            <p:nvSpPr>
              <p:cNvPr id="65" name="Round Diagonal Corner Rectangle 64">
                <a:extLst>
                  <a:ext uri="{FF2B5EF4-FFF2-40B4-BE49-F238E27FC236}">
                    <a16:creationId xmlns:a16="http://schemas.microsoft.com/office/drawing/2014/main" id="{F0060D98-826B-8D46-B41A-4B9336CA849B}"/>
                  </a:ext>
                </a:extLst>
              </p:cNvPr>
              <p:cNvSpPr/>
              <p:nvPr/>
            </p:nvSpPr>
            <p:spPr>
              <a:xfrm flipH="1">
                <a:off x="1235675" y="3259953"/>
                <a:ext cx="13295869" cy="8177381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3200" b="1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6" name="Round Diagonal Corner Rectangle 65">
                <a:extLst>
                  <a:ext uri="{FF2B5EF4-FFF2-40B4-BE49-F238E27FC236}">
                    <a16:creationId xmlns:a16="http://schemas.microsoft.com/office/drawing/2014/main" id="{CC793475-3E3B-A947-B06B-F01CBE83E61A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 Diagonal Corner Rectangle 66">
                <a:extLst>
                  <a:ext uri="{FF2B5EF4-FFF2-40B4-BE49-F238E27FC236}">
                    <a16:creationId xmlns:a16="http://schemas.microsoft.com/office/drawing/2014/main" id="{F0CFCEEF-A1BB-DF4A-87F9-063CB305ADF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Accuracy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A5ED36E-3F22-7042-B03D-2AA13EFC82F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FA7CA9-46A0-0F48-92F3-EBC07CE5A940}"/>
              </a:ext>
            </a:extLst>
          </p:cNvPr>
          <p:cNvGrpSpPr/>
          <p:nvPr/>
        </p:nvGrpSpPr>
        <p:grpSpPr>
          <a:xfrm>
            <a:off x="7329702" y="19138796"/>
            <a:ext cx="13832600" cy="7905922"/>
            <a:chOff x="432387" y="2802754"/>
            <a:chExt cx="5833942" cy="790592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D7205EC-6852-5946-B4C5-DDE4ED3D1C59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71" name="Round Diagonal Corner Rectangle 70">
                <a:extLst>
                  <a:ext uri="{FF2B5EF4-FFF2-40B4-BE49-F238E27FC236}">
                    <a16:creationId xmlns:a16="http://schemas.microsoft.com/office/drawing/2014/main" id="{57EC5B5C-DD93-2040-88C2-0A2D0E5C733E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72" name="Round Diagonal Corner Rectangle 71">
                <a:extLst>
                  <a:ext uri="{FF2B5EF4-FFF2-40B4-BE49-F238E27FC236}">
                    <a16:creationId xmlns:a16="http://schemas.microsoft.com/office/drawing/2014/main" id="{1DAD00D4-BA63-394D-BF43-5A08E7F35F2B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 Diagonal Corner Rectangle 72">
                <a:extLst>
                  <a:ext uri="{FF2B5EF4-FFF2-40B4-BE49-F238E27FC236}">
                    <a16:creationId xmlns:a16="http://schemas.microsoft.com/office/drawing/2014/main" id="{8C5D3116-AFD2-7543-9278-31F4A97AE1EF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Results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2E8DAD5-5C4C-A74E-9911-0EDB3A0E607D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EB2F1C2-7E58-FC42-972B-29E6709F0BDF}"/>
              </a:ext>
            </a:extLst>
          </p:cNvPr>
          <p:cNvGrpSpPr/>
          <p:nvPr/>
        </p:nvGrpSpPr>
        <p:grpSpPr>
          <a:xfrm>
            <a:off x="7506502" y="5096756"/>
            <a:ext cx="6973699" cy="3040269"/>
            <a:chOff x="7257118" y="5157716"/>
            <a:chExt cx="6973699" cy="304026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8D82BD-9A89-0948-AB21-BA365BF036EB}"/>
                </a:ext>
              </a:extLst>
            </p:cNvPr>
            <p:cNvGrpSpPr/>
            <p:nvPr/>
          </p:nvGrpSpPr>
          <p:grpSpPr>
            <a:xfrm>
              <a:off x="7257118" y="5157716"/>
              <a:ext cx="3861496" cy="3040269"/>
              <a:chOff x="7278339" y="7624896"/>
              <a:chExt cx="3861496" cy="304026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548FF960-1E88-7E44-AD50-804E9FF6A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339" y="7624896"/>
                <a:ext cx="3861495" cy="2497187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90FC0FD-37D2-9A4A-BE30-ED42294AAD0F}"/>
                  </a:ext>
                </a:extLst>
              </p:cNvPr>
              <p:cNvSpPr/>
              <p:nvPr/>
            </p:nvSpPr>
            <p:spPr>
              <a:xfrm>
                <a:off x="7278339" y="10249667"/>
                <a:ext cx="386149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Open Street Map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3483686-B51D-7C42-AB04-4821A8E585D7}"/>
                </a:ext>
              </a:extLst>
            </p:cNvPr>
            <p:cNvGrpSpPr/>
            <p:nvPr/>
          </p:nvGrpSpPr>
          <p:grpSpPr>
            <a:xfrm>
              <a:off x="11946318" y="5303351"/>
              <a:ext cx="2284499" cy="2746751"/>
              <a:chOff x="11946318" y="5303351"/>
              <a:chExt cx="2284499" cy="2746751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FA0D5F15-7C37-FD48-A0D1-CF9FAFBB6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6318" y="5303351"/>
                <a:ext cx="2284499" cy="2284499"/>
              </a:xfrm>
              <a:prstGeom prst="rect">
                <a:avLst/>
              </a:prstGeom>
            </p:spPr>
          </p:pic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FE9247-7803-AE4B-B6B6-398CE2E1083E}"/>
                  </a:ext>
                </a:extLst>
              </p:cNvPr>
              <p:cNvSpPr/>
              <p:nvPr/>
            </p:nvSpPr>
            <p:spPr>
              <a:xfrm>
                <a:off x="11980943" y="7311438"/>
                <a:ext cx="217463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Google Street View API</a:t>
                </a:r>
              </a:p>
            </p:txBody>
          </p:sp>
        </p:grp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48C894F-178B-6241-8BCC-F89804CB84F6}"/>
              </a:ext>
            </a:extLst>
          </p:cNvPr>
          <p:cNvGrpSpPr/>
          <p:nvPr/>
        </p:nvGrpSpPr>
        <p:grpSpPr>
          <a:xfrm>
            <a:off x="17167371" y="3534511"/>
            <a:ext cx="3806266" cy="3383280"/>
            <a:chOff x="22930565" y="8854724"/>
            <a:chExt cx="3806266" cy="3575399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7A1AFEE5-7E24-414A-B603-A6A7E0DC8241}"/>
                </a:ext>
              </a:extLst>
            </p:cNvPr>
            <p:cNvSpPr/>
            <p:nvPr/>
          </p:nvSpPr>
          <p:spPr>
            <a:xfrm>
              <a:off x="22944839" y="885472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3650791-2F45-444D-9A9D-CCA3B3C4880F}"/>
                </a:ext>
              </a:extLst>
            </p:cNvPr>
            <p:cNvGrpSpPr/>
            <p:nvPr/>
          </p:nvGrpSpPr>
          <p:grpSpPr>
            <a:xfrm>
              <a:off x="22930565" y="8854725"/>
              <a:ext cx="3791978" cy="3453768"/>
              <a:chOff x="17047544" y="3744567"/>
              <a:chExt cx="3791978" cy="3453768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282DB1-4F87-8449-AA71-7C6AFC10635E}"/>
                  </a:ext>
                </a:extLst>
              </p:cNvPr>
              <p:cNvSpPr/>
              <p:nvPr/>
            </p:nvSpPr>
            <p:spPr>
              <a:xfrm>
                <a:off x="17047544" y="3744567"/>
                <a:ext cx="3791978" cy="422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FCD5469-F605-1C48-BF86-41EA5ADBA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20523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35E18C35-A6C9-6944-AFAF-CB3F0B047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90401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0D0982A-4812-3644-A777-EDDC5418C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20523" y="3941851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9106BAD7-652F-6542-8F24-E9F570C04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75455" y="3953613"/>
                <a:ext cx="1554480" cy="1554480"/>
              </a:xfrm>
              <a:prstGeom prst="rect">
                <a:avLst/>
              </a:prstGeom>
            </p:spPr>
          </p:pic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CAAF9A2B-87E2-0041-92F4-895B4C112EAC}"/>
              </a:ext>
            </a:extLst>
          </p:cNvPr>
          <p:cNvGrpSpPr/>
          <p:nvPr/>
        </p:nvGrpSpPr>
        <p:grpSpPr>
          <a:xfrm>
            <a:off x="17159606" y="7021103"/>
            <a:ext cx="3791992" cy="3383280"/>
            <a:chOff x="24673038" y="4272513"/>
            <a:chExt cx="3791992" cy="359344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F594C4-284B-FC4C-81B9-4DD1433BD633}"/>
                </a:ext>
              </a:extLst>
            </p:cNvPr>
            <p:cNvSpPr/>
            <p:nvPr/>
          </p:nvSpPr>
          <p:spPr>
            <a:xfrm>
              <a:off x="24673038" y="429055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56BBF815-2F9F-5A4B-A3B0-74F0700FF74A}"/>
                </a:ext>
              </a:extLst>
            </p:cNvPr>
            <p:cNvGrpSpPr/>
            <p:nvPr/>
          </p:nvGrpSpPr>
          <p:grpSpPr>
            <a:xfrm>
              <a:off x="24901922" y="4272513"/>
              <a:ext cx="3326668" cy="3432112"/>
              <a:chOff x="24901922" y="4272513"/>
              <a:chExt cx="3326668" cy="3432112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1FA61A5-7015-B443-842F-EDA9CB709331}"/>
                  </a:ext>
                </a:extLst>
              </p:cNvPr>
              <p:cNvSpPr/>
              <p:nvPr/>
            </p:nvSpPr>
            <p:spPr>
              <a:xfrm>
                <a:off x="25425569" y="4272513"/>
                <a:ext cx="2174638" cy="424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27CD0644-E875-8746-B0C8-898D0D522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74110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2661B00B-61B8-164A-ABA1-054310A08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3179" y="615014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09260274-3EAE-2C4D-8723-5A2CDD4E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01922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E0096D35-0900-BA45-B726-BA50DFDAF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74110" y="6144403"/>
                <a:ext cx="1554480" cy="1554480"/>
              </a:xfrm>
              <a:prstGeom prst="rect">
                <a:avLst/>
              </a:prstGeom>
            </p:spPr>
          </p:pic>
        </p:grpSp>
      </p:grp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19020445-C744-3E46-AC4C-48D09829DD8E}"/>
              </a:ext>
            </a:extLst>
          </p:cNvPr>
          <p:cNvSpPr/>
          <p:nvPr/>
        </p:nvSpPr>
        <p:spPr>
          <a:xfrm>
            <a:off x="11541065" y="6679067"/>
            <a:ext cx="754182" cy="4063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C6DD33E9-A6D6-5E48-836B-E1E8BE2D2B40}"/>
              </a:ext>
            </a:extLst>
          </p:cNvPr>
          <p:cNvSpPr/>
          <p:nvPr/>
        </p:nvSpPr>
        <p:spPr>
          <a:xfrm>
            <a:off x="11536871" y="6038837"/>
            <a:ext cx="758376" cy="4063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E639F3F-1500-DD4E-B199-9226C6B77272}"/>
              </a:ext>
            </a:extLst>
          </p:cNvPr>
          <p:cNvGrpSpPr/>
          <p:nvPr/>
        </p:nvGrpSpPr>
        <p:grpSpPr>
          <a:xfrm>
            <a:off x="14441115" y="5389569"/>
            <a:ext cx="2699777" cy="760976"/>
            <a:chOff x="14025475" y="5633409"/>
            <a:chExt cx="2699777" cy="760976"/>
          </a:xfrm>
        </p:grpSpPr>
        <p:sp>
          <p:nvSpPr>
            <p:cNvPr id="142" name="Right Arrow 141">
              <a:extLst>
                <a:ext uri="{FF2B5EF4-FFF2-40B4-BE49-F238E27FC236}">
                  <a16:creationId xmlns:a16="http://schemas.microsoft.com/office/drawing/2014/main" id="{AEDDA143-0627-8749-B607-A748B628CD2C}"/>
                </a:ext>
              </a:extLst>
            </p:cNvPr>
            <p:cNvSpPr/>
            <p:nvPr/>
          </p:nvSpPr>
          <p:spPr>
            <a:xfrm rot="19800000">
              <a:off x="14573144" y="5988007"/>
              <a:ext cx="1792326" cy="40637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EEA62CEE-A608-3B49-B709-A8243A4AB7D8}"/>
                </a:ext>
              </a:extLst>
            </p:cNvPr>
            <p:cNvSpPr/>
            <p:nvPr/>
          </p:nvSpPr>
          <p:spPr>
            <a:xfrm rot="19800000">
              <a:off x="14025475" y="5633409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15B6ABC-9284-F54D-8A6B-CC6510825CD7}"/>
              </a:ext>
            </a:extLst>
          </p:cNvPr>
          <p:cNvGrpSpPr/>
          <p:nvPr/>
        </p:nvGrpSpPr>
        <p:grpSpPr>
          <a:xfrm>
            <a:off x="14429181" y="6917736"/>
            <a:ext cx="2699777" cy="1012735"/>
            <a:chOff x="14034323" y="7161576"/>
            <a:chExt cx="2699777" cy="1012735"/>
          </a:xfrm>
        </p:grpSpPr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E4D18CE1-B6B5-4D4C-A072-7FFF2C98E93B}"/>
                </a:ext>
              </a:extLst>
            </p:cNvPr>
            <p:cNvSpPr/>
            <p:nvPr/>
          </p:nvSpPr>
          <p:spPr>
            <a:xfrm rot="1800000">
              <a:off x="14567728" y="7447973"/>
              <a:ext cx="1792326" cy="40637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648B4227-9FD6-E444-8EAC-384DD0930511}"/>
                </a:ext>
              </a:extLst>
            </p:cNvPr>
            <p:cNvSpPr/>
            <p:nvPr/>
          </p:nvSpPr>
          <p:spPr>
            <a:xfrm rot="1800000">
              <a:off x="15247136" y="7161576"/>
              <a:ext cx="7136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not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15CA140-5E5D-4740-8BCB-E344223F6FD3}"/>
                </a:ext>
              </a:extLst>
            </p:cNvPr>
            <p:cNvSpPr/>
            <p:nvPr/>
          </p:nvSpPr>
          <p:spPr>
            <a:xfrm rot="1800000">
              <a:off x="14034323" y="7712646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E86DDE-78B2-694E-9501-C0EC815685D8}"/>
              </a:ext>
            </a:extLst>
          </p:cNvPr>
          <p:cNvGrpSpPr/>
          <p:nvPr/>
        </p:nvGrpSpPr>
        <p:grpSpPr>
          <a:xfrm>
            <a:off x="7355749" y="27533842"/>
            <a:ext cx="13832600" cy="7800817"/>
            <a:chOff x="432387" y="2802754"/>
            <a:chExt cx="5833942" cy="7800817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0CC509D-39EE-924E-9AEE-79D17A7CADC6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4890223"/>
              <a:chOff x="1235670" y="3259954"/>
              <a:chExt cx="13295876" cy="4890223"/>
            </a:xfrm>
          </p:grpSpPr>
          <p:sp>
            <p:nvSpPr>
              <p:cNvPr id="152" name="Round Diagonal Corner Rectangle 151">
                <a:extLst>
                  <a:ext uri="{FF2B5EF4-FFF2-40B4-BE49-F238E27FC236}">
                    <a16:creationId xmlns:a16="http://schemas.microsoft.com/office/drawing/2014/main" id="{6B6787DC-DAB9-024D-A234-FBE8EC4E2C5D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4890223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153" name="Round Diagonal Corner Rectangle 152">
                <a:extLst>
                  <a:ext uri="{FF2B5EF4-FFF2-40B4-BE49-F238E27FC236}">
                    <a16:creationId xmlns:a16="http://schemas.microsoft.com/office/drawing/2014/main" id="{239C163E-435B-7043-86B3-19CB918DA40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ound Diagonal Corner Rectangle 153">
                <a:extLst>
                  <a:ext uri="{FF2B5EF4-FFF2-40B4-BE49-F238E27FC236}">
                    <a16:creationId xmlns:a16="http://schemas.microsoft.com/office/drawing/2014/main" id="{75409FCF-B2F6-454A-AA4E-7DAC8FD4B2C7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References</a:t>
                </a:r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A698C09-FA46-9A45-9CF9-88D06AA92C03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BCF5C66-C41A-40B8-9D21-0A0F6F45B3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01053" y="20184142"/>
            <a:ext cx="1524000" cy="15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6" name="Content Placeholder 4" descr="A picture containing blur&#10;&#10;Description automatically generated">
            <a:extLst>
              <a:ext uri="{FF2B5EF4-FFF2-40B4-BE49-F238E27FC236}">
                <a16:creationId xmlns:a16="http://schemas.microsoft.com/office/drawing/2014/main" id="{AA96ABC5-B08C-46D0-8879-6C502B9CF0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53416" y="20184142"/>
            <a:ext cx="1524000" cy="15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8" name="Picture 127" descr="A narrow city street with cars parked on the side of a road&#10;&#10;Description automatically generated">
            <a:extLst>
              <a:ext uri="{FF2B5EF4-FFF2-40B4-BE49-F238E27FC236}">
                <a16:creationId xmlns:a16="http://schemas.microsoft.com/office/drawing/2014/main" id="{05DBC29A-9DC8-4AD1-8331-7EA0053F6C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01053" y="21856477"/>
            <a:ext cx="1524000" cy="15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2AE43500-DE1E-4674-ABCE-BC690AAA737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753416" y="21856477"/>
            <a:ext cx="1524000" cy="15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0" name="Picture 129" descr="A narrow road&#10;&#10;Description automatically generated">
            <a:extLst>
              <a:ext uri="{FF2B5EF4-FFF2-40B4-BE49-F238E27FC236}">
                <a16:creationId xmlns:a16="http://schemas.microsoft.com/office/drawing/2014/main" id="{77B792C9-1AD1-42D0-8E87-FE6F96D3240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201053" y="23729814"/>
            <a:ext cx="1524000" cy="15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1" name="Picture 130" descr="A star filled sky&#10;&#10;Description automatically generated">
            <a:extLst>
              <a:ext uri="{FF2B5EF4-FFF2-40B4-BE49-F238E27FC236}">
                <a16:creationId xmlns:a16="http://schemas.microsoft.com/office/drawing/2014/main" id="{94126D06-B2C1-4107-B314-D506E97C89D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45059" y="23729814"/>
            <a:ext cx="1524000" cy="15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2" name="Picture 131" descr="A car driving down a street next to a highway&#10;&#10;Description automatically generated">
            <a:extLst>
              <a:ext uri="{FF2B5EF4-FFF2-40B4-BE49-F238E27FC236}">
                <a16:creationId xmlns:a16="http://schemas.microsoft.com/office/drawing/2014/main" id="{867BDACD-7562-419F-BF37-99AE2EB1970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219054" y="25402149"/>
            <a:ext cx="1524000" cy="15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4" name="Picture 133" descr="A picture containing scene&#10;&#10;Description automatically generated">
            <a:extLst>
              <a:ext uri="{FF2B5EF4-FFF2-40B4-BE49-F238E27FC236}">
                <a16:creationId xmlns:a16="http://schemas.microsoft.com/office/drawing/2014/main" id="{EBB67F49-222E-4558-A6AC-0F5A33AFB4C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745059" y="25402149"/>
            <a:ext cx="1524000" cy="15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339545FF-1C3C-4487-8B33-0EF227191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38309"/>
              </p:ext>
            </p:extLst>
          </p:nvPr>
        </p:nvGraphicFramePr>
        <p:xfrm>
          <a:off x="17317380" y="20165769"/>
          <a:ext cx="5060753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446">
                  <a:extLst>
                    <a:ext uri="{9D8B030D-6E8A-4147-A177-3AD203B41FA5}">
                      <a16:colId xmlns:a16="http://schemas.microsoft.com/office/drawing/2014/main" val="1841302670"/>
                    </a:ext>
                  </a:extLst>
                </a:gridCol>
                <a:gridCol w="2851307">
                  <a:extLst>
                    <a:ext uri="{9D8B030D-6E8A-4147-A177-3AD203B41FA5}">
                      <a16:colId xmlns:a16="http://schemas.microsoft.com/office/drawing/2014/main" val="265814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--TYPE OF ENVIRONMENT: 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outdoor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--SCENE CATEGORIES: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0.198 -&gt; highway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0.100 -&gt;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desert_road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0.055 -&gt; runway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0.051 -&gt;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residential_neighborhood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0.032 -&gt;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parking_lot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--SCENE ATTRIBUTES: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open area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natural light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man-made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far-away horizon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driving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clouds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asphalt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transporting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biking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28966"/>
                  </a:ext>
                </a:extLst>
              </a:tr>
            </a:tbl>
          </a:graphicData>
        </a:graphic>
      </p:graphicFrame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E3DC784F-F500-4A64-B196-1B11FFCFD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663803"/>
              </p:ext>
            </p:extLst>
          </p:nvPr>
        </p:nvGraphicFramePr>
        <p:xfrm>
          <a:off x="17317380" y="21856477"/>
          <a:ext cx="5060753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546">
                  <a:extLst>
                    <a:ext uri="{9D8B030D-6E8A-4147-A177-3AD203B41FA5}">
                      <a16:colId xmlns:a16="http://schemas.microsoft.com/office/drawing/2014/main" val="1073966708"/>
                    </a:ext>
                  </a:extLst>
                </a:gridCol>
                <a:gridCol w="2813207">
                  <a:extLst>
                    <a:ext uri="{9D8B030D-6E8A-4147-A177-3AD203B41FA5}">
                      <a16:colId xmlns:a16="http://schemas.microsoft.com/office/drawing/2014/main" val="1119314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--TYPE OF ENVIRONMENT: 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outdoor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--SCENE CATEGORIES: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0.373 -&gt;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residential_neighborhood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0.215 -&gt; street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0.087 -&gt;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parking_garage</a:t>
                      </a:r>
                      <a:r>
                        <a:rPr lang="en-US" sz="1000" dirty="0">
                          <a:latin typeface="Georgia" panose="02040502050405020303" pitchFamily="18" charset="0"/>
                        </a:rPr>
                        <a:t>/outdoor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0.030 -&gt; campus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0.030 -&gt; crosswalk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--SCENE ATTRIBUTES: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man-made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natural light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open area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driving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asphalt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biking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pavement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transporting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no horizon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23884"/>
                  </a:ext>
                </a:extLst>
              </a:tr>
            </a:tbl>
          </a:graphicData>
        </a:graphic>
      </p:graphicFrame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0EB8D261-2452-45EB-83A5-6EB08F573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76126"/>
              </p:ext>
            </p:extLst>
          </p:nvPr>
        </p:nvGraphicFramePr>
        <p:xfrm>
          <a:off x="17352905" y="23693000"/>
          <a:ext cx="5060753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837">
                  <a:extLst>
                    <a:ext uri="{9D8B030D-6E8A-4147-A177-3AD203B41FA5}">
                      <a16:colId xmlns:a16="http://schemas.microsoft.com/office/drawing/2014/main" val="1841302670"/>
                    </a:ext>
                  </a:extLst>
                </a:gridCol>
                <a:gridCol w="2880916">
                  <a:extLst>
                    <a:ext uri="{9D8B030D-6E8A-4147-A177-3AD203B41FA5}">
                      <a16:colId xmlns:a16="http://schemas.microsoft.com/office/drawing/2014/main" val="265814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--TYPE OF ENVIRONMENT: 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outdoor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--SCENE CATEGORIES: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0.608 -&gt;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forest_road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0.241 -&gt; highway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0.072 -&gt;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desert_road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0.016 -&gt;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field_road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0.008 -&gt;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forest_path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--SCENE ATTRIBUTES: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natural light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open area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foliage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trees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driving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vegetation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biking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leaves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asphalt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28966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53825567-653D-4F39-AB6E-51F4B2F2B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62245"/>
              </p:ext>
            </p:extLst>
          </p:nvPr>
        </p:nvGraphicFramePr>
        <p:xfrm>
          <a:off x="17352905" y="25388079"/>
          <a:ext cx="5060753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729">
                  <a:extLst>
                    <a:ext uri="{9D8B030D-6E8A-4147-A177-3AD203B41FA5}">
                      <a16:colId xmlns:a16="http://schemas.microsoft.com/office/drawing/2014/main" val="1841302670"/>
                    </a:ext>
                  </a:extLst>
                </a:gridCol>
                <a:gridCol w="2867024">
                  <a:extLst>
                    <a:ext uri="{9D8B030D-6E8A-4147-A177-3AD203B41FA5}">
                      <a16:colId xmlns:a16="http://schemas.microsoft.com/office/drawing/2014/main" val="265814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--TYPE OF ENVIRONMENT: 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outdoor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--SCENE CATEGORIES: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0.170 -&gt; highway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0.096 -&gt;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residential_neighborhood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0.073 -&gt;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industrial_area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0.069 -&gt; </a:t>
                      </a:r>
                      <a:r>
                        <a:rPr lang="en-US" sz="1000" dirty="0" err="1">
                          <a:latin typeface="Georgia" panose="02040502050405020303" pitchFamily="18" charset="0"/>
                        </a:rPr>
                        <a:t>parking_lot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0.063 -&gt; crosswalk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--SCENE ATTRIBUTES: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open area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man-made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natural light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asphalt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driving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biking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transporting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sunny</a:t>
                      </a:r>
                    </a:p>
                    <a:p>
                      <a:r>
                        <a:rPr lang="en-US" sz="1000" dirty="0">
                          <a:latin typeface="Georgia" panose="02040502050405020303" pitchFamily="18" charset="0"/>
                        </a:rPr>
                        <a:t>clouds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28966"/>
                  </a:ext>
                </a:extLst>
              </a:tr>
            </a:tbl>
          </a:graphicData>
        </a:graphic>
      </p:graphicFrame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BBBFC35-80B1-483F-A3D2-2D9A3B6C016D}"/>
              </a:ext>
            </a:extLst>
          </p:cNvPr>
          <p:cNvCxnSpPr>
            <a:cxnSpLocks/>
          </p:cNvCxnSpPr>
          <p:nvPr/>
        </p:nvCxnSpPr>
        <p:spPr>
          <a:xfrm>
            <a:off x="13659899" y="23573517"/>
            <a:ext cx="7510449" cy="0"/>
          </a:xfrm>
          <a:prstGeom prst="line">
            <a:avLst/>
          </a:prstGeom>
          <a:ln w="34925">
            <a:solidFill>
              <a:srgbClr val="88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4E4B5E-66A9-4CE5-AE46-CC65AE27BCA2}"/>
              </a:ext>
            </a:extLst>
          </p:cNvPr>
          <p:cNvSpPr txBox="1"/>
          <p:nvPr/>
        </p:nvSpPr>
        <p:spPr>
          <a:xfrm rot="16200000">
            <a:off x="13019781" y="25127180"/>
            <a:ext cx="179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Bike Friendly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46BEFA5-56DF-4004-AF1B-48574228DD48}"/>
              </a:ext>
            </a:extLst>
          </p:cNvPr>
          <p:cNvSpPr txBox="1"/>
          <p:nvPr/>
        </p:nvSpPr>
        <p:spPr>
          <a:xfrm rot="16200000">
            <a:off x="12734580" y="21454364"/>
            <a:ext cx="236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NOT Bike Friendly</a:t>
            </a:r>
          </a:p>
        </p:txBody>
      </p:sp>
    </p:spTree>
    <p:extLst>
      <p:ext uri="{BB962C8B-B14F-4D97-AF65-F5344CB8AC3E}">
        <p14:creationId xmlns:p14="http://schemas.microsoft.com/office/powerpoint/2010/main" val="15994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268</Words>
  <Application>Microsoft Office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Friendly Streets: A Street Classifier For Cautious Cyclists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Streets: A Bike-Friendly Street Image Classifier</dc:title>
  <dc:creator>Microsoft Office User</dc:creator>
  <cp:lastModifiedBy>Evan Rourke</cp:lastModifiedBy>
  <cp:revision>164</cp:revision>
  <cp:lastPrinted>2018-12-06T02:11:59Z</cp:lastPrinted>
  <dcterms:created xsi:type="dcterms:W3CDTF">2018-12-05T18:35:02Z</dcterms:created>
  <dcterms:modified xsi:type="dcterms:W3CDTF">2018-12-09T01:18:17Z</dcterms:modified>
</cp:coreProperties>
</file>