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979" autoAdjust="0"/>
  </p:normalViewPr>
  <p:slideViewPr>
    <p:cSldViewPr snapToObjects="1">
      <p:cViewPr varScale="1">
        <p:scale>
          <a:sx n="26" d="100"/>
          <a:sy n="26" d="100"/>
        </p:scale>
        <p:origin x="-1458" y="-132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191488"/>
        <c:axId val="128001152"/>
      </c:lineChart>
      <c:catAx>
        <c:axId val="106191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28001152"/>
        <c:crosses val="autoZero"/>
        <c:auto val="1"/>
        <c:lblAlgn val="ctr"/>
        <c:lblOffset val="100"/>
        <c:tickLblSkip val="20"/>
        <c:noMultiLvlLbl val="0"/>
      </c:catAx>
      <c:valAx>
        <c:axId val="128001152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06191488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447680"/>
        <c:axId val="117507968"/>
      </c:scatterChart>
      <c:valAx>
        <c:axId val="117447680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7507968"/>
        <c:crosses val="autoZero"/>
        <c:crossBetween val="midCat"/>
      </c:valAx>
      <c:valAx>
        <c:axId val="117507968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7447680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6.wmf"/><Relationship Id="rId38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1.wmf"/><Relationship Id="rId29" Type="http://schemas.openxmlformats.org/officeDocument/2006/relationships/image" Target="../media/image4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2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8.wmf"/><Relationship Id="rId40" Type="http://schemas.openxmlformats.org/officeDocument/2006/relationships/image" Target="../media/image26.png"/><Relationship Id="rId5" Type="http://schemas.openxmlformats.org/officeDocument/2006/relationships/image" Target="../media/image42.png"/><Relationship Id="rId15" Type="http://schemas.openxmlformats.org/officeDocument/2006/relationships/image" Target="../media/image18.png"/><Relationship Id="rId23" Type="http://schemas.openxmlformats.org/officeDocument/2006/relationships/image" Target="../media/image21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5.wmf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microsoft.com/office/2007/relationships/hdphoto" Target="../media/hdphoto2.wdp"/><Relationship Id="rId22" Type="http://schemas.openxmlformats.org/officeDocument/2006/relationships/image" Target="../media/image2.wmf"/><Relationship Id="rId27" Type="http://schemas.openxmlformats.org/officeDocument/2006/relationships/image" Target="../media/image3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</a:t>
                </a:r>
                <a:r>
                  <a:rPr lang="en-US" sz="2000" b="1" dirty="0">
                    <a:latin typeface="Oxygen" panose="02000503000000000000" pitchFamily="2" charset="0"/>
                  </a:rPr>
                  <a:t>Map </a:t>
                </a:r>
                <a:r>
                  <a:rPr lang="en-US" sz="2000" b="1" dirty="0">
                    <a:latin typeface="Oxygen" panose="02000503000000000000" pitchFamily="2" charset="0"/>
                  </a:rPr>
                  <a:t>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diff. </a:t>
                </a:r>
                <a:r>
                  <a:rPr lang="en-US" sz="2000" dirty="0">
                    <a:latin typeface="Oxygen" panose="02000503000000000000" pitchFamily="2" charset="0"/>
                  </a:rPr>
                  <a:t>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diff. </a:t>
                </a:r>
                <a:r>
                  <a:rPr lang="en-US" sz="2000" dirty="0">
                    <a:latin typeface="Oxygen" panose="02000503000000000000" pitchFamily="2" charset="0"/>
                  </a:rPr>
                  <a:t>between crops 1, </a:t>
                </a:r>
                <a:r>
                  <a:rPr lang="en-US" sz="2000" dirty="0">
                    <a:latin typeface="Oxygen" panose="02000503000000000000" pitchFamily="2" charset="0"/>
                  </a:rPr>
                  <a:t>2:  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</a:t>
                </a:r>
                <a:r>
                  <a:rPr lang="en-US" sz="2000" b="1" dirty="0">
                    <a:latin typeface="Oxygen" panose="02000503000000000000" pitchFamily="2" charset="0"/>
                  </a:rPr>
                  <a:t>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pred. to </a:t>
                </a:r>
                <a:r>
                  <a:rPr lang="en-US" sz="2000" dirty="0">
                    <a:latin typeface="Oxygen" panose="02000503000000000000" pitchFamily="2" charset="0"/>
                  </a:rPr>
                  <a:t>crop 2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pred.:</a:t>
                </a:r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34037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diff.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734037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Understanding Satellite-Imagery-Based Crop Yield Predictions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Brad Ross (bross35)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231N (Convolutional Neural Networks for Visual Recognition),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</a:t>
              </a:r>
              <a:r>
                <a:rPr lang="en-US" sz="2000" dirty="0" smtClean="0">
                  <a:latin typeface="Oxygen" panose="02000503000000000000" pitchFamily="2" charset="0"/>
                </a:rPr>
                <a:t>satellite </a:t>
              </a:r>
              <a:r>
                <a:rPr lang="en-US" sz="2000" dirty="0" smtClean="0">
                  <a:latin typeface="Oxygen" panose="02000503000000000000" pitchFamily="2" charset="0"/>
                </a:rPr>
                <a:t>imagery [2]</a:t>
              </a:r>
              <a:endParaRPr lang="en-US" sz="2000" dirty="0">
                <a:latin typeface="Oxygen" panose="02000503000000000000" pitchFamily="2" charset="0"/>
              </a:endParaRP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</a:t>
              </a:r>
              <a:r>
                <a:rPr lang="en-US" sz="2000" dirty="0" smtClean="0">
                  <a:latin typeface="Oxygen" panose="02000503000000000000" pitchFamily="2" charset="0"/>
                </a:rPr>
                <a:t>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Bands 1 &amp;</a:t>
              </a:r>
              <a:r>
                <a:rPr lang="en-US" sz="2000" dirty="0" smtClean="0">
                  <a:latin typeface="Oxygen" panose="02000503000000000000" pitchFamily="2" charset="0"/>
                </a:rPr>
                <a:t>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</a:t>
              </a:r>
              <a:r>
                <a:rPr lang="en-US" sz="2000" dirty="0" smtClean="0">
                  <a:latin typeface="Oxygen" panose="02000503000000000000" pitchFamily="2" charset="0"/>
                </a:rPr>
                <a:t>(</a:t>
              </a:r>
              <a:r>
                <a:rPr lang="en-US" sz="2000" dirty="0">
                  <a:latin typeface="Oxygen" panose="02000503000000000000" pitchFamily="2" charset="0"/>
                </a:rPr>
                <a:t>Band 1</a:t>
              </a:r>
              <a:r>
                <a:rPr lang="en-US" sz="2000" dirty="0" smtClean="0">
                  <a:latin typeface="Oxygen" panose="02000503000000000000" pitchFamily="2" charset="0"/>
                </a:rPr>
                <a:t>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 smtClean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Time </a:t>
              </a:r>
              <a:r>
                <a:rPr lang="en-US" sz="2000" b="1" dirty="0">
                  <a:latin typeface="Oxygen" panose="02000503000000000000" pitchFamily="2" charset="0"/>
                </a:rPr>
                <a:t>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Ground </a:t>
              </a:r>
              <a:r>
                <a:rPr lang="en-US" sz="2000" b="1" dirty="0">
                  <a:latin typeface="Oxygen" panose="02000503000000000000" pitchFamily="2" charset="0"/>
                </a:rPr>
                <a:t>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</a:t>
              </a:r>
              <a:r>
                <a:rPr lang="en-US" sz="2000" dirty="0" smtClean="0">
                  <a:latin typeface="Oxygen" panose="02000503000000000000" pitchFamily="2" charset="0"/>
                </a:rPr>
                <a:t>yields for soybean and </a:t>
              </a:r>
              <a:r>
                <a:rPr lang="en-US" sz="2000" dirty="0" smtClean="0">
                  <a:latin typeface="Oxygen" panose="02000503000000000000" pitchFamily="2" charset="0"/>
                </a:rPr>
                <a:t>corn [3]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position of pixels does not greatly affect average yield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[1]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Given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</a:t>
            </a:r>
            <a:r>
              <a:rPr lang="en-US" sz="2000" dirty="0" smtClean="0">
                <a:latin typeface="Oxygen" panose="02000503000000000000" pitchFamily="2" charset="0"/>
              </a:rPr>
              <a:t>was predicted </a:t>
            </a:r>
            <a:r>
              <a:rPr lang="en-US" sz="2000" dirty="0">
                <a:latin typeface="Oxygen" panose="02000503000000000000" pitchFamily="2" charset="0"/>
              </a:rPr>
              <a:t>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</a:t>
            </a:r>
            <a:r>
              <a:rPr lang="en-US" sz="2000" dirty="0" smtClean="0">
                <a:latin typeface="Oxygen" panose="02000503000000000000" pitchFamily="2" charset="0"/>
              </a:rPr>
              <a:t>emote-sensing </a:t>
            </a:r>
            <a:r>
              <a:rPr lang="en-US" sz="2000" dirty="0">
                <a:latin typeface="Oxygen" panose="02000503000000000000" pitchFamily="2" charset="0"/>
              </a:rPr>
              <a:t>data and technologies such as Convolutional Neural Networks </a:t>
            </a:r>
            <a:r>
              <a:rPr lang="en-US" sz="2000" dirty="0" smtClean="0">
                <a:latin typeface="Oxygen" panose="02000503000000000000" pitchFamily="2" charset="0"/>
              </a:rPr>
              <a:t> (CNNs) </a:t>
            </a:r>
            <a:r>
              <a:rPr lang="en-US" sz="2000" dirty="0" smtClean="0">
                <a:latin typeface="Oxygen" panose="02000503000000000000" pitchFamily="2" charset="0"/>
              </a:rPr>
              <a:t>make </a:t>
            </a:r>
            <a:r>
              <a:rPr lang="en-US" sz="2000" dirty="0">
                <a:latin typeface="Oxygen" panose="02000503000000000000" pitchFamily="2" charset="0"/>
              </a:rPr>
              <a:t>localized </a:t>
            </a:r>
            <a:r>
              <a:rPr lang="en-US" sz="2000" dirty="0" smtClean="0">
                <a:latin typeface="Oxygen" panose="02000503000000000000" pitchFamily="2" charset="0"/>
              </a:rPr>
              <a:t>predictions </a:t>
            </a:r>
            <a:r>
              <a:rPr lang="en-US" sz="2000" dirty="0">
                <a:latin typeface="Oxygen" panose="02000503000000000000" pitchFamily="2" charset="0"/>
              </a:rPr>
              <a:t>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</a:t>
            </a:r>
            <a:r>
              <a:rPr lang="en-US" sz="2000" dirty="0" smtClean="0">
                <a:latin typeface="Oxygen" panose="02000503000000000000" pitchFamily="2" charset="0"/>
              </a:rPr>
              <a:t>attempted </a:t>
            </a:r>
            <a:r>
              <a:rPr lang="en-US" sz="2000" dirty="0">
                <a:latin typeface="Oxygen" panose="02000503000000000000" pitchFamily="2" charset="0"/>
              </a:rPr>
              <a:t>soybean yield prediction using CNNs and remote-sensing </a:t>
            </a:r>
            <a:r>
              <a:rPr lang="en-US" sz="2000" dirty="0">
                <a:latin typeface="Oxygen" panose="02000503000000000000" pitchFamily="2" charset="0"/>
              </a:rPr>
              <a:t>data [1] 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</a:t>
            </a:r>
            <a:r>
              <a:rPr lang="en-US" sz="2000" dirty="0" smtClean="0">
                <a:latin typeface="Oxygen" panose="02000503000000000000" pitchFamily="2" charset="0"/>
              </a:rPr>
              <a:t>and </a:t>
            </a:r>
            <a:r>
              <a:rPr lang="en-US" sz="2000" dirty="0">
                <a:latin typeface="Oxygen" panose="02000503000000000000" pitchFamily="2" charset="0"/>
              </a:rPr>
              <a:t>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 smtClean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 smtClean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13352"/>
              </p:ext>
            </p:extLst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42007"/>
              </p:ext>
            </p:extLst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8591"/>
              </p:ext>
            </p:extLst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/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CONV(256, 3, 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2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3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CONV(512, 3, 2)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CONV(1024, 3, 1)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0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Oxygen" panose="02000503000000000000" pitchFamily="2" charset="0"/>
                        </a:rPr>
                        <a:t>FC(2048)</a:t>
                      </a:r>
                      <a:endParaRPr lang="en-US" sz="1600" b="1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Oxygen" panose="02000503000000000000" pitchFamily="2" charset="0"/>
                        </a:rPr>
                        <a:t>1</a:t>
                      </a:r>
                      <a:endParaRPr lang="en-US" sz="1600" b="0" dirty="0"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Marin County, CA (Left: RGB, Right: Temp.)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 smtClean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 smtClean="0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nonlinearity,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a batch normalization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layer, and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a dropout 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.</a:t>
                </a:r>
                <a:endParaRPr lang="en-US" sz="1800" b="1" dirty="0" smtClean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 smtClean="0">
                    <a:latin typeface="Oxygen" panose="02000503000000000000" pitchFamily="2" charset="0"/>
                  </a:rPr>
                  <a:t>Complex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 smtClean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 smtClean="0">
                    <a:latin typeface="Oxygen" panose="02000503000000000000" pitchFamily="2" charset="0"/>
                  </a:rPr>
                  <a:t>overfit</a:t>
                </a:r>
                <a:r>
                  <a:rPr lang="en-US" sz="1800" dirty="0" smtClean="0">
                    <a:latin typeface="Oxygen" panose="02000503000000000000" pitchFamily="2" charset="0"/>
                  </a:rPr>
                  <a:t> but doesn’t train well.</a:t>
                </a:r>
                <a:endParaRPr lang="en-US" sz="1800" dirty="0" smtClean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66425"/>
              </p:ext>
            </p:extLst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14350"/>
              </p:ext>
            </p:extLst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00538"/>
              </p:ext>
            </p:extLst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61793"/>
              </p:ext>
            </p:extLst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77100"/>
              </p:ext>
            </p:extLst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27343"/>
              </p:ext>
            </p:extLst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5: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Relative Importance of Bands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Average distances between saliency </a:t>
            </a:r>
            <a:r>
              <a:rPr lang="en-US" sz="1800" dirty="0">
                <a:latin typeface="Oxygen" panose="02000503000000000000" pitchFamily="2" charset="0"/>
              </a:rPr>
              <a:t>maps computed for each </a:t>
            </a:r>
            <a:r>
              <a:rPr lang="en-US" sz="1800" dirty="0" smtClean="0">
                <a:latin typeface="Oxygen" panose="02000503000000000000" pitchFamily="2" charset="0"/>
              </a:rPr>
              <a:t>band</a:t>
            </a:r>
            <a:r>
              <a:rPr lang="en-US" sz="1800" dirty="0">
                <a:latin typeface="Oxygen" panose="02000503000000000000" pitchFamily="2" charset="0"/>
              </a:rPr>
              <a:t>; </a:t>
            </a:r>
            <a:r>
              <a:rPr lang="en-US" sz="1800" dirty="0" smtClean="0">
                <a:latin typeface="Oxygen" panose="02000503000000000000" pitchFamily="2" charset="0"/>
              </a:rPr>
              <a:t>the first </a:t>
            </a:r>
            <a:r>
              <a:rPr lang="en-US" sz="1800" dirty="0">
                <a:latin typeface="Oxygen" panose="02000503000000000000" pitchFamily="2" charset="0"/>
              </a:rPr>
              <a:t>two bands </a:t>
            </a:r>
            <a:r>
              <a:rPr lang="en-US" sz="1800" dirty="0" smtClean="0">
                <a:latin typeface="Oxygen" panose="02000503000000000000" pitchFamily="2" charset="0"/>
              </a:rPr>
              <a:t>are key </a:t>
            </a:r>
            <a:r>
              <a:rPr lang="en-US" sz="1800" dirty="0">
                <a:latin typeface="Oxygen" panose="02000503000000000000" pitchFamily="2" charset="0"/>
              </a:rPr>
              <a:t>for crop discrimination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6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Relative Importance of Times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Average distances between saliency </a:t>
            </a:r>
            <a:r>
              <a:rPr lang="en-US" sz="1800" dirty="0">
                <a:latin typeface="Oxygen" panose="02000503000000000000" pitchFamily="2" charset="0"/>
              </a:rPr>
              <a:t>maps </a:t>
            </a:r>
            <a:r>
              <a:rPr lang="en-US" sz="1800" dirty="0" smtClean="0">
                <a:latin typeface="Oxygen" panose="02000503000000000000" pitchFamily="2" charset="0"/>
              </a:rPr>
              <a:t>for </a:t>
            </a:r>
            <a:r>
              <a:rPr lang="en-US" sz="1800" dirty="0">
                <a:latin typeface="Oxygen" panose="02000503000000000000" pitchFamily="2" charset="0"/>
              </a:rPr>
              <a:t>each time slice; photos </a:t>
            </a:r>
            <a:r>
              <a:rPr lang="en-US" sz="1800" dirty="0" smtClean="0">
                <a:latin typeface="Oxygen" panose="02000503000000000000" pitchFamily="2" charset="0"/>
              </a:rPr>
              <a:t>from May through Sept</a:t>
            </a:r>
            <a:r>
              <a:rPr lang="en-US" sz="1800" dirty="0">
                <a:latin typeface="Oxygen" panose="02000503000000000000" pitchFamily="2" charset="0"/>
              </a:rPr>
              <a:t>. </a:t>
            </a:r>
            <a:r>
              <a:rPr lang="en-US" sz="1800" dirty="0" smtClean="0">
                <a:latin typeface="Oxygen" panose="02000503000000000000" pitchFamily="2" charset="0"/>
              </a:rPr>
              <a:t>are key </a:t>
            </a:r>
            <a:r>
              <a:rPr lang="en-US" sz="1800" dirty="0">
                <a:latin typeface="Oxygen" panose="02000503000000000000" pitchFamily="2" charset="0"/>
              </a:rPr>
              <a:t>for crop discrimination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7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err="1" smtClean="0">
                <a:latin typeface="Oxygen" panose="02000503000000000000" pitchFamily="2" charset="0"/>
              </a:rPr>
              <a:t>Dists</a:t>
            </a:r>
            <a:r>
              <a:rPr lang="en-US" sz="2000" b="1" dirty="0" smtClean="0">
                <a:latin typeface="Oxygen" panose="02000503000000000000" pitchFamily="2" charset="0"/>
              </a:rPr>
              <a:t>. of Original Yields vs. Rescaled Predicted Yields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984271"/>
              </p:ext>
            </p:extLst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36891"/>
              </p:ext>
            </p:extLst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Oxygen" panose="02000503000000000000" pitchFamily="2" charset="0"/>
              </a:rPr>
              <a:t>Validation set RMSE of various architectures over the course of training.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</a:t>
            </a:r>
            <a:r>
              <a:rPr lang="en-US" sz="2000" dirty="0" smtClean="0">
                <a:latin typeface="Oxygen" panose="02000503000000000000" pitchFamily="2" charset="0"/>
              </a:rPr>
              <a:t>farms, at </a:t>
            </a:r>
            <a:r>
              <a:rPr lang="en-US" sz="2000" dirty="0">
                <a:latin typeface="Oxygen" panose="02000503000000000000" pitchFamily="2" charset="0"/>
              </a:rPr>
              <a:t>least to some extent</a:t>
            </a:r>
            <a:endParaRPr lang="en-US" sz="2000" dirty="0" smtClean="0">
              <a:latin typeface="Oxygen" panose="02000503000000000000" pitchFamily="2" charset="0"/>
            </a:endParaRP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</a:t>
            </a:r>
            <a:r>
              <a:rPr lang="en-US" sz="2000" dirty="0" smtClean="0">
                <a:latin typeface="Oxygen" panose="02000503000000000000" pitchFamily="2" charset="0"/>
              </a:rPr>
              <a:t>better</a:t>
            </a:r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Figure </a:t>
            </a: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8</a:t>
            </a:r>
            <a:r>
              <a:rPr lang="en-US" sz="2000" b="1" dirty="0" smtClean="0">
                <a:solidFill>
                  <a:srgbClr val="26A65B"/>
                </a:solidFill>
                <a:latin typeface="Oxygen" panose="02000503000000000000" pitchFamily="2" charset="0"/>
              </a:rPr>
              <a:t>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Most Similar &amp; Dissimilar Saliency Maps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  <a:endParaRPr lang="en-US" sz="1800" dirty="0" smtClean="0">
              <a:latin typeface="Oxygen" panose="020005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Test </a:t>
            </a:r>
            <a:r>
              <a:rPr lang="en-US" sz="2000" dirty="0">
                <a:latin typeface="Oxygen" panose="02000503000000000000" pitchFamily="2" charset="0"/>
              </a:rPr>
              <a:t>permutation invariance assumption by attempting to build a better model based on raw </a:t>
            </a:r>
            <a:r>
              <a:rPr lang="en-US" sz="2000" dirty="0" smtClean="0">
                <a:latin typeface="Oxygen" panose="02000503000000000000" pitchFamily="2" charset="0"/>
              </a:rPr>
              <a:t>images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784</Words>
  <Application>Microsoft Office PowerPoint</Application>
  <PresentationFormat>Custom</PresentationFormat>
  <Paragraphs>140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218</cp:revision>
  <dcterms:created xsi:type="dcterms:W3CDTF">2016-12-02T05:36:26Z</dcterms:created>
  <dcterms:modified xsi:type="dcterms:W3CDTF">2017-06-05T06:08:11Z</dcterms:modified>
</cp:coreProperties>
</file>