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61" r:id="rId3"/>
    <p:sldId id="262" r:id="rId4"/>
    <p:sldId id="263" r:id="rId5"/>
    <p:sldId id="258" r:id="rId6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979" autoAdjust="0"/>
  </p:normalViewPr>
  <p:slideViewPr>
    <p:cSldViewPr snapToObjects="1">
      <p:cViewPr>
        <p:scale>
          <a:sx n="33" d="100"/>
          <a:sy n="33" d="100"/>
        </p:scale>
        <p:origin x="-132" y="30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rm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rmse!$A$1</c:f>
              <c:strCache>
                <c:ptCount val="1"/>
                <c:pt idx="0">
                  <c:v>Reference p = 0.25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rmse!$A$2:$A$126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rmse!$B$1</c:f>
              <c:strCache>
                <c:ptCount val="1"/>
                <c:pt idx="0">
                  <c:v>Reference p = 0.5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val>
            <c:numRef>
              <c:f>rmse!$B$2:$B$126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rmse!$C$1</c:f>
              <c:strCache>
                <c:ptCount val="1"/>
                <c:pt idx="0">
                  <c:v>Reference p = 0.1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val>
            <c:numRef>
              <c:f>rmse!$C$2:$C$126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rmse!$E$1</c:f>
              <c:strCache>
                <c:ptCount val="1"/>
                <c:pt idx="0">
                  <c:v>Architecture 2</c:v>
                </c:pt>
              </c:strCache>
            </c:strRef>
          </c:tx>
          <c:spPr>
            <a:ln w="3175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rmse!$E$2:$E$126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rmse!$F$1</c:f>
              <c:strCache>
                <c:ptCount val="1"/>
                <c:pt idx="0">
                  <c:v>Architecture 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val>
            <c:numRef>
              <c:f>rmse!$F$2:$F$126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rmse!$G$1</c:f>
              <c:strCache>
                <c:ptCount val="1"/>
                <c:pt idx="0">
                  <c:v>Architecture 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val>
            <c:numRef>
              <c:f>rmse!$G$2:$G$126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rmse!$H$1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val>
            <c:numRef>
              <c:f>rmse!$H$2:$H$126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rmse!$D$1</c:f>
              <c:strCache>
                <c:ptCount val="1"/>
                <c:pt idx="0">
                  <c:v>Architecture 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val>
            <c:numRef>
              <c:f>rmse!$D$2:$D$126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16288"/>
        <c:axId val="88399872"/>
      </c:lineChart>
      <c:catAx>
        <c:axId val="63916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Step</a:t>
                </a:r>
                <a:endParaRPr lang="en-US"/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88399872"/>
        <c:crosses val="autoZero"/>
        <c:auto val="1"/>
        <c:lblAlgn val="ctr"/>
        <c:lblOffset val="100"/>
        <c:tickLblSkip val="14"/>
        <c:noMultiLvlLbl val="0"/>
      </c:catAx>
      <c:valAx>
        <c:axId val="88399872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RMSE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#,##0.0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63916288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66392142570992374"/>
          <c:y val="5.8843808685258771E-2"/>
          <c:w val="0.21206517537774297"/>
          <c:h val="0.47700862483263246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rmse!$A$1</c:f>
              <c:strCache>
                <c:ptCount val="1"/>
                <c:pt idx="0">
                  <c:v>Reference p = 0.25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rmse!$A$2:$A$126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rmse!$B$1</c:f>
              <c:strCache>
                <c:ptCount val="1"/>
                <c:pt idx="0">
                  <c:v>Reference p = 0.5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val>
            <c:numRef>
              <c:f>rmse!$B$2:$B$126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rmse!$C$1</c:f>
              <c:strCache>
                <c:ptCount val="1"/>
                <c:pt idx="0">
                  <c:v>Reference p = 0.1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val>
            <c:numRef>
              <c:f>rmse!$C$2:$C$126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rmse!$E$1</c:f>
              <c:strCache>
                <c:ptCount val="1"/>
                <c:pt idx="0">
                  <c:v>Architecture 2</c:v>
                </c:pt>
              </c:strCache>
            </c:strRef>
          </c:tx>
          <c:spPr>
            <a:ln w="3175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rmse!$E$2:$E$126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rmse!$F$1</c:f>
              <c:strCache>
                <c:ptCount val="1"/>
                <c:pt idx="0">
                  <c:v>Architecture 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val>
            <c:numRef>
              <c:f>rmse!$F$2:$F$126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rmse!$G$1</c:f>
              <c:strCache>
                <c:ptCount val="1"/>
                <c:pt idx="0">
                  <c:v>Architecture 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val>
            <c:numRef>
              <c:f>rmse!$G$2:$G$126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rmse!$H$1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val>
            <c:numRef>
              <c:f>rmse!$H$2:$H$126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rmse!$D$1</c:f>
              <c:strCache>
                <c:ptCount val="1"/>
                <c:pt idx="0">
                  <c:v>Architecture 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val>
            <c:numRef>
              <c:f>rmse!$D$2:$D$126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903104"/>
        <c:axId val="219931776"/>
      </c:lineChart>
      <c:catAx>
        <c:axId val="21990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Oxygen" panose="02000503000000000000" pitchFamily="2" charset="0"/>
                  </a:defRPr>
                </a:pPr>
                <a:r>
                  <a:rPr lang="en-US" sz="1200">
                    <a:latin typeface="Oxygen" panose="02000503000000000000" pitchFamily="2" charset="0"/>
                  </a:rPr>
                  <a:t>Time</a:t>
                </a:r>
                <a:r>
                  <a:rPr lang="en-US" sz="1200" baseline="0">
                    <a:latin typeface="Oxygen" panose="02000503000000000000" pitchFamily="2" charset="0"/>
                  </a:rPr>
                  <a:t> Step</a:t>
                </a:r>
                <a:endParaRPr lang="en-US" sz="1200">
                  <a:latin typeface="Oxygen" panose="02000503000000000000" pitchFamily="2" charset="0"/>
                </a:endParaRP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>
                <a:latin typeface="Oxygen" panose="02000503000000000000" pitchFamily="2" charset="0"/>
              </a:defRPr>
            </a:pPr>
            <a:endParaRPr lang="en-US"/>
          </a:p>
        </c:txPr>
        <c:crossAx val="219931776"/>
        <c:crosses val="autoZero"/>
        <c:auto val="1"/>
        <c:lblAlgn val="ctr"/>
        <c:lblOffset val="100"/>
        <c:tickLblSkip val="14"/>
        <c:noMultiLvlLbl val="0"/>
      </c:catAx>
      <c:valAx>
        <c:axId val="219931776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Oxygen" panose="02000503000000000000" pitchFamily="2" charset="0"/>
                  </a:defRPr>
                </a:pPr>
                <a:r>
                  <a:rPr lang="en-US" sz="1200">
                    <a:latin typeface="Oxygen" panose="02000503000000000000" pitchFamily="2" charset="0"/>
                  </a:rPr>
                  <a:t>RMSE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>
                <a:latin typeface="Oxygen" panose="02000503000000000000" pitchFamily="2" charset="0"/>
              </a:defRPr>
            </a:pPr>
            <a:endParaRPr lang="en-US"/>
          </a:p>
        </c:txPr>
        <c:crossAx val="219903104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66392142570992374"/>
          <c:y val="5.8843808685258771E-2"/>
          <c:w val="0.22990309589473015"/>
          <c:h val="0.39073328526857776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5" Type="http://schemas.openxmlformats.org/officeDocument/2006/relationships/image" Target="../media/image27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6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microsoft.com/office/2007/relationships/hdphoto" Target="../media/hdphoto2.wdp"/><Relationship Id="rId18" Type="http://schemas.openxmlformats.org/officeDocument/2006/relationships/image" Target="../media/image52.png"/><Relationship Id="rId3" Type="http://schemas.openxmlformats.org/officeDocument/2006/relationships/image" Target="../media/image40.png"/><Relationship Id="rId21" Type="http://schemas.openxmlformats.org/officeDocument/2006/relationships/image" Target="../media/image36.wmf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5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6" Type="http://schemas.openxmlformats.org/officeDocument/2006/relationships/chart" Target="../charts/chart1.xml"/><Relationship Id="rId20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24" Type="http://schemas.openxmlformats.org/officeDocument/2006/relationships/image" Target="../media/image54.png"/><Relationship Id="rId5" Type="http://schemas.openxmlformats.org/officeDocument/2006/relationships/image" Target="../media/image43.png"/><Relationship Id="rId15" Type="http://schemas.microsoft.com/office/2007/relationships/hdphoto" Target="../media/hdphoto3.wdp"/><Relationship Id="rId23" Type="http://schemas.openxmlformats.org/officeDocument/2006/relationships/image" Target="../media/image37.wmf"/><Relationship Id="rId10" Type="http://schemas.openxmlformats.org/officeDocument/2006/relationships/image" Target="../media/image47.png"/><Relationship Id="rId19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microsoft.com/office/2007/relationships/hdphoto" Target="../media/hdphoto1.wdp"/><Relationship Id="rId14" Type="http://schemas.openxmlformats.org/officeDocument/2006/relationships/image" Target="../media/image50.png"/><Relationship Id="rId22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6164637"/>
                <a:ext cx="6400800" cy="5977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Extended approach given by Freeman et al. by modifying patch size and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LR image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↦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×2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HR </a:t>
                </a: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Training a dictionary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9538" lvl="1" indent="-465138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For each HR training image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8288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∗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′←</m:t>
                    </m:r>
                    <m:r>
                      <a:rPr lang="en-US" sz="2000" i="1">
                        <a:latin typeface="Cambria Math"/>
                      </a:rPr>
                      <m:t>𝐿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>
                  <a:latin typeface="Oxygen" panose="02000503000000000000" pitchFamily="2" charset="0"/>
                </a:endParaRPr>
              </a:p>
              <a:p>
                <a:pPr marL="18288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Map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 patch 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 to corr. </a:t>
                </a:r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  <a:r>
                  <a:rPr lang="en-US" sz="2000" b="0" dirty="0" smtClean="0">
                    <a:latin typeface="Oxygen" panose="02000503000000000000" pitchFamily="2" charset="0"/>
                  </a:rPr>
                  <a:t>ifference patch 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</a:rPr>
                      <m:t>𝐻</m:t>
                    </m:r>
                    <m:r>
                      <a:rPr lang="en-US" sz="2000" b="0" i="1" dirty="0" smtClean="0">
                        <a:latin typeface="Cambria Math"/>
                      </a:rPr>
                      <m:t> – </m:t>
                    </m:r>
                    <m:r>
                      <a:rPr lang="en-US" sz="2000" b="0" i="1" dirty="0" smtClean="0">
                        <a:latin typeface="Cambria Math"/>
                      </a:rPr>
                      <m:t>𝐿</m:t>
                    </m:r>
                    <m:r>
                      <a:rPr lang="en-US" sz="2000" b="0" i="1" dirty="0" smtClean="0">
                        <a:latin typeface="Cambria Math"/>
                      </a:rPr>
                      <m:t>’)</m:t>
                    </m:r>
                  </m:oMath>
                </a14:m>
                <a:endParaRPr lang="en-US" sz="2000" b="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Super-resolving 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 </a:t>
                </a:r>
                <a:r>
                  <a:rPr lang="en-US" sz="2000" dirty="0">
                    <a:latin typeface="Oxygen" panose="02000503000000000000" pitchFamily="2" charset="0"/>
                  </a:rPr>
                  <a:t>avg. of corr. difference patches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/>
                      </a:rPr>
                      <m:t>NN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Output SR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164637"/>
                <a:ext cx="6400800" cy="5977662"/>
              </a:xfrm>
              <a:prstGeom prst="rect">
                <a:avLst/>
              </a:prstGeom>
              <a:blipFill rotWithShape="1">
                <a:blip r:embed="rId2"/>
                <a:stretch>
                  <a:fillRect l="-857" t="-510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143000" y="5174037"/>
            <a:ext cx="6400800" cy="838200"/>
            <a:chOff x="20821650" y="12302763"/>
            <a:chExt cx="6400800" cy="838200"/>
          </a:xfrm>
        </p:grpSpPr>
        <p:sp>
          <p:nvSpPr>
            <p:cNvPr id="7" name="Rectangle 6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k-Nearest Neighbors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91600" y="5146047"/>
            <a:ext cx="6400800" cy="838200"/>
            <a:chOff x="20821650" y="12302763"/>
            <a:chExt cx="6400800" cy="838200"/>
          </a:xfrm>
        </p:grpSpPr>
        <p:sp>
          <p:nvSpPr>
            <p:cNvPr id="11" name="Rectangle 10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k-Means SVR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91600" y="6079497"/>
                <a:ext cx="6400800" cy="751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Learn mapping from LR patches to HR pixels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Extended approach given by Li &amp;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Simske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to enable training on larger datasets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Experimented with color images, multiple SVRs, and LR patch sizes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Generating a training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For each HR training image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828800" lvl="1" indent="-5143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dirty="0">
                        <a:latin typeface="Cambria Math"/>
                      </a:rPr>
                      <m:t>←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↓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1828800" lvl="1" indent="-5143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LR patch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22860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flatten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center HR pixel</a:t>
                </a:r>
              </a:p>
              <a:p>
                <a:pPr marL="22860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∪{(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)}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8288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-means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, </a:t>
                </a:r>
              </a:p>
              <a:p>
                <a:pPr marL="18288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Train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LibSVM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SVR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obtain model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Super-resolving 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Predict HR pixel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output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SR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6079497"/>
                <a:ext cx="6400800" cy="7518597"/>
              </a:xfrm>
              <a:prstGeom prst="rect">
                <a:avLst/>
              </a:prstGeom>
              <a:blipFill rotWithShape="1">
                <a:blip r:embed="rId3"/>
                <a:stretch>
                  <a:fillRect l="-762" t="-405" b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6535400" y="5298447"/>
            <a:ext cx="6400800" cy="838200"/>
            <a:chOff x="20821650" y="12302763"/>
            <a:chExt cx="6400800" cy="838200"/>
          </a:xfrm>
        </p:grpSpPr>
        <p:sp>
          <p:nvSpPr>
            <p:cNvPr id="15" name="Rectangle 14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Super-Resolution CNN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535400" y="6231897"/>
                <a:ext cx="6400800" cy="478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Used state-of-the-art SRCNN to directly learn mapping from LR to HR images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Experimented with various SRCNN architectures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[Figure]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Create training set T of LR patches -&gt; HR patches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Learn network weights with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Caffe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Export weights to MATLAB format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Super-resolving </a:t>
                </a:r>
                <a:r>
                  <a:rPr lang="en-US" sz="2000" dirty="0">
                    <a:latin typeface="Oxygen" panose="02000503000000000000" pitchFamily="2" charset="0"/>
                  </a:rPr>
                  <a:t>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9538" lvl="2" indent="-465138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through SRCNN to retrieve SR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00" y="6231897"/>
                <a:ext cx="6400800" cy="4785926"/>
              </a:xfrm>
              <a:prstGeom prst="rect">
                <a:avLst/>
              </a:prstGeom>
              <a:blipFill rotWithShape="1">
                <a:blip r:embed="rId4"/>
                <a:stretch>
                  <a:fillRect l="-857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858000" y="14935200"/>
            <a:ext cx="13271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EA5455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Lorem ipsum dolor sit </a:t>
            </a:r>
            <a:r>
              <a:rPr lang="en-US" sz="2000" b="1" dirty="0" err="1" smtClean="0">
                <a:latin typeface="Oxygen" panose="02000503000000000000" pitchFamily="2" charset="0"/>
              </a:rPr>
              <a:t>amet</a:t>
            </a:r>
            <a:endParaRPr lang="en-US" sz="2000" b="1" dirty="0" smtClean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Lorem ipsum dolor sit </a:t>
            </a:r>
            <a:r>
              <a:rPr lang="en-US" sz="2000" dirty="0" err="1" smtClean="0">
                <a:latin typeface="Oxygen" panose="02000503000000000000" pitchFamily="2" charset="0"/>
              </a:rPr>
              <a:t>amet</a:t>
            </a:r>
            <a:endParaRPr lang="en-US" sz="2000" dirty="0" smtClean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le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47477"/>
                  </p:ext>
                </p:extLst>
              </p:nvPr>
            </p:nvGraphicFramePr>
            <p:xfrm>
              <a:off x="13581743" y="7301574"/>
              <a:ext cx="8668655" cy="21898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3731"/>
                    <a:gridCol w="1733731"/>
                    <a:gridCol w="1733731"/>
                    <a:gridCol w="1733731"/>
                    <a:gridCol w="1733731"/>
                  </a:tblGrid>
                  <a:tr h="43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1)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5)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= 9)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64844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30.7518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31.1542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32.7897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32.9194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le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47477"/>
                  </p:ext>
                </p:extLst>
              </p:nvPr>
            </p:nvGraphicFramePr>
            <p:xfrm>
              <a:off x="13581743" y="7301574"/>
              <a:ext cx="8668655" cy="21898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3731"/>
                    <a:gridCol w="1733731"/>
                    <a:gridCol w="1733731"/>
                    <a:gridCol w="1733731"/>
                    <a:gridCol w="1733731"/>
                  </a:tblGrid>
                  <a:tr h="43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000" t="-8451" r="-299298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704" t="-8451" r="-200352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649" t="-8451" r="-99649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01056" t="-8451" b="-430986"/>
                          </a:stretch>
                        </a:blipFill>
                      </a:tcPr>
                    </a:tc>
                  </a:tr>
                  <a:tr h="1364844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1200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30.7518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31.1542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32.7897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32.9194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276224" y="10820400"/>
            <a:ext cx="6400800" cy="6895110"/>
            <a:chOff x="304800" y="3048000"/>
            <a:chExt cx="6400800" cy="6895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4800" y="3965448"/>
                  <a:ext cx="6400800" cy="5977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Extended approach given by Freeman et al. [2] by modifying patch size and using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-NN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LR image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↦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/>
                        </a:rPr>
                        <m:t>2</m:t>
                      </m:r>
                      <m:r>
                        <a:rPr lang="en-US" sz="2000" i="1">
                          <a:latin typeface="Cambria Math"/>
                        </a:rPr>
                        <m:t>𝑚</m:t>
                      </m:r>
                      <m:r>
                        <a:rPr lang="en-US" sz="2000" i="1">
                          <a:latin typeface="Cambria Math"/>
                        </a:rPr>
                        <m:t>×2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HR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image 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Training a dictionary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𝐷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9538" lvl="1" indent="-46513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 each HR training image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𝐻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18288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𝐿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∗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, and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𝐿</m:t>
                      </m:r>
                      <m:r>
                        <a:rPr lang="en-US" sz="2000" i="1">
                          <a:latin typeface="Cambria Math"/>
                        </a:rPr>
                        <m:t>′←</m:t>
                      </m:r>
                      <m:r>
                        <a:rPr lang="en-US" sz="2000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18288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Map each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5×5</m:t>
                      </m:r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 patch in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 to corr.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d</a:t>
                  </a:r>
                  <a:r>
                    <a:rPr lang="en-US" sz="2000" b="0" dirty="0" smtClean="0">
                      <a:latin typeface="Oxygen" panose="02000503000000000000" pitchFamily="2" charset="0"/>
                    </a:rPr>
                    <a:t>ifference patch in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/>
                        </a:rPr>
                        <m:t> – 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𝐿</m:t>
                      </m:r>
                      <m:r>
                        <a:rPr lang="en-US" sz="2000" b="0" i="1" dirty="0" smtClean="0">
                          <a:latin typeface="Cambria Math"/>
                        </a:rPr>
                        <m:t>’)</m:t>
                      </m:r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Super-resolving 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each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5×5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patch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771650" lvl="1" indent="-4000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𝑑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avg. of corr.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patches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000" i="0" dirty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0" dirty="0" smtClean="0">
                          <a:latin typeface="Cambria Math"/>
                        </a:rPr>
                        <m:t>NN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771650" lvl="1" indent="-4000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Add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𝑑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Output SR image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965448"/>
                  <a:ext cx="6400800" cy="597766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62" t="-510" r="-286" b="-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04800" y="3048000"/>
              <a:ext cx="6400800" cy="838200"/>
              <a:chOff x="20821650" y="12302763"/>
              <a:chExt cx="6400800" cy="838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0821650" y="12356877"/>
                    <a:ext cx="64008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oMath>
                    </a14:m>
                    <a:r>
                      <a:rPr lang="en-US" sz="4000" dirty="0" smtClean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-Nearest Neighbors</a:t>
                    </a:r>
                    <a:endParaRPr lang="en-US" sz="4000" dirty="0">
                      <a:solidFill>
                        <a:schemeClr val="bg1"/>
                      </a:solidFill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1650" y="12356877"/>
                    <a:ext cx="6400800" cy="70788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5517" b="-362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Group 3"/>
          <p:cNvGrpSpPr/>
          <p:nvPr/>
        </p:nvGrpSpPr>
        <p:grpSpPr>
          <a:xfrm>
            <a:off x="6858000" y="3124200"/>
            <a:ext cx="6400800" cy="7605661"/>
            <a:chOff x="304800" y="10233737"/>
            <a:chExt cx="6400800" cy="7605661"/>
          </a:xfrm>
        </p:grpSpPr>
        <p:grpSp>
          <p:nvGrpSpPr>
            <p:cNvPr id="10" name="Group 9"/>
            <p:cNvGrpSpPr/>
            <p:nvPr/>
          </p:nvGrpSpPr>
          <p:grpSpPr>
            <a:xfrm>
              <a:off x="304800" y="10233737"/>
              <a:ext cx="6400800" cy="838200"/>
              <a:chOff x="20821650" y="12302763"/>
              <a:chExt cx="6400800" cy="838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Support Vector Regression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" y="11167187"/>
                  <a:ext cx="6400800" cy="6672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Learn mapping from LR patches to HR pixels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Extended approach given by Li &amp;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Simske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[3] to enable training on larger datasets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Experimented with color images, multiple SVRs, LR patch sizes, and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-means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Generating a training set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 each HR training image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𝐻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1828800" lvl="1" indent="-5143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/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𝐿</m:t>
                      </m:r>
                      <m:r>
                        <a:rPr lang="en-US" sz="2000" i="1" dirty="0">
                          <a:latin typeface="Cambria Math"/>
                        </a:rPr>
                        <m:t>←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↓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b="0" dirty="0" smtClean="0"/>
                </a:p>
                <a:p>
                  <a:pPr marL="1828800" lvl="1" indent="-5143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each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LR patch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22860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/>
                        </a:rPr>
                        <m:t>flatten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center HR pixel</a:t>
                  </a:r>
                </a:p>
                <a:p>
                  <a:pPr marL="22860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r>
                        <a:rPr lang="en-US" sz="2000" b="0" i="1" smtClean="0">
                          <a:latin typeface="Cambria Math"/>
                        </a:rPr>
                        <m:t>∪{(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)}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8288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  <m:r>
                        <a:rPr lang="en-US" sz="2000" i="1" dirty="0" smtClean="0">
                          <a:latin typeface="Cambria Math"/>
                        </a:rPr>
                        <m:t>’←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random training ex. from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8288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Train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LibSVM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SVR on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  <m:r>
                        <a:rPr lang="en-US" sz="2000" i="1" dirty="0" smtClean="0">
                          <a:latin typeface="Cambria Math"/>
                        </a:rPr>
                        <m:t>’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to obtain model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𝑀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Super-resolving 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each patch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predict corr. HR pixel of output</a:t>
                  </a:r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11167187"/>
                  <a:ext cx="6400800" cy="667221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62" t="-457" b="-7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6858000" y="10820400"/>
            <a:ext cx="6400800" cy="6934480"/>
            <a:chOff x="7086600" y="3102114"/>
            <a:chExt cx="6400800" cy="6934480"/>
          </a:xfrm>
        </p:grpSpPr>
        <p:grpSp>
          <p:nvGrpSpPr>
            <p:cNvPr id="14" name="Group 13"/>
            <p:cNvGrpSpPr/>
            <p:nvPr/>
          </p:nvGrpSpPr>
          <p:grpSpPr>
            <a:xfrm>
              <a:off x="7086600" y="3102114"/>
              <a:ext cx="6400800" cy="838200"/>
              <a:chOff x="20821650" y="12302763"/>
              <a:chExt cx="6400800" cy="838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Super-Resolution CNN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086600" y="4019562"/>
                  <a:ext cx="6400800" cy="6017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Used state-of-the-art SRCNN [1] to directly learn mapping from LR to HR images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Experimented with various SRCNN architectures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>
                    <a:spcAft>
                      <a:spcPts val="600"/>
                    </a:spcAft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>
                    <a:spcAft>
                      <a:spcPts val="600"/>
                    </a:spcAft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Create training set of LR patches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HR patches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Learn network weights with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Caffe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Export weights to MATLAB format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Super-resolving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9538" lvl="2" indent="-46513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Feed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through SRCNN to retrieve SR image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4019562"/>
                  <a:ext cx="6400800" cy="60170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62" t="-507" b="-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04800" y="3124200"/>
            <a:ext cx="6400800" cy="3200400"/>
            <a:chOff x="13849350" y="3083064"/>
            <a:chExt cx="6400800" cy="3200400"/>
          </a:xfrm>
        </p:grpSpPr>
        <p:sp>
          <p:nvSpPr>
            <p:cNvPr id="19" name="Rectangle 18"/>
            <p:cNvSpPr/>
            <p:nvPr/>
          </p:nvSpPr>
          <p:spPr>
            <a:xfrm>
              <a:off x="13849350" y="3083064"/>
              <a:ext cx="6400800" cy="3200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058900" y="4149865"/>
              <a:ext cx="6019800" cy="190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58900" y="3232428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Motivation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58900" y="4207014"/>
              <a:ext cx="60198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Task: Given low-resolution (LR) image, reconstruct high-resolution (HR) version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Software-based solution is cheaper/more flexible than hardware-based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Medical/military applications need HR images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4324" y="6477000"/>
            <a:ext cx="6400800" cy="4310580"/>
            <a:chOff x="20574000" y="3048000"/>
            <a:chExt cx="6400800" cy="431058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74000" y="3048000"/>
              <a:ext cx="6400800" cy="838200"/>
              <a:chOff x="20821650" y="12302763"/>
              <a:chExt cx="6400800" cy="838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Data &amp; Metrics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0574000" y="3943350"/>
                  <a:ext cx="6400800" cy="3415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Datasets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91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 91 ImageNet images, from Chao et al. [1]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Metrics for comparing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images</a:t>
                  </a:r>
                </a:p>
                <a:p>
                  <a:pPr marL="9144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Euclidean distance</a:t>
                  </a:r>
                  <a:br>
                    <a:rPr lang="en-US" sz="2000" dirty="0" smtClean="0">
                      <a:latin typeface="Oxygen" panose="02000503000000000000" pitchFamily="2" charset="0"/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Peak signal-to-noise ratio (PSNR)</a:t>
                  </a:r>
                  <a:br>
                    <a:rPr lang="en-US" sz="2000" dirty="0" smtClean="0">
                      <a:latin typeface="Oxygen" panose="02000503000000000000" pitchFamily="2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Oxygen" panose="02000503000000000000" pitchFamily="2" charset="0"/>
                        </a:rPr>
                        <m:t>PSNR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=20⋅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255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𝑚𝑛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0" y="3943350"/>
                  <a:ext cx="6400800" cy="341523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57" t="-8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2057400" y="228600"/>
            <a:ext cx="236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Oxygen" panose="02000503000000000000" pitchFamily="2" charset="0"/>
              </a:rPr>
              <a:t>Example-Based Image Super-Resolution Techniques</a:t>
            </a:r>
            <a:endParaRPr lang="en-US" sz="7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0" y="1292340"/>
            <a:ext cx="137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8000" y="2057400"/>
            <a:ext cx="1371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xygen" panose="02000503000000000000" pitchFamily="2" charset="0"/>
              </a:rPr>
              <a:t>CS 229 (Machine Learning), Stanford University</a:t>
            </a:r>
            <a:endParaRPr lang="en-US" sz="3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0" y="7314235"/>
            <a:ext cx="4724400" cy="402718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563600" y="6838890"/>
                <a:ext cx="1356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1:</a:t>
                </a:r>
                <a:r>
                  <a:rPr 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Comparison of test </a:t>
                </a:r>
                <a:r>
                  <a:rPr lang="en-US" sz="2000" b="1" dirty="0">
                    <a:latin typeface="Oxygen" panose="02000503000000000000" pitchFamily="2" charset="0"/>
                  </a:rPr>
                  <a:t>i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mage PSNR after </a:t>
                </a:r>
                <a:r>
                  <a:rPr lang="en-US" sz="2000" b="1" dirty="0">
                    <a:latin typeface="Oxygen" panose="02000503000000000000" pitchFamily="2" charset="0"/>
                  </a:rPr>
                  <a:t>t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raining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𝟗𝟏</m:t>
                        </m:r>
                      </m:sub>
                    </m:sSub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6838890"/>
                <a:ext cx="13563600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2402800" y="11401217"/>
            <a:ext cx="47434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Comparison of SRCNNs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The 9-5-5 architecture performed best after 1</a:t>
            </a:r>
            <a:r>
              <a:rPr lang="en-US" sz="1600" dirty="0" smtClean="0">
                <a:latin typeface="Oxygen" panose="02000503000000000000" pitchFamily="2" charset="0"/>
              </a:rPr>
              <a:t>E</a:t>
            </a:r>
            <a:r>
              <a:rPr lang="en-US" sz="2000" dirty="0" smtClean="0">
                <a:latin typeface="Oxygen" panose="02000503000000000000" pitchFamily="2" charset="0"/>
              </a:rPr>
              <a:t>6 iterations, given current hardware constraints.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3563600" y="3124200"/>
            <a:ext cx="13563600" cy="838200"/>
            <a:chOff x="20821650" y="12302763"/>
            <a:chExt cx="6400800" cy="838200"/>
          </a:xfrm>
        </p:grpSpPr>
        <p:sp>
          <p:nvSpPr>
            <p:cNvPr id="49" name="Rectangle 4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1743" y="13030200"/>
            <a:ext cx="6677932" cy="838200"/>
            <a:chOff x="20821650" y="12302763"/>
            <a:chExt cx="6400800" cy="838200"/>
          </a:xfrm>
        </p:grpSpPr>
        <p:sp>
          <p:nvSpPr>
            <p:cNvPr id="52" name="Rectangle 51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Discussion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480891" y="13030200"/>
            <a:ext cx="6677932" cy="838200"/>
            <a:chOff x="20821650" y="12302763"/>
            <a:chExt cx="6400800" cy="838200"/>
          </a:xfrm>
        </p:grpSpPr>
        <p:sp>
          <p:nvSpPr>
            <p:cNvPr id="55" name="Rectangle 54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Conclusion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563600" y="13905510"/>
                <a:ext cx="6696075" cy="417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Using rote learning, PSNR increased by up to 2 dB, comparable to state-of-the-art results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improved reconstruction quality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SVR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Infeasible to train SVR alone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1 image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Improved after increasing cluster count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patch size improved performance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SRCNN</a:t>
                </a:r>
              </a:p>
              <a:p>
                <a:pPr marL="914400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size of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conv2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improved model </a:t>
                </a:r>
              </a:p>
              <a:p>
                <a:pPr marL="914400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PSNR increase slows after ~5</a:t>
                </a:r>
                <a:r>
                  <a:rPr lang="en-US" sz="1600" dirty="0" smtClean="0">
                    <a:latin typeface="Oxygen" panose="02000503000000000000" pitchFamily="2" charset="0"/>
                  </a:rPr>
                  <a:t>E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5 iterations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13905510"/>
                <a:ext cx="6696075" cy="4170372"/>
              </a:xfrm>
              <a:prstGeom prst="rect">
                <a:avLst/>
              </a:prstGeom>
              <a:blipFill rotWithShape="1">
                <a:blip r:embed="rId10"/>
                <a:stretch>
                  <a:fillRect l="-729" t="-731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480892" y="13944600"/>
                <a:ext cx="667793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 achieved similar increase in PSNR as SRCNN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SVR improved PSNR even with as few as 2,500 training examples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SRCNN avoids edge artifacts by super-resolving image as a whole</a:t>
                </a:r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0892" y="13944600"/>
                <a:ext cx="6677932" cy="1785104"/>
              </a:xfrm>
              <a:prstGeom prst="rect">
                <a:avLst/>
              </a:prstGeom>
              <a:blipFill rotWithShape="1">
                <a:blip r:embed="rId11"/>
                <a:stretch>
                  <a:fillRect l="-822" t="-1712" b="-5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43567"/>
                  </p:ext>
                </p:extLst>
              </p:nvPr>
            </p:nvGraphicFramePr>
            <p:xfrm>
              <a:off x="13582650" y="4104600"/>
              <a:ext cx="13544552" cy="26771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</a:tblGrid>
                  <a:tr h="48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HR (Ground)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-NN)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(SVR)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(SRCNN)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746253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  <a:endParaRPr lang="en-US" sz="2000" b="1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28.2836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28.6250</a:t>
                          </a:r>
                          <a:endParaRPr lang="en-US" sz="2000" dirty="0" smtClean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30.7078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27.2637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29.4935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43567"/>
                  </p:ext>
                </p:extLst>
              </p:nvPr>
            </p:nvGraphicFramePr>
            <p:xfrm>
              <a:off x="13582650" y="4104600"/>
              <a:ext cx="13544552" cy="26771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</a:tblGrid>
                  <a:tr h="48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HR (Ground)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200315" t="-6250" r="-400631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299371" t="-6250" r="-299371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(SVR)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499057" t="-6250" r="-99686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(SRCNN)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746253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  <a:endParaRPr lang="en-US" sz="2000" b="1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99686" t="-516667" r="-499057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28.2836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28.6250</a:t>
                          </a:r>
                          <a:endParaRPr lang="en-US" sz="2000" dirty="0" smtClean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30.7078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27.2637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29.4935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3563600" y="9582090"/>
                <a:ext cx="76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b="1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Performance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>
                    <a:latin typeface="Oxygen" panose="02000503000000000000" pitchFamily="2" charset="0"/>
                  </a:rPr>
                  <a:t>-NN with varying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9582090"/>
                <a:ext cx="7620000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3487400" y="12477690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</a:t>
                </a:r>
                <a:r>
                  <a:rPr lang="en-US" sz="2000" b="1" dirty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3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:</a:t>
                </a:r>
                <a:r>
                  <a:rPr lang="en-US" sz="2000" b="1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Performance of SVR with varying cluster count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0" y="12477690"/>
                <a:ext cx="7696200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le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220688"/>
                  </p:ext>
                </p:extLst>
              </p:nvPr>
            </p:nvGraphicFramePr>
            <p:xfrm>
              <a:off x="13597617" y="10128231"/>
              <a:ext cx="8652779" cy="219456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8583"/>
                    <a:gridCol w="1733549"/>
                    <a:gridCol w="1771651"/>
                    <a:gridCol w="1695447"/>
                    <a:gridCol w="1733549"/>
                  </a:tblGrid>
                  <a:tr h="43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2.5</a:t>
                          </a:r>
                          <a:r>
                            <a:rPr lang="en-US" sz="160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4)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5</a:t>
                          </a:r>
                          <a:r>
                            <a:rPr lang="en-US" sz="160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4)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= 1</a:t>
                          </a:r>
                          <a:r>
                            <a:rPr lang="en-US" sz="1600" baseline="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5)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65061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3354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23.4330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23.8359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24.1738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24.4286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le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220688"/>
                  </p:ext>
                </p:extLst>
              </p:nvPr>
            </p:nvGraphicFramePr>
            <p:xfrm>
              <a:off x="13597617" y="10128231"/>
              <a:ext cx="8652779" cy="219456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8583"/>
                    <a:gridCol w="1733549"/>
                    <a:gridCol w="1771651"/>
                    <a:gridCol w="1695447"/>
                    <a:gridCol w="1733549"/>
                  </a:tblGrid>
                  <a:tr h="43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99648" t="-6944" r="-300352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194845" t="-6944" r="-193127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308633" t="-6944" r="-102158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400000" t="-6944" b="-426389"/>
                          </a:stretch>
                        </a:blipFill>
                      </a:tcPr>
                    </a:tc>
                  </a:tr>
                  <a:tr h="1365061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3354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23.4330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23.8359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24.1738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24.4286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5" name="Group 74"/>
          <p:cNvGrpSpPr/>
          <p:nvPr/>
        </p:nvGrpSpPr>
        <p:grpSpPr>
          <a:xfrm>
            <a:off x="20486916" y="15962938"/>
            <a:ext cx="6675120" cy="838200"/>
            <a:chOff x="20821650" y="12302763"/>
            <a:chExt cx="6400800" cy="838200"/>
          </a:xfrm>
        </p:grpSpPr>
        <p:sp>
          <p:nvSpPr>
            <p:cNvPr id="76" name="Rectangle 75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0486916" y="16877338"/>
            <a:ext cx="667512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xygen" panose="02000503000000000000" pitchFamily="2" charset="0"/>
              </a:rPr>
              <a:t>Experiment with variants of SRCNN (e.g. FSRCNN)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xygen" panose="02000503000000000000" pitchFamily="2" charset="0"/>
              </a:rPr>
              <a:t>Study effects of training set on reconstruction performance</a:t>
            </a:r>
            <a:endParaRPr lang="en-US" sz="2000" dirty="0">
              <a:latin typeface="Oxygen" panose="02000503000000000000" pitchFamily="2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460" y="4625341"/>
            <a:ext cx="1919540" cy="167639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480" y="4640580"/>
            <a:ext cx="1653540" cy="165354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4859000" y="4733200"/>
            <a:ext cx="533400" cy="53340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4650486"/>
            <a:ext cx="1655064" cy="165506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88" y="4640961"/>
            <a:ext cx="1655064" cy="165506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436" y="4640961"/>
            <a:ext cx="1655064" cy="165506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50" y="7740650"/>
            <a:ext cx="1561940" cy="1353312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14119860" y="8023860"/>
            <a:ext cx="533400" cy="53340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66" y="4625341"/>
            <a:ext cx="1655064" cy="165506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0" y="4640961"/>
            <a:ext cx="1655064" cy="1655064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050" y="7772491"/>
            <a:ext cx="1280160" cy="128016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70" y="7774405"/>
            <a:ext cx="1280160" cy="128016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865" y="7772491"/>
            <a:ext cx="1280160" cy="128016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100" y="7769265"/>
            <a:ext cx="1280160" cy="128016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175" y="10669762"/>
            <a:ext cx="1687500" cy="1122188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14875350" y="11162347"/>
            <a:ext cx="358140" cy="35814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050" y="10600301"/>
            <a:ext cx="1280160" cy="128016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773" y="10607427"/>
            <a:ext cx="1280160" cy="1280160"/>
          </a:xfrm>
          <a:prstGeom prst="rect">
            <a:avLst/>
          </a:prstGeom>
        </p:spPr>
      </p:pic>
      <p:pic>
        <p:nvPicPr>
          <p:cNvPr id="3072" name="Picture 307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392" y="10600301"/>
            <a:ext cx="1280160" cy="1280160"/>
          </a:xfrm>
          <a:prstGeom prst="rect">
            <a:avLst/>
          </a:prstGeom>
        </p:spPr>
      </p:pic>
      <p:grpSp>
        <p:nvGrpSpPr>
          <p:cNvPr id="3085" name="Group 3084"/>
          <p:cNvGrpSpPr/>
          <p:nvPr/>
        </p:nvGrpSpPr>
        <p:grpSpPr>
          <a:xfrm>
            <a:off x="7250262" y="12855532"/>
            <a:ext cx="5616276" cy="2235116"/>
            <a:chOff x="7250262" y="12855532"/>
            <a:chExt cx="5616276" cy="2235116"/>
          </a:xfrm>
        </p:grpSpPr>
        <p:grpSp>
          <p:nvGrpSpPr>
            <p:cNvPr id="3075" name="Group 3074"/>
            <p:cNvGrpSpPr/>
            <p:nvPr/>
          </p:nvGrpSpPr>
          <p:grpSpPr>
            <a:xfrm>
              <a:off x="7250262" y="13146040"/>
              <a:ext cx="5616276" cy="1944608"/>
              <a:chOff x="7181850" y="13099802"/>
              <a:chExt cx="5616276" cy="194460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0133734" y="13352011"/>
                <a:ext cx="1122619" cy="1124518"/>
                <a:chOff x="15011400" y="7794732"/>
                <a:chExt cx="1605632" cy="1608348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5224760" y="7794732"/>
                  <a:ext cx="1392272" cy="1392272"/>
                </a:xfrm>
                <a:prstGeom prst="rect">
                  <a:avLst/>
                </a:prstGeom>
                <a:solidFill>
                  <a:srgbClr val="199C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5118080" y="7907938"/>
                  <a:ext cx="1392272" cy="1392272"/>
                </a:xfrm>
                <a:prstGeom prst="rect">
                  <a:avLst/>
                </a:prstGeom>
                <a:solidFill>
                  <a:srgbClr val="0089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5011400" y="8010808"/>
                  <a:ext cx="1392272" cy="1392272"/>
                </a:xfrm>
                <a:prstGeom prst="rect">
                  <a:avLst/>
                </a:pr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11536701" y="13488509"/>
                <a:ext cx="973443" cy="973443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757405" y="13099802"/>
                <a:ext cx="1350293" cy="1366591"/>
                <a:chOff x="13936716" y="6875598"/>
                <a:chExt cx="1931264" cy="1954573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4475708" y="6875598"/>
                  <a:ext cx="1392272" cy="1392273"/>
                </a:xfrm>
                <a:prstGeom prst="rect">
                  <a:avLst/>
                </a:prstGeom>
                <a:solidFill>
                  <a:srgbClr val="2DA5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4376648" y="6984466"/>
                  <a:ext cx="1392272" cy="1392273"/>
                </a:xfrm>
                <a:prstGeom prst="rect">
                  <a:avLst/>
                </a:prstGeom>
                <a:solidFill>
                  <a:srgbClr val="199C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4269968" y="7097672"/>
                  <a:ext cx="1392272" cy="1392273"/>
                </a:xfrm>
                <a:prstGeom prst="rect">
                  <a:avLst/>
                </a:prstGeom>
                <a:solidFill>
                  <a:srgbClr val="0594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4163288" y="7200542"/>
                  <a:ext cx="1392272" cy="1392273"/>
                </a:xfrm>
                <a:prstGeom prst="rect">
                  <a:avLst/>
                </a:prstGeom>
                <a:solidFill>
                  <a:srgbClr val="0089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4051720" y="7315728"/>
                  <a:ext cx="1392272" cy="1392272"/>
                </a:xfrm>
                <a:prstGeom prst="rect">
                  <a:avLst/>
                </a:prstGeom>
                <a:solidFill>
                  <a:srgbClr val="007ED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3936716" y="7437899"/>
                  <a:ext cx="1392272" cy="1392272"/>
                </a:xfrm>
                <a:prstGeom prst="rect">
                  <a:avLst/>
                </a:pr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7464300" y="13487349"/>
                <a:ext cx="973443" cy="973443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450612" y="13558238"/>
                <a:ext cx="214913" cy="209381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826338" y="13574179"/>
                <a:ext cx="214913" cy="209381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227919" y="14290931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613373" y="14279149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7181850" y="14520446"/>
                <a:ext cx="167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Patch Extraction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27107" y="14520446"/>
                <a:ext cx="2040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Non-linear Mapping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1220450" y="14520446"/>
                <a:ext cx="1577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Reconstruction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cxnSp>
            <p:nvCxnSpPr>
              <p:cNvPr id="137" name="Straight Arrow Connector 136"/>
              <p:cNvCxnSpPr/>
              <p:nvPr/>
            </p:nvCxnSpPr>
            <p:spPr>
              <a:xfrm>
                <a:off x="885921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102456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8029038" y="13558237"/>
                <a:ext cx="322993" cy="314679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867179" y="14258674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4" name="TextBox 3073"/>
                  <p:cNvSpPr txBox="1"/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(9,64,1)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3074" name="TextBox 30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(5,32,64)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(5,1,32)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TextBox 169"/>
              <p:cNvSpPr txBox="1"/>
              <p:nvPr/>
            </p:nvSpPr>
            <p:spPr>
              <a:xfrm>
                <a:off x="7483636" y="13227802"/>
                <a:ext cx="9541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Input Image</a:t>
                </a:r>
                <a:endParaRPr lang="en-US" sz="1050" b="1" dirty="0">
                  <a:solidFill>
                    <a:srgbClr val="0070C0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1496280" y="13227802"/>
                <a:ext cx="1069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Output Image</a:t>
                </a:r>
                <a:endParaRPr lang="en-US" sz="1050" b="1" dirty="0">
                  <a:solidFill>
                    <a:srgbClr val="0070C0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rgbClr val="0070C0"/>
                          </a:solidFill>
                          <a:latin typeface="Oxygen" panose="02000503000000000000" pitchFamily="2" charset="0"/>
                        </a:rPr>
                        <m:t>conv</m:t>
                      </m:r>
                      <m:d>
                        <m:d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050" b="0" i="1" smtClean="0">
                          <a:latin typeface="Cambria Math"/>
                        </a:rPr>
                        <m:t>:</m:t>
                      </m:r>
                    </m:oMath>
                  </a14:m>
                  <a:r>
                    <a:rPr lang="en-US" sz="105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050" b="0" i="1" dirty="0" smtClean="0">
                          <a:latin typeface="Cambria Math"/>
                        </a:rPr>
                        <m:t>𝑓</m:t>
                      </m:r>
                      <m:r>
                        <a:rPr lang="en-US" sz="1050" b="0" i="1" dirty="0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1050" dirty="0" smtClean="0"/>
                    <a:t> </a:t>
                  </a:r>
                  <a:r>
                    <a:rPr lang="en-US" sz="1050" dirty="0" smtClean="0">
                      <a:latin typeface="Oxygen" panose="02000503000000000000" pitchFamily="2" charset="0"/>
                    </a:rPr>
                    <a:t>filter size,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𝑛</m:t>
                      </m:r>
                      <m:r>
                        <a:rPr lang="en-US" sz="1050" i="1" dirty="0" smtClean="0">
                          <a:latin typeface="Cambria Math"/>
                        </a:rPr>
                        <m:t> =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 filter count,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𝑐</m:t>
                      </m:r>
                      <m:r>
                        <a:rPr lang="en-US" sz="1050" i="1" dirty="0" smtClean="0">
                          <a:latin typeface="Cambria Math"/>
                        </a:rPr>
                        <m:t> = 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channel count</a:t>
                  </a:r>
                  <a:r>
                    <a:rPr lang="en-US" sz="1050" dirty="0" smtClean="0"/>
                    <a:t> </a:t>
                  </a:r>
                  <a:endParaRPr lang="en-US" sz="105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b="-9091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3075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70" y="10597126"/>
            <a:ext cx="1280160" cy="1280160"/>
          </a:xfrm>
          <a:prstGeom prst="rect">
            <a:avLst/>
          </a:prstGeom>
        </p:spPr>
      </p:pic>
      <p:cxnSp>
        <p:nvCxnSpPr>
          <p:cNvPr id="3090" name="Straight Connector 3089"/>
          <p:cNvCxnSpPr/>
          <p:nvPr/>
        </p:nvCxnSpPr>
        <p:spPr>
          <a:xfrm>
            <a:off x="8420443" y="13604475"/>
            <a:ext cx="625131" cy="70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097450" y="13919154"/>
            <a:ext cx="838141" cy="49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9733937" y="13604475"/>
            <a:ext cx="672377" cy="732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519024" y="13813857"/>
            <a:ext cx="777307" cy="630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1109663" y="13620417"/>
            <a:ext cx="682105" cy="704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0894750" y="13829798"/>
            <a:ext cx="787035" cy="60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3276600"/>
            <a:ext cx="6400800" cy="3015049"/>
            <a:chOff x="20574000" y="15823674"/>
            <a:chExt cx="6400800" cy="3015049"/>
          </a:xfrm>
        </p:grpSpPr>
        <p:grpSp>
          <p:nvGrpSpPr>
            <p:cNvPr id="5" name="Group 4"/>
            <p:cNvGrpSpPr/>
            <p:nvPr/>
          </p:nvGrpSpPr>
          <p:grpSpPr>
            <a:xfrm>
              <a:off x="20574000" y="15823674"/>
              <a:ext cx="6400800" cy="838200"/>
              <a:chOff x="20821650" y="12302763"/>
              <a:chExt cx="6400800" cy="838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References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574000" y="16730454"/>
              <a:ext cx="6400800" cy="2108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[1] </a:t>
              </a:r>
              <a:r>
                <a:rPr lang="en-US" sz="1400" dirty="0">
                  <a:latin typeface="Oxygen" panose="02000503000000000000" pitchFamily="2" charset="0"/>
                </a:rPr>
                <a:t>Dong, Chao, et al. "Learning a deep convolutional network for image super-resolution." </a:t>
              </a:r>
              <a:r>
                <a:rPr lang="en-US" sz="1400" i="1" dirty="0">
                  <a:latin typeface="Oxygen" panose="02000503000000000000" pitchFamily="2" charset="0"/>
                </a:rPr>
                <a:t>European Conference on Computer Vision. </a:t>
              </a:r>
              <a:r>
                <a:rPr lang="en-US" sz="1400" dirty="0">
                  <a:latin typeface="Oxygen" panose="02000503000000000000" pitchFamily="2" charset="0"/>
                </a:rPr>
                <a:t>Springer International Publishing, 2014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[2] </a:t>
              </a:r>
              <a:r>
                <a:rPr lang="en-US" sz="1400" dirty="0">
                  <a:latin typeface="Oxygen" panose="02000503000000000000" pitchFamily="2" charset="0"/>
                </a:rPr>
                <a:t>Freeman, William T., </a:t>
              </a:r>
              <a:r>
                <a:rPr lang="en-US" sz="1400" dirty="0" err="1">
                  <a:latin typeface="Oxygen" panose="02000503000000000000" pitchFamily="2" charset="0"/>
                </a:rPr>
                <a:t>Thouis</a:t>
              </a:r>
              <a:r>
                <a:rPr lang="en-US" sz="1400" dirty="0">
                  <a:latin typeface="Oxygen" panose="02000503000000000000" pitchFamily="2" charset="0"/>
                </a:rPr>
                <a:t> R. Jones, and </a:t>
              </a:r>
              <a:r>
                <a:rPr lang="en-US" sz="1400" dirty="0" err="1">
                  <a:latin typeface="Oxygen" panose="02000503000000000000" pitchFamily="2" charset="0"/>
                </a:rPr>
                <a:t>Egon</a:t>
              </a:r>
              <a:r>
                <a:rPr lang="en-US" sz="1400" dirty="0">
                  <a:latin typeface="Oxygen" panose="02000503000000000000" pitchFamily="2" charset="0"/>
                </a:rPr>
                <a:t> C. </a:t>
              </a:r>
              <a:r>
                <a:rPr lang="en-US" sz="1400" dirty="0" err="1">
                  <a:latin typeface="Oxygen" panose="02000503000000000000" pitchFamily="2" charset="0"/>
                </a:rPr>
                <a:t>Pasztor</a:t>
              </a:r>
              <a:r>
                <a:rPr lang="en-US" sz="1400" dirty="0">
                  <a:latin typeface="Oxygen" panose="02000503000000000000" pitchFamily="2" charset="0"/>
                </a:rPr>
                <a:t>. "Example-based super-resolution." </a:t>
              </a:r>
              <a:r>
                <a:rPr lang="en-US" sz="1400" i="1" dirty="0">
                  <a:latin typeface="Oxygen" panose="02000503000000000000" pitchFamily="2" charset="0"/>
                </a:rPr>
                <a:t>IEEE Computer graphics and Applications</a:t>
              </a:r>
              <a:r>
                <a:rPr lang="en-US" sz="1400" dirty="0">
                  <a:latin typeface="Oxygen" panose="02000503000000000000" pitchFamily="2" charset="0"/>
                </a:rPr>
                <a:t> 22.2 (2002): 56-65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</a:t>
              </a:r>
              <a:r>
                <a:rPr lang="en-US" sz="1400" dirty="0">
                  <a:latin typeface="Oxygen" panose="02000503000000000000" pitchFamily="2" charset="0"/>
                </a:rPr>
                <a:t>3</a:t>
              </a:r>
              <a:r>
                <a:rPr lang="en-US" sz="1400" dirty="0" smtClean="0">
                  <a:latin typeface="Oxygen" panose="02000503000000000000" pitchFamily="2" charset="0"/>
                </a:rPr>
                <a:t>] Li</a:t>
              </a:r>
              <a:r>
                <a:rPr lang="en-US" sz="1400" dirty="0">
                  <a:latin typeface="Oxygen" panose="02000503000000000000" pitchFamily="2" charset="0"/>
                </a:rPr>
                <a:t>, </a:t>
              </a:r>
              <a:r>
                <a:rPr lang="en-US" sz="1400" dirty="0" err="1">
                  <a:latin typeface="Oxygen" panose="02000503000000000000" pitchFamily="2" charset="0"/>
                </a:rPr>
                <a:t>Dalong</a:t>
              </a:r>
              <a:r>
                <a:rPr lang="en-US" sz="1400" dirty="0">
                  <a:latin typeface="Oxygen" panose="02000503000000000000" pitchFamily="2" charset="0"/>
                </a:rPr>
                <a:t>, and Steven </a:t>
              </a:r>
              <a:r>
                <a:rPr lang="en-US" sz="1400" dirty="0" err="1">
                  <a:latin typeface="Oxygen" panose="02000503000000000000" pitchFamily="2" charset="0"/>
                </a:rPr>
                <a:t>Simske</a:t>
              </a:r>
              <a:r>
                <a:rPr lang="en-US" sz="1400" dirty="0">
                  <a:latin typeface="Oxygen" panose="02000503000000000000" pitchFamily="2" charset="0"/>
                </a:rPr>
                <a:t>. "Example based single-frame image super-resolution by support vector regression." </a:t>
              </a:r>
              <a:r>
                <a:rPr lang="en-US" sz="1400" i="1" dirty="0">
                  <a:latin typeface="Oxygen" panose="02000503000000000000" pitchFamily="2" charset="0"/>
                </a:rPr>
                <a:t>Journal of Pattern Recognition Research</a:t>
              </a:r>
              <a:r>
                <a:rPr lang="en-US" sz="1400" dirty="0">
                  <a:latin typeface="Oxygen" panose="02000503000000000000" pitchFamily="2" charset="0"/>
                </a:rPr>
                <a:t> 5.1 (2010): 104-118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" y="6456328"/>
            <a:ext cx="6400800" cy="1468472"/>
            <a:chOff x="20574000" y="15823674"/>
            <a:chExt cx="6400800" cy="1468472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0" y="15823674"/>
              <a:ext cx="6400800" cy="838200"/>
              <a:chOff x="20821650" y="12302763"/>
              <a:chExt cx="6400800" cy="838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Acknowledgements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74000" y="16730454"/>
              <a:ext cx="6400800" cy="56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300"/>
                </a:spcAft>
              </a:pPr>
              <a:r>
                <a:rPr lang="en-US" sz="1400" b="1" dirty="0" smtClean="0">
                  <a:latin typeface="Oxygen" panose="02000503000000000000" pitchFamily="2" charset="0"/>
                </a:rPr>
                <a:t>Andrew Ng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John </a:t>
              </a:r>
              <a:r>
                <a:rPr lang="en-US" sz="1400" b="1" dirty="0" err="1" smtClean="0">
                  <a:latin typeface="Oxygen" panose="02000503000000000000" pitchFamily="2" charset="0"/>
                </a:rPr>
                <a:t>Duchi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Michael Zhu</a:t>
              </a:r>
              <a:r>
                <a:rPr lang="en-US" sz="1400" dirty="0" smtClean="0">
                  <a:latin typeface="Oxygen" panose="02000503000000000000" pitchFamily="2" charset="0"/>
                </a:rPr>
                <a:t>, for their guidance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b="1" dirty="0" smtClean="0">
                  <a:latin typeface="Oxygen" panose="02000503000000000000" pitchFamily="2" charset="0"/>
                </a:rPr>
                <a:t>Brian </a:t>
              </a:r>
              <a:r>
                <a:rPr lang="en-US" sz="1400" b="1" dirty="0" err="1" smtClean="0">
                  <a:latin typeface="Oxygen" panose="02000503000000000000" pitchFamily="2" charset="0"/>
                </a:rPr>
                <a:t>Tempero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Justin Johnson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Michael Chang</a:t>
              </a:r>
              <a:r>
                <a:rPr lang="en-US" sz="1400" dirty="0" smtClean="0">
                  <a:latin typeface="Oxygen" panose="02000503000000000000" pitchFamily="2" charset="0"/>
                </a:rPr>
                <a:t>, for their advice/resources</a:t>
              </a:r>
              <a:endParaRPr lang="en-US" sz="1400" dirty="0">
                <a:latin typeface="Oxygen" panose="02000503000000000000" pitchFamily="2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494928" y="7406213"/>
            <a:ext cx="7412072" cy="2506197"/>
            <a:chOff x="10494928" y="7406213"/>
            <a:chExt cx="7412072" cy="2506197"/>
          </a:xfrm>
        </p:grpSpPr>
        <p:grpSp>
          <p:nvGrpSpPr>
            <p:cNvPr id="59" name="Group 58"/>
            <p:cNvGrpSpPr/>
            <p:nvPr/>
          </p:nvGrpSpPr>
          <p:grpSpPr>
            <a:xfrm>
              <a:off x="14312900" y="7785100"/>
              <a:ext cx="1605632" cy="1608348"/>
              <a:chOff x="15011400" y="7794732"/>
              <a:chExt cx="1605632" cy="160834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224760" y="7794732"/>
                <a:ext cx="1392272" cy="1392272"/>
              </a:xfrm>
              <a:prstGeom prst="rect">
                <a:avLst/>
              </a:prstGeom>
              <a:solidFill>
                <a:srgbClr val="F39D9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118080" y="7907938"/>
                <a:ext cx="1392272" cy="1392272"/>
              </a:xfrm>
              <a:prstGeom prst="rect">
                <a:avLst/>
              </a:prstGeom>
              <a:solidFill>
                <a:srgbClr val="EE707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011400" y="8010808"/>
                <a:ext cx="1392272" cy="1392272"/>
              </a:xfrm>
              <a:prstGeom prst="rect">
                <a:avLst/>
              </a:prstGeom>
              <a:solidFill>
                <a:srgbClr val="E9434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6319500" y="7980328"/>
              <a:ext cx="1392272" cy="1392272"/>
            </a:xfrm>
            <a:prstGeom prst="rect">
              <a:avLst/>
            </a:prstGeom>
            <a:solidFill>
              <a:srgbClr val="EA5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2344400" y="7406213"/>
              <a:ext cx="1940346" cy="1972737"/>
              <a:chOff x="13936716" y="6857434"/>
              <a:chExt cx="1940346" cy="197273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4484790" y="6857434"/>
                <a:ext cx="1392272" cy="1392272"/>
              </a:xfrm>
              <a:prstGeom prst="rect">
                <a:avLst/>
              </a:prstGeom>
              <a:solidFill>
                <a:srgbClr val="F39D9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5730" y="6966302"/>
                <a:ext cx="1392272" cy="1392272"/>
              </a:xfrm>
              <a:prstGeom prst="rect">
                <a:avLst/>
              </a:prstGeom>
              <a:solidFill>
                <a:srgbClr val="F18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4279050" y="7079508"/>
                <a:ext cx="1392272" cy="1392272"/>
              </a:xfrm>
              <a:prstGeom prst="rect">
                <a:avLst/>
              </a:prstGeom>
              <a:solidFill>
                <a:srgbClr val="EF797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172370" y="7182378"/>
                <a:ext cx="1392272" cy="1392272"/>
              </a:xfrm>
              <a:prstGeom prst="rect">
                <a:avLst/>
              </a:prstGeom>
              <a:solidFill>
                <a:srgbClr val="ED676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4051720" y="7315728"/>
                <a:ext cx="1392272" cy="1392272"/>
              </a:xfrm>
              <a:prstGeom prst="rect">
                <a:avLst/>
              </a:prstGeom>
              <a:solidFill>
                <a:srgbClr val="EB555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936716" y="7437899"/>
                <a:ext cx="1392272" cy="1392272"/>
              </a:xfrm>
              <a:prstGeom prst="rect">
                <a:avLst/>
              </a:prstGeom>
              <a:solidFill>
                <a:srgbClr val="E9434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494928" y="7978668"/>
              <a:ext cx="1392272" cy="1392272"/>
            </a:xfrm>
            <a:prstGeom prst="rect">
              <a:avLst/>
            </a:prstGeom>
            <a:solidFill>
              <a:srgbClr val="E8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02648" y="8080056"/>
              <a:ext cx="461963" cy="450071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501402" y="9081859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335860" y="8080057"/>
              <a:ext cx="307380" cy="299468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303500" y="8102857"/>
              <a:ext cx="307380" cy="299468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47608" y="9127996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429160" y="9111144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44200" y="9505890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Patch Extraction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127210" y="9512300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Non-linear Mapping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981473" y="9512300"/>
              <a:ext cx="1925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Reconstruction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12801600" y="9706005"/>
              <a:ext cx="289243" cy="0"/>
            </a:xfrm>
            <a:prstGeom prst="straightConnector1">
              <a:avLst/>
            </a:prstGeom>
            <a:ln w="28575">
              <a:solidFill>
                <a:srgbClr val="E844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5636557" y="9706005"/>
              <a:ext cx="289243" cy="0"/>
            </a:xfrm>
            <a:prstGeom prst="straightConnector1">
              <a:avLst/>
            </a:prstGeom>
            <a:ln w="28575">
              <a:solidFill>
                <a:srgbClr val="E844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250262" y="12855532"/>
            <a:ext cx="5616276" cy="2235116"/>
            <a:chOff x="7250262" y="12855532"/>
            <a:chExt cx="5616276" cy="22351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7250262" y="13146040"/>
              <a:ext cx="5616276" cy="1944608"/>
              <a:chOff x="7181850" y="13099802"/>
              <a:chExt cx="5616276" cy="194460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0133734" y="13352011"/>
                <a:ext cx="1122619" cy="1124518"/>
                <a:chOff x="15011400" y="7794732"/>
                <a:chExt cx="1605632" cy="1608348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5224760" y="7794732"/>
                  <a:ext cx="1392272" cy="1392272"/>
                </a:xfrm>
                <a:prstGeom prst="rect">
                  <a:avLst/>
                </a:prstGeom>
                <a:solidFill>
                  <a:srgbClr val="F39D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5118080" y="7907938"/>
                  <a:ext cx="1392272" cy="1392272"/>
                </a:xfrm>
                <a:prstGeom prst="rect">
                  <a:avLst/>
                </a:prstGeom>
                <a:solidFill>
                  <a:srgbClr val="EE707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5011400" y="8010808"/>
                  <a:ext cx="1392272" cy="1392272"/>
                </a:xfrm>
                <a:prstGeom prst="rect">
                  <a:avLst/>
                </a:prstGeom>
                <a:solidFill>
                  <a:srgbClr val="E9434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Rectangle 119"/>
              <p:cNvSpPr/>
              <p:nvPr/>
            </p:nvSpPr>
            <p:spPr>
              <a:xfrm>
                <a:off x="11536701" y="13488509"/>
                <a:ext cx="973443" cy="973443"/>
              </a:xfrm>
              <a:prstGeom prst="rect">
                <a:avLst/>
              </a:prstGeom>
              <a:solidFill>
                <a:srgbClr val="EA54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8757405" y="13099802"/>
                <a:ext cx="1350293" cy="1366591"/>
                <a:chOff x="13936716" y="6875598"/>
                <a:chExt cx="1931264" cy="1954573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4475708" y="6875598"/>
                  <a:ext cx="1392272" cy="1392273"/>
                </a:xfrm>
                <a:prstGeom prst="rect">
                  <a:avLst/>
                </a:prstGeom>
                <a:solidFill>
                  <a:srgbClr val="F39D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4376648" y="6984466"/>
                  <a:ext cx="1392272" cy="1392273"/>
                </a:xfrm>
                <a:prstGeom prst="rect">
                  <a:avLst/>
                </a:prstGeom>
                <a:solidFill>
                  <a:srgbClr val="F18B8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4269968" y="7097672"/>
                  <a:ext cx="1392272" cy="1392273"/>
                </a:xfrm>
                <a:prstGeom prst="rect">
                  <a:avLst/>
                </a:prstGeom>
                <a:solidFill>
                  <a:srgbClr val="EF7979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4163288" y="7200542"/>
                  <a:ext cx="1392272" cy="1392273"/>
                </a:xfrm>
                <a:prstGeom prst="rect">
                  <a:avLst/>
                </a:prstGeom>
                <a:solidFill>
                  <a:srgbClr val="ED676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4051720" y="7315728"/>
                  <a:ext cx="1392272" cy="1392272"/>
                </a:xfrm>
                <a:prstGeom prst="rect">
                  <a:avLst/>
                </a:prstGeom>
                <a:solidFill>
                  <a:srgbClr val="EB555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3936716" y="7437899"/>
                  <a:ext cx="1392272" cy="1392272"/>
                </a:xfrm>
                <a:prstGeom prst="rect">
                  <a:avLst/>
                </a:prstGeom>
                <a:solidFill>
                  <a:srgbClr val="E9434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Rectangle 121"/>
              <p:cNvSpPr/>
              <p:nvPr/>
            </p:nvSpPr>
            <p:spPr>
              <a:xfrm>
                <a:off x="7464300" y="13487349"/>
                <a:ext cx="973443" cy="973443"/>
              </a:xfrm>
              <a:prstGeom prst="rect">
                <a:avLst/>
              </a:prstGeom>
              <a:solidFill>
                <a:srgbClr val="E8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450612" y="13558238"/>
                <a:ext cx="214913" cy="209381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826338" y="13574179"/>
                <a:ext cx="214913" cy="209381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227919" y="14290931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1613373" y="14279149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181850" y="14520446"/>
                <a:ext cx="167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Patch Extraction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027107" y="14520446"/>
                <a:ext cx="2040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Non-linear Mapping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1220450" y="14520446"/>
                <a:ext cx="1577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Reconstruction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885921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102456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8029038" y="13558237"/>
                <a:ext cx="322993" cy="314679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8867179" y="14258674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(9,64,1)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4" name="Text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(5,32,64)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5" name="TextBox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(5,1,32)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TextBox 136"/>
              <p:cNvSpPr txBox="1"/>
              <p:nvPr/>
            </p:nvSpPr>
            <p:spPr>
              <a:xfrm>
                <a:off x="7483636" y="13867671"/>
                <a:ext cx="9541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Input Image</a:t>
                </a:r>
                <a:endParaRPr lang="en-US" sz="1050" b="1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496280" y="13853160"/>
                <a:ext cx="1069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Output Image</a:t>
                </a:r>
                <a:endParaRPr lang="en-US" sz="1050" b="1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rgbClr val="0070C0"/>
                          </a:solidFill>
                          <a:latin typeface="Oxygen" panose="02000503000000000000" pitchFamily="2" charset="0"/>
                        </a:rPr>
                        <m:t>conv</m:t>
                      </m:r>
                      <m:d>
                        <m:d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050" b="0" i="1" smtClean="0">
                          <a:latin typeface="Cambria Math"/>
                        </a:rPr>
                        <m:t>:</m:t>
                      </m:r>
                    </m:oMath>
                  </a14:m>
                  <a:r>
                    <a:rPr lang="en-US" sz="105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050" b="0" i="1" dirty="0" smtClean="0">
                          <a:latin typeface="Cambria Math"/>
                        </a:rPr>
                        <m:t>𝑓</m:t>
                      </m:r>
                      <m:r>
                        <a:rPr lang="en-US" sz="1050" b="0" i="1" dirty="0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1050" dirty="0" smtClean="0"/>
                    <a:t> </a:t>
                  </a:r>
                  <a:r>
                    <a:rPr lang="en-US" sz="1050" dirty="0" smtClean="0">
                      <a:latin typeface="Oxygen" panose="02000503000000000000" pitchFamily="2" charset="0"/>
                    </a:rPr>
                    <a:t>filter size,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𝑛</m:t>
                      </m:r>
                      <m:r>
                        <a:rPr lang="en-US" sz="1050" i="1" dirty="0" smtClean="0">
                          <a:latin typeface="Cambria Math"/>
                        </a:rPr>
                        <m:t> =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 filter count,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𝑐</m:t>
                      </m:r>
                      <m:r>
                        <a:rPr lang="en-US" sz="1050" i="1" dirty="0" smtClean="0">
                          <a:latin typeface="Cambria Math"/>
                        </a:rPr>
                        <m:t> = 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channel count</a:t>
                  </a:r>
                  <a:r>
                    <a:rPr lang="en-US" sz="1050" dirty="0" smtClean="0"/>
                    <a:t> </a:t>
                  </a:r>
                  <a:endParaRPr lang="en-US" sz="105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0" y="4183380"/>
            <a:ext cx="589679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93667"/>
              </p:ext>
            </p:extLst>
          </p:nvPr>
        </p:nvGraphicFramePr>
        <p:xfrm>
          <a:off x="-2971800" y="3695700"/>
          <a:ext cx="8331199" cy="1028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402"/>
                <a:gridCol w="1598057"/>
                <a:gridCol w="1693940"/>
                <a:gridCol w="1736554"/>
                <a:gridCol w="1715246"/>
              </a:tblGrid>
              <a:tr h="707841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Architecture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4</a:t>
                      </a:r>
                      <a:endParaRPr lang="en-US" dirty="0"/>
                    </a:p>
                  </a:txBody>
                  <a:tcPr/>
                </a:tc>
              </a:tr>
              <a:tr h="513538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1024, 3,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19715"/>
              </p:ext>
            </p:extLst>
          </p:nvPr>
        </p:nvGraphicFramePr>
        <p:xfrm>
          <a:off x="16383000" y="5638801"/>
          <a:ext cx="11048999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244"/>
                <a:gridCol w="2119374"/>
                <a:gridCol w="2246536"/>
                <a:gridCol w="2303052"/>
                <a:gridCol w="2274793"/>
              </a:tblGrid>
              <a:tr h="6509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Ref. Architecture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Architecture </a:t>
                      </a:r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Architecture</a:t>
                      </a:r>
                      <a:r>
                        <a:rPr lang="en-US" sz="1600" baseline="0" dirty="0" smtClean="0">
                          <a:latin typeface="Oxygen" panose="02000503000000000000" pitchFamily="2" charset="0"/>
                        </a:rPr>
                        <a:t> </a:t>
                      </a:r>
                      <a:r>
                        <a:rPr lang="en-US" sz="1600" baseline="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Architecture 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Architecture 4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</a:tr>
              <a:tr h="254947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 smtClean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 smtClean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97580"/>
              </p:ext>
            </p:extLst>
          </p:nvPr>
        </p:nvGraphicFramePr>
        <p:xfrm>
          <a:off x="9829800" y="12801600"/>
          <a:ext cx="8305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264920"/>
                <a:gridCol w="1264920"/>
                <a:gridCol w="1264920"/>
                <a:gridCol w="1264920"/>
                <a:gridCol w="126492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CONV(128,3,1)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CONV(128,3,2)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CONV(256,3,1)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CONV(256,3,2)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CONV(512,3,1)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CONV(512,3,2)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CONV(1024,3,1)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FC(2048)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9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898870"/>
                  </p:ext>
                </p:extLst>
              </p:nvPr>
            </p:nvGraphicFramePr>
            <p:xfrm>
              <a:off x="19202400" y="9168489"/>
              <a:ext cx="7543799" cy="50809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973"/>
                    <a:gridCol w="2951413"/>
                    <a:gridCol w="2951413"/>
                  </a:tblGrid>
                  <a:tr h="9145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diff.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diff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38879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38879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38879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898870"/>
                  </p:ext>
                </p:extLst>
              </p:nvPr>
            </p:nvGraphicFramePr>
            <p:xfrm>
              <a:off x="19202400" y="9168489"/>
              <a:ext cx="7543799" cy="50809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973"/>
                    <a:gridCol w="2951413"/>
                    <a:gridCol w="2951413"/>
                  </a:tblGrid>
                  <a:tr h="9145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5579" t="-3333" r="-100207" b="-4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5579" t="-3333" r="-207" b="-456000"/>
                          </a:stretch>
                        </a:blipFill>
                      </a:tcPr>
                    </a:tc>
                  </a:tr>
                  <a:tr h="138879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38879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38879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057400" y="228600"/>
            <a:ext cx="236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Oxygen" panose="02000503000000000000" pitchFamily="2" charset="0"/>
              </a:rPr>
              <a:t>[Title]</a:t>
            </a:r>
            <a:endParaRPr lang="en-US" sz="7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Brad Ross (bross35)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574875" y="3009037"/>
            <a:ext cx="6400800" cy="3658436"/>
            <a:chOff x="-209550" y="10518636"/>
            <a:chExt cx="6400800" cy="3658436"/>
          </a:xfrm>
        </p:grpSpPr>
        <p:sp>
          <p:nvSpPr>
            <p:cNvPr id="29" name="Rectangle 28"/>
            <p:cNvSpPr/>
            <p:nvPr/>
          </p:nvSpPr>
          <p:spPr>
            <a:xfrm>
              <a:off x="-209550" y="10518636"/>
              <a:ext cx="6400800" cy="3658436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0" y="11585436"/>
              <a:ext cx="6019800" cy="2422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10668000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Motivation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0" y="11699471"/>
              <a:ext cx="6000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Lorem ipsum dolor sit </a:t>
              </a:r>
              <a:r>
                <a:rPr lang="en-US" sz="2000" dirty="0" err="1" smtClean="0">
                  <a:latin typeface="Oxygen" panose="02000503000000000000" pitchFamily="2" charset="0"/>
                </a:rPr>
                <a:t>amet</a:t>
              </a:r>
              <a:endParaRPr lang="en-US" sz="2000" dirty="0" smtClean="0">
                <a:latin typeface="Oxygen" panose="02000503000000000000" pitchFamily="2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-8915400" y="7386839"/>
            <a:ext cx="6400800" cy="838200"/>
            <a:chOff x="20821650" y="12302763"/>
            <a:chExt cx="6400800" cy="838200"/>
          </a:xfrm>
        </p:grpSpPr>
        <p:sp>
          <p:nvSpPr>
            <p:cNvPr id="49" name="Rectangle 4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Discussion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194000" y="8580592"/>
            <a:ext cx="6400800" cy="838200"/>
            <a:chOff x="11734800" y="13352564"/>
            <a:chExt cx="6400800" cy="838200"/>
          </a:xfrm>
        </p:grpSpPr>
        <p:sp>
          <p:nvSpPr>
            <p:cNvPr id="52" name="Rectangle 51"/>
            <p:cNvSpPr/>
            <p:nvPr/>
          </p:nvSpPr>
          <p:spPr>
            <a:xfrm>
              <a:off x="11734800" y="13352564"/>
              <a:ext cx="6400800" cy="838200"/>
            </a:xfrm>
            <a:prstGeom prst="rect">
              <a:avLst/>
            </a:prstGeom>
            <a:solidFill>
              <a:srgbClr val="EA5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34800" y="13406678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Analysis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751784" y="10937887"/>
            <a:ext cx="6400800" cy="838200"/>
            <a:chOff x="20802600" y="14859000"/>
            <a:chExt cx="6400800" cy="838200"/>
          </a:xfrm>
        </p:grpSpPr>
        <p:sp>
          <p:nvSpPr>
            <p:cNvPr id="55" name="Rectangle 54"/>
            <p:cNvSpPr/>
            <p:nvPr/>
          </p:nvSpPr>
          <p:spPr>
            <a:xfrm>
              <a:off x="20802600" y="148590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802600" y="149131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4765002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Conclusion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xygen" panose="02000503000000000000" pitchFamily="2" charset="0"/>
              </a:rPr>
              <a:t>CS 231N (Convolutional Neural Networks for Visual Recognition), Stanford University</a:t>
            </a:r>
            <a:endParaRPr lang="en-US" sz="3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6857981" y="2699301"/>
            <a:ext cx="6400800" cy="4594086"/>
            <a:chOff x="-209550" y="10518636"/>
            <a:chExt cx="6400800" cy="4594086"/>
          </a:xfrm>
        </p:grpSpPr>
        <p:sp>
          <p:nvSpPr>
            <p:cNvPr id="34" name="Rectangle 33"/>
            <p:cNvSpPr/>
            <p:nvPr/>
          </p:nvSpPr>
          <p:spPr>
            <a:xfrm>
              <a:off x="-209550" y="10518636"/>
              <a:ext cx="6400800" cy="4594086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11455122"/>
              <a:ext cx="6019800" cy="3530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10668000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0" y="11699471"/>
              <a:ext cx="6000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 smtClean="0">
                <a:latin typeface="Oxygen" panose="02000503000000000000" pitchFamily="2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4800" y="7698101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 smtClean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72" r="-287" b="-3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107085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</a:t>
              </a:r>
              <a:r>
                <a:rPr lang="en-US" sz="2000" dirty="0" smtClean="0">
                  <a:latin typeface="Oxygen" panose="02000503000000000000" pitchFamily="2" charset="0"/>
                </a:rPr>
                <a:t>satellite imagery</a:t>
              </a:r>
              <a:endParaRPr lang="en-US" sz="2000" dirty="0">
                <a:latin typeface="Oxygen" panose="02000503000000000000" pitchFamily="2" charset="0"/>
              </a:endParaRP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</a:t>
              </a:r>
              <a:r>
                <a:rPr lang="en-US" sz="2000" dirty="0" smtClean="0">
                  <a:latin typeface="Oxygen" panose="02000503000000000000" pitchFamily="2" charset="0"/>
                </a:rPr>
                <a:t>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Land </a:t>
              </a: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</a:t>
              </a:r>
              <a:r>
                <a:rPr lang="en-US" sz="2000" dirty="0" smtClean="0">
                  <a:latin typeface="Oxygen" panose="02000503000000000000" pitchFamily="2" charset="0"/>
                </a:rPr>
                <a:t>(</a:t>
              </a:r>
              <a:r>
                <a:rPr lang="en-US" sz="2000" dirty="0">
                  <a:latin typeface="Oxygen" panose="02000503000000000000" pitchFamily="2" charset="0"/>
                </a:rPr>
                <a:t>Bands 1 &amp;</a:t>
              </a:r>
              <a:r>
                <a:rPr lang="en-US" sz="2000" dirty="0" smtClean="0">
                  <a:latin typeface="Oxygen" panose="02000503000000000000" pitchFamily="2" charset="0"/>
                </a:rPr>
                <a:t>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Type Yearly L3 Global 500m </a:t>
              </a:r>
              <a:r>
                <a:rPr lang="en-US" sz="2000" dirty="0" smtClean="0">
                  <a:latin typeface="Oxygen" panose="02000503000000000000" pitchFamily="2" charset="0"/>
                </a:rPr>
                <a:t>(</a:t>
              </a:r>
              <a:r>
                <a:rPr lang="en-US" sz="2000" dirty="0">
                  <a:latin typeface="Oxygen" panose="02000503000000000000" pitchFamily="2" charset="0"/>
                </a:rPr>
                <a:t>Band 1</a:t>
              </a:r>
              <a:r>
                <a:rPr lang="en-US" sz="2000" dirty="0" smtClean="0">
                  <a:latin typeface="Oxygen" panose="02000503000000000000" pitchFamily="2" charset="0"/>
                </a:rPr>
                <a:t>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Time </a:t>
              </a:r>
              <a:r>
                <a:rPr lang="en-US" sz="2000" b="1" dirty="0">
                  <a:latin typeface="Oxygen" panose="02000503000000000000" pitchFamily="2" charset="0"/>
                </a:rPr>
                <a:t>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Ground </a:t>
              </a:r>
              <a:r>
                <a:rPr lang="en-US" sz="2000" b="1" dirty="0">
                  <a:latin typeface="Oxygen" panose="02000503000000000000" pitchFamily="2" charset="0"/>
                </a:rPr>
                <a:t>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</a:t>
              </a:r>
              <a:r>
                <a:rPr lang="en-US" sz="2000" dirty="0" smtClean="0">
                  <a:latin typeface="Oxygen" panose="02000503000000000000" pitchFamily="2" charset="0"/>
                </a:rPr>
                <a:t>yields for soybean and corn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474179"/>
            <a:chOff x="247650" y="7118365"/>
            <a:chExt cx="6400800" cy="347417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position of pixels does not greatly affect average yield [CITE You]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FF0000"/>
                      </a:solidFill>
                      <a:latin typeface="Oxygen" panose="02000503000000000000" pitchFamily="2" charset="0"/>
                    </a:rPr>
                    <a:t>[Put example histogram here]</a:t>
                  </a:r>
                  <a:endParaRPr lang="en-US" sz="2000" b="1" dirty="0" smtClean="0">
                    <a:latin typeface="Oxygen" panose="02000503000000000000" pitchFamily="2" charset="0"/>
                  </a:endParaRP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Given a time-band slice of a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CNN inpu</a:t>
                  </a:r>
                  <a:r>
                    <a:rPr lang="en-US" sz="2000" b="1" dirty="0" smtClean="0">
                      <a:latin typeface="Oxygen" panose="02000503000000000000" pitchFamily="2" charset="0"/>
                    </a:rPr>
                    <a:t>t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9 bands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5545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93" b="-33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7784425" y="15928304"/>
            <a:ext cx="6400800" cy="838200"/>
            <a:chOff x="20821650" y="12302763"/>
            <a:chExt cx="6400800" cy="838200"/>
          </a:xfrm>
        </p:grpSpPr>
        <p:sp>
          <p:nvSpPr>
            <p:cNvPr id="64" name="Rectangle 63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Conclusion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</a:t>
            </a:r>
            <a:r>
              <a:rPr lang="en-US" sz="2000" dirty="0" smtClean="0">
                <a:latin typeface="Oxygen" panose="02000503000000000000" pitchFamily="2" charset="0"/>
              </a:rPr>
              <a:t>was predicted </a:t>
            </a:r>
            <a:r>
              <a:rPr lang="en-US" sz="2000" dirty="0">
                <a:latin typeface="Oxygen" panose="02000503000000000000" pitchFamily="2" charset="0"/>
              </a:rPr>
              <a:t>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</a:t>
            </a:r>
            <a:r>
              <a:rPr lang="en-US" sz="2000" dirty="0" smtClean="0">
                <a:latin typeface="Oxygen" panose="02000503000000000000" pitchFamily="2" charset="0"/>
              </a:rPr>
              <a:t>emote-sensing </a:t>
            </a:r>
            <a:r>
              <a:rPr lang="en-US" sz="2000" dirty="0">
                <a:latin typeface="Oxygen" panose="02000503000000000000" pitchFamily="2" charset="0"/>
              </a:rPr>
              <a:t>data and technologies such as Convolutional Neural Networks </a:t>
            </a:r>
            <a:r>
              <a:rPr lang="en-US" sz="2000" dirty="0" smtClean="0">
                <a:latin typeface="Oxygen" panose="02000503000000000000" pitchFamily="2" charset="0"/>
              </a:rPr>
              <a:t> (CNNs) makes </a:t>
            </a:r>
            <a:r>
              <a:rPr lang="en-US" sz="2000" dirty="0">
                <a:latin typeface="Oxygen" panose="02000503000000000000" pitchFamily="2" charset="0"/>
              </a:rPr>
              <a:t>localized </a:t>
            </a:r>
            <a:r>
              <a:rPr lang="en-US" sz="2000" dirty="0" smtClean="0">
                <a:latin typeface="Oxygen" panose="02000503000000000000" pitchFamily="2" charset="0"/>
              </a:rPr>
              <a:t>predictions </a:t>
            </a:r>
            <a:r>
              <a:rPr lang="en-US" sz="2000" dirty="0">
                <a:latin typeface="Oxygen" panose="02000503000000000000" pitchFamily="2" charset="0"/>
              </a:rPr>
              <a:t>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</a:t>
            </a:r>
            <a:r>
              <a:rPr lang="en-US" sz="2000" dirty="0" smtClean="0">
                <a:latin typeface="Oxygen" panose="02000503000000000000" pitchFamily="2" charset="0"/>
              </a:rPr>
              <a:t>attempted </a:t>
            </a:r>
            <a:r>
              <a:rPr lang="en-US" sz="2000" dirty="0">
                <a:latin typeface="Oxygen" panose="02000503000000000000" pitchFamily="2" charset="0"/>
              </a:rPr>
              <a:t>soybean yield prediction using CNNs and remote-sensing data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5257" y="11094787"/>
            <a:ext cx="2837140" cy="1719072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1973" y="12980773"/>
            <a:ext cx="2843856" cy="1719072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581" y="9218815"/>
            <a:ext cx="2285961" cy="1719072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2175" y="12980773"/>
            <a:ext cx="2279522" cy="1719072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4720" y="11094787"/>
            <a:ext cx="2282216" cy="1719072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17320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17320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0" name="Char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359416"/>
              </p:ext>
            </p:extLst>
          </p:nvPr>
        </p:nvGraphicFramePr>
        <p:xfrm>
          <a:off x="20726400" y="3900662"/>
          <a:ext cx="6354056" cy="3851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1" y="8915400"/>
            <a:ext cx="4495800" cy="2699083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032" y="11658600"/>
            <a:ext cx="4209169" cy="2816132"/>
          </a:xfrm>
          <a:prstGeom prst="rect">
            <a:avLst/>
          </a:prstGeom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631" y="15233917"/>
            <a:ext cx="4818769" cy="2691865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531387"/>
            <a:ext cx="6400800" cy="8937213"/>
            <a:chOff x="247650" y="7118365"/>
            <a:chExt cx="6400800" cy="893721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8017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 smtClean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 smtClean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 smtClean="0">
                  <a:latin typeface="Oxygen" panose="02000503000000000000" pitchFamily="2" charset="0"/>
                </a:rPr>
                <a:t>Saliency </a:t>
              </a:r>
              <a:r>
                <a:rPr lang="en-US" sz="2000" b="1" dirty="0">
                  <a:latin typeface="Oxygen" panose="02000503000000000000" pitchFamily="2" charset="0"/>
                </a:rPr>
                <a:t>Map Visualization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Differing Crops</a:t>
              </a: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26492"/>
              </p:ext>
            </p:extLst>
          </p:nvPr>
        </p:nvGraphicFramePr>
        <p:xfrm>
          <a:off x="9372600" y="8143875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20" imgW="1536480" imgH="431640" progId="Equation.DSMT4">
                  <p:embed/>
                </p:oleObj>
              </mc:Choice>
              <mc:Fallback>
                <p:oleObj name="Equation" r:id="rId20" imgW="1536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372600" y="8143875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961111"/>
              </p:ext>
            </p:extLst>
          </p:nvPr>
        </p:nvGraphicFramePr>
        <p:xfrm>
          <a:off x="9753600" y="8686800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22" imgW="1981080" imgH="482400" progId="Equation.DSMT4">
                  <p:embed/>
                </p:oleObj>
              </mc:Choice>
              <mc:Fallback>
                <p:oleObj name="Equation" r:id="rId22" imgW="1981080" imgH="4824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686800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79602"/>
              </p:ext>
            </p:extLst>
          </p:nvPr>
        </p:nvGraphicFramePr>
        <p:xfrm>
          <a:off x="7170057" y="9448800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943"/>
                <a:gridCol w="929640"/>
                <a:gridCol w="929640"/>
                <a:gridCol w="929640"/>
                <a:gridCol w="929640"/>
                <a:gridCol w="92964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CONV(128,3,1)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CONV(128,3,2)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CONV(256,3,1)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CONV(256,3,2)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CONV(512,3,1)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CONV(512,3,2)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CONV(1024,3,1)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FC(2048)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17974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Marin County, CA (Left: RGB, Right: Temp.)</a:t>
            </a:r>
            <a:endParaRPr lang="en-US" sz="2000" b="1" dirty="0" smtClean="0">
              <a:latin typeface="Oxygen" panose="02000503000000000000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18978" y="12801600"/>
            <a:ext cx="638174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2: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CNN Model Architectures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Each layer </a:t>
            </a:r>
            <a:r>
              <a:rPr lang="en-US" sz="2000" b="1" dirty="0" smtClean="0">
                <a:latin typeface="Oxygen" panose="02000503000000000000" pitchFamily="2" charset="0"/>
              </a:rPr>
              <a:t>CONV(c, f, s)</a:t>
            </a:r>
            <a:r>
              <a:rPr lang="en-US" sz="2000" dirty="0" smtClean="0">
                <a:latin typeface="Oxygen" panose="02000503000000000000" pitchFamily="2" charset="0"/>
              </a:rPr>
              <a:t> represents a convolutional layer with </a:t>
            </a:r>
            <a:r>
              <a:rPr lang="en-US" sz="2000" dirty="0" smtClean="0">
                <a:solidFill>
                  <a:srgbClr val="FF0000"/>
                </a:solidFill>
                <a:latin typeface="Oxygen" panose="02000503000000000000" pitchFamily="2" charset="0"/>
              </a:rPr>
              <a:t>c filters of size </a:t>
            </a:r>
            <a:r>
              <a:rPr lang="en-US" sz="2000" dirty="0" err="1" smtClean="0">
                <a:solidFill>
                  <a:srgbClr val="FF0000"/>
                </a:solidFill>
                <a:latin typeface="Oxygen" panose="02000503000000000000" pitchFamily="2" charset="0"/>
              </a:rPr>
              <a:t>fxf</a:t>
            </a:r>
            <a:r>
              <a:rPr lang="en-US" sz="2000" dirty="0" smtClean="0">
                <a:solidFill>
                  <a:srgbClr val="FF0000"/>
                </a:solidFill>
                <a:latin typeface="Oxygen" panose="02000503000000000000" pitchFamily="2" charset="0"/>
              </a:rPr>
              <a:t> with stride s, </a:t>
            </a:r>
            <a:r>
              <a:rPr lang="en-US" sz="2000" dirty="0" smtClean="0">
                <a:latin typeface="Oxygen" panose="02000503000000000000" pitchFamily="2" charset="0"/>
              </a:rPr>
              <a:t>followed by a </a:t>
            </a:r>
            <a:r>
              <a:rPr lang="en-US" sz="2000" dirty="0" err="1" smtClean="0">
                <a:latin typeface="Oxygen" panose="02000503000000000000" pitchFamily="2" charset="0"/>
              </a:rPr>
              <a:t>ReLU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dirty="0" smtClean="0">
                <a:latin typeface="Oxygen" panose="02000503000000000000" pitchFamily="2" charset="0"/>
              </a:rPr>
              <a:t>nonlinearity, batch normalization layer, and dropout layer with keep probability </a:t>
            </a:r>
            <a:r>
              <a:rPr lang="en-US" sz="2000" dirty="0" smtClean="0">
                <a:solidFill>
                  <a:srgbClr val="FF0000"/>
                </a:solidFill>
                <a:latin typeface="Oxygen" panose="02000503000000000000" pitchFamily="2" charset="0"/>
              </a:rPr>
              <a:t>p</a:t>
            </a:r>
            <a:r>
              <a:rPr lang="en-US" sz="2000" dirty="0" smtClean="0">
                <a:latin typeface="Oxygen" panose="02000503000000000000" pitchFamily="2" charset="0"/>
              </a:rPr>
              <a:t>.</a:t>
            </a:r>
            <a:endParaRPr lang="en-US" sz="2000" b="1" dirty="0" smtClean="0">
              <a:latin typeface="Oxygen" panose="02000503000000000000" pitchFamily="2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5581" y="9208869"/>
            <a:ext cx="2837615" cy="1719072"/>
          </a:xfrm>
          <a:prstGeom prst="rect">
            <a:avLst/>
          </a:prstGeom>
          <a:ln>
            <a:noFill/>
          </a:ln>
        </p:spPr>
      </p:pic>
      <p:graphicFrame>
        <p:nvGraphicFramePr>
          <p:cNvPr id="93" name="Chart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346133"/>
              </p:ext>
            </p:extLst>
          </p:nvPr>
        </p:nvGraphicFramePr>
        <p:xfrm>
          <a:off x="13868400" y="3953666"/>
          <a:ext cx="6339596" cy="379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3868400" y="7772400"/>
            <a:ext cx="638174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2: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CNN Model Architectures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Lorem ipsum dolor sit </a:t>
            </a:r>
            <a:r>
              <a:rPr lang="en-US" sz="2000" dirty="0" err="1" smtClean="0">
                <a:latin typeface="Oxygen" panose="02000503000000000000" pitchFamily="2" charset="0"/>
              </a:rPr>
              <a:t>amet</a:t>
            </a:r>
            <a:r>
              <a:rPr lang="en-US" sz="2000" dirty="0" smtClean="0">
                <a:latin typeface="Oxygen" panose="02000503000000000000" pitchFamily="2" charset="0"/>
              </a:rPr>
              <a:t>, </a:t>
            </a:r>
            <a:r>
              <a:rPr lang="en-US" sz="2000" dirty="0" err="1" smtClean="0">
                <a:latin typeface="Oxygen" panose="02000503000000000000" pitchFamily="2" charset="0"/>
              </a:rPr>
              <a:t>consectetur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dirty="0" err="1" smtClean="0">
                <a:latin typeface="Oxygen" panose="02000503000000000000" pitchFamily="2" charset="0"/>
              </a:rPr>
              <a:t>adipiscing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dirty="0" err="1" smtClean="0">
                <a:latin typeface="Oxygen" panose="02000503000000000000" pitchFamily="2" charset="0"/>
              </a:rPr>
              <a:t>elit</a:t>
            </a:r>
            <a:r>
              <a:rPr lang="en-US" sz="2000" dirty="0" smtClean="0">
                <a:latin typeface="Oxygen" panose="02000503000000000000" pitchFamily="2" charset="0"/>
              </a:rPr>
              <a:t>.</a:t>
            </a:r>
            <a:endParaRPr lang="en-US" sz="2000" dirty="0" smtClean="0">
              <a:latin typeface="Oxygen" panose="02000503000000000000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708232" y="7752215"/>
            <a:ext cx="638174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2: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CNN Model Architectures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Lorem ipsum dolor sit </a:t>
            </a:r>
            <a:r>
              <a:rPr lang="en-US" sz="2000" dirty="0" err="1" smtClean="0">
                <a:latin typeface="Oxygen" panose="02000503000000000000" pitchFamily="2" charset="0"/>
              </a:rPr>
              <a:t>amet</a:t>
            </a:r>
            <a:r>
              <a:rPr lang="en-US" sz="2000" dirty="0" smtClean="0">
                <a:latin typeface="Oxygen" panose="02000503000000000000" pitchFamily="2" charset="0"/>
              </a:rPr>
              <a:t>, </a:t>
            </a:r>
            <a:r>
              <a:rPr lang="en-US" sz="2000" dirty="0" err="1" smtClean="0">
                <a:latin typeface="Oxygen" panose="02000503000000000000" pitchFamily="2" charset="0"/>
              </a:rPr>
              <a:t>consectetur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dirty="0" err="1" smtClean="0">
                <a:latin typeface="Oxygen" panose="02000503000000000000" pitchFamily="2" charset="0"/>
              </a:rPr>
              <a:t>adipiscing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dirty="0" err="1" smtClean="0">
                <a:latin typeface="Oxygen" panose="02000503000000000000" pitchFamily="2" charset="0"/>
              </a:rPr>
              <a:t>elit</a:t>
            </a:r>
            <a:r>
              <a:rPr lang="en-US" sz="2000" dirty="0" smtClean="0">
                <a:latin typeface="Oxygen" panose="02000503000000000000" pitchFamily="2" charset="0"/>
              </a:rPr>
              <a:t>.</a:t>
            </a:r>
            <a:endParaRPr lang="en-US" sz="2000" dirty="0" smtClean="0">
              <a:latin typeface="Oxygen" panose="020005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8139</TotalTime>
  <Words>2420</Words>
  <Application>Microsoft Office PowerPoint</Application>
  <PresentationFormat>Custom</PresentationFormat>
  <Paragraphs>488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173</cp:revision>
  <dcterms:created xsi:type="dcterms:W3CDTF">2016-12-02T05:36:26Z</dcterms:created>
  <dcterms:modified xsi:type="dcterms:W3CDTF">2017-06-05T01:16:06Z</dcterms:modified>
</cp:coreProperties>
</file>