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1" r:id="rId3"/>
    <p:sldId id="262" r:id="rId4"/>
    <p:sldId id="263" r:id="rId5"/>
    <p:sldId id="258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979" autoAdjust="0"/>
  </p:normalViewPr>
  <p:slideViewPr>
    <p:cSldViewPr snapToObjects="1">
      <p:cViewPr>
        <p:scale>
          <a:sx n="50" d="100"/>
          <a:sy n="50" d="100"/>
        </p:scale>
        <p:origin x="-36" y="2682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191488"/>
        <c:axId val="128001152"/>
      </c:lineChart>
      <c:catAx>
        <c:axId val="106191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28001152"/>
        <c:crosses val="autoZero"/>
        <c:auto val="1"/>
        <c:lblAlgn val="ctr"/>
        <c:lblOffset val="100"/>
        <c:tickLblSkip val="20"/>
        <c:noMultiLvlLbl val="0"/>
      </c:catAx>
      <c:valAx>
        <c:axId val="128001152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06191488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447680"/>
        <c:axId val="117507968"/>
      </c:scatterChart>
      <c:valAx>
        <c:axId val="117447680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7507968"/>
        <c:crosses val="autoZero"/>
        <c:crossBetween val="midCat"/>
      </c:valAx>
      <c:valAx>
        <c:axId val="117507968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7447680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5" Type="http://schemas.openxmlformats.org/officeDocument/2006/relationships/image" Target="../media/image27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60.png"/><Relationship Id="rId3" Type="http://schemas.openxmlformats.org/officeDocument/2006/relationships/image" Target="../media/image44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41.wmf"/><Relationship Id="rId38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36.wmf"/><Relationship Id="rId29" Type="http://schemas.openxmlformats.org/officeDocument/2006/relationships/image" Target="../media/image39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57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43.wmf"/><Relationship Id="rId40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23" Type="http://schemas.openxmlformats.org/officeDocument/2006/relationships/image" Target="../media/image56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40.wmf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microsoft.com/office/2007/relationships/hdphoto" Target="../media/hdphoto2.wdp"/><Relationship Id="rId22" Type="http://schemas.openxmlformats.org/officeDocument/2006/relationships/image" Target="../media/image37.wmf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Freeman et al. by modifying patch size and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LR image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×2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HR </a:t>
                </a: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Training a dictionary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9538" lvl="1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′←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Map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to corr. </a:t>
                </a:r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  <a:r>
                  <a:rPr lang="en-US" sz="2000" b="0" dirty="0" smtClean="0">
                    <a:latin typeface="Oxygen" panose="02000503000000000000" pitchFamily="2" charset="0"/>
                  </a:rPr>
                  <a:t>ifference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latin typeface="Cambria Math"/>
                      </a:rPr>
                      <m:t> – </m:t>
                    </m:r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’)</m:t>
                    </m:r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 </a:t>
                </a:r>
                <a:r>
                  <a:rPr lang="en-US" sz="2000" dirty="0">
                    <a:latin typeface="Oxygen" panose="02000503000000000000" pitchFamily="2" charset="0"/>
                  </a:rPr>
                  <a:t>avg. of corr. difference patches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NN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Output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blipFill rotWithShape="1">
                <a:blip r:embed="rId2"/>
                <a:stretch>
                  <a:fillRect l="-857" t="-510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143000" y="5174037"/>
            <a:ext cx="6400800" cy="838200"/>
            <a:chOff x="20821650" y="12302763"/>
            <a:chExt cx="6400800" cy="838200"/>
          </a:xfrm>
        </p:grpSpPr>
        <p:sp>
          <p:nvSpPr>
            <p:cNvPr id="7" name="Rectangle 6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k-Nearest Neighbors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91600" y="5146047"/>
            <a:ext cx="6400800" cy="838200"/>
            <a:chOff x="20821650" y="12302763"/>
            <a:chExt cx="6400800" cy="838200"/>
          </a:xfrm>
        </p:grpSpPr>
        <p:sp>
          <p:nvSpPr>
            <p:cNvPr id="11" name="Rectangle 10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k-Means SVR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mapping from LR patches to HR pixels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Li &amp;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Simske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to enable training on larger datasets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color images, multiple SVRs, and LR patch sizes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Generating a training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dirty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↓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LR patch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flatten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center HR pixel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∪{(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-means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LibSVM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SVR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obtain model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Predict HR pixel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output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SR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blipFill rotWithShape="1">
                <a:blip r:embed="rId3"/>
                <a:stretch>
                  <a:fillRect l="-762" t="-405"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6535400" y="5298447"/>
            <a:ext cx="6400800" cy="838200"/>
            <a:chOff x="20821650" y="12302763"/>
            <a:chExt cx="6400800" cy="838200"/>
          </a:xfrm>
        </p:grpSpPr>
        <p:sp>
          <p:nvSpPr>
            <p:cNvPr id="15" name="Rectangle 1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Super-Resolution CNN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Used state-of-the-art SRCNN to directly learn mapping from LR to HR images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various SRCNN architectures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[Figure]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Create training set T of LR patches -&gt; HR patches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network weights with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Caffe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Export weights to MATLAB format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</a:t>
                </a:r>
                <a:r>
                  <a:rPr lang="en-US" sz="2000" dirty="0">
                    <a:latin typeface="Oxygen" panose="02000503000000000000" pitchFamily="2" charset="0"/>
                  </a:rPr>
                  <a:t>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9538" lvl="2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through SRCNN to retrieve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blipFill rotWithShape="1">
                <a:blip r:embed="rId4"/>
                <a:stretch>
                  <a:fillRect l="-857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858000" y="14935200"/>
            <a:ext cx="13271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EA5455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b="1" dirty="0" err="1" smtClean="0">
                <a:latin typeface="Oxygen" panose="02000503000000000000" pitchFamily="2" charset="0"/>
              </a:rPr>
              <a:t>amet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dirty="0" err="1" smtClean="0">
                <a:latin typeface="Oxygen" panose="02000503000000000000" pitchFamily="2" charset="0"/>
              </a:rPr>
              <a:t>amet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1)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9)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000" t="-8451" r="-299298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04" t="-8451" r="-200352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649" t="-8451" r="-9964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01056" t="-8451" b="-430986"/>
                          </a:stretch>
                        </a:blip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12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276224" y="10820400"/>
            <a:ext cx="6400800" cy="6895110"/>
            <a:chOff x="304800" y="3048000"/>
            <a:chExt cx="6400800" cy="6895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Freeman et al. [2] by modifying patch size and using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-NN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LR image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↦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×2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HR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image 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Training a dictionary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𝐷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1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,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𝐿</m:t>
                      </m:r>
                      <m:r>
                        <a:rPr lang="en-US" sz="2000" i="1">
                          <a:latin typeface="Cambria Math"/>
                        </a:rPr>
                        <m:t>′←</m:t>
                      </m:r>
                      <m:r>
                        <a:rPr lang="en-US" sz="2000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Map each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to corr.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d</a:t>
                  </a:r>
                  <a:r>
                    <a:rPr lang="en-US" sz="2000" b="0" dirty="0" smtClean="0">
                      <a:latin typeface="Oxygen" panose="02000503000000000000" pitchFamily="2" charset="0"/>
                    </a:rPr>
                    <a:t>ifference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/>
                        </a:rPr>
                        <m:t> – 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’)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avg. of corr.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patches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NN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Add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Output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2" t="-510" r="-286" b="-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04800" y="3048000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oMath>
                    </a14:m>
                    <a:r>
                      <a:rPr lang="en-US" sz="4000" dirty="0" smtClean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-Nearest Neighbors</a:t>
                    </a:r>
                    <a:endParaRPr lang="en-US" sz="4000" dirty="0">
                      <a:solidFill>
                        <a:schemeClr val="bg1"/>
                      </a:solidFill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5517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/>
          <p:cNvGrpSpPr/>
          <p:nvPr/>
        </p:nvGrpSpPr>
        <p:grpSpPr>
          <a:xfrm>
            <a:off x="6858000" y="3124200"/>
            <a:ext cx="6400800" cy="7605661"/>
            <a:chOff x="304800" y="10233737"/>
            <a:chExt cx="6400800" cy="7605661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10233737"/>
              <a:ext cx="6400800" cy="838200"/>
              <a:chOff x="20821650" y="12302763"/>
              <a:chExt cx="6400800" cy="838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Support Vector Regression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mapping from LR patches to HR pixels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Li &amp;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Simske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[3] to enable training on larger datasets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color images, multiple SVRs, LR patch sizes, and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-means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Generating a training set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/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𝐿</m:t>
                      </m:r>
                      <m:r>
                        <a:rPr lang="en-US" sz="2000" i="1" dirty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↓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/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LR patch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/>
                        </a:rPr>
                        <m:t>flatten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center HR pixel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∪{(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)}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’←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random training ex. from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LibSVM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SVR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to obtain model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𝑀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each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corr. HR pixel of output</a:t>
                  </a:r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62" t="-457" b="-7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6858000" y="10820400"/>
            <a:ext cx="6400800" cy="6934480"/>
            <a:chOff x="7086600" y="3102114"/>
            <a:chExt cx="6400800" cy="6934480"/>
          </a:xfrm>
        </p:grpSpPr>
        <p:grpSp>
          <p:nvGrpSpPr>
            <p:cNvPr id="14" name="Group 13"/>
            <p:cNvGrpSpPr/>
            <p:nvPr/>
          </p:nvGrpSpPr>
          <p:grpSpPr>
            <a:xfrm>
              <a:off x="7086600" y="3102114"/>
              <a:ext cx="6400800" cy="838200"/>
              <a:chOff x="20821650" y="12302763"/>
              <a:chExt cx="6400800" cy="838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Super-Resolution CNN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Used state-of-the-art SRCNN [1] to directly learn mapping from LR to HR images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various SRCNN architectures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Create training set of LR patches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HR patches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network weights with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Caffe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Export weights to MATLAB format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2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Feed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through SRCNN to retrieve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62" t="-507" b="-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04800" y="3124200"/>
            <a:ext cx="6400800" cy="3200400"/>
            <a:chOff x="13849350" y="3083064"/>
            <a:chExt cx="6400800" cy="3200400"/>
          </a:xfrm>
        </p:grpSpPr>
        <p:sp>
          <p:nvSpPr>
            <p:cNvPr id="19" name="Rectangle 18"/>
            <p:cNvSpPr/>
            <p:nvPr/>
          </p:nvSpPr>
          <p:spPr>
            <a:xfrm>
              <a:off x="13849350" y="3083064"/>
              <a:ext cx="6400800" cy="3200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058900" y="4149865"/>
              <a:ext cx="6019800" cy="190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58900" y="3232428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Motivation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58900" y="4207014"/>
              <a:ext cx="60198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Task: Given low-resolution (LR) image, reconstruct high-resolution (HR) version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Software-based solution is cheaper/more flexible than hardware-based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Medical/military applications need HR images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24" y="6477000"/>
            <a:ext cx="6400800" cy="4310580"/>
            <a:chOff x="20574000" y="3048000"/>
            <a:chExt cx="6400800" cy="431058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74000" y="3048000"/>
              <a:ext cx="6400800" cy="838200"/>
              <a:chOff x="20821650" y="12302763"/>
              <a:chExt cx="6400800" cy="838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Data &amp; Metrics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Datasets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91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 91 ImageNet images, from Chao et al. [1]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Metrics for comparing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images</a:t>
                  </a: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Euclidean distance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Peak signal-to-noise ratio (PSNR)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Oxygen" panose="02000503000000000000" pitchFamily="2" charset="0"/>
                        </a:rPr>
                        <m:t>PSNR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=20⋅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255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𝑚𝑛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57" t="-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2057400" y="228600"/>
            <a:ext cx="236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Example-Based Image Super-Resolution Techniques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0" y="1292340"/>
            <a:ext cx="137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0" y="2057400"/>
            <a:ext cx="1371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229 (Machine Learning),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7314235"/>
            <a:ext cx="4724400" cy="402718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1:</a:t>
                </a:r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Comparison of test </a:t>
                </a:r>
                <a:r>
                  <a:rPr lang="en-US" sz="2000" b="1" dirty="0">
                    <a:latin typeface="Oxygen" panose="02000503000000000000" pitchFamily="2" charset="0"/>
                  </a:rPr>
                  <a:t>i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mage PSNR after </a:t>
                </a:r>
                <a:r>
                  <a:rPr lang="en-US" sz="2000" b="1" dirty="0">
                    <a:latin typeface="Oxygen" panose="02000503000000000000" pitchFamily="2" charset="0"/>
                  </a:rPr>
                  <a:t>t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raining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𝟗𝟏</m:t>
                        </m:r>
                      </m:sub>
                    </m:sSub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2402800" y="11401217"/>
            <a:ext cx="47434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Comparison of SRCNNs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The 9-5-5 architecture performed best after 1</a:t>
            </a:r>
            <a:r>
              <a:rPr lang="en-US" sz="1600" dirty="0" smtClean="0">
                <a:latin typeface="Oxygen" panose="02000503000000000000" pitchFamily="2" charset="0"/>
              </a:rPr>
              <a:t>E</a:t>
            </a:r>
            <a:r>
              <a:rPr lang="en-US" sz="2000" dirty="0" smtClean="0">
                <a:latin typeface="Oxygen" panose="02000503000000000000" pitchFamily="2" charset="0"/>
              </a:rPr>
              <a:t>6 iterations, given current hardware constraints.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563600" y="3124200"/>
            <a:ext cx="13563600" cy="838200"/>
            <a:chOff x="20821650" y="12302763"/>
            <a:chExt cx="6400800" cy="838200"/>
          </a:xfrm>
        </p:grpSpPr>
        <p:sp>
          <p:nvSpPr>
            <p:cNvPr id="49" name="Rectangle 4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1743" y="13030200"/>
            <a:ext cx="6677932" cy="838200"/>
            <a:chOff x="20821650" y="12302763"/>
            <a:chExt cx="6400800" cy="838200"/>
          </a:xfrm>
        </p:grpSpPr>
        <p:sp>
          <p:nvSpPr>
            <p:cNvPr id="52" name="Rectangle 51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Discussion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480891" y="13030200"/>
            <a:ext cx="6677932" cy="838200"/>
            <a:chOff x="20821650" y="12302763"/>
            <a:chExt cx="6400800" cy="838200"/>
          </a:xfrm>
        </p:grpSpPr>
        <p:sp>
          <p:nvSpPr>
            <p:cNvPr id="55" name="Rectangle 5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Using rote learning, PSNR increased by up to 2 dB, comparable to state-of-the-art results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improved reconstruction quality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Infeasible to train SVR alone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1 image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Improved after increasing cluster count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patch size improved performance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size of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conv2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improved model 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PSNR increase slows after ~5</a:t>
                </a:r>
                <a:r>
                  <a:rPr lang="en-US" sz="1600" dirty="0" smtClean="0">
                    <a:latin typeface="Oxygen" panose="02000503000000000000" pitchFamily="2" charset="0"/>
                  </a:rPr>
                  <a:t>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5 iterations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blipFill rotWithShape="1">
                <a:blip r:embed="rId10"/>
                <a:stretch>
                  <a:fillRect l="-729" t="-73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 achieved similar increase in PSNR as SRCNN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 improved PSNR even with as few as 2,500 training examples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 avoids edge artifacts by super-resolving image as a whole</a:t>
                </a:r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blipFill rotWithShape="1">
                <a:blip r:embed="rId11"/>
                <a:stretch>
                  <a:fillRect l="-822" t="-1712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-NN)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00315" t="-6250" r="-40063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99371" t="-6250" r="-29937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499057" t="-6250" r="-99686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99686" t="-516667" r="-499057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latin typeface="Oxygen" panose="02000503000000000000" pitchFamily="2" charset="0"/>
                  </a:rPr>
                  <a:t>-NN with varying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</a:t>
                </a:r>
                <a:r>
                  <a:rPr lang="en-US" sz="2000" b="1" dirty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3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SVR with varying cluster count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2.5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1</a:t>
                          </a:r>
                          <a:r>
                            <a:rPr lang="en-US" sz="1600" baseline="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99648" t="-6944" r="-300352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194845" t="-6944" r="-193127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308633" t="-6944" r="-102158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400000" t="-6944" b="-426389"/>
                          </a:stretch>
                        </a:blip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5" name="Group 74"/>
          <p:cNvGrpSpPr/>
          <p:nvPr/>
        </p:nvGrpSpPr>
        <p:grpSpPr>
          <a:xfrm>
            <a:off x="20486916" y="15962938"/>
            <a:ext cx="6675120" cy="838200"/>
            <a:chOff x="20821650" y="12302763"/>
            <a:chExt cx="6400800" cy="838200"/>
          </a:xfrm>
        </p:grpSpPr>
        <p:sp>
          <p:nvSpPr>
            <p:cNvPr id="76" name="Rectangle 75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486916" y="16877338"/>
            <a:ext cx="66751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Experiment with variants of SRCNN (e.g. FSRCNN)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Study effects of training set on reconstruction performance</a:t>
            </a:r>
            <a:endParaRPr lang="en-US" sz="2000" dirty="0">
              <a:latin typeface="Oxygen" panose="02000503000000000000" pitchFamily="2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60" y="4625341"/>
            <a:ext cx="1919540" cy="167639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80" y="4640580"/>
            <a:ext cx="1653540" cy="165354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4859000" y="473320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4650486"/>
            <a:ext cx="1655064" cy="16550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88" y="4640961"/>
            <a:ext cx="1655064" cy="16550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436" y="4640961"/>
            <a:ext cx="1655064" cy="165506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0" y="7740650"/>
            <a:ext cx="1561940" cy="1353312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14119860" y="802386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66" y="4625341"/>
            <a:ext cx="1655064" cy="165506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0" y="4640961"/>
            <a:ext cx="1655064" cy="1655064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7772491"/>
            <a:ext cx="1280160" cy="128016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7774405"/>
            <a:ext cx="1280160" cy="128016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865" y="7772491"/>
            <a:ext cx="1280160" cy="128016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100" y="7769265"/>
            <a:ext cx="1280160" cy="128016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175" y="10669762"/>
            <a:ext cx="1687500" cy="1122188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14875350" y="11162347"/>
            <a:ext cx="358140" cy="35814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10600301"/>
            <a:ext cx="1280160" cy="128016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73" y="10607427"/>
            <a:ext cx="1280160" cy="1280160"/>
          </a:xfrm>
          <a:prstGeom prst="rect">
            <a:avLst/>
          </a:prstGeom>
        </p:spPr>
      </p:pic>
      <p:pic>
        <p:nvPicPr>
          <p:cNvPr id="3072" name="Picture 307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92" y="10600301"/>
            <a:ext cx="1280160" cy="1280160"/>
          </a:xfrm>
          <a:prstGeom prst="rect">
            <a:avLst/>
          </a:prstGeom>
        </p:spPr>
      </p:pic>
      <p:grpSp>
        <p:nvGrpSpPr>
          <p:cNvPr id="3085" name="Group 3084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3075" name="Group 3074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2DA5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0594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007ED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4" name="TextBox 307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3074" name="TextBox 30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TextBox 169"/>
              <p:cNvSpPr txBox="1"/>
              <p:nvPr/>
            </p:nvSpPr>
            <p:spPr>
              <a:xfrm>
                <a:off x="7483636" y="13227802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1496280" y="13227802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9091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307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10597126"/>
            <a:ext cx="1280160" cy="1280160"/>
          </a:xfrm>
          <a:prstGeom prst="rect">
            <a:avLst/>
          </a:prstGeom>
        </p:spPr>
      </p:pic>
      <p:cxnSp>
        <p:nvCxnSpPr>
          <p:cNvPr id="3090" name="Straight Connector 3089"/>
          <p:cNvCxnSpPr/>
          <p:nvPr/>
        </p:nvCxnSpPr>
        <p:spPr>
          <a:xfrm>
            <a:off x="8420443" y="13604475"/>
            <a:ext cx="625131" cy="70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97450" y="13919154"/>
            <a:ext cx="838141" cy="49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733937" y="13604475"/>
            <a:ext cx="672377" cy="732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519024" y="13813857"/>
            <a:ext cx="777307" cy="630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09663" y="13620417"/>
            <a:ext cx="682105" cy="704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894750" y="13829798"/>
            <a:ext cx="787035" cy="60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3276600"/>
            <a:ext cx="6400800" cy="3015049"/>
            <a:chOff x="20574000" y="15823674"/>
            <a:chExt cx="6400800" cy="3015049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References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574000" y="16730454"/>
              <a:ext cx="6400800" cy="210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[1] </a:t>
              </a:r>
              <a:r>
                <a:rPr lang="en-US" sz="1400" dirty="0">
                  <a:latin typeface="Oxygen" panose="02000503000000000000" pitchFamily="2" charset="0"/>
                </a:rPr>
                <a:t>Dong, Chao, et al. "Learning a deep convolutional network for image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European Conference on Computer Vision. </a:t>
              </a:r>
              <a:r>
                <a:rPr lang="en-US" sz="1400" dirty="0">
                  <a:latin typeface="Oxygen" panose="02000503000000000000" pitchFamily="2" charset="0"/>
                </a:rPr>
                <a:t>Springer International Publishing, 2014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[2] </a:t>
              </a:r>
              <a:r>
                <a:rPr lang="en-US" sz="1400" dirty="0">
                  <a:latin typeface="Oxygen" panose="02000503000000000000" pitchFamily="2" charset="0"/>
                </a:rPr>
                <a:t>Freeman, William T., </a:t>
              </a:r>
              <a:r>
                <a:rPr lang="en-US" sz="1400" dirty="0" err="1">
                  <a:latin typeface="Oxygen" panose="02000503000000000000" pitchFamily="2" charset="0"/>
                </a:rPr>
                <a:t>Thouis</a:t>
              </a:r>
              <a:r>
                <a:rPr lang="en-US" sz="1400" dirty="0">
                  <a:latin typeface="Oxygen" panose="02000503000000000000" pitchFamily="2" charset="0"/>
                </a:rPr>
                <a:t> R. Jones, and </a:t>
              </a:r>
              <a:r>
                <a:rPr lang="en-US" sz="1400" dirty="0" err="1">
                  <a:latin typeface="Oxygen" panose="02000503000000000000" pitchFamily="2" charset="0"/>
                </a:rPr>
                <a:t>Egon</a:t>
              </a:r>
              <a:r>
                <a:rPr lang="en-US" sz="1400" dirty="0">
                  <a:latin typeface="Oxygen" panose="02000503000000000000" pitchFamily="2" charset="0"/>
                </a:rPr>
                <a:t> C. </a:t>
              </a:r>
              <a:r>
                <a:rPr lang="en-US" sz="1400" dirty="0" err="1">
                  <a:latin typeface="Oxygen" panose="02000503000000000000" pitchFamily="2" charset="0"/>
                </a:rPr>
                <a:t>Pasztor</a:t>
              </a:r>
              <a:r>
                <a:rPr lang="en-US" sz="1400" dirty="0">
                  <a:latin typeface="Oxygen" panose="02000503000000000000" pitchFamily="2" charset="0"/>
                </a:rPr>
                <a:t>. "Example-based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IEEE Computer graphics and Applications</a:t>
              </a:r>
              <a:r>
                <a:rPr lang="en-US" sz="1400" dirty="0">
                  <a:latin typeface="Oxygen" panose="02000503000000000000" pitchFamily="2" charset="0"/>
                </a:rPr>
                <a:t> 22.2 (2002): 56-65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</a:t>
              </a:r>
              <a:r>
                <a:rPr lang="en-US" sz="1400" dirty="0">
                  <a:latin typeface="Oxygen" panose="02000503000000000000" pitchFamily="2" charset="0"/>
                </a:rPr>
                <a:t>3</a:t>
              </a:r>
              <a:r>
                <a:rPr lang="en-US" sz="1400" dirty="0" smtClean="0">
                  <a:latin typeface="Oxygen" panose="02000503000000000000" pitchFamily="2" charset="0"/>
                </a:rPr>
                <a:t>] Li</a:t>
              </a:r>
              <a:r>
                <a:rPr lang="en-US" sz="1400" dirty="0">
                  <a:latin typeface="Oxygen" panose="02000503000000000000" pitchFamily="2" charset="0"/>
                </a:rPr>
                <a:t>, </a:t>
              </a:r>
              <a:r>
                <a:rPr lang="en-US" sz="1400" dirty="0" err="1">
                  <a:latin typeface="Oxygen" panose="02000503000000000000" pitchFamily="2" charset="0"/>
                </a:rPr>
                <a:t>Dalong</a:t>
              </a:r>
              <a:r>
                <a:rPr lang="en-US" sz="1400" dirty="0">
                  <a:latin typeface="Oxygen" panose="02000503000000000000" pitchFamily="2" charset="0"/>
                </a:rPr>
                <a:t>, and Steven </a:t>
              </a:r>
              <a:r>
                <a:rPr lang="en-US" sz="1400" dirty="0" err="1">
                  <a:latin typeface="Oxygen" panose="02000503000000000000" pitchFamily="2" charset="0"/>
                </a:rPr>
                <a:t>Simske</a:t>
              </a:r>
              <a:r>
                <a:rPr lang="en-US" sz="1400" dirty="0">
                  <a:latin typeface="Oxygen" panose="02000503000000000000" pitchFamily="2" charset="0"/>
                </a:rPr>
                <a:t>. "Example based single-frame image super-resolution by support vector regression." </a:t>
              </a:r>
              <a:r>
                <a:rPr lang="en-US" sz="1400" i="1" dirty="0">
                  <a:latin typeface="Oxygen" panose="02000503000000000000" pitchFamily="2" charset="0"/>
                </a:rPr>
                <a:t>Journal of Pattern Recognition Research</a:t>
              </a:r>
              <a:r>
                <a:rPr lang="en-US" sz="1400" dirty="0">
                  <a:latin typeface="Oxygen" panose="02000503000000000000" pitchFamily="2" charset="0"/>
                </a:rPr>
                <a:t> 5.1 (2010): 104-118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6456328"/>
            <a:ext cx="6400800" cy="1468472"/>
            <a:chOff x="20574000" y="15823674"/>
            <a:chExt cx="6400800" cy="1468472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Acknowledgements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74000" y="16730454"/>
              <a:ext cx="6400800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Andrew Ng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John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Duchi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Zhu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guidance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Brian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Tempero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Justin Johnson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Chang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advice/resources</a:t>
              </a:r>
              <a:endParaRPr lang="en-US" sz="14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494928" y="7406213"/>
            <a:ext cx="7412072" cy="2506197"/>
            <a:chOff x="10494928" y="7406213"/>
            <a:chExt cx="7412072" cy="2506197"/>
          </a:xfrm>
        </p:grpSpPr>
        <p:grpSp>
          <p:nvGrpSpPr>
            <p:cNvPr id="59" name="Group 58"/>
            <p:cNvGrpSpPr/>
            <p:nvPr/>
          </p:nvGrpSpPr>
          <p:grpSpPr>
            <a:xfrm>
              <a:off x="14312900" y="7785100"/>
              <a:ext cx="1605632" cy="1608348"/>
              <a:chOff x="15011400" y="7794732"/>
              <a:chExt cx="1605632" cy="16083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24760" y="7794732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118080" y="7907938"/>
                <a:ext cx="1392272" cy="1392272"/>
              </a:xfrm>
              <a:prstGeom prst="rect">
                <a:avLst/>
              </a:prstGeom>
              <a:solidFill>
                <a:srgbClr val="EE707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11400" y="8010808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6319500" y="7980328"/>
              <a:ext cx="1392272" cy="1392272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344400" y="7406213"/>
              <a:ext cx="1940346" cy="1972737"/>
              <a:chOff x="13936716" y="6857434"/>
              <a:chExt cx="1940346" cy="197273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4484790" y="6857434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5730" y="6966302"/>
                <a:ext cx="1392272" cy="1392272"/>
              </a:xfrm>
              <a:prstGeom prst="rect">
                <a:avLst/>
              </a:prstGeom>
              <a:solidFill>
                <a:srgbClr val="F18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279050" y="7079508"/>
                <a:ext cx="1392272" cy="1392272"/>
              </a:xfrm>
              <a:prstGeom prst="rect">
                <a:avLst/>
              </a:prstGeom>
              <a:solidFill>
                <a:srgbClr val="EF797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172370" y="7182378"/>
                <a:ext cx="1392272" cy="1392272"/>
              </a:xfrm>
              <a:prstGeom prst="rect">
                <a:avLst/>
              </a:prstGeom>
              <a:solidFill>
                <a:srgbClr val="ED676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4051720" y="7315728"/>
                <a:ext cx="1392272" cy="1392272"/>
              </a:xfrm>
              <a:prstGeom prst="rect">
                <a:avLst/>
              </a:prstGeom>
              <a:solidFill>
                <a:srgbClr val="EB555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936716" y="7437899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494928" y="7978668"/>
              <a:ext cx="1392272" cy="1392272"/>
            </a:xfrm>
            <a:prstGeom prst="rect">
              <a:avLst/>
            </a:prstGeom>
            <a:solidFill>
              <a:srgbClr val="E8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02648" y="8080056"/>
              <a:ext cx="461963" cy="450071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501402" y="9081859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35860" y="80800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303500" y="81028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47608" y="9127996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429160" y="9111144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44200" y="9505890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Patch Extraction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127210" y="951230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Non-linear Mapping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981473" y="9512300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Reconstruction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2801600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5636557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EE707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EA5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F18B8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EF7979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ED676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EB555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ectangle 121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E8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5" name="TextBox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TextBox 136"/>
              <p:cNvSpPr txBox="1"/>
              <p:nvPr/>
            </p:nvSpPr>
            <p:spPr>
              <a:xfrm>
                <a:off x="7483636" y="13867671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496280" y="13853160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0" y="4183380"/>
            <a:ext cx="5896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3667"/>
              </p:ext>
            </p:extLst>
          </p:nvPr>
        </p:nvGraphicFramePr>
        <p:xfrm>
          <a:off x="-2971800" y="3695700"/>
          <a:ext cx="8331199" cy="1028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402"/>
                <a:gridCol w="1598057"/>
                <a:gridCol w="1693940"/>
                <a:gridCol w="1736554"/>
                <a:gridCol w="1715246"/>
              </a:tblGrid>
              <a:tr h="707841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4</a:t>
                      </a:r>
                      <a:endParaRPr lang="en-US" dirty="0"/>
                    </a:p>
                  </a:txBody>
                  <a:tcPr/>
                </a:tc>
              </a:tr>
              <a:tr h="513538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128,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256, 3, 2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1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512, 3, 2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1024, 3,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2048 neurons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19715"/>
              </p:ext>
            </p:extLst>
          </p:nvPr>
        </p:nvGraphicFramePr>
        <p:xfrm>
          <a:off x="16383000" y="5638801"/>
          <a:ext cx="11048999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244"/>
                <a:gridCol w="2119374"/>
                <a:gridCol w="2246536"/>
                <a:gridCol w="2303052"/>
                <a:gridCol w="2274793"/>
              </a:tblGrid>
              <a:tr h="6509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Ref. Architecture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</a:t>
                      </a:r>
                      <a:r>
                        <a:rPr lang="en-US" sz="1600" baseline="0" dirty="0" smtClean="0">
                          <a:latin typeface="Oxygen" panose="02000503000000000000" pitchFamily="2" charset="0"/>
                        </a:rPr>
                        <a:t> 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Architecture 4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</a:tr>
              <a:tr h="254947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 smtClean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 smtClean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CONV(128,3,1) x 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CONV(128,3,2)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CONV(256,3,1) x B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CONV(256,3,2)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CONV(512,3,1) x C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CONV(512,3,2)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CONV(1024,3,1) x 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FC(2048)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97580"/>
              </p:ext>
            </p:extLst>
          </p:nvPr>
        </p:nvGraphicFramePr>
        <p:xfrm>
          <a:off x="9829800" y="12801600"/>
          <a:ext cx="8305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64920"/>
                <a:gridCol w="1264920"/>
                <a:gridCol w="1264920"/>
                <a:gridCol w="1264920"/>
                <a:gridCol w="126492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  <a:endParaRPr lang="en-US" sz="2000" dirty="0">
                        <a:solidFill>
                          <a:schemeClr val="bg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65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CONV(128,3,1)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CONV(128,3,2)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CONV(256,3,1)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CONV(256,3,2)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CONV(512,3,1)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CONV(512,3,2)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CONV(1024,3,1)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Oxygen" panose="02000503000000000000" pitchFamily="2" charset="0"/>
                        </a:rPr>
                        <a:t>FC(2048)</a:t>
                      </a:r>
                      <a:endParaRPr lang="en-US" sz="20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20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9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</a:t>
                </a:r>
                <a:r>
                  <a:rPr lang="en-US" sz="2000" b="1" dirty="0">
                    <a:latin typeface="Oxygen" panose="02000503000000000000" pitchFamily="2" charset="0"/>
                  </a:rPr>
                  <a:t>Map </a:t>
                </a:r>
                <a:r>
                  <a:rPr lang="en-US" sz="2000" b="1" dirty="0">
                    <a:latin typeface="Oxygen" panose="02000503000000000000" pitchFamily="2" charset="0"/>
                  </a:rPr>
                  <a:t>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diff. </a:t>
                </a:r>
                <a:r>
                  <a:rPr lang="en-US" sz="2000" dirty="0">
                    <a:latin typeface="Oxygen" panose="02000503000000000000" pitchFamily="2" charset="0"/>
                  </a:rPr>
                  <a:t>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diff. </a:t>
                </a:r>
                <a:r>
                  <a:rPr lang="en-US" sz="2000" dirty="0">
                    <a:latin typeface="Oxygen" panose="02000503000000000000" pitchFamily="2" charset="0"/>
                  </a:rPr>
                  <a:t>between crops 1, </a:t>
                </a:r>
                <a:r>
                  <a:rPr lang="en-US" sz="2000" dirty="0">
                    <a:latin typeface="Oxygen" panose="02000503000000000000" pitchFamily="2" charset="0"/>
                  </a:rPr>
                  <a:t>2:  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</a:t>
                </a:r>
                <a:r>
                  <a:rPr lang="en-US" sz="2000" b="1" dirty="0">
                    <a:latin typeface="Oxygen" panose="02000503000000000000" pitchFamily="2" charset="0"/>
                  </a:rPr>
                  <a:t>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pred. to </a:t>
                </a:r>
                <a:r>
                  <a:rPr lang="en-US" sz="2000" dirty="0">
                    <a:latin typeface="Oxygen" panose="02000503000000000000" pitchFamily="2" charset="0"/>
                  </a:rPr>
                  <a:t>crop 2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pred.:</a:t>
                </a:r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34037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34037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Understanding Satellite-Imagery-Based Crop Yield Predictions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Brad Ross (bross35)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231N (Convolutional Neural Networks for Visual Recognition),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</a:t>
              </a:r>
              <a:r>
                <a:rPr lang="en-US" sz="2000" dirty="0" smtClean="0">
                  <a:latin typeface="Oxygen" panose="02000503000000000000" pitchFamily="2" charset="0"/>
                </a:rPr>
                <a:t>satellite </a:t>
              </a:r>
              <a:r>
                <a:rPr lang="en-US" sz="2000" dirty="0" smtClean="0">
                  <a:latin typeface="Oxygen" panose="02000503000000000000" pitchFamily="2" charset="0"/>
                </a:rPr>
                <a:t>imagery [2]</a:t>
              </a:r>
              <a:endParaRPr lang="en-US" sz="2000" dirty="0">
                <a:latin typeface="Oxygen" panose="02000503000000000000" pitchFamily="2" charset="0"/>
              </a:endParaRP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</a:t>
              </a:r>
              <a:r>
                <a:rPr lang="en-US" sz="2000" dirty="0" smtClean="0">
                  <a:latin typeface="Oxygen" panose="02000503000000000000" pitchFamily="2" charset="0"/>
                </a:rPr>
                <a:t>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Bands 1 &amp;</a:t>
              </a:r>
              <a:r>
                <a:rPr lang="en-US" sz="2000" dirty="0" smtClean="0">
                  <a:latin typeface="Oxygen" panose="02000503000000000000" pitchFamily="2" charset="0"/>
                </a:rPr>
                <a:t>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Type Yearly L3 Global 500m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 1</a:t>
              </a:r>
              <a:r>
                <a:rPr lang="en-US" sz="2000" dirty="0" smtClean="0">
                  <a:latin typeface="Oxygen" panose="02000503000000000000" pitchFamily="2" charset="0"/>
                </a:rPr>
                <a:t>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Time </a:t>
              </a:r>
              <a:r>
                <a:rPr lang="en-US" sz="2000" b="1" dirty="0">
                  <a:latin typeface="Oxygen" panose="02000503000000000000" pitchFamily="2" charset="0"/>
                </a:rPr>
                <a:t>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Ground </a:t>
              </a:r>
              <a:r>
                <a:rPr lang="en-US" sz="2000" b="1" dirty="0">
                  <a:latin typeface="Oxygen" panose="02000503000000000000" pitchFamily="2" charset="0"/>
                </a:rPr>
                <a:t>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</a:t>
              </a:r>
              <a:r>
                <a:rPr lang="en-US" sz="2000" dirty="0" smtClean="0">
                  <a:latin typeface="Oxygen" panose="02000503000000000000" pitchFamily="2" charset="0"/>
                </a:rPr>
                <a:t>yields for soybean and </a:t>
              </a:r>
              <a:r>
                <a:rPr lang="en-US" sz="2000" dirty="0" smtClean="0">
                  <a:latin typeface="Oxygen" panose="02000503000000000000" pitchFamily="2" charset="0"/>
                </a:rPr>
                <a:t>corn [3]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position of pixels does not greatly affect average yield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[1]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</a:t>
            </a:r>
            <a:r>
              <a:rPr lang="en-US" sz="2000" dirty="0" smtClean="0">
                <a:latin typeface="Oxygen" panose="02000503000000000000" pitchFamily="2" charset="0"/>
              </a:rPr>
              <a:t>was predicted </a:t>
            </a:r>
            <a:r>
              <a:rPr lang="en-US" sz="2000" dirty="0">
                <a:latin typeface="Oxygen" panose="02000503000000000000" pitchFamily="2" charset="0"/>
              </a:rPr>
              <a:t>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</a:t>
            </a:r>
            <a:r>
              <a:rPr lang="en-US" sz="2000" dirty="0" smtClean="0">
                <a:latin typeface="Oxygen" panose="02000503000000000000" pitchFamily="2" charset="0"/>
              </a:rPr>
              <a:t>emote-sensing </a:t>
            </a:r>
            <a:r>
              <a:rPr lang="en-US" sz="2000" dirty="0">
                <a:latin typeface="Oxygen" panose="02000503000000000000" pitchFamily="2" charset="0"/>
              </a:rPr>
              <a:t>data and technologies such as Convolutional Neural Networks </a:t>
            </a:r>
            <a:r>
              <a:rPr lang="en-US" sz="2000" dirty="0" smtClean="0">
                <a:latin typeface="Oxygen" panose="02000503000000000000" pitchFamily="2" charset="0"/>
              </a:rPr>
              <a:t> (CNNs) makes </a:t>
            </a:r>
            <a:r>
              <a:rPr lang="en-US" sz="2000" dirty="0">
                <a:latin typeface="Oxygen" panose="02000503000000000000" pitchFamily="2" charset="0"/>
              </a:rPr>
              <a:t>localized </a:t>
            </a:r>
            <a:r>
              <a:rPr lang="en-US" sz="2000" dirty="0" smtClean="0">
                <a:latin typeface="Oxygen" panose="02000503000000000000" pitchFamily="2" charset="0"/>
              </a:rPr>
              <a:t>predictions </a:t>
            </a:r>
            <a:r>
              <a:rPr lang="en-US" sz="2000" dirty="0">
                <a:latin typeface="Oxygen" panose="02000503000000000000" pitchFamily="2" charset="0"/>
              </a:rPr>
              <a:t>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</a:t>
            </a:r>
            <a:r>
              <a:rPr lang="en-US" sz="2000" dirty="0" smtClean="0">
                <a:latin typeface="Oxygen" panose="02000503000000000000" pitchFamily="2" charset="0"/>
              </a:rPr>
              <a:t>attempted </a:t>
            </a:r>
            <a:r>
              <a:rPr lang="en-US" sz="2000" dirty="0">
                <a:latin typeface="Oxygen" panose="02000503000000000000" pitchFamily="2" charset="0"/>
              </a:rPr>
              <a:t>soybean yield prediction using CNNs and remote-sensing data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</a:t>
            </a:r>
            <a:r>
              <a:rPr lang="en-US" sz="2000" dirty="0" smtClean="0">
                <a:latin typeface="Oxygen" panose="02000503000000000000" pitchFamily="2" charset="0"/>
              </a:rPr>
              <a:t>[1] and </a:t>
            </a:r>
            <a:r>
              <a:rPr lang="en-US" sz="2000" dirty="0">
                <a:latin typeface="Oxygen" panose="02000503000000000000" pitchFamily="2" charset="0"/>
              </a:rPr>
              <a:t>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13352"/>
              </p:ext>
            </p:extLst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42007"/>
              </p:ext>
            </p:extLst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8591"/>
              </p:ext>
            </p:extLst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/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 3, 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 3, 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CONV(1024,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FC(2048)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Marin County, CA (Left: RGB, Right: Temp.)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 smtClean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 smtClean="0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nonlinearity, batch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normalization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layer, and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.</a:t>
                </a:r>
                <a:endParaRPr lang="en-US" sz="1800" b="1" dirty="0" smtClean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 smtClean="0">
                    <a:latin typeface="Oxygen" panose="02000503000000000000" pitchFamily="2" charset="0"/>
                  </a:rPr>
                  <a:t>Complex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 smtClean="0">
                    <a:latin typeface="Oxygen" panose="02000503000000000000" pitchFamily="2" charset="0"/>
                  </a:rPr>
                  <a:t>overfit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, but doesn’t train well.</a:t>
                </a:r>
                <a:endParaRPr lang="en-US" sz="1800" dirty="0" smtClean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66425"/>
              </p:ext>
            </p:extLst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38780"/>
              </p:ext>
            </p:extLst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00538"/>
              </p:ext>
            </p:extLst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61793"/>
              </p:ext>
            </p:extLst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77100"/>
              </p:ext>
            </p:extLst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27343"/>
              </p:ext>
            </p:extLst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5: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Relative Importance of Bands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Average distances between saliency </a:t>
            </a:r>
            <a:r>
              <a:rPr lang="en-US" sz="1800" dirty="0">
                <a:latin typeface="Oxygen" panose="02000503000000000000" pitchFamily="2" charset="0"/>
              </a:rPr>
              <a:t>maps computed for each </a:t>
            </a:r>
            <a:r>
              <a:rPr lang="en-US" sz="1800" dirty="0" smtClean="0">
                <a:latin typeface="Oxygen" panose="02000503000000000000" pitchFamily="2" charset="0"/>
              </a:rPr>
              <a:t>band</a:t>
            </a:r>
            <a:r>
              <a:rPr lang="en-US" sz="1800" dirty="0">
                <a:latin typeface="Oxygen" panose="02000503000000000000" pitchFamily="2" charset="0"/>
              </a:rPr>
              <a:t>; </a:t>
            </a:r>
            <a:r>
              <a:rPr lang="en-US" sz="1800" dirty="0" smtClean="0">
                <a:latin typeface="Oxygen" panose="02000503000000000000" pitchFamily="2" charset="0"/>
              </a:rPr>
              <a:t>the first </a:t>
            </a:r>
            <a:r>
              <a:rPr lang="en-US" sz="1800" dirty="0">
                <a:latin typeface="Oxygen" panose="02000503000000000000" pitchFamily="2" charset="0"/>
              </a:rPr>
              <a:t>two bands </a:t>
            </a:r>
            <a:r>
              <a:rPr lang="en-US" sz="1800" dirty="0" smtClean="0">
                <a:latin typeface="Oxygen" panose="02000503000000000000" pitchFamily="2" charset="0"/>
              </a:rPr>
              <a:t>are key </a:t>
            </a:r>
            <a:r>
              <a:rPr lang="en-US" sz="1800" dirty="0">
                <a:latin typeface="Oxygen" panose="02000503000000000000" pitchFamily="2" charset="0"/>
              </a:rPr>
              <a:t>for crop discrimination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6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Relative Importance of Times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Average distances between saliency </a:t>
            </a:r>
            <a:r>
              <a:rPr lang="en-US" sz="1800" dirty="0">
                <a:latin typeface="Oxygen" panose="02000503000000000000" pitchFamily="2" charset="0"/>
              </a:rPr>
              <a:t>maps </a:t>
            </a:r>
            <a:r>
              <a:rPr lang="en-US" sz="1800" dirty="0" smtClean="0">
                <a:latin typeface="Oxygen" panose="02000503000000000000" pitchFamily="2" charset="0"/>
              </a:rPr>
              <a:t>for </a:t>
            </a:r>
            <a:r>
              <a:rPr lang="en-US" sz="1800" dirty="0">
                <a:latin typeface="Oxygen" panose="02000503000000000000" pitchFamily="2" charset="0"/>
              </a:rPr>
              <a:t>each time slice; photos </a:t>
            </a:r>
            <a:r>
              <a:rPr lang="en-US" sz="1800" dirty="0" smtClean="0">
                <a:latin typeface="Oxygen" panose="02000503000000000000" pitchFamily="2" charset="0"/>
              </a:rPr>
              <a:t>from May through Sept</a:t>
            </a:r>
            <a:r>
              <a:rPr lang="en-US" sz="1800" dirty="0">
                <a:latin typeface="Oxygen" panose="02000503000000000000" pitchFamily="2" charset="0"/>
              </a:rPr>
              <a:t>. </a:t>
            </a:r>
            <a:r>
              <a:rPr lang="en-US" sz="1800" dirty="0" smtClean="0">
                <a:latin typeface="Oxygen" panose="02000503000000000000" pitchFamily="2" charset="0"/>
              </a:rPr>
              <a:t>are key </a:t>
            </a:r>
            <a:r>
              <a:rPr lang="en-US" sz="1800" dirty="0">
                <a:latin typeface="Oxygen" panose="02000503000000000000" pitchFamily="2" charset="0"/>
              </a:rPr>
              <a:t>for crop discrimination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7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err="1" smtClean="0">
                <a:latin typeface="Oxygen" panose="02000503000000000000" pitchFamily="2" charset="0"/>
              </a:rPr>
              <a:t>Dists</a:t>
            </a:r>
            <a:r>
              <a:rPr lang="en-US" sz="2000" b="1" dirty="0" smtClean="0">
                <a:latin typeface="Oxygen" panose="02000503000000000000" pitchFamily="2" charset="0"/>
              </a:rPr>
              <a:t>. of Original Yields vs. Rescaled Predicted Yields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984271"/>
              </p:ext>
            </p:extLst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36891"/>
              </p:ext>
            </p:extLst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Validation set RMSE of various architectures over the course of training.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</a:t>
            </a:r>
            <a:r>
              <a:rPr lang="en-US" sz="2000" dirty="0" smtClean="0">
                <a:latin typeface="Oxygen" panose="02000503000000000000" pitchFamily="2" charset="0"/>
              </a:rPr>
              <a:t>farms, at </a:t>
            </a:r>
            <a:r>
              <a:rPr lang="en-US" sz="2000" dirty="0">
                <a:latin typeface="Oxygen" panose="02000503000000000000" pitchFamily="2" charset="0"/>
              </a:rPr>
              <a:t>least to some extent</a:t>
            </a:r>
            <a:endParaRPr lang="en-US" sz="2000" dirty="0" smtClean="0">
              <a:latin typeface="Oxygen" panose="02000503000000000000" pitchFamily="2" charset="0"/>
            </a:endParaRP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</a:t>
            </a:r>
            <a:r>
              <a:rPr lang="en-US" sz="2000" dirty="0" smtClean="0">
                <a:latin typeface="Oxygen" panose="02000503000000000000" pitchFamily="2" charset="0"/>
              </a:rPr>
              <a:t>better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8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Most Similar &amp; Dissimilar Saliency Maps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Test </a:t>
            </a:r>
            <a:r>
              <a:rPr lang="en-US" sz="2000" dirty="0">
                <a:latin typeface="Oxygen" panose="02000503000000000000" pitchFamily="2" charset="0"/>
              </a:rPr>
              <a:t>permutation invariance assumption by attempting to build a better model based on raw </a:t>
            </a:r>
            <a:r>
              <a:rPr lang="en-US" sz="2000" dirty="0" smtClean="0">
                <a:latin typeface="Oxygen" panose="02000503000000000000" pitchFamily="2" charset="0"/>
              </a:rPr>
              <a:t>images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2683</Words>
  <Application>Microsoft Office PowerPoint</Application>
  <PresentationFormat>Custom</PresentationFormat>
  <Paragraphs>496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212</cp:revision>
  <dcterms:created xsi:type="dcterms:W3CDTF">2016-12-02T05:36:26Z</dcterms:created>
  <dcterms:modified xsi:type="dcterms:W3CDTF">2017-06-05T05:50:52Z</dcterms:modified>
</cp:coreProperties>
</file>