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772400" cy="100584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A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52" y="-7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4"/>
            <a:ext cx="660654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4F86-CDFB-4F8B-A12C-08288245333E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0C874-AF5D-4D5F-9146-A462B1BE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2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4F86-CDFB-4F8B-A12C-08288245333E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0C874-AF5D-4D5F-9146-A462B1BE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6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90281" y="591397"/>
            <a:ext cx="1485662" cy="12586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598" y="591397"/>
            <a:ext cx="4330144" cy="12586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4F86-CDFB-4F8B-A12C-08288245333E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0C874-AF5D-4D5F-9146-A462B1BE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0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4F86-CDFB-4F8B-A12C-08288245333E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0C874-AF5D-4D5F-9146-A462B1BE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0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4F86-CDFB-4F8B-A12C-08288245333E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0C874-AF5D-4D5F-9146-A462B1BE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597" y="3441277"/>
            <a:ext cx="2907903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8040" y="3441277"/>
            <a:ext cx="2907904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4F86-CDFB-4F8B-A12C-08288245333E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0C874-AF5D-4D5F-9146-A462B1BE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9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9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4F86-CDFB-4F8B-A12C-08288245333E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0C874-AF5D-4D5F-9146-A462B1BE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4F86-CDFB-4F8B-A12C-08288245333E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0C874-AF5D-4D5F-9146-A462B1BE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8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4F86-CDFB-4F8B-A12C-08288245333E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0C874-AF5D-4D5F-9146-A462B1BE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1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0473"/>
            <a:ext cx="255706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400474"/>
            <a:ext cx="4344988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2104814"/>
            <a:ext cx="255706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4F86-CDFB-4F8B-A12C-08288245333E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0C874-AF5D-4D5F-9146-A462B1BE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5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0"/>
            <a:ext cx="4663440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7"/>
            <a:ext cx="4663440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6"/>
            <a:ext cx="4663440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4F86-CDFB-4F8B-A12C-08288245333E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0C874-AF5D-4D5F-9146-A462B1BE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6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1"/>
            <a:ext cx="6995160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94F86-CDFB-4F8B-A12C-08288245333E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0C874-AF5D-4D5F-9146-A462B1BE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0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85800" y="767250"/>
            <a:ext cx="6400800" cy="2584162"/>
            <a:chOff x="20574000" y="15823674"/>
            <a:chExt cx="6400800" cy="2584162"/>
          </a:xfrm>
        </p:grpSpPr>
        <p:grpSp>
          <p:nvGrpSpPr>
            <p:cNvPr id="15" name="Group 14"/>
            <p:cNvGrpSpPr/>
            <p:nvPr/>
          </p:nvGrpSpPr>
          <p:grpSpPr>
            <a:xfrm>
              <a:off x="20574000" y="15823674"/>
              <a:ext cx="6400800" cy="838200"/>
              <a:chOff x="20821650" y="12302763"/>
              <a:chExt cx="6400800" cy="8382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0821650" y="12302763"/>
                <a:ext cx="6400800" cy="838200"/>
              </a:xfrm>
              <a:prstGeom prst="rect">
                <a:avLst/>
              </a:prstGeom>
              <a:solidFill>
                <a:srgbClr val="24A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0821650" y="12356877"/>
                <a:ext cx="6400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References</a:t>
                </a:r>
                <a:endParaRPr lang="en-US" sz="4000" dirty="0">
                  <a:solidFill>
                    <a:schemeClr val="bg1"/>
                  </a:solidFill>
                  <a:latin typeface="Oxygen" panose="02000503000000000000" pitchFamily="2" charset="0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0574000" y="16730454"/>
              <a:ext cx="6400800" cy="1677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spcAft>
                  <a:spcPts val="300"/>
                </a:spcAft>
              </a:pPr>
              <a:r>
                <a:rPr lang="en-US" sz="1400" dirty="0" smtClean="0">
                  <a:latin typeface="Oxygen" panose="02000503000000000000" pitchFamily="2" charset="0"/>
                </a:rPr>
                <a:t>[1] </a:t>
              </a:r>
              <a:r>
                <a:rPr lang="en-US" sz="1400" dirty="0">
                  <a:latin typeface="Oxygen" panose="02000503000000000000" pitchFamily="2" charset="0"/>
                </a:rPr>
                <a:t>You, </a:t>
              </a:r>
              <a:r>
                <a:rPr lang="en-US" sz="1400" dirty="0" err="1">
                  <a:latin typeface="Oxygen" panose="02000503000000000000" pitchFamily="2" charset="0"/>
                </a:rPr>
                <a:t>Jiaxuan</a:t>
              </a:r>
              <a:r>
                <a:rPr lang="en-US" sz="1400" dirty="0">
                  <a:latin typeface="Oxygen" panose="02000503000000000000" pitchFamily="2" charset="0"/>
                </a:rPr>
                <a:t>, et al. "Deep </a:t>
              </a:r>
              <a:r>
                <a:rPr lang="en-US" sz="1400" dirty="0" err="1">
                  <a:latin typeface="Oxygen" panose="02000503000000000000" pitchFamily="2" charset="0"/>
                </a:rPr>
                <a:t>gaussian</a:t>
              </a:r>
              <a:r>
                <a:rPr lang="en-US" sz="1400" dirty="0">
                  <a:latin typeface="Oxygen" panose="02000503000000000000" pitchFamily="2" charset="0"/>
                </a:rPr>
                <a:t> process for crop yield prediction based on remote sensing data." </a:t>
              </a:r>
              <a:r>
                <a:rPr lang="en-US" sz="1400" i="1" dirty="0">
                  <a:latin typeface="Oxygen" panose="02000503000000000000" pitchFamily="2" charset="0"/>
                </a:rPr>
                <a:t>Association for the Advancement of Artificial Intelligence</a:t>
              </a:r>
              <a:r>
                <a:rPr lang="en-US" sz="1400" dirty="0">
                  <a:latin typeface="Oxygen" panose="02000503000000000000" pitchFamily="2" charset="0"/>
                </a:rPr>
                <a:t> (2017</a:t>
              </a:r>
              <a:r>
                <a:rPr lang="en-US" sz="1400" dirty="0" smtClean="0">
                  <a:latin typeface="Oxygen" panose="02000503000000000000" pitchFamily="2" charset="0"/>
                </a:rPr>
                <a:t>).</a:t>
              </a:r>
            </a:p>
            <a:p>
              <a:pPr marL="457200" indent="-457200">
                <a:spcAft>
                  <a:spcPts val="300"/>
                </a:spcAft>
              </a:pPr>
              <a:r>
                <a:rPr lang="en-US" sz="1400" dirty="0" smtClean="0">
                  <a:latin typeface="Oxygen" panose="02000503000000000000" pitchFamily="2" charset="0"/>
                </a:rPr>
                <a:t>[</a:t>
              </a:r>
              <a:r>
                <a:rPr lang="en-US" sz="1400" dirty="0" smtClean="0">
                  <a:latin typeface="Oxygen" panose="02000503000000000000" pitchFamily="2" charset="0"/>
                </a:rPr>
                <a:t>2] </a:t>
              </a:r>
              <a:r>
                <a:rPr lang="en-US" sz="1400" dirty="0" smtClean="0">
                  <a:latin typeface="Oxygen" panose="02000503000000000000" pitchFamily="2" charset="0"/>
                </a:rPr>
                <a:t>MODIS. “Surface Reflectance 8-Day L3 Global 500m.” </a:t>
              </a:r>
              <a:r>
                <a:rPr lang="en-US" sz="1400" i="1" dirty="0" smtClean="0">
                  <a:latin typeface="Oxygen" panose="02000503000000000000" pitchFamily="2" charset="0"/>
                </a:rPr>
                <a:t>Land Processes Distributed Active Archive Center</a:t>
              </a:r>
              <a:r>
                <a:rPr lang="en-US" sz="1400" dirty="0" smtClean="0">
                  <a:latin typeface="Oxygen" panose="02000503000000000000" pitchFamily="2" charset="0"/>
                </a:rPr>
                <a:t> (2017).</a:t>
              </a:r>
              <a:endParaRPr lang="en-US" sz="1400" dirty="0" smtClean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300"/>
                </a:spcAft>
              </a:pPr>
              <a:r>
                <a:rPr lang="en-US" sz="1400" dirty="0" smtClean="0">
                  <a:latin typeface="Oxygen" panose="02000503000000000000" pitchFamily="2" charset="0"/>
                </a:rPr>
                <a:t>[</a:t>
              </a:r>
              <a:r>
                <a:rPr lang="en-US" sz="1400" dirty="0">
                  <a:latin typeface="Oxygen" panose="02000503000000000000" pitchFamily="2" charset="0"/>
                </a:rPr>
                <a:t>3</a:t>
              </a:r>
              <a:r>
                <a:rPr lang="en-US" sz="1400" dirty="0" smtClean="0">
                  <a:latin typeface="Oxygen" panose="02000503000000000000" pitchFamily="2" charset="0"/>
                </a:rPr>
                <a:t>] </a:t>
              </a:r>
              <a:r>
                <a:rPr lang="en-US" sz="1400" dirty="0" smtClean="0">
                  <a:latin typeface="Oxygen" panose="02000503000000000000" pitchFamily="2" charset="0"/>
                </a:rPr>
                <a:t>National Agricultural Statistics Service. “Soybeans: Yield per Harvested Acre by County.” </a:t>
              </a:r>
              <a:r>
                <a:rPr lang="en-US" sz="1400" i="1" dirty="0" smtClean="0">
                  <a:latin typeface="Oxygen" panose="02000503000000000000" pitchFamily="2" charset="0"/>
                </a:rPr>
                <a:t>United States Department of Agriculture</a:t>
              </a:r>
              <a:r>
                <a:rPr lang="en-US" sz="1400" dirty="0" smtClean="0">
                  <a:latin typeface="Oxygen" panose="02000503000000000000" pitchFamily="2" charset="0"/>
                </a:rPr>
                <a:t> (2017).</a:t>
              </a:r>
              <a:endParaRPr lang="en-US" sz="1400" i="1" dirty="0" smtClean="0">
                <a:latin typeface="Oxygen" panose="020005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254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83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</cp:revision>
  <cp:lastPrinted>2016-12-11T18:59:33Z</cp:lastPrinted>
  <dcterms:created xsi:type="dcterms:W3CDTF">2016-12-11T18:48:59Z</dcterms:created>
  <dcterms:modified xsi:type="dcterms:W3CDTF">2017-06-05T19:21:26Z</dcterms:modified>
</cp:coreProperties>
</file>