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8" r:id="rId2"/>
    <p:sldId id="259" r:id="rId3"/>
    <p:sldId id="261" r:id="rId4"/>
    <p:sldId id="262" r:id="rId5"/>
  </p:sldIdLst>
  <p:sldSz cx="27432000" cy="18288000"/>
  <p:notesSz cx="6858000" cy="9144000"/>
  <p:defaultTextStyle>
    <a:defPPr>
      <a:defRPr lang="en-US"/>
    </a:defPPr>
    <a:lvl1pPr marL="0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A65B"/>
    <a:srgbClr val="27AE60"/>
    <a:srgbClr val="2DA5FF"/>
    <a:srgbClr val="0062AC"/>
    <a:srgbClr val="199CFF"/>
    <a:srgbClr val="41AEFF"/>
    <a:srgbClr val="0089F0"/>
    <a:srgbClr val="0594FF"/>
    <a:srgbClr val="007EDC"/>
    <a:srgbClr val="007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05" autoAdjust="0"/>
    <p:restoredTop sz="95979" autoAdjust="0"/>
  </p:normalViewPr>
  <p:slideViewPr>
    <p:cSldViewPr snapToObjects="1">
      <p:cViewPr>
        <p:scale>
          <a:sx n="33" d="100"/>
          <a:sy n="33" d="100"/>
        </p:scale>
        <p:origin x="-828" y="648"/>
      </p:cViewPr>
      <p:guideLst>
        <p:guide orient="horz" pos="5760"/>
        <p:guide pos="8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54" d="100"/>
          <a:sy n="54" d="100"/>
        </p:scale>
        <p:origin x="-283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6897B-2F24-4562-86CB-1B7CAA8EE6C4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18DD1-BA32-4D63-BE82-6638525EF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58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812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3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0" y="1951569"/>
            <a:ext cx="18516600" cy="4161366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1951569"/>
            <a:ext cx="55092600" cy="416136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3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6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  <a:prstGeom prst="rect">
            <a:avLst/>
          </a:prstGeom>
        </p:spPr>
        <p:txBody>
          <a:bodyPr anchor="t"/>
          <a:lstStyle>
            <a:lvl1pPr algn="l">
              <a:defRPr sz="1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6"/>
            <a:ext cx="23317200" cy="40004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1pPr>
            <a:lvl2pPr marL="130626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61253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79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50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133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59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86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6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11379201"/>
            <a:ext cx="36804600" cy="3218603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76600" y="11379201"/>
            <a:ext cx="36804600" cy="3218603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093635"/>
            <a:ext cx="12120564" cy="1706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799667"/>
            <a:ext cx="12120564" cy="10536768"/>
          </a:xfrm>
          <a:prstGeom prst="rect">
            <a:avLst/>
          </a:prstGeo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4093635"/>
            <a:ext cx="12125325" cy="1706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5799667"/>
            <a:ext cx="12125325" cy="10536768"/>
          </a:xfrm>
          <a:prstGeom prst="rect">
            <a:avLst/>
          </a:prstGeo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4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9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728133"/>
            <a:ext cx="9024939" cy="3098800"/>
          </a:xfrm>
          <a:prstGeom prst="rect">
            <a:avLst/>
          </a:prstGeo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5"/>
            <a:ext cx="15335250" cy="15608301"/>
          </a:xfrm>
          <a:prstGeom prst="rect">
            <a:avLst/>
          </a:prstGeom>
        </p:spPr>
        <p:txBody>
          <a:bodyPr/>
          <a:lstStyle>
            <a:lvl1pPr>
              <a:defRPr sz="9100"/>
            </a:lvl1pPr>
            <a:lvl2pPr>
              <a:defRPr sz="8000"/>
            </a:lvl2pPr>
            <a:lvl3pPr>
              <a:defRPr sz="69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3826935"/>
            <a:ext cx="9024939" cy="12509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0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0"/>
            <a:ext cx="16459200" cy="1511301"/>
          </a:xfrm>
          <a:prstGeom prst="rect">
            <a:avLst/>
          </a:prstGeo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100"/>
            </a:lvl1pPr>
            <a:lvl2pPr marL="1306266" indent="0">
              <a:buNone/>
              <a:defRPr sz="8000"/>
            </a:lvl2pPr>
            <a:lvl3pPr marL="2612532" indent="0">
              <a:buNone/>
              <a:defRPr sz="6900"/>
            </a:lvl3pPr>
            <a:lvl4pPr marL="3918798" indent="0">
              <a:buNone/>
              <a:defRPr sz="5700"/>
            </a:lvl4pPr>
            <a:lvl5pPr marL="5225064" indent="0">
              <a:buNone/>
              <a:defRPr sz="5700"/>
            </a:lvl5pPr>
            <a:lvl6pPr marL="6531331" indent="0">
              <a:buNone/>
              <a:defRPr sz="5700"/>
            </a:lvl6pPr>
            <a:lvl7pPr marL="7837597" indent="0">
              <a:buNone/>
              <a:defRPr sz="5700"/>
            </a:lvl7pPr>
            <a:lvl8pPr marL="9143863" indent="0">
              <a:buNone/>
              <a:defRPr sz="5700"/>
            </a:lvl8pPr>
            <a:lvl9pPr marL="10450129" indent="0">
              <a:buNone/>
              <a:defRPr sz="5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1"/>
            <a:ext cx="16459200" cy="2146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0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858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0574000" y="0"/>
            <a:ext cx="6858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858000" y="0"/>
            <a:ext cx="13716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7432000" cy="2819400"/>
          </a:xfrm>
          <a:prstGeom prst="rect">
            <a:avLst/>
          </a:prstGeom>
          <a:solidFill>
            <a:srgbClr val="26A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83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2612532" rtl="0" eaLnBrk="1" latinLnBrk="0" hangingPunct="1">
        <a:spcBef>
          <a:spcPct val="0"/>
        </a:spcBef>
        <a:buNone/>
        <a:defRPr sz="1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700" indent="-979700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82" indent="-816416" algn="l" defTabSz="2612532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665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31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78198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»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464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730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996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3262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66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32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798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5064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331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597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63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450129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7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7.png"/><Relationship Id="rId21" Type="http://schemas.openxmlformats.org/officeDocument/2006/relationships/image" Target="../media/image23.png"/><Relationship Id="rId34" Type="http://schemas.openxmlformats.org/officeDocument/2006/relationships/image" Target="../media/image3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12.png"/><Relationship Id="rId25" Type="http://schemas.openxmlformats.org/officeDocument/2006/relationships/image" Target="../media/image27.png"/><Relationship Id="rId33" Type="http://schemas.openxmlformats.org/officeDocument/2006/relationships/image" Target="../media/image37.png"/><Relationship Id="rId2" Type="http://schemas.openxmlformats.org/officeDocument/2006/relationships/image" Target="../media/image6.png"/><Relationship Id="rId16" Type="http://schemas.openxmlformats.org/officeDocument/2006/relationships/image" Target="../media/image2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6.png"/><Relationship Id="rId32" Type="http://schemas.openxmlformats.org/officeDocument/2006/relationships/image" Target="../media/image36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4.png"/><Relationship Id="rId10" Type="http://schemas.openxmlformats.org/officeDocument/2006/relationships/image" Target="../media/image14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57400" y="228600"/>
            <a:ext cx="2362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Oxygen" panose="02000503000000000000" pitchFamily="2" charset="0"/>
              </a:rPr>
              <a:t>[Title]</a:t>
            </a:r>
            <a:endParaRPr lang="en-US" sz="7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2600" y="1292340"/>
            <a:ext cx="1615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Oxygen" panose="02000503000000000000" pitchFamily="2" charset="0"/>
              </a:rPr>
              <a:t>Mark </a:t>
            </a:r>
            <a:r>
              <a:rPr lang="en-US" sz="4400" dirty="0" err="1" smtClean="0">
                <a:solidFill>
                  <a:schemeClr val="bg1"/>
                </a:solidFill>
                <a:latin typeface="Oxygen" panose="02000503000000000000" pitchFamily="2" charset="0"/>
              </a:rPr>
              <a:t>Sabini</a:t>
            </a:r>
            <a:r>
              <a:rPr lang="en-US" sz="4400" dirty="0" smtClean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 smtClean="0">
                <a:solidFill>
                  <a:schemeClr val="bg1"/>
                </a:solidFill>
                <a:latin typeface="Oxygen" panose="02000503000000000000" pitchFamily="2" charset="0"/>
              </a:rPr>
              <a:t>msabini</a:t>
            </a:r>
            <a:r>
              <a:rPr lang="en-US" sz="4400" dirty="0" smtClean="0">
                <a:solidFill>
                  <a:schemeClr val="bg1"/>
                </a:solidFill>
                <a:latin typeface="Oxygen" panose="02000503000000000000" pitchFamily="2" charset="0"/>
              </a:rPr>
              <a:t>), </a:t>
            </a:r>
            <a:r>
              <a:rPr lang="en-US" sz="4400" dirty="0" err="1" smtClean="0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 smtClean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Oxygen" panose="02000503000000000000" pitchFamily="2" charset="0"/>
              </a:rPr>
              <a:t>Rusak</a:t>
            </a:r>
            <a:r>
              <a:rPr lang="en-US" sz="4400" dirty="0" smtClean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 smtClean="0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 smtClean="0">
                <a:solidFill>
                  <a:schemeClr val="bg1"/>
                </a:solidFill>
                <a:latin typeface="Oxygen" panose="02000503000000000000" pitchFamily="2" charset="0"/>
              </a:rPr>
              <a:t>), Brad Ross (bross35)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63920" y="3175093"/>
            <a:ext cx="6400800" cy="3658436"/>
            <a:chOff x="-209550" y="10518636"/>
            <a:chExt cx="6400800" cy="3658436"/>
          </a:xfrm>
        </p:grpSpPr>
        <p:sp>
          <p:nvSpPr>
            <p:cNvPr id="29" name="Rectangle 28"/>
            <p:cNvSpPr/>
            <p:nvPr/>
          </p:nvSpPr>
          <p:spPr>
            <a:xfrm>
              <a:off x="-209550" y="10518636"/>
              <a:ext cx="6400800" cy="3658436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0" y="11585436"/>
              <a:ext cx="6019800" cy="24223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0" y="10668000"/>
              <a:ext cx="6019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Motivation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0" y="11699471"/>
              <a:ext cx="60007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 smtClean="0">
                  <a:latin typeface="Oxygen" panose="02000503000000000000" pitchFamily="2" charset="0"/>
                </a:rPr>
                <a:t>Lorem ipsum dolor sit </a:t>
              </a:r>
              <a:r>
                <a:rPr lang="en-US" sz="2000" dirty="0" err="1" smtClean="0">
                  <a:latin typeface="Oxygen" panose="02000503000000000000" pitchFamily="2" charset="0"/>
                </a:rPr>
                <a:t>amet</a:t>
              </a:r>
              <a:endParaRPr lang="en-US" sz="2000" dirty="0" smtClean="0">
                <a:latin typeface="Oxygen" panose="02000503000000000000" pitchFamily="2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0783550" y="9220200"/>
            <a:ext cx="6400800" cy="838200"/>
            <a:chOff x="20821650" y="12302763"/>
            <a:chExt cx="6400800" cy="838200"/>
          </a:xfrm>
        </p:grpSpPr>
        <p:sp>
          <p:nvSpPr>
            <p:cNvPr id="49" name="Rectangle 48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EA5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Conclusion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4231600" y="7879585"/>
            <a:ext cx="6400800" cy="838200"/>
            <a:chOff x="11734800" y="13352564"/>
            <a:chExt cx="6400800" cy="838200"/>
          </a:xfrm>
        </p:grpSpPr>
        <p:sp>
          <p:nvSpPr>
            <p:cNvPr id="52" name="Rectangle 51"/>
            <p:cNvSpPr/>
            <p:nvPr/>
          </p:nvSpPr>
          <p:spPr>
            <a:xfrm>
              <a:off x="11734800" y="13352564"/>
              <a:ext cx="6400800" cy="838200"/>
            </a:xfrm>
            <a:prstGeom prst="rect">
              <a:avLst/>
            </a:prstGeom>
            <a:solidFill>
              <a:srgbClr val="EA5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734800" y="13406678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Analysis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0783550" y="13904630"/>
            <a:ext cx="6400800" cy="838200"/>
            <a:chOff x="20802600" y="14859000"/>
            <a:chExt cx="6400800" cy="838200"/>
          </a:xfrm>
        </p:grpSpPr>
        <p:sp>
          <p:nvSpPr>
            <p:cNvPr id="55" name="Rectangle 54"/>
            <p:cNvSpPr/>
            <p:nvPr/>
          </p:nvSpPr>
          <p:spPr>
            <a:xfrm>
              <a:off x="20802600" y="14859000"/>
              <a:ext cx="6400800" cy="838200"/>
            </a:xfrm>
            <a:prstGeom prst="rect">
              <a:avLst/>
            </a:prstGeom>
            <a:solidFill>
              <a:srgbClr val="EA5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802600" y="14913114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References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3798548" y="3172057"/>
            <a:ext cx="13328652" cy="838200"/>
            <a:chOff x="7054848" y="7620000"/>
            <a:chExt cx="13328652" cy="838200"/>
          </a:xfrm>
        </p:grpSpPr>
        <p:sp>
          <p:nvSpPr>
            <p:cNvPr id="80" name="Rectangle 79"/>
            <p:cNvSpPr/>
            <p:nvPr/>
          </p:nvSpPr>
          <p:spPr>
            <a:xfrm>
              <a:off x="7054848" y="7620000"/>
              <a:ext cx="13328652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054848" y="7674114"/>
              <a:ext cx="133286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Results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0783550" y="11855415"/>
            <a:ext cx="6400800" cy="838200"/>
            <a:chOff x="20821650" y="12302763"/>
            <a:chExt cx="6400800" cy="838200"/>
          </a:xfrm>
        </p:grpSpPr>
        <p:sp>
          <p:nvSpPr>
            <p:cNvPr id="78" name="Rectangle 77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EA5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Next Steps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257800" y="2057400"/>
            <a:ext cx="1699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Oxygen" panose="02000503000000000000" pitchFamily="2" charset="0"/>
              </a:rPr>
              <a:t>CS 231N (Convolutional Neural Networks for Visual Recognition), Stanford University</a:t>
            </a:r>
            <a:endParaRPr lang="en-US" sz="3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04800" y="3178314"/>
            <a:ext cx="6400800" cy="3658436"/>
            <a:chOff x="-209550" y="10518636"/>
            <a:chExt cx="6400800" cy="3658436"/>
          </a:xfrm>
        </p:grpSpPr>
        <p:sp>
          <p:nvSpPr>
            <p:cNvPr id="34" name="Rectangle 33"/>
            <p:cNvSpPr/>
            <p:nvPr/>
          </p:nvSpPr>
          <p:spPr>
            <a:xfrm>
              <a:off x="-209550" y="10518636"/>
              <a:ext cx="6400800" cy="3658436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0" y="11585436"/>
              <a:ext cx="6019800" cy="24223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0" y="10668000"/>
              <a:ext cx="6019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Introduction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0" y="11699471"/>
              <a:ext cx="60007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 smtClean="0">
                  <a:latin typeface="Oxygen" panose="02000503000000000000" pitchFamily="2" charset="0"/>
                </a:rPr>
                <a:t>Lorem ipsum dolor sit </a:t>
              </a:r>
              <a:r>
                <a:rPr lang="en-US" sz="2000" dirty="0" err="1" smtClean="0">
                  <a:latin typeface="Oxygen" panose="02000503000000000000" pitchFamily="2" charset="0"/>
                </a:rPr>
                <a:t>amet</a:t>
              </a:r>
              <a:endParaRPr lang="en-US" sz="2000" dirty="0" smtClean="0">
                <a:latin typeface="Oxygen" panose="02000503000000000000" pitchFamily="2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04800" y="7086600"/>
            <a:ext cx="6400800" cy="1319744"/>
            <a:chOff x="247650" y="7118365"/>
            <a:chExt cx="6400800" cy="1319744"/>
          </a:xfrm>
        </p:grpSpPr>
        <p:sp>
          <p:nvSpPr>
            <p:cNvPr id="42" name="Rectangle 41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Task Definition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7650" y="8037999"/>
              <a:ext cx="63817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 smtClean="0">
                  <a:latin typeface="Oxygen" panose="02000503000000000000" pitchFamily="2" charset="0"/>
                </a:rPr>
                <a:t>Lorem ipsum dolor sit </a:t>
              </a:r>
              <a:r>
                <a:rPr lang="en-US" sz="2000" dirty="0" err="1" smtClean="0">
                  <a:latin typeface="Oxygen" panose="02000503000000000000" pitchFamily="2" charset="0"/>
                </a:rPr>
                <a:t>amet</a:t>
              </a:r>
              <a:endParaRPr lang="en-US" sz="2000" dirty="0" smtClean="0">
                <a:latin typeface="Oxygen" panose="020005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779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43000" y="6164637"/>
                <a:ext cx="6400800" cy="5977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Extended approach given by Freeman et al. by modifying patch size and using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-NN</a:t>
                </a:r>
              </a:p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latin typeface="Cambria Math"/>
                      </a:rPr>
                      <m:t>×</m:t>
                    </m:r>
                    <m:r>
                      <a:rPr lang="en-US" sz="20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 LR image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↦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2</m:t>
                    </m:r>
                    <m:r>
                      <a:rPr lang="en-US" sz="2000" i="1">
                        <a:latin typeface="Cambria Math"/>
                      </a:rPr>
                      <m:t>𝑚</m:t>
                    </m:r>
                    <m:r>
                      <a:rPr lang="en-US" sz="2000" i="1">
                        <a:latin typeface="Cambria Math"/>
                      </a:rPr>
                      <m:t>×2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dirty="0" smtClean="0">
                    <a:latin typeface="Oxygen" panose="02000503000000000000" pitchFamily="2" charset="0"/>
                  </a:rPr>
                  <a:t>HR </a:t>
                </a:r>
                <a:r>
                  <a:rPr lang="en-US" sz="2000" dirty="0">
                    <a:latin typeface="Oxygen" panose="02000503000000000000" pitchFamily="2" charset="0"/>
                  </a:rPr>
                  <a:t>image </a:t>
                </a:r>
                <a:endParaRPr lang="en-US" sz="2000" dirty="0" smtClean="0">
                  <a:latin typeface="Oxygen" panose="02000503000000000000" pitchFamily="2" charset="0"/>
                </a:endParaRPr>
              </a:p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Algorithm:</a:t>
                </a:r>
              </a:p>
              <a:p>
                <a:pPr marL="914400" lvl="1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Training a dictionary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𝐷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:</a:t>
                </a:r>
              </a:p>
              <a:p>
                <a:pPr marL="1379538" lvl="1" indent="-465138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For each HR training image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:</a:t>
                </a:r>
              </a:p>
              <a:p>
                <a:pPr marL="1828800" lvl="1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𝐿</m:t>
                    </m:r>
                    <m:r>
                      <a:rPr lang="en-US" sz="2000" b="0" i="1" dirty="0" smtClean="0">
                        <a:latin typeface="Cambria Math"/>
                      </a:rPr>
                      <m:t>←</m:t>
                    </m:r>
                    <m:d>
                      <m:d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𝐻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∗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𝐵</m:t>
                        </m:r>
                      </m:e>
                    </m:d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↓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b="0" dirty="0" smtClean="0">
                    <a:latin typeface="Oxygen" panose="02000503000000000000" pitchFamily="2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𝐿</m:t>
                    </m:r>
                    <m:r>
                      <a:rPr lang="en-US" sz="2000" i="1">
                        <a:latin typeface="Cambria Math"/>
                      </a:rPr>
                      <m:t>′←</m:t>
                    </m:r>
                    <m:r>
                      <a:rPr lang="en-US" sz="2000" i="1">
                        <a:latin typeface="Cambria Math"/>
                      </a:rPr>
                      <m:t>𝐿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↑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0" dirty="0" smtClean="0">
                  <a:latin typeface="Oxygen" panose="02000503000000000000" pitchFamily="2" charset="0"/>
                </a:endParaRPr>
              </a:p>
              <a:p>
                <a:pPr marL="1828800" lvl="1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Map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5×5</m:t>
                    </m:r>
                  </m:oMath>
                </a14:m>
                <a:r>
                  <a:rPr lang="en-US" sz="2000" b="0" dirty="0" smtClean="0">
                    <a:latin typeface="Oxygen" panose="02000503000000000000" pitchFamily="2" charset="0"/>
                  </a:rPr>
                  <a:t> patch in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b="0" dirty="0" smtClean="0">
                    <a:latin typeface="Oxygen" panose="02000503000000000000" pitchFamily="2" charset="0"/>
                  </a:rPr>
                  <a:t> to corr. </a:t>
                </a:r>
                <a:r>
                  <a:rPr lang="en-US" sz="2000" dirty="0">
                    <a:latin typeface="Oxygen" panose="02000503000000000000" pitchFamily="2" charset="0"/>
                  </a:rPr>
                  <a:t>d</a:t>
                </a:r>
                <a:r>
                  <a:rPr lang="en-US" sz="2000" b="0" dirty="0" smtClean="0">
                    <a:latin typeface="Oxygen" panose="02000503000000000000" pitchFamily="2" charset="0"/>
                  </a:rPr>
                  <a:t>ifference patch in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(</m:t>
                    </m:r>
                    <m:r>
                      <a:rPr lang="en-US" sz="2000" b="0" i="1" dirty="0" smtClean="0">
                        <a:latin typeface="Cambria Math"/>
                      </a:rPr>
                      <m:t>𝐻</m:t>
                    </m:r>
                    <m:r>
                      <a:rPr lang="en-US" sz="2000" b="0" i="1" dirty="0" smtClean="0">
                        <a:latin typeface="Cambria Math"/>
                      </a:rPr>
                      <m:t> – </m:t>
                    </m:r>
                    <m:r>
                      <a:rPr lang="en-US" sz="2000" b="0" i="1" dirty="0" smtClean="0">
                        <a:latin typeface="Cambria Math"/>
                      </a:rPr>
                      <m:t>𝐿</m:t>
                    </m:r>
                    <m:r>
                      <a:rPr lang="en-US" sz="2000" b="0" i="1" dirty="0" smtClean="0">
                        <a:latin typeface="Cambria Math"/>
                      </a:rPr>
                      <m:t>’)</m:t>
                    </m:r>
                  </m:oMath>
                </a14:m>
                <a:endParaRPr lang="en-US" sz="2000" b="0" dirty="0" smtClean="0">
                  <a:latin typeface="Oxygen" panose="02000503000000000000" pitchFamily="2" charset="0"/>
                </a:endParaRPr>
              </a:p>
              <a:p>
                <a:pPr marL="914400" lvl="1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Super-resolving LR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:</a:t>
                </a:r>
              </a:p>
              <a:p>
                <a:pPr marL="1371600" lvl="1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latin typeface="Cambria Math"/>
                      </a:rPr>
                      <m:t>←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 smtClean="0">
                  <a:latin typeface="Oxygen" panose="02000503000000000000" pitchFamily="2" charset="0"/>
                </a:endParaRPr>
              </a:p>
              <a:p>
                <a:pPr marL="1371600" lvl="1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5×5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patch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:</a:t>
                </a:r>
                <a:endParaRPr lang="en-US" sz="2000" dirty="0">
                  <a:latin typeface="Oxygen" panose="02000503000000000000" pitchFamily="2" charset="0"/>
                </a:endParaRPr>
              </a:p>
              <a:p>
                <a:pPr marL="1771650" lvl="1" indent="-4000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𝑑</m:t>
                    </m:r>
                    <m:r>
                      <a:rPr lang="en-US" sz="2000" b="0" i="1" dirty="0" smtClean="0">
                        <a:latin typeface="Cambria Math"/>
                      </a:rPr>
                      <m:t>←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  </a:t>
                </a:r>
                <a:r>
                  <a:rPr lang="en-US" sz="2000" dirty="0">
                    <a:latin typeface="Oxygen" panose="02000503000000000000" pitchFamily="2" charset="0"/>
                  </a:rPr>
                  <a:t>avg. of corr. difference patches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  <m:r>
                      <m:rPr>
                        <m:nor/>
                      </m:rPr>
                      <a:rPr lang="en-US" sz="2000" i="0" dirty="0" smtClean="0"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sz="2000" i="0" dirty="0" smtClean="0">
                        <a:latin typeface="Cambria Math"/>
                      </a:rPr>
                      <m:t>NN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1771650" lvl="1" indent="-4000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2000" dirty="0" smtClean="0">
                  <a:latin typeface="Oxygen" panose="02000503000000000000" pitchFamily="2" charset="0"/>
                </a:endParaRPr>
              </a:p>
              <a:p>
                <a:pPr marL="1371600" lvl="1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Output SR image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2000" dirty="0" smtClean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6164637"/>
                <a:ext cx="6400800" cy="5977662"/>
              </a:xfrm>
              <a:prstGeom prst="rect">
                <a:avLst/>
              </a:prstGeom>
              <a:blipFill rotWithShape="1">
                <a:blip r:embed="rId2"/>
                <a:stretch>
                  <a:fillRect l="-857" t="-510" b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143000" y="5174037"/>
            <a:ext cx="6400800" cy="838200"/>
            <a:chOff x="20821650" y="12302763"/>
            <a:chExt cx="6400800" cy="838200"/>
          </a:xfrm>
        </p:grpSpPr>
        <p:sp>
          <p:nvSpPr>
            <p:cNvPr id="7" name="Rectangle 6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k-Nearest Neighbors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991600" y="5146047"/>
            <a:ext cx="6400800" cy="838200"/>
            <a:chOff x="20821650" y="12302763"/>
            <a:chExt cx="6400800" cy="838200"/>
          </a:xfrm>
        </p:grpSpPr>
        <p:sp>
          <p:nvSpPr>
            <p:cNvPr id="11" name="Rectangle 10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k-Means SVR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991600" y="6079497"/>
                <a:ext cx="6400800" cy="7518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Learn mapping from LR patches to HR pixels</a:t>
                </a:r>
              </a:p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Extended approach given by Li &amp; </a:t>
                </a:r>
                <a:r>
                  <a:rPr lang="en-US" sz="2000" dirty="0" err="1" smtClean="0">
                    <a:latin typeface="Oxygen" panose="02000503000000000000" pitchFamily="2" charset="0"/>
                  </a:rPr>
                  <a:t>Simske</a:t>
                </a:r>
                <a:r>
                  <a:rPr lang="en-US" sz="2000" dirty="0" smtClean="0">
                    <a:latin typeface="Oxygen" panose="02000503000000000000" pitchFamily="2" charset="0"/>
                  </a:rPr>
                  <a:t> to enable training on larger datasets</a:t>
                </a:r>
              </a:p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Experimented with color images, multiple SVRs, and LR patch sizes</a:t>
                </a:r>
              </a:p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Algorithm:</a:t>
                </a:r>
              </a:p>
              <a:p>
                <a:pPr marL="914400" lvl="1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Generating a training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:</a:t>
                </a:r>
              </a:p>
              <a:p>
                <a:pPr marL="1371600" lvl="1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For each HR training image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:</a:t>
                </a:r>
              </a:p>
              <a:p>
                <a:pPr marL="1828800" lvl="1" indent="-5143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𝐿</m:t>
                    </m:r>
                    <m:r>
                      <a:rPr lang="en-US" sz="2000" i="1" dirty="0">
                        <a:latin typeface="Cambria Math"/>
                      </a:rPr>
                      <m:t>←</m:t>
                    </m:r>
                    <m:d>
                      <m:d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𝐻</m:t>
                            </m:r>
                            <m:r>
                              <a:rPr lang="en-US" sz="2000" i="1" dirty="0">
                                <a:latin typeface="Cambria Math"/>
                              </a:rPr>
                              <m:t>∗</m:t>
                            </m:r>
                            <m:r>
                              <a:rPr lang="en-US" sz="2000" i="1" dirty="0">
                                <a:latin typeface="Cambria Math"/>
                              </a:rPr>
                              <m:t>𝐵</m:t>
                            </m:r>
                          </m:e>
                        </m:d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↓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↑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0" dirty="0" smtClean="0"/>
              </a:p>
              <a:p>
                <a:pPr marL="1828800" lvl="1" indent="-5143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For each </a:t>
                </a:r>
                <a:r>
                  <a:rPr lang="en-US" sz="2000" dirty="0" smtClean="0">
                    <a:latin typeface="Oxygen" panose="02000503000000000000" pitchFamily="2" charset="0"/>
                  </a:rPr>
                  <a:t>LR patch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:</a:t>
                </a:r>
              </a:p>
              <a:p>
                <a:pPr marL="2286000" lvl="1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←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/>
                      </a:rPr>
                      <m:t>flatten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𝑙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𝑦</m:t>
                    </m:r>
                    <m:r>
                      <a:rPr lang="en-US" sz="2000" b="0" i="1" dirty="0" smtClean="0">
                        <a:latin typeface="Cambria Math"/>
                      </a:rPr>
                      <m:t>←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center HR pixel</a:t>
                </a:r>
              </a:p>
              <a:p>
                <a:pPr marL="2286000" lvl="1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𝑇</m:t>
                    </m:r>
                    <m:r>
                      <a:rPr lang="en-US" sz="2000" b="0" i="1" smtClean="0">
                        <a:latin typeface="Cambria Math"/>
                      </a:rPr>
                      <m:t>←</m:t>
                    </m:r>
                    <m:r>
                      <a:rPr lang="en-US" sz="2000" b="0" i="1" smtClean="0">
                        <a:latin typeface="Cambria Math"/>
                      </a:rPr>
                      <m:t>𝑇</m:t>
                    </m:r>
                    <m:r>
                      <a:rPr lang="en-US" sz="2000" b="0" i="1" smtClean="0">
                        <a:latin typeface="Cambria Math"/>
                      </a:rPr>
                      <m:t>∪{(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latin typeface="Cambria Math"/>
                      </a:rPr>
                      <m:t>𝑦</m:t>
                    </m:r>
                    <m:r>
                      <a:rPr lang="en-US" sz="2000" b="0" i="1" smtClean="0">
                        <a:latin typeface="Cambria Math"/>
                      </a:rPr>
                      <m:t>)}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1828800" lvl="1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Run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-means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 to get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𝑇</m:t>
                    </m:r>
                    <m:r>
                      <a:rPr lang="en-US" sz="2000" i="1" dirty="0" smtClean="0">
                        <a:latin typeface="Cambria Math"/>
                      </a:rPr>
                      <m:t>’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, </a:t>
                </a:r>
              </a:p>
              <a:p>
                <a:pPr marL="1828800" lvl="1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Train </a:t>
                </a:r>
                <a:r>
                  <a:rPr lang="en-US" sz="2000" dirty="0" err="1" smtClean="0">
                    <a:latin typeface="Oxygen" panose="02000503000000000000" pitchFamily="2" charset="0"/>
                  </a:rPr>
                  <a:t>LibSVM</a:t>
                </a:r>
                <a:r>
                  <a:rPr lang="en-US" sz="2000" dirty="0" smtClean="0">
                    <a:latin typeface="Oxygen" panose="02000503000000000000" pitchFamily="2" charset="0"/>
                  </a:rPr>
                  <a:t> SVR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𝑇</m:t>
                    </m:r>
                    <m:r>
                      <a:rPr lang="en-US" sz="2000" i="1" dirty="0" smtClean="0">
                        <a:latin typeface="Cambria Math"/>
                      </a:rPr>
                      <m:t>’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 to obtain model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𝑀</m:t>
                    </m:r>
                  </m:oMath>
                </a14:m>
                <a:endParaRPr lang="en-US" sz="2000" dirty="0" smtClean="0">
                  <a:latin typeface="Oxygen" panose="02000503000000000000" pitchFamily="2" charset="0"/>
                </a:endParaRPr>
              </a:p>
              <a:p>
                <a:pPr marL="914400" lvl="1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Super-resolving LR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</a:t>
                </a:r>
              </a:p>
              <a:p>
                <a:pPr marL="1371600" lvl="1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5×5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patch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</a:t>
                </a:r>
              </a:p>
              <a:p>
                <a:pPr marL="1771650" lvl="1" indent="-4000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Predict HR pixel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 using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𝑀</m:t>
                    </m:r>
                  </m:oMath>
                </a14:m>
                <a:endParaRPr lang="en-US" sz="2000" dirty="0" smtClean="0">
                  <a:latin typeface="Oxygen" panose="02000503000000000000" pitchFamily="2" charset="0"/>
                </a:endParaRPr>
              </a:p>
              <a:p>
                <a:pPr marL="1771650" lvl="1" indent="-4000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 to output image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1371600" lvl="1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Output SR </a:t>
                </a:r>
                <a:r>
                  <a:rPr lang="en-US" sz="2000" dirty="0" smtClean="0">
                    <a:latin typeface="Oxygen" panose="02000503000000000000" pitchFamily="2" charset="0"/>
                  </a:rPr>
                  <a:t>image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2000" dirty="0" smtClean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600" y="6079497"/>
                <a:ext cx="6400800" cy="7518597"/>
              </a:xfrm>
              <a:prstGeom prst="rect">
                <a:avLst/>
              </a:prstGeom>
              <a:blipFill rotWithShape="1">
                <a:blip r:embed="rId3"/>
                <a:stretch>
                  <a:fillRect l="-762" t="-405" b="-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6535400" y="5298447"/>
            <a:ext cx="6400800" cy="838200"/>
            <a:chOff x="20821650" y="12302763"/>
            <a:chExt cx="6400800" cy="838200"/>
          </a:xfrm>
        </p:grpSpPr>
        <p:sp>
          <p:nvSpPr>
            <p:cNvPr id="15" name="Rectangle 14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Super-Resolution CNN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6535400" y="6231897"/>
                <a:ext cx="6400800" cy="4785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Used state-of-the-art SRCNN to directly learn mapping from LR to HR images</a:t>
                </a:r>
              </a:p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Experimented with various SRCNN architectures</a:t>
                </a:r>
              </a:p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[Figure]</a:t>
                </a:r>
              </a:p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Algorithm:</a:t>
                </a:r>
              </a:p>
              <a:p>
                <a:pPr marL="914400" lvl="1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Create training set T of LR patches -&gt; HR patches</a:t>
                </a:r>
              </a:p>
              <a:p>
                <a:pPr marL="914400" lvl="1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Learn network weights with </a:t>
                </a:r>
                <a:r>
                  <a:rPr lang="en-US" sz="2000" dirty="0" err="1" smtClean="0">
                    <a:latin typeface="Oxygen" panose="02000503000000000000" pitchFamily="2" charset="0"/>
                  </a:rPr>
                  <a:t>Caffe</a:t>
                </a:r>
                <a:endParaRPr lang="en-US" sz="2000" dirty="0" smtClean="0">
                  <a:latin typeface="Oxygen" panose="02000503000000000000" pitchFamily="2" charset="0"/>
                </a:endParaRPr>
              </a:p>
              <a:p>
                <a:pPr marL="914400" lvl="1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Export weights to MATLAB format</a:t>
                </a:r>
              </a:p>
              <a:p>
                <a:pPr marL="914400" lvl="1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Super-resolving </a:t>
                </a:r>
                <a:r>
                  <a:rPr lang="en-US" sz="2000" dirty="0">
                    <a:latin typeface="Oxygen" panose="02000503000000000000" pitchFamily="2" charset="0"/>
                  </a:rPr>
                  <a:t>LR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</a:t>
                </a:r>
                <a:endParaRPr lang="en-US" sz="2000" dirty="0" smtClean="0">
                  <a:latin typeface="Oxygen" panose="02000503000000000000" pitchFamily="2" charset="0"/>
                </a:endParaRPr>
              </a:p>
              <a:p>
                <a:pPr marL="1379538" lvl="2" indent="-465138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Feed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↑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 through SRCNN to retrieve SR image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1371600" lvl="1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n-US" sz="2000" dirty="0" smtClean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5400" y="6231897"/>
                <a:ext cx="6400800" cy="4785926"/>
              </a:xfrm>
              <a:prstGeom prst="rect">
                <a:avLst/>
              </a:prstGeom>
              <a:blipFill rotWithShape="1">
                <a:blip r:embed="rId4"/>
                <a:stretch>
                  <a:fillRect l="-857" t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858000" y="14935200"/>
            <a:ext cx="132719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rgbClr val="EA5455"/>
                </a:solidFill>
                <a:latin typeface="Oxygen" panose="02000503000000000000" pitchFamily="2" charset="0"/>
              </a:rPr>
              <a:t>Figure 1:</a:t>
            </a:r>
            <a:r>
              <a:rPr lang="en-US" sz="2000" dirty="0" smtClean="0">
                <a:latin typeface="Oxygen" panose="02000503000000000000" pitchFamily="2" charset="0"/>
              </a:rPr>
              <a:t> </a:t>
            </a:r>
            <a:r>
              <a:rPr lang="en-US" sz="2000" b="1" dirty="0" smtClean="0">
                <a:latin typeface="Oxygen" panose="02000503000000000000" pitchFamily="2" charset="0"/>
              </a:rPr>
              <a:t>Lorem ipsum dolor sit </a:t>
            </a:r>
            <a:r>
              <a:rPr lang="en-US" sz="2000" b="1" dirty="0" err="1" smtClean="0">
                <a:latin typeface="Oxygen" panose="02000503000000000000" pitchFamily="2" charset="0"/>
              </a:rPr>
              <a:t>amet</a:t>
            </a:r>
            <a:endParaRPr lang="en-US" sz="2000" b="1" dirty="0" smtClean="0">
              <a:latin typeface="Oxygen" panose="02000503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Oxygen" panose="02000503000000000000" pitchFamily="2" charset="0"/>
              </a:rPr>
              <a:t>Lorem ipsum dolor sit </a:t>
            </a:r>
            <a:r>
              <a:rPr lang="en-US" sz="2000" dirty="0" err="1" smtClean="0">
                <a:latin typeface="Oxygen" panose="02000503000000000000" pitchFamily="2" charset="0"/>
              </a:rPr>
              <a:t>amet</a:t>
            </a:r>
            <a:endParaRPr lang="en-US" sz="2000" dirty="0" smtClean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27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175"/>
          <p:cNvSpPr/>
          <p:nvPr/>
        </p:nvSpPr>
        <p:spPr>
          <a:xfrm>
            <a:off x="0" y="0"/>
            <a:ext cx="27432000" cy="2819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xygen" panose="020005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Table 7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047477"/>
                  </p:ext>
                </p:extLst>
              </p:nvPr>
            </p:nvGraphicFramePr>
            <p:xfrm>
              <a:off x="13581743" y="7301574"/>
              <a:ext cx="8668655" cy="218980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733731"/>
                    <a:gridCol w="1733731"/>
                    <a:gridCol w="1733731"/>
                    <a:gridCol w="1733731"/>
                    <a:gridCol w="1733731"/>
                  </a:tblGrid>
                  <a:tr h="4337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Full Image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LR (HR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SR 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latin typeface="Cambria Math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 = 1)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SR 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latin typeface="Cambria Math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 = 5)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SR</a:t>
                          </a:r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baseline="0" dirty="0" smtClean="0">
                                  <a:latin typeface="Cambria Math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 = 9)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1364844"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 smtClean="0">
                              <a:latin typeface="Oxygen" panose="02000503000000000000" pitchFamily="2" charset="0"/>
                            </a:rPr>
                            <a:t>PSNR (dB):</a:t>
                          </a: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30.7518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31.1542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32.7897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32.9194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Table 7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047477"/>
                  </p:ext>
                </p:extLst>
              </p:nvPr>
            </p:nvGraphicFramePr>
            <p:xfrm>
              <a:off x="13581743" y="7301574"/>
              <a:ext cx="8668655" cy="218980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733731"/>
                    <a:gridCol w="1733731"/>
                    <a:gridCol w="1733731"/>
                    <a:gridCol w="1733731"/>
                    <a:gridCol w="1733731"/>
                  </a:tblGrid>
                  <a:tr h="4337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Full Image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0000" t="-8451" r="-299298" b="-430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0704" t="-8451" r="-200352" b="-430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99649" t="-8451" r="-99649" b="-430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01056" t="-8451" b="-430986"/>
                          </a:stretch>
                        </a:blipFill>
                      </a:tcPr>
                    </a:tc>
                  </a:tr>
                  <a:tr h="1364844"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91200"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 smtClean="0">
                              <a:latin typeface="Oxygen" panose="02000503000000000000" pitchFamily="2" charset="0"/>
                            </a:rPr>
                            <a:t>PSNR (dB):</a:t>
                          </a: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30.7518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31.1542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32.7897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32.9194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9" name="Group 8"/>
          <p:cNvGrpSpPr/>
          <p:nvPr/>
        </p:nvGrpSpPr>
        <p:grpSpPr>
          <a:xfrm>
            <a:off x="276224" y="10820400"/>
            <a:ext cx="6400800" cy="6895110"/>
            <a:chOff x="304800" y="3048000"/>
            <a:chExt cx="6400800" cy="6895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04800" y="3965448"/>
                  <a:ext cx="6400800" cy="59776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Extended approach given by Freeman et al. [2] by modifying patch size and using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𝑘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-NN</a:t>
                  </a:r>
                </a:p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𝑚</m:t>
                      </m:r>
                      <m:r>
                        <a:rPr lang="en-US" sz="2000" b="0" i="1" smtClean="0">
                          <a:latin typeface="Cambria Math"/>
                        </a:rPr>
                        <m:t>×</m:t>
                      </m:r>
                      <m:r>
                        <a:rPr lang="en-US" sz="2000" b="0" i="1" smtClean="0"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 LR image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↦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/>
                        </a:rPr>
                        <m:t>2</m:t>
                      </m:r>
                      <m:r>
                        <a:rPr lang="en-US" sz="2000" i="1">
                          <a:latin typeface="Cambria Math"/>
                        </a:rPr>
                        <m:t>𝑚</m:t>
                      </m:r>
                      <m:r>
                        <a:rPr lang="en-US" sz="2000" i="1">
                          <a:latin typeface="Cambria Math"/>
                        </a:rPr>
                        <m:t>×2</m:t>
                      </m:r>
                      <m:r>
                        <a:rPr lang="en-US" sz="2000" i="1"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</a:t>
                  </a:r>
                  <a:r>
                    <a:rPr lang="en-US" sz="2000" dirty="0" smtClean="0">
                      <a:latin typeface="Oxygen" panose="02000503000000000000" pitchFamily="2" charset="0"/>
                    </a:rPr>
                    <a:t>HR 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image </a:t>
                  </a:r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 smtClean="0">
                      <a:solidFill>
                        <a:srgbClr val="0070C0"/>
                      </a:solidFill>
                      <a:latin typeface="Oxygen" panose="02000503000000000000" pitchFamily="2" charset="0"/>
                    </a:rPr>
                    <a:t>Algorithm</a:t>
                  </a:r>
                </a:p>
                <a:p>
                  <a:pPr marL="914400" lvl="1" indent="-449263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Training a dictionary 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/>
                        </a:rPr>
                        <m:t>𝐷</m:t>
                      </m:r>
                    </m:oMath>
                  </a14:m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 marL="1379538" lvl="1" indent="-465138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For each HR training image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𝐻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:</a:t>
                  </a:r>
                </a:p>
                <a:p>
                  <a:pPr marL="1828800" lvl="1" indent="-449263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Let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𝐿</m:t>
                      </m:r>
                      <m:r>
                        <a:rPr lang="en-US" sz="2000" b="0" i="1" dirty="0" smtClean="0">
                          <a:latin typeface="Cambria Math"/>
                        </a:rPr>
                        <m:t>←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𝐻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∗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↓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b="0" dirty="0" smtClean="0">
                      <a:latin typeface="Oxygen" panose="02000503000000000000" pitchFamily="2" charset="0"/>
                    </a:rPr>
                    <a:t>, and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𝐿</m:t>
                      </m:r>
                      <m:r>
                        <a:rPr lang="en-US" sz="2000" i="1">
                          <a:latin typeface="Cambria Math"/>
                        </a:rPr>
                        <m:t>′←</m:t>
                      </m:r>
                      <m:r>
                        <a:rPr lang="en-US" sz="2000" i="1">
                          <a:latin typeface="Cambria Math"/>
                        </a:rPr>
                        <m:t>𝐿</m:t>
                      </m:r>
                      <m:sSub>
                        <m:sSub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↑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000" b="0" dirty="0" smtClean="0">
                    <a:latin typeface="Oxygen" panose="02000503000000000000" pitchFamily="2" charset="0"/>
                  </a:endParaRPr>
                </a:p>
                <a:p>
                  <a:pPr marL="1828800" lvl="1" indent="-449263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Map each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5×5</m:t>
                      </m:r>
                    </m:oMath>
                  </a14:m>
                  <a:r>
                    <a:rPr lang="en-US" sz="2000" b="0" dirty="0" smtClean="0">
                      <a:latin typeface="Oxygen" panose="02000503000000000000" pitchFamily="2" charset="0"/>
                    </a:rPr>
                    <a:t> patch in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sz="2000" b="0" dirty="0" smtClean="0">
                      <a:latin typeface="Oxygen" panose="02000503000000000000" pitchFamily="2" charset="0"/>
                    </a:rPr>
                    <a:t> to corr. 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d</a:t>
                  </a:r>
                  <a:r>
                    <a:rPr lang="en-US" sz="2000" b="0" dirty="0" smtClean="0">
                      <a:latin typeface="Oxygen" panose="02000503000000000000" pitchFamily="2" charset="0"/>
                    </a:rPr>
                    <a:t>ifference patch in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(</m:t>
                      </m:r>
                      <m:r>
                        <a:rPr lang="en-US" sz="2000" b="0" i="1" dirty="0" smtClean="0">
                          <a:latin typeface="Cambria Math"/>
                        </a:rPr>
                        <m:t>𝐻</m:t>
                      </m:r>
                      <m:r>
                        <a:rPr lang="en-US" sz="2000" b="0" i="1" dirty="0" smtClean="0">
                          <a:latin typeface="Cambria Math"/>
                        </a:rPr>
                        <m:t> – </m:t>
                      </m:r>
                      <m:r>
                        <a:rPr lang="en-US" sz="2000" b="0" i="1" dirty="0" smtClean="0">
                          <a:latin typeface="Cambria Math"/>
                        </a:rPr>
                        <m:t>𝐿</m:t>
                      </m:r>
                      <m:r>
                        <a:rPr lang="en-US" sz="2000" b="0" i="1" dirty="0" smtClean="0">
                          <a:latin typeface="Cambria Math"/>
                        </a:rPr>
                        <m:t>’)</m:t>
                      </m:r>
                    </m:oMath>
                  </a14:m>
                  <a:endParaRPr lang="en-US" sz="2000" b="0" dirty="0" smtClean="0">
                    <a:latin typeface="Oxygen" panose="02000503000000000000" pitchFamily="2" charset="0"/>
                  </a:endParaRPr>
                </a:p>
                <a:p>
                  <a:pPr marL="914400" lvl="1" indent="-449263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Super-resolving LR image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 marL="1371600" lvl="1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/>
                        </a:rPr>
                        <m:t>←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↑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 marL="1371600" lvl="1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For each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5×5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patch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:</a:t>
                  </a:r>
                  <a:endParaRPr lang="en-US" sz="2000" dirty="0">
                    <a:latin typeface="Oxygen" panose="02000503000000000000" pitchFamily="2" charset="0"/>
                  </a:endParaRPr>
                </a:p>
                <a:p>
                  <a:pPr marL="1771650" lvl="1" indent="-4000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Let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𝑑</m:t>
                      </m:r>
                      <m:r>
                        <a:rPr lang="en-US" sz="2000" b="0" i="1" dirty="0" smtClean="0">
                          <a:latin typeface="Cambria Math"/>
                        </a:rPr>
                        <m:t>←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  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avg. of corr. </a:t>
                  </a:r>
                  <a:r>
                    <a:rPr lang="en-US" sz="2000" dirty="0" smtClean="0">
                      <a:latin typeface="Oxygen" panose="02000503000000000000" pitchFamily="2" charset="0"/>
                    </a:rPr>
                    <a:t>patches 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of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𝑘</m:t>
                      </m:r>
                      <m:r>
                        <m:rPr>
                          <m:nor/>
                        </m:rPr>
                        <a:rPr lang="en-US" sz="2000" i="0" dirty="0" smtClean="0">
                          <a:latin typeface="Cambria Math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000" i="0" dirty="0" smtClean="0">
                          <a:latin typeface="Cambria Math"/>
                        </a:rPr>
                        <m:t>NN</m:t>
                      </m:r>
                      <m:r>
                        <a:rPr lang="en-US" sz="2000" i="1" dirty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 dirty="0" smtClean="0">
                          <a:latin typeface="Cambria Math"/>
                        </a:rPr>
                        <m:t>)</m:t>
                      </m:r>
                    </m:oMath>
                  </a14:m>
                  <a:endParaRPr lang="en-US" sz="2000" dirty="0">
                    <a:latin typeface="Oxygen" panose="02000503000000000000" pitchFamily="2" charset="0"/>
                  </a:endParaRPr>
                </a:p>
                <a:p>
                  <a:pPr marL="1771650" lvl="1" indent="-4000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Add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𝑑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to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 dirty="0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a14:m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 marL="1371600" lvl="1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Output SR image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a14:m>
                  <a:endParaRPr lang="en-US" sz="2000" dirty="0" smtClean="0">
                    <a:latin typeface="Oxygen" panose="02000503000000000000" pitchFamily="2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3965448"/>
                  <a:ext cx="6400800" cy="597766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62" t="-510" r="-286" b="-8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304800" y="3048000"/>
              <a:ext cx="6400800" cy="838200"/>
              <a:chOff x="20821650" y="12302763"/>
              <a:chExt cx="6400800" cy="838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0821650" y="12302763"/>
                <a:ext cx="6400800" cy="838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0821650" y="12356877"/>
                    <a:ext cx="640080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sz="40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</m:oMath>
                    </a14:m>
                    <a:r>
                      <a:rPr lang="en-US" sz="4000" dirty="0" smtClean="0">
                        <a:solidFill>
                          <a:schemeClr val="bg1"/>
                        </a:solidFill>
                        <a:latin typeface="Oxygen" panose="02000503000000000000" pitchFamily="2" charset="0"/>
                      </a:rPr>
                      <a:t>-Nearest Neighbors</a:t>
                    </a:r>
                    <a:endParaRPr lang="en-US" sz="4000" dirty="0">
                      <a:solidFill>
                        <a:schemeClr val="bg1"/>
                      </a:solidFill>
                      <a:latin typeface="Oxygen" panose="020005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21650" y="12356877"/>
                    <a:ext cx="6400800" cy="707886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15517" b="-362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" name="Group 3"/>
          <p:cNvGrpSpPr/>
          <p:nvPr/>
        </p:nvGrpSpPr>
        <p:grpSpPr>
          <a:xfrm>
            <a:off x="6858000" y="3124200"/>
            <a:ext cx="6400800" cy="7605661"/>
            <a:chOff x="304800" y="10233737"/>
            <a:chExt cx="6400800" cy="7605661"/>
          </a:xfrm>
        </p:grpSpPr>
        <p:grpSp>
          <p:nvGrpSpPr>
            <p:cNvPr id="10" name="Group 9"/>
            <p:cNvGrpSpPr/>
            <p:nvPr/>
          </p:nvGrpSpPr>
          <p:grpSpPr>
            <a:xfrm>
              <a:off x="304800" y="10233737"/>
              <a:ext cx="6400800" cy="838200"/>
              <a:chOff x="20821650" y="12302763"/>
              <a:chExt cx="6400800" cy="8382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0821650" y="12302763"/>
                <a:ext cx="6400800" cy="838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0821650" y="12356877"/>
                <a:ext cx="6400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Support Vector Regression</a:t>
                </a:r>
                <a:endParaRPr lang="en-US" sz="4000" dirty="0">
                  <a:solidFill>
                    <a:schemeClr val="bg1"/>
                  </a:solidFill>
                  <a:latin typeface="Oxygen" panose="02000503000000000000" pitchFamily="2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04800" y="11167187"/>
                  <a:ext cx="6400800" cy="6672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Learn mapping from LR patches to HR pixels</a:t>
                  </a:r>
                </a:p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Extended approach given by Li &amp; </a:t>
                  </a:r>
                  <a:r>
                    <a:rPr lang="en-US" sz="2000" dirty="0" err="1" smtClean="0">
                      <a:latin typeface="Oxygen" panose="02000503000000000000" pitchFamily="2" charset="0"/>
                    </a:rPr>
                    <a:t>Simske</a:t>
                  </a:r>
                  <a:r>
                    <a:rPr lang="en-US" sz="2000" dirty="0" smtClean="0">
                      <a:latin typeface="Oxygen" panose="02000503000000000000" pitchFamily="2" charset="0"/>
                    </a:rPr>
                    <a:t> [3] to enable training on larger datasets</a:t>
                  </a:r>
                </a:p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Experimented with color images, multiple SVRs, LR patch sizes, and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𝑘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-means</a:t>
                  </a:r>
                </a:p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 smtClean="0">
                      <a:solidFill>
                        <a:srgbClr val="0070C0"/>
                      </a:solidFill>
                      <a:latin typeface="Oxygen" panose="02000503000000000000" pitchFamily="2" charset="0"/>
                    </a:rPr>
                    <a:t>Algorithm</a:t>
                  </a:r>
                </a:p>
                <a:p>
                  <a:pPr marL="914400" lvl="1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Generating a training set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𝑇</m:t>
                      </m:r>
                    </m:oMath>
                  </a14:m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 marL="1371600" lvl="1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For each HR training image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𝐻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:</a:t>
                  </a:r>
                </a:p>
                <a:p>
                  <a:pPr marL="1828800" lvl="1" indent="-5143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/>
                    <a:t>Let 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/>
                        </a:rPr>
                        <m:t>𝐿</m:t>
                      </m:r>
                      <m:r>
                        <a:rPr lang="en-US" sz="2000" i="1" dirty="0">
                          <a:latin typeface="Cambria Math"/>
                        </a:rPr>
                        <m:t>←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sz="2000" i="1" dirty="0"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2000" i="1" dirty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↓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↑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000" b="0" dirty="0" smtClean="0"/>
                </a:p>
                <a:p>
                  <a:pPr marL="1828800" lvl="1" indent="-5143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For each </a:t>
                  </a:r>
                  <a:r>
                    <a:rPr lang="en-US" sz="2000" dirty="0" smtClean="0">
                      <a:latin typeface="Oxygen" panose="02000503000000000000" pitchFamily="2" charset="0"/>
                    </a:rPr>
                    <a:t>LR patch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𝑙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:</a:t>
                  </a:r>
                </a:p>
                <a:p>
                  <a:pPr marL="2286000" lvl="1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</a:rPr>
                        <m:t>←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/>
                        </a:rPr>
                        <m:t>flatten</m:t>
                      </m:r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</a:rPr>
                        <m:t>𝑙</m:t>
                      </m:r>
                      <m:r>
                        <a:rPr lang="en-US" sz="2000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000" b="0" i="1" dirty="0" smtClean="0">
                          <a:latin typeface="Cambria Math"/>
                        </a:rPr>
                        <m:t>←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center HR pixel</a:t>
                  </a:r>
                </a:p>
                <a:p>
                  <a:pPr marL="2286000" lvl="1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𝑇</m:t>
                      </m:r>
                      <m:r>
                        <a:rPr lang="en-US" sz="2000" b="0" i="1" smtClean="0">
                          <a:latin typeface="Cambria Math"/>
                        </a:rPr>
                        <m:t>←</m:t>
                      </m:r>
                      <m:r>
                        <a:rPr lang="en-US" sz="2000" b="0" i="1" smtClean="0">
                          <a:latin typeface="Cambria Math"/>
                        </a:rPr>
                        <m:t>𝑇</m:t>
                      </m:r>
                      <m:r>
                        <a:rPr lang="en-US" sz="2000" b="0" i="1" smtClean="0">
                          <a:latin typeface="Cambria Math"/>
                        </a:rPr>
                        <m:t>∪{(</m:t>
                      </m:r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</a:rPr>
                        <m:t>,</m:t>
                      </m:r>
                      <m:r>
                        <a:rPr lang="en-US" sz="2000" b="0" i="1" smtClean="0">
                          <a:latin typeface="Cambria Math"/>
                        </a:rPr>
                        <m:t>𝑦</m:t>
                      </m:r>
                      <m:r>
                        <a:rPr lang="en-US" sz="2000" b="0" i="1" smtClean="0">
                          <a:latin typeface="Cambria Math"/>
                        </a:rPr>
                        <m:t>)}</m:t>
                      </m:r>
                    </m:oMath>
                  </a14:m>
                  <a:endParaRPr lang="en-US" sz="2000" dirty="0">
                    <a:latin typeface="Oxygen" panose="02000503000000000000" pitchFamily="2" charset="0"/>
                  </a:endParaRPr>
                </a:p>
                <a:p>
                  <a:pPr marL="1828800" lvl="1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𝑇</m:t>
                      </m:r>
                      <m:r>
                        <a:rPr lang="en-US" sz="2000" i="1" dirty="0" smtClean="0">
                          <a:latin typeface="Cambria Math"/>
                        </a:rPr>
                        <m:t>’←</m:t>
                      </m:r>
                      <m:r>
                        <a:rPr lang="en-US" sz="2000" b="0" i="1" dirty="0" smtClean="0">
                          <a:latin typeface="Cambria Math"/>
                        </a:rPr>
                        <m:t>𝑘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 random training ex. from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𝑇</m:t>
                      </m:r>
                    </m:oMath>
                  </a14:m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 marL="1828800" lvl="1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Train </a:t>
                  </a:r>
                  <a:r>
                    <a:rPr lang="en-US" sz="2000" dirty="0" err="1" smtClean="0">
                      <a:latin typeface="Oxygen" panose="02000503000000000000" pitchFamily="2" charset="0"/>
                    </a:rPr>
                    <a:t>LibSVM</a:t>
                  </a:r>
                  <a:r>
                    <a:rPr lang="en-US" sz="2000" dirty="0" smtClean="0">
                      <a:latin typeface="Oxygen" panose="02000503000000000000" pitchFamily="2" charset="0"/>
                    </a:rPr>
                    <a:t> SVR on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𝑇</m:t>
                      </m:r>
                      <m:r>
                        <a:rPr lang="en-US" sz="2000" i="1" dirty="0" smtClean="0">
                          <a:latin typeface="Cambria Math"/>
                        </a:rPr>
                        <m:t>’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 to obtain model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𝑀</m:t>
                      </m:r>
                    </m:oMath>
                  </a14:m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 marL="914400" lvl="1" indent="-449263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Super-resolving LR image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endParaRPr lang="en-US" sz="2000" dirty="0">
                    <a:latin typeface="Oxygen" panose="02000503000000000000" pitchFamily="2" charset="0"/>
                  </a:endParaRPr>
                </a:p>
                <a:p>
                  <a:pPr marL="1371600" lvl="1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For </a:t>
                  </a:r>
                  <a:r>
                    <a:rPr lang="en-US" sz="2000" dirty="0" smtClean="0">
                      <a:latin typeface="Oxygen" panose="02000503000000000000" pitchFamily="2" charset="0"/>
                    </a:rPr>
                    <a:t>each patch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, predict corr. HR pixel of output</a:t>
                  </a:r>
                  <a:endParaRPr lang="en-US" sz="2000" dirty="0">
                    <a:latin typeface="Oxygen" panose="02000503000000000000" pitchFamily="2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11167187"/>
                  <a:ext cx="6400800" cy="667221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62" t="-457" b="-7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6858000" y="10820400"/>
            <a:ext cx="6400800" cy="6934480"/>
            <a:chOff x="7086600" y="3102114"/>
            <a:chExt cx="6400800" cy="6934480"/>
          </a:xfrm>
        </p:grpSpPr>
        <p:grpSp>
          <p:nvGrpSpPr>
            <p:cNvPr id="14" name="Group 13"/>
            <p:cNvGrpSpPr/>
            <p:nvPr/>
          </p:nvGrpSpPr>
          <p:grpSpPr>
            <a:xfrm>
              <a:off x="7086600" y="3102114"/>
              <a:ext cx="6400800" cy="838200"/>
              <a:chOff x="20821650" y="12302763"/>
              <a:chExt cx="6400800" cy="8382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0821650" y="12302763"/>
                <a:ext cx="6400800" cy="838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0821650" y="12356877"/>
                <a:ext cx="6400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Super-Resolution CNN</a:t>
                </a:r>
                <a:endParaRPr lang="en-US" sz="4000" dirty="0">
                  <a:solidFill>
                    <a:schemeClr val="bg1"/>
                  </a:solidFill>
                  <a:latin typeface="Oxygen" panose="02000503000000000000" pitchFamily="2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086600" y="4019562"/>
                  <a:ext cx="6400800" cy="60170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Used state-of-the-art SRCNN [1] to directly learn mapping from LR to HR images</a:t>
                  </a:r>
                </a:p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Experimented with various SRCNN architectures</a:t>
                  </a:r>
                </a:p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>
                    <a:spcAft>
                      <a:spcPts val="600"/>
                    </a:spcAft>
                  </a:pPr>
                  <a:endParaRPr lang="en-US" sz="2000" dirty="0">
                    <a:latin typeface="Oxygen" panose="02000503000000000000" pitchFamily="2" charset="0"/>
                  </a:endParaRPr>
                </a:p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endParaRPr lang="en-US" sz="2000" dirty="0">
                    <a:latin typeface="Oxygen" panose="02000503000000000000" pitchFamily="2" charset="0"/>
                  </a:endParaRPr>
                </a:p>
                <a:p>
                  <a:pPr>
                    <a:spcAft>
                      <a:spcPts val="600"/>
                    </a:spcAft>
                  </a:pPr>
                  <a:endParaRPr lang="en-US" sz="2000" dirty="0">
                    <a:latin typeface="Oxygen" panose="02000503000000000000" pitchFamily="2" charset="0"/>
                  </a:endParaRPr>
                </a:p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 smtClean="0">
                      <a:solidFill>
                        <a:srgbClr val="0070C0"/>
                      </a:solidFill>
                      <a:latin typeface="Oxygen" panose="02000503000000000000" pitchFamily="2" charset="0"/>
                    </a:rPr>
                    <a:t>Algorithm</a:t>
                  </a:r>
                </a:p>
                <a:p>
                  <a:pPr marL="914400" lvl="1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Create training set of LR patches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→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HR patches</a:t>
                  </a:r>
                </a:p>
                <a:p>
                  <a:pPr marL="914400" lvl="1" indent="-449263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Learn network weights with </a:t>
                  </a:r>
                  <a:r>
                    <a:rPr lang="en-US" sz="2000" dirty="0" err="1" smtClean="0">
                      <a:latin typeface="Oxygen" panose="02000503000000000000" pitchFamily="2" charset="0"/>
                    </a:rPr>
                    <a:t>Caffe</a:t>
                  </a:r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 marL="914400" lvl="1" indent="-449263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Export weights to MATLAB format</a:t>
                  </a:r>
                </a:p>
                <a:p>
                  <a:pPr marL="914400" lvl="1" indent="-449263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Super-resolving 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LR image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 marL="1379538" lvl="2" indent="-465138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Feed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↑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 through SRCNN to retrieve SR image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 dirty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a14:m>
                  <a:endParaRPr lang="en-US" sz="2000" dirty="0">
                    <a:latin typeface="Oxygen" panose="02000503000000000000" pitchFamily="2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600" y="4019562"/>
                  <a:ext cx="6400800" cy="60170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762" t="-507" b="-7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304800" y="3124200"/>
            <a:ext cx="6400800" cy="3200400"/>
            <a:chOff x="13849350" y="3083064"/>
            <a:chExt cx="6400800" cy="3200400"/>
          </a:xfrm>
        </p:grpSpPr>
        <p:sp>
          <p:nvSpPr>
            <p:cNvPr id="19" name="Rectangle 18"/>
            <p:cNvSpPr/>
            <p:nvPr/>
          </p:nvSpPr>
          <p:spPr>
            <a:xfrm>
              <a:off x="13849350" y="3083064"/>
              <a:ext cx="6400800" cy="3200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058900" y="4149865"/>
              <a:ext cx="6019800" cy="1905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058900" y="3232428"/>
              <a:ext cx="6019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Motivation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058900" y="4207014"/>
              <a:ext cx="6019800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 smtClean="0">
                  <a:latin typeface="Oxygen" panose="02000503000000000000" pitchFamily="2" charset="0"/>
                </a:rPr>
                <a:t>Task: Given low-resolution (LR) image, reconstruct high-resolution (HR) version</a:t>
              </a: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 smtClean="0">
                  <a:latin typeface="Oxygen" panose="02000503000000000000" pitchFamily="2" charset="0"/>
                </a:rPr>
                <a:t>Software-based solution is cheaper/more flexible than hardware-based</a:t>
              </a: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 smtClean="0">
                  <a:latin typeface="Oxygen" panose="02000503000000000000" pitchFamily="2" charset="0"/>
                </a:rPr>
                <a:t>Medical/military applications need HR images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14324" y="6477000"/>
            <a:ext cx="6400800" cy="4310580"/>
            <a:chOff x="20574000" y="3048000"/>
            <a:chExt cx="6400800" cy="4310580"/>
          </a:xfrm>
        </p:grpSpPr>
        <p:grpSp>
          <p:nvGrpSpPr>
            <p:cNvPr id="23" name="Group 22"/>
            <p:cNvGrpSpPr/>
            <p:nvPr/>
          </p:nvGrpSpPr>
          <p:grpSpPr>
            <a:xfrm>
              <a:off x="20574000" y="3048000"/>
              <a:ext cx="6400800" cy="838200"/>
              <a:chOff x="20821650" y="12302763"/>
              <a:chExt cx="6400800" cy="8382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0821650" y="12302763"/>
                <a:ext cx="6400800" cy="838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0821650" y="12356877"/>
                <a:ext cx="6400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Data &amp; Metrics</a:t>
                </a:r>
                <a:endParaRPr lang="en-US" sz="4000" dirty="0">
                  <a:solidFill>
                    <a:schemeClr val="bg1"/>
                  </a:solidFill>
                  <a:latin typeface="Oxygen" panose="02000503000000000000" pitchFamily="2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0574000" y="3943350"/>
                  <a:ext cx="6400800" cy="3415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Datasets</a:t>
                  </a:r>
                </a:p>
                <a:p>
                  <a:pPr marL="914400" lvl="1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91</m:t>
                          </m:r>
                        </m:sub>
                      </m:sSub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: 91 ImageNet images, from Chao et al. [1]</a:t>
                  </a:r>
                </a:p>
                <a:p>
                  <a:pPr marL="4572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Metrics for comparing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𝑚</m:t>
                      </m:r>
                      <m:r>
                        <a:rPr lang="en-US" sz="2000" b="0" i="1" smtClean="0">
                          <a:latin typeface="Cambria Math"/>
                        </a:rPr>
                        <m:t>×</m:t>
                      </m:r>
                      <m:r>
                        <a:rPr lang="en-US" sz="2000" b="0" i="1" smtClean="0"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sz="2000" dirty="0" smtClean="0">
                      <a:latin typeface="Oxygen" panose="02000503000000000000" pitchFamily="2" charset="0"/>
                    </a:rPr>
                    <a:t> images</a:t>
                  </a:r>
                </a:p>
                <a:p>
                  <a:pPr marL="9144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Euclidean distance</a:t>
                  </a:r>
                  <a:br>
                    <a:rPr lang="en-US" sz="2000" dirty="0" smtClean="0">
                      <a:latin typeface="Oxygen" panose="02000503000000000000" pitchFamily="2" charset="0"/>
                    </a:rPr>
                  </a:b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a14:m>
                  <a:endParaRPr lang="en-US" sz="2000" dirty="0" smtClean="0">
                    <a:latin typeface="Oxygen" panose="02000503000000000000" pitchFamily="2" charset="0"/>
                  </a:endParaRPr>
                </a:p>
                <a:p>
                  <a:pPr marL="914400" indent="-4572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 smtClean="0">
                      <a:latin typeface="Oxygen" panose="02000503000000000000" pitchFamily="2" charset="0"/>
                    </a:rPr>
                    <a:t>Peak signal-to-noise ratio (PSNR)</a:t>
                  </a:r>
                  <a:br>
                    <a:rPr lang="en-US" sz="2000" dirty="0" smtClean="0">
                      <a:latin typeface="Oxygen" panose="02000503000000000000" pitchFamily="2" charset="0"/>
                    </a:rPr>
                  </a:b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smtClean="0">
                          <a:latin typeface="Oxygen" panose="02000503000000000000" pitchFamily="2" charset="0"/>
                        </a:rPr>
                        <m:t>PSNR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=20⋅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255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000" b="0" i="1" smtClean="0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sz="2000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𝑚𝑛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/>
                                                </a:rPr>
                                                <m:t>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𝐿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den>
                                      </m:f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func>
                    </m:oMath>
                  </a14:m>
                  <a:endParaRPr lang="en-US" sz="2000" dirty="0">
                    <a:latin typeface="Oxygen" panose="02000503000000000000" pitchFamily="2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0" y="3943350"/>
                  <a:ext cx="6400800" cy="341523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857" t="-8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TextBox 30"/>
          <p:cNvSpPr txBox="1"/>
          <p:nvPr/>
        </p:nvSpPr>
        <p:spPr>
          <a:xfrm>
            <a:off x="2057400" y="228600"/>
            <a:ext cx="2362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Oxygen" panose="02000503000000000000" pitchFamily="2" charset="0"/>
              </a:rPr>
              <a:t>Example-Based Image Super-Resolution Techniques</a:t>
            </a:r>
            <a:endParaRPr lang="en-US" sz="7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58000" y="1292340"/>
            <a:ext cx="1371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Oxygen" panose="02000503000000000000" pitchFamily="2" charset="0"/>
              </a:rPr>
              <a:t>Mark </a:t>
            </a:r>
            <a:r>
              <a:rPr lang="en-US" sz="4400" dirty="0" err="1" smtClean="0">
                <a:solidFill>
                  <a:schemeClr val="bg1"/>
                </a:solidFill>
                <a:latin typeface="Oxygen" panose="02000503000000000000" pitchFamily="2" charset="0"/>
              </a:rPr>
              <a:t>Sabini</a:t>
            </a:r>
            <a:r>
              <a:rPr lang="en-US" sz="4400" dirty="0" smtClean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 smtClean="0">
                <a:solidFill>
                  <a:schemeClr val="bg1"/>
                </a:solidFill>
                <a:latin typeface="Oxygen" panose="02000503000000000000" pitchFamily="2" charset="0"/>
              </a:rPr>
              <a:t>msabini</a:t>
            </a:r>
            <a:r>
              <a:rPr lang="en-US" sz="4400" dirty="0" smtClean="0">
                <a:solidFill>
                  <a:schemeClr val="bg1"/>
                </a:solidFill>
                <a:latin typeface="Oxygen" panose="02000503000000000000" pitchFamily="2" charset="0"/>
              </a:rPr>
              <a:t>), </a:t>
            </a:r>
            <a:r>
              <a:rPr lang="en-US" sz="4400" dirty="0" err="1" smtClean="0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 smtClean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Oxygen" panose="02000503000000000000" pitchFamily="2" charset="0"/>
              </a:rPr>
              <a:t>Rusak</a:t>
            </a:r>
            <a:r>
              <a:rPr lang="en-US" sz="4400" dirty="0" smtClean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 smtClean="0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 smtClean="0">
                <a:solidFill>
                  <a:schemeClr val="bg1"/>
                </a:solidFill>
                <a:latin typeface="Oxygen" panose="02000503000000000000" pitchFamily="2" charset="0"/>
              </a:rPr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58000" y="2057400"/>
            <a:ext cx="1371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Oxygen" panose="02000503000000000000" pitchFamily="2" charset="0"/>
              </a:rPr>
              <a:t>CS 229 (Machine Learning), Stanford University</a:t>
            </a:r>
            <a:endParaRPr lang="en-US" sz="3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800" y="7314235"/>
            <a:ext cx="4724400" cy="4027182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3563600" y="6838890"/>
                <a:ext cx="13563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Oxygen" panose="02000503000000000000" pitchFamily="2" charset="0"/>
                  </a:rPr>
                  <a:t>Figure 1:</a:t>
                </a:r>
                <a:r>
                  <a:rPr lang="en-US" sz="2000" dirty="0" smtClean="0">
                    <a:solidFill>
                      <a:schemeClr val="bg1">
                        <a:lumMod val="65000"/>
                      </a:schemeClr>
                    </a:solidFill>
                    <a:latin typeface="Oxygen" panose="02000503000000000000" pitchFamily="2" charset="0"/>
                  </a:rPr>
                  <a:t> </a:t>
                </a:r>
                <a:r>
                  <a:rPr lang="en-US" sz="2000" b="1" dirty="0" smtClean="0">
                    <a:latin typeface="Oxygen" panose="02000503000000000000" pitchFamily="2" charset="0"/>
                  </a:rPr>
                  <a:t>Comparison of test </a:t>
                </a:r>
                <a:r>
                  <a:rPr lang="en-US" sz="2000" b="1" dirty="0">
                    <a:latin typeface="Oxygen" panose="02000503000000000000" pitchFamily="2" charset="0"/>
                  </a:rPr>
                  <a:t>i</a:t>
                </a:r>
                <a:r>
                  <a:rPr lang="en-US" sz="2000" b="1" dirty="0" smtClean="0">
                    <a:latin typeface="Oxygen" panose="02000503000000000000" pitchFamily="2" charset="0"/>
                  </a:rPr>
                  <a:t>mage PSNR after </a:t>
                </a:r>
                <a:r>
                  <a:rPr lang="en-US" sz="2000" b="1" dirty="0">
                    <a:latin typeface="Oxygen" panose="02000503000000000000" pitchFamily="2" charset="0"/>
                  </a:rPr>
                  <a:t>t</a:t>
                </a:r>
                <a:r>
                  <a:rPr lang="en-US" sz="2000" b="1" dirty="0" smtClean="0">
                    <a:latin typeface="Oxygen" panose="02000503000000000000" pitchFamily="2" charset="0"/>
                  </a:rPr>
                  <a:t>raining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latin typeface="Cambria Math"/>
                          </a:rPr>
                          <m:t>𝟗𝟏</m:t>
                        </m:r>
                      </m:sub>
                    </m:sSub>
                  </m:oMath>
                </a14:m>
                <a:endParaRPr lang="en-US" sz="2000" b="1" dirty="0" smtClean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3600" y="6838890"/>
                <a:ext cx="13563600" cy="400110"/>
              </a:xfrm>
              <a:prstGeom prst="rect">
                <a:avLst/>
              </a:prstGeom>
              <a:blipFill rotWithShape="1">
                <a:blip r:embed="rId9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22402800" y="11401217"/>
            <a:ext cx="474345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rgbClr val="0070C0"/>
                </a:solidFill>
                <a:latin typeface="Oxygen" panose="02000503000000000000" pitchFamily="2" charset="0"/>
              </a:rPr>
              <a:t>Figure 4: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2000" b="1" dirty="0" smtClean="0">
                <a:latin typeface="Oxygen" panose="02000503000000000000" pitchFamily="2" charset="0"/>
              </a:rPr>
              <a:t>Comparison of SRCNNs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Oxygen" panose="02000503000000000000" pitchFamily="2" charset="0"/>
              </a:rPr>
              <a:t>The 9-5-5 architecture performed best after 1</a:t>
            </a:r>
            <a:r>
              <a:rPr lang="en-US" sz="1600" dirty="0" smtClean="0">
                <a:latin typeface="Oxygen" panose="02000503000000000000" pitchFamily="2" charset="0"/>
              </a:rPr>
              <a:t>E</a:t>
            </a:r>
            <a:r>
              <a:rPr lang="en-US" sz="2000" dirty="0" smtClean="0">
                <a:latin typeface="Oxygen" panose="02000503000000000000" pitchFamily="2" charset="0"/>
              </a:rPr>
              <a:t>6 iterations, given current hardware constraints.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3563600" y="3124200"/>
            <a:ext cx="13563600" cy="838200"/>
            <a:chOff x="20821650" y="12302763"/>
            <a:chExt cx="6400800" cy="838200"/>
          </a:xfrm>
        </p:grpSpPr>
        <p:sp>
          <p:nvSpPr>
            <p:cNvPr id="49" name="Rectangle 48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Results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3581743" y="13030200"/>
            <a:ext cx="6677932" cy="838200"/>
            <a:chOff x="20821650" y="12302763"/>
            <a:chExt cx="6400800" cy="838200"/>
          </a:xfrm>
        </p:grpSpPr>
        <p:sp>
          <p:nvSpPr>
            <p:cNvPr id="52" name="Rectangle 51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Discussion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0480891" y="13030200"/>
            <a:ext cx="6677932" cy="838200"/>
            <a:chOff x="20821650" y="12302763"/>
            <a:chExt cx="6400800" cy="838200"/>
          </a:xfrm>
        </p:grpSpPr>
        <p:sp>
          <p:nvSpPr>
            <p:cNvPr id="55" name="Rectangle 54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Conclusion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3563600" y="13905510"/>
                <a:ext cx="6696075" cy="4170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-NN</a:t>
                </a:r>
              </a:p>
              <a:p>
                <a:pPr marL="914400" lvl="1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Using rote learning, PSNR increased by up to 2 dB, comparable to state-of-the-art results</a:t>
                </a:r>
              </a:p>
              <a:p>
                <a:pPr marL="914400" lvl="1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Increasing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 improved reconstruction quality</a:t>
                </a:r>
              </a:p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SVR</a:t>
                </a:r>
              </a:p>
              <a:p>
                <a:pPr marL="914400" lvl="1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Infeasible to train SVR alone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&gt;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 1 image</a:t>
                </a:r>
              </a:p>
              <a:p>
                <a:pPr marL="914400" lvl="1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Improved after increasing cluster count</a:t>
                </a:r>
              </a:p>
              <a:p>
                <a:pPr marL="914400" lvl="1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Increasing patch size improved performance</a:t>
                </a:r>
              </a:p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SRCNN</a:t>
                </a:r>
              </a:p>
              <a:p>
                <a:pPr marL="914400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Increasing size of 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Oxygen" panose="02000503000000000000" pitchFamily="2" charset="0"/>
                  </a:rPr>
                  <a:t>conv2</a:t>
                </a:r>
                <a:r>
                  <a:rPr lang="en-US" sz="2000" dirty="0" smtClean="0">
                    <a:latin typeface="Oxygen" panose="02000503000000000000" pitchFamily="2" charset="0"/>
                  </a:rPr>
                  <a:t> improved model </a:t>
                </a:r>
              </a:p>
              <a:p>
                <a:pPr marL="914400" indent="-449263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PSNR increase slows after ~5</a:t>
                </a:r>
                <a:r>
                  <a:rPr lang="en-US" sz="1600" dirty="0" smtClean="0">
                    <a:latin typeface="Oxygen" panose="02000503000000000000" pitchFamily="2" charset="0"/>
                  </a:rPr>
                  <a:t>E</a:t>
                </a:r>
                <a:r>
                  <a:rPr lang="en-US" sz="2000" dirty="0" smtClean="0">
                    <a:latin typeface="Oxygen" panose="02000503000000000000" pitchFamily="2" charset="0"/>
                  </a:rPr>
                  <a:t>5 iterations</a:t>
                </a: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3600" y="13905510"/>
                <a:ext cx="6696075" cy="4170372"/>
              </a:xfrm>
              <a:prstGeom prst="rect">
                <a:avLst/>
              </a:prstGeom>
              <a:blipFill rotWithShape="1">
                <a:blip r:embed="rId10"/>
                <a:stretch>
                  <a:fillRect l="-729" t="-731" b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0480892" y="13944600"/>
                <a:ext cx="6677932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>
                    <a:latin typeface="Oxygen" panose="02000503000000000000" pitchFamily="2" charset="0"/>
                  </a:rPr>
                  <a:t>-NN achieved similar increase in PSNR as SRCNN</a:t>
                </a:r>
              </a:p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SVR improved PSNR even with as few as 2,500 training examples</a:t>
                </a:r>
              </a:p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Oxygen" panose="02000503000000000000" pitchFamily="2" charset="0"/>
                  </a:rPr>
                  <a:t>SRCNN avoids edge artifacts by super-resolving image as a whole</a:t>
                </a:r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0892" y="13944600"/>
                <a:ext cx="6677932" cy="1785104"/>
              </a:xfrm>
              <a:prstGeom prst="rect">
                <a:avLst/>
              </a:prstGeom>
              <a:blipFill rotWithShape="1">
                <a:blip r:embed="rId11"/>
                <a:stretch>
                  <a:fillRect l="-822" t="-1712" b="-5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Tab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243567"/>
                  </p:ext>
                </p:extLst>
              </p:nvPr>
            </p:nvGraphicFramePr>
            <p:xfrm>
              <a:off x="13582650" y="4104600"/>
              <a:ext cx="13544552" cy="267719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934936"/>
                    <a:gridCol w="1934936"/>
                    <a:gridCol w="1934936"/>
                    <a:gridCol w="1934936"/>
                    <a:gridCol w="1934936"/>
                    <a:gridCol w="1934936"/>
                    <a:gridCol w="1934936"/>
                  </a:tblGrid>
                  <a:tr h="4894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Full</a:t>
                          </a:r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 Image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HR (Ground)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LR (HR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SR 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latin typeface="Cambria Math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-NN)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SR</a:t>
                          </a:r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 (SVR)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LR (HR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SR</a:t>
                          </a:r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 (SRCNN)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1746253"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41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Oxygen" panose="02000503000000000000" pitchFamily="2" charset="0"/>
                            </a:rPr>
                            <a:t>PSNR (dB):</a:t>
                          </a:r>
                          <a:endParaRPr lang="en-US" sz="2000" b="1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28.2836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28.6250</a:t>
                          </a:r>
                          <a:endParaRPr lang="en-US" sz="2000" dirty="0" smtClean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30.7078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27.2637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29.4935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Tab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243567"/>
                  </p:ext>
                </p:extLst>
              </p:nvPr>
            </p:nvGraphicFramePr>
            <p:xfrm>
              <a:off x="13582650" y="4104600"/>
              <a:ext cx="13544552" cy="267719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934936"/>
                    <a:gridCol w="1934936"/>
                    <a:gridCol w="1934936"/>
                    <a:gridCol w="1934936"/>
                    <a:gridCol w="1934936"/>
                    <a:gridCol w="1934936"/>
                    <a:gridCol w="1934936"/>
                  </a:tblGrid>
                  <a:tr h="4894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Full</a:t>
                          </a:r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 Image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HR (Ground)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2"/>
                          <a:stretch>
                            <a:fillRect l="-200315" t="-6250" r="-400631" b="-4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2"/>
                          <a:stretch>
                            <a:fillRect l="-299371" t="-6250" r="-299371" b="-4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SR</a:t>
                          </a:r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 (SVR)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2"/>
                          <a:stretch>
                            <a:fillRect l="-499057" t="-6250" r="-99686" b="-4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SR</a:t>
                          </a:r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 (SRCNN)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1746253"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41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Oxygen" panose="02000503000000000000" pitchFamily="2" charset="0"/>
                            </a:rPr>
                            <a:t>PSNR (dB):</a:t>
                          </a:r>
                          <a:endParaRPr lang="en-US" sz="2000" b="1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2"/>
                          <a:stretch>
                            <a:fillRect l="-99686" t="-516667" r="-499057" b="-15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28.2836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28.6250</a:t>
                          </a:r>
                          <a:endParaRPr lang="en-US" sz="2000" dirty="0" smtClean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30.7078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27.2637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29.4935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3563600" y="9582090"/>
                <a:ext cx="76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Oxygen" panose="02000503000000000000" pitchFamily="2" charset="0"/>
                  </a:rPr>
                  <a:t>Figure 2:</a:t>
                </a:r>
                <a:r>
                  <a:rPr lang="en-US" sz="2000" b="1" dirty="0" smtClean="0">
                    <a:solidFill>
                      <a:schemeClr val="bg1">
                        <a:lumMod val="65000"/>
                      </a:schemeClr>
                    </a:solidFill>
                    <a:latin typeface="Oxygen" panose="02000503000000000000" pitchFamily="2" charset="0"/>
                  </a:rPr>
                  <a:t> </a:t>
                </a:r>
                <a:r>
                  <a:rPr lang="en-US" sz="2000" b="1" dirty="0" smtClean="0">
                    <a:latin typeface="Oxygen" panose="02000503000000000000" pitchFamily="2" charset="0"/>
                  </a:rPr>
                  <a:t>Performance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 smtClean="0">
                    <a:latin typeface="Oxygen" panose="02000503000000000000" pitchFamily="2" charset="0"/>
                  </a:rPr>
                  <a:t>-NN with varying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𝒌</m:t>
                    </m:r>
                  </m:oMath>
                </a14:m>
                <a:endParaRPr lang="en-US" sz="2000" b="1" dirty="0" smtClean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3600" y="9582090"/>
                <a:ext cx="7620000" cy="400110"/>
              </a:xfrm>
              <a:prstGeom prst="rect">
                <a:avLst/>
              </a:prstGeom>
              <a:blipFill rotWithShape="1">
                <a:blip r:embed="rId1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3487400" y="12477690"/>
                <a:ext cx="7696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Oxygen" panose="02000503000000000000" pitchFamily="2" charset="0"/>
                  </a:rPr>
                  <a:t>Figure </a:t>
                </a:r>
                <a:r>
                  <a:rPr lang="en-US" sz="2000" b="1" dirty="0">
                    <a:solidFill>
                      <a:srgbClr val="0070C0"/>
                    </a:solidFill>
                    <a:latin typeface="Oxygen" panose="02000503000000000000" pitchFamily="2" charset="0"/>
                  </a:rPr>
                  <a:t>3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Oxygen" panose="02000503000000000000" pitchFamily="2" charset="0"/>
                  </a:rPr>
                  <a:t>:</a:t>
                </a:r>
                <a:r>
                  <a:rPr lang="en-US" sz="2000" b="1" dirty="0" smtClean="0">
                    <a:solidFill>
                      <a:schemeClr val="bg1">
                        <a:lumMod val="65000"/>
                      </a:schemeClr>
                    </a:solidFill>
                    <a:latin typeface="Oxygen" panose="02000503000000000000" pitchFamily="2" charset="0"/>
                  </a:rPr>
                  <a:t> </a:t>
                </a:r>
                <a:r>
                  <a:rPr lang="en-US" sz="2000" b="1" dirty="0" smtClean="0">
                    <a:latin typeface="Oxygen" panose="02000503000000000000" pitchFamily="2" charset="0"/>
                  </a:rPr>
                  <a:t>Performance of SVR with varying cluster count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𝒌</m:t>
                    </m:r>
                  </m:oMath>
                </a14:m>
                <a:endParaRPr lang="en-US" sz="2000" b="1" dirty="0" smtClean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7400" y="12477690"/>
                <a:ext cx="7696200" cy="400110"/>
              </a:xfrm>
              <a:prstGeom prst="rect">
                <a:avLst/>
              </a:prstGeom>
              <a:blipFill rotWithShape="1">
                <a:blip r:embed="rId1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4" name="Table 7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4220688"/>
                  </p:ext>
                </p:extLst>
              </p:nvPr>
            </p:nvGraphicFramePr>
            <p:xfrm>
              <a:off x="13597617" y="10128231"/>
              <a:ext cx="8652779" cy="219456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718583"/>
                    <a:gridCol w="1733549"/>
                    <a:gridCol w="1771651"/>
                    <a:gridCol w="1695447"/>
                    <a:gridCol w="1733549"/>
                  </a:tblGrid>
                  <a:tr h="436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Full Image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LR (HR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SR 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latin typeface="Cambria Math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 = 2.5</a:t>
                          </a:r>
                          <a:r>
                            <a:rPr lang="en-US" sz="1600" dirty="0" smtClean="0">
                              <a:latin typeface="Oxygen" panose="02000503000000000000" pitchFamily="2" charset="0"/>
                            </a:rPr>
                            <a:t>E</a:t>
                          </a:r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4)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SR 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latin typeface="Cambria Math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 = 5</a:t>
                          </a:r>
                          <a:r>
                            <a:rPr lang="en-US" sz="1600" dirty="0" smtClean="0">
                              <a:latin typeface="Oxygen" panose="02000503000000000000" pitchFamily="2" charset="0"/>
                            </a:rPr>
                            <a:t>E</a:t>
                          </a:r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4)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SR</a:t>
                          </a:r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baseline="0" dirty="0" smtClean="0">
                                  <a:latin typeface="Cambria Math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 = 1</a:t>
                          </a:r>
                          <a:r>
                            <a:rPr lang="en-US" sz="1600" baseline="0" dirty="0" smtClean="0">
                              <a:latin typeface="Oxygen" panose="02000503000000000000" pitchFamily="2" charset="0"/>
                            </a:rPr>
                            <a:t>E</a:t>
                          </a:r>
                          <a:r>
                            <a:rPr lang="en-US" sz="2000" baseline="0" dirty="0" smtClean="0">
                              <a:latin typeface="Oxygen" panose="02000503000000000000" pitchFamily="2" charset="0"/>
                            </a:rPr>
                            <a:t>5)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1365061"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93354"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 smtClean="0">
                              <a:latin typeface="Oxygen" panose="02000503000000000000" pitchFamily="2" charset="0"/>
                            </a:rPr>
                            <a:t>PSNR (dB):</a:t>
                          </a: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23.4330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23.8359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24.1738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24.4286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4" name="Table 7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4220688"/>
                  </p:ext>
                </p:extLst>
              </p:nvPr>
            </p:nvGraphicFramePr>
            <p:xfrm>
              <a:off x="13597617" y="10128231"/>
              <a:ext cx="8652779" cy="219456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718583"/>
                    <a:gridCol w="1733549"/>
                    <a:gridCol w="1771651"/>
                    <a:gridCol w="1695447"/>
                    <a:gridCol w="1733549"/>
                  </a:tblGrid>
                  <a:tr h="436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Full Image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5"/>
                          <a:stretch>
                            <a:fillRect l="-99648" t="-6944" r="-300352" b="-426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5"/>
                          <a:stretch>
                            <a:fillRect l="-194845" t="-6944" r="-193127" b="-426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5"/>
                          <a:stretch>
                            <a:fillRect l="-308633" t="-6944" r="-102158" b="-426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15"/>
                          <a:stretch>
                            <a:fillRect l="-400000" t="-6944" b="-426389"/>
                          </a:stretch>
                        </a:blipFill>
                      </a:tcPr>
                    </a:tc>
                  </a:tr>
                  <a:tr h="1365061"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8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93354"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 smtClean="0">
                              <a:latin typeface="Oxygen" panose="02000503000000000000" pitchFamily="2" charset="0"/>
                            </a:rPr>
                            <a:t>PSNR (dB):</a:t>
                          </a: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23.4330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23.8359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24.1738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24.4286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marL="86399" marR="86399" marT="43200" marB="432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75" name="Group 74"/>
          <p:cNvGrpSpPr/>
          <p:nvPr/>
        </p:nvGrpSpPr>
        <p:grpSpPr>
          <a:xfrm>
            <a:off x="20486916" y="15962938"/>
            <a:ext cx="6675120" cy="838200"/>
            <a:chOff x="20821650" y="12302763"/>
            <a:chExt cx="6400800" cy="838200"/>
          </a:xfrm>
        </p:grpSpPr>
        <p:sp>
          <p:nvSpPr>
            <p:cNvPr id="76" name="Rectangle 75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Future Work</a:t>
              </a:r>
              <a:endParaRPr lang="en-US" sz="4000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0486916" y="16877338"/>
            <a:ext cx="667512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Oxygen" panose="02000503000000000000" pitchFamily="2" charset="0"/>
              </a:rPr>
              <a:t>Experiment with variants of SRCNN (e.g. FSRCNN)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Oxygen" panose="02000503000000000000" pitchFamily="2" charset="0"/>
              </a:rPr>
              <a:t>Study effects of training set on reconstruction performance</a:t>
            </a:r>
            <a:endParaRPr lang="en-US" sz="2000" dirty="0">
              <a:latin typeface="Oxygen" panose="02000503000000000000" pitchFamily="2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6460" y="4625341"/>
            <a:ext cx="1919540" cy="167639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480" y="4640580"/>
            <a:ext cx="1653540" cy="165354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4859000" y="4733200"/>
            <a:ext cx="533400" cy="533400"/>
          </a:xfrm>
          <a:prstGeom prst="rect">
            <a:avLst/>
          </a:prstGeom>
          <a:solidFill>
            <a:srgbClr val="FFFFFF">
              <a:alpha val="20000"/>
            </a:srgbClr>
          </a:solidFill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200" y="4650486"/>
            <a:ext cx="1655064" cy="165506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5488" y="4640961"/>
            <a:ext cx="1655064" cy="1655064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2436" y="4640961"/>
            <a:ext cx="1655064" cy="165506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1550" y="7740650"/>
            <a:ext cx="1561940" cy="1353312"/>
          </a:xfrm>
          <a:prstGeom prst="rect">
            <a:avLst/>
          </a:prstGeom>
        </p:spPr>
      </p:pic>
      <p:sp>
        <p:nvSpPr>
          <p:cNvPr id="151" name="Rectangle 150"/>
          <p:cNvSpPr/>
          <p:nvPr/>
        </p:nvSpPr>
        <p:spPr>
          <a:xfrm>
            <a:off x="14119860" y="8023860"/>
            <a:ext cx="533400" cy="533400"/>
          </a:xfrm>
          <a:prstGeom prst="rect">
            <a:avLst/>
          </a:prstGeom>
          <a:solidFill>
            <a:srgbClr val="FFFFFF">
              <a:alpha val="20000"/>
            </a:srgbClr>
          </a:solidFill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966" y="4625341"/>
            <a:ext cx="1655064" cy="1655064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400" y="4640961"/>
            <a:ext cx="1655064" cy="1655064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050" y="7772491"/>
            <a:ext cx="1280160" cy="1280160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970" y="7774405"/>
            <a:ext cx="1280160" cy="1280160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5865" y="7772491"/>
            <a:ext cx="1280160" cy="1280160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9100" y="7769265"/>
            <a:ext cx="1280160" cy="1280160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9175" y="10669762"/>
            <a:ext cx="1687500" cy="1122188"/>
          </a:xfrm>
          <a:prstGeom prst="rect">
            <a:avLst/>
          </a:prstGeom>
        </p:spPr>
      </p:pic>
      <p:sp>
        <p:nvSpPr>
          <p:cNvPr id="161" name="Rectangle 160"/>
          <p:cNvSpPr/>
          <p:nvPr/>
        </p:nvSpPr>
        <p:spPr>
          <a:xfrm>
            <a:off x="14875350" y="11162347"/>
            <a:ext cx="358140" cy="358140"/>
          </a:xfrm>
          <a:prstGeom prst="rect">
            <a:avLst/>
          </a:prstGeom>
          <a:solidFill>
            <a:srgbClr val="FFFFFF">
              <a:alpha val="20000"/>
            </a:srgbClr>
          </a:solidFill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050" y="10600301"/>
            <a:ext cx="1280160" cy="1280160"/>
          </a:xfrm>
          <a:prstGeom prst="rect">
            <a:avLst/>
          </a:prstGeom>
        </p:spPr>
      </p:pic>
      <p:pic>
        <p:nvPicPr>
          <p:cNvPr id="159" name="Picture 158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773" y="10607427"/>
            <a:ext cx="1280160" cy="1280160"/>
          </a:xfrm>
          <a:prstGeom prst="rect">
            <a:avLst/>
          </a:prstGeom>
        </p:spPr>
      </p:pic>
      <p:pic>
        <p:nvPicPr>
          <p:cNvPr id="3072" name="Picture 3071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9392" y="10600301"/>
            <a:ext cx="1280160" cy="1280160"/>
          </a:xfrm>
          <a:prstGeom prst="rect">
            <a:avLst/>
          </a:prstGeom>
        </p:spPr>
      </p:pic>
      <p:grpSp>
        <p:nvGrpSpPr>
          <p:cNvPr id="3085" name="Group 3084"/>
          <p:cNvGrpSpPr/>
          <p:nvPr/>
        </p:nvGrpSpPr>
        <p:grpSpPr>
          <a:xfrm>
            <a:off x="7250262" y="12855532"/>
            <a:ext cx="5616276" cy="2235116"/>
            <a:chOff x="7250262" y="12855532"/>
            <a:chExt cx="5616276" cy="2235116"/>
          </a:xfrm>
        </p:grpSpPr>
        <p:grpSp>
          <p:nvGrpSpPr>
            <p:cNvPr id="3075" name="Group 3074"/>
            <p:cNvGrpSpPr/>
            <p:nvPr/>
          </p:nvGrpSpPr>
          <p:grpSpPr>
            <a:xfrm>
              <a:off x="7250262" y="13146040"/>
              <a:ext cx="5616276" cy="1944608"/>
              <a:chOff x="7181850" y="13099802"/>
              <a:chExt cx="5616276" cy="1944608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10133734" y="13352011"/>
                <a:ext cx="1122619" cy="1124518"/>
                <a:chOff x="15011400" y="7794732"/>
                <a:chExt cx="1605632" cy="1608348"/>
              </a:xfrm>
            </p:grpSpPr>
            <p:sp>
              <p:nvSpPr>
                <p:cNvPr id="145" name="Rectangle 144"/>
                <p:cNvSpPr/>
                <p:nvPr/>
              </p:nvSpPr>
              <p:spPr>
                <a:xfrm>
                  <a:off x="15224760" y="7794732"/>
                  <a:ext cx="1392272" cy="1392272"/>
                </a:xfrm>
                <a:prstGeom prst="rect">
                  <a:avLst/>
                </a:prstGeom>
                <a:solidFill>
                  <a:srgbClr val="199C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15118080" y="7907938"/>
                  <a:ext cx="1392272" cy="1392272"/>
                </a:xfrm>
                <a:prstGeom prst="rect">
                  <a:avLst/>
                </a:prstGeom>
                <a:solidFill>
                  <a:srgbClr val="0089F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15011400" y="8010808"/>
                  <a:ext cx="1392272" cy="1392272"/>
                </a:xfrm>
                <a:prstGeom prst="rect">
                  <a:avLst/>
                </a:prstGeom>
                <a:solidFill>
                  <a:srgbClr val="0062AC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11536701" y="13488509"/>
                <a:ext cx="973443" cy="973443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8757405" y="13099802"/>
                <a:ext cx="1350293" cy="1366591"/>
                <a:chOff x="13936716" y="6875598"/>
                <a:chExt cx="1931264" cy="1954573"/>
              </a:xfrm>
            </p:grpSpPr>
            <p:sp>
              <p:nvSpPr>
                <p:cNvPr id="139" name="Rectangle 138"/>
                <p:cNvSpPr/>
                <p:nvPr/>
              </p:nvSpPr>
              <p:spPr>
                <a:xfrm>
                  <a:off x="14475708" y="6875598"/>
                  <a:ext cx="1392272" cy="1392273"/>
                </a:xfrm>
                <a:prstGeom prst="rect">
                  <a:avLst/>
                </a:prstGeom>
                <a:solidFill>
                  <a:srgbClr val="2DA5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14376648" y="6984466"/>
                  <a:ext cx="1392272" cy="1392273"/>
                </a:xfrm>
                <a:prstGeom prst="rect">
                  <a:avLst/>
                </a:prstGeom>
                <a:solidFill>
                  <a:srgbClr val="199C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14269968" y="7097672"/>
                  <a:ext cx="1392272" cy="1392273"/>
                </a:xfrm>
                <a:prstGeom prst="rect">
                  <a:avLst/>
                </a:prstGeom>
                <a:solidFill>
                  <a:srgbClr val="0594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14163288" y="7200542"/>
                  <a:ext cx="1392272" cy="1392273"/>
                </a:xfrm>
                <a:prstGeom prst="rect">
                  <a:avLst/>
                </a:prstGeom>
                <a:solidFill>
                  <a:srgbClr val="0089F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14051720" y="7315728"/>
                  <a:ext cx="1392272" cy="1392272"/>
                </a:xfrm>
                <a:prstGeom prst="rect">
                  <a:avLst/>
                </a:prstGeom>
                <a:solidFill>
                  <a:srgbClr val="007EDC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13936716" y="7437899"/>
                  <a:ext cx="1392272" cy="1392272"/>
                </a:xfrm>
                <a:prstGeom prst="rect">
                  <a:avLst/>
                </a:prstGeom>
                <a:solidFill>
                  <a:srgbClr val="0062AC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7464300" y="13487349"/>
                <a:ext cx="973443" cy="973443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9450612" y="13558238"/>
                <a:ext cx="214913" cy="209381"/>
              </a:xfrm>
              <a:prstGeom prst="rect">
                <a:avLst/>
              </a:prstGeom>
              <a:solidFill>
                <a:srgbClr val="2DA5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0826338" y="13574179"/>
                <a:ext cx="214913" cy="209381"/>
              </a:xfrm>
              <a:prstGeom prst="rect">
                <a:avLst/>
              </a:prstGeom>
              <a:solidFill>
                <a:srgbClr val="2DA5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0227919" y="14290931"/>
                <a:ext cx="109983" cy="107152"/>
              </a:xfrm>
              <a:prstGeom prst="rect">
                <a:avLst/>
              </a:prstGeom>
              <a:solidFill>
                <a:srgbClr val="2DA5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11613373" y="14279149"/>
                <a:ext cx="109983" cy="107152"/>
              </a:xfrm>
              <a:prstGeom prst="rect">
                <a:avLst/>
              </a:prstGeom>
              <a:solidFill>
                <a:srgbClr val="2DA5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7181850" y="14520446"/>
                <a:ext cx="16770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Oxygen" panose="02000503000000000000" pitchFamily="2" charset="0"/>
                  </a:rPr>
                  <a:t>Patch Extraction</a:t>
                </a:r>
                <a:endParaRPr lang="en-US" sz="1600" dirty="0">
                  <a:latin typeface="Oxygen" panose="02000503000000000000" pitchFamily="2" charset="0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9027107" y="14520446"/>
                <a:ext cx="20409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Oxygen" panose="02000503000000000000" pitchFamily="2" charset="0"/>
                  </a:rPr>
                  <a:t>Non-linear Mapping</a:t>
                </a:r>
                <a:endParaRPr lang="en-US" sz="1600" dirty="0">
                  <a:latin typeface="Oxygen" panose="02000503000000000000" pitchFamily="2" charset="0"/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1220450" y="14520446"/>
                <a:ext cx="15776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Oxygen" panose="02000503000000000000" pitchFamily="2" charset="0"/>
                  </a:rPr>
                  <a:t>Reconstruction</a:t>
                </a:r>
                <a:endParaRPr lang="en-US" sz="1600" dirty="0">
                  <a:latin typeface="Oxygen" panose="02000503000000000000" pitchFamily="2" charset="0"/>
                </a:endParaRPr>
              </a:p>
            </p:txBody>
          </p:sp>
          <p:cxnSp>
            <p:nvCxnSpPr>
              <p:cNvPr id="137" name="Straight Arrow Connector 136"/>
              <p:cNvCxnSpPr/>
              <p:nvPr/>
            </p:nvCxnSpPr>
            <p:spPr>
              <a:xfrm>
                <a:off x="8859218" y="14695062"/>
                <a:ext cx="20223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11024568" y="14695062"/>
                <a:ext cx="20223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ctangle 127"/>
              <p:cNvSpPr/>
              <p:nvPr/>
            </p:nvSpPr>
            <p:spPr>
              <a:xfrm>
                <a:off x="8029038" y="13558237"/>
                <a:ext cx="322993" cy="314679"/>
              </a:xfrm>
              <a:prstGeom prst="rect">
                <a:avLst/>
              </a:prstGeom>
              <a:solidFill>
                <a:srgbClr val="2DA5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867179" y="14258674"/>
                <a:ext cx="109983" cy="107152"/>
              </a:xfrm>
              <a:prstGeom prst="rect">
                <a:avLst/>
              </a:prstGeom>
              <a:solidFill>
                <a:srgbClr val="2DA5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74" name="TextBox 3073"/>
                  <p:cNvSpPr txBox="1"/>
                  <p:nvPr/>
                </p:nvSpPr>
                <p:spPr>
                  <a:xfrm>
                    <a:off x="7515275" y="14782800"/>
                    <a:ext cx="101021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50" b="1" i="0" smtClean="0">
                              <a:solidFill>
                                <a:srgbClr val="0070C0"/>
                              </a:solidFill>
                              <a:latin typeface="Oxygen" panose="02000503000000000000" pitchFamily="2" charset="0"/>
                            </a:rPr>
                            <m:t>conv</m:t>
                          </m:r>
                          <m:r>
                            <a:rPr lang="en-US" sz="1050" b="0" i="1" smtClean="0">
                              <a:latin typeface="Cambria Math"/>
                            </a:rPr>
                            <m:t>(9,64,1)</m:t>
                          </m:r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 xmlns="">
              <p:sp>
                <p:nvSpPr>
                  <p:cNvPr id="3074" name="TextBox 30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5275" y="14782800"/>
                    <a:ext cx="1010212" cy="261610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 b="-23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TextBox 167"/>
                  <p:cNvSpPr txBox="1"/>
                  <p:nvPr/>
                </p:nvSpPr>
                <p:spPr>
                  <a:xfrm>
                    <a:off x="9450612" y="14757484"/>
                    <a:ext cx="1059906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50" b="1" i="0" smtClean="0">
                              <a:solidFill>
                                <a:srgbClr val="0070C0"/>
                              </a:solidFill>
                              <a:latin typeface="Oxygen" panose="02000503000000000000" pitchFamily="2" charset="0"/>
                            </a:rPr>
                            <m:t>conv</m:t>
                          </m:r>
                          <m:r>
                            <a:rPr lang="en-US" sz="1050" b="0" i="1" smtClean="0">
                              <a:latin typeface="Cambria Math"/>
                            </a:rPr>
                            <m:t>(5,32,64)</m:t>
                          </m:r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 xmlns="">
              <p:sp>
                <p:nvSpPr>
                  <p:cNvPr id="168" name="TextBox 1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0612" y="14757484"/>
                    <a:ext cx="1059906" cy="253916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TextBox 168"/>
                  <p:cNvSpPr txBox="1"/>
                  <p:nvPr/>
                </p:nvSpPr>
                <p:spPr>
                  <a:xfrm>
                    <a:off x="11496280" y="14757484"/>
                    <a:ext cx="984565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50" b="1" i="0" smtClean="0">
                              <a:solidFill>
                                <a:srgbClr val="0070C0"/>
                              </a:solidFill>
                              <a:latin typeface="Oxygen" panose="02000503000000000000" pitchFamily="2" charset="0"/>
                            </a:rPr>
                            <m:t>conv</m:t>
                          </m:r>
                          <m:r>
                            <a:rPr lang="en-US" sz="1050" b="0" i="1" smtClean="0">
                              <a:latin typeface="Cambria Math"/>
                            </a:rPr>
                            <m:t>(5,1,32)</m:t>
                          </m:r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 xmlns="">
              <p:sp>
                <p:nvSpPr>
                  <p:cNvPr id="169" name="TextBox 1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96280" y="14757484"/>
                    <a:ext cx="984565" cy="253916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TextBox 169"/>
              <p:cNvSpPr txBox="1"/>
              <p:nvPr/>
            </p:nvSpPr>
            <p:spPr>
              <a:xfrm>
                <a:off x="7483636" y="13227802"/>
                <a:ext cx="95410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rgbClr val="0070C0"/>
                    </a:solidFill>
                    <a:latin typeface="Oxygen" panose="02000503000000000000" pitchFamily="2" charset="0"/>
                  </a:rPr>
                  <a:t>Input Image</a:t>
                </a:r>
                <a:endParaRPr lang="en-US" sz="1050" b="1" dirty="0">
                  <a:solidFill>
                    <a:srgbClr val="0070C0"/>
                  </a:solidFill>
                  <a:latin typeface="Oxygen" panose="02000503000000000000" pitchFamily="2" charset="0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11496280" y="13227802"/>
                <a:ext cx="106952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rgbClr val="0070C0"/>
                    </a:solidFill>
                    <a:latin typeface="Oxygen" panose="02000503000000000000" pitchFamily="2" charset="0"/>
                  </a:rPr>
                  <a:t>Output Image</a:t>
                </a:r>
                <a:endParaRPr lang="en-US" sz="1050" b="1" dirty="0">
                  <a:solidFill>
                    <a:srgbClr val="0070C0"/>
                  </a:solidFill>
                  <a:latin typeface="Oxygen" panose="02000503000000000000" pitchFamily="2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8077200" y="12855532"/>
                  <a:ext cx="3977243" cy="253916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1050" b="1" i="0" smtClean="0">
                          <a:solidFill>
                            <a:srgbClr val="0070C0"/>
                          </a:solidFill>
                          <a:latin typeface="Oxygen" panose="02000503000000000000" pitchFamily="2" charset="0"/>
                        </a:rPr>
                        <m:t>conv</m:t>
                      </m:r>
                      <m:d>
                        <m:dPr>
                          <m:ctrlPr>
                            <a:rPr lang="en-US" sz="10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105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05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05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050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sz="1050" b="0" i="1" smtClean="0">
                          <a:latin typeface="Cambria Math"/>
                        </a:rPr>
                        <m:t>:</m:t>
                      </m:r>
                    </m:oMath>
                  </a14:m>
                  <a:r>
                    <a:rPr lang="en-US" sz="105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1050" b="0" i="1" dirty="0" smtClean="0">
                          <a:latin typeface="Cambria Math"/>
                        </a:rPr>
                        <m:t>𝑓</m:t>
                      </m:r>
                      <m:r>
                        <a:rPr lang="en-US" sz="1050" b="0" i="1" dirty="0" smtClean="0">
                          <a:latin typeface="Cambria Math"/>
                        </a:rPr>
                        <m:t>=</m:t>
                      </m:r>
                    </m:oMath>
                  </a14:m>
                  <a:r>
                    <a:rPr lang="en-US" sz="1050" dirty="0" smtClean="0"/>
                    <a:t> </a:t>
                  </a:r>
                  <a:r>
                    <a:rPr lang="en-US" sz="1050" dirty="0" smtClean="0">
                      <a:latin typeface="Oxygen" panose="02000503000000000000" pitchFamily="2" charset="0"/>
                    </a:rPr>
                    <a:t>filter size, </a:t>
                  </a:r>
                  <a14:m>
                    <m:oMath xmlns:m="http://schemas.openxmlformats.org/officeDocument/2006/math">
                      <m:r>
                        <a:rPr lang="en-US" sz="1050" i="1" dirty="0" smtClean="0">
                          <a:latin typeface="Cambria Math"/>
                        </a:rPr>
                        <m:t>𝑛</m:t>
                      </m:r>
                      <m:r>
                        <a:rPr lang="en-US" sz="1050" i="1" dirty="0" smtClean="0">
                          <a:latin typeface="Cambria Math"/>
                        </a:rPr>
                        <m:t> =</m:t>
                      </m:r>
                    </m:oMath>
                  </a14:m>
                  <a:r>
                    <a:rPr lang="en-US" sz="1050" dirty="0" smtClean="0">
                      <a:latin typeface="Oxygen" panose="02000503000000000000" pitchFamily="2" charset="0"/>
                    </a:rPr>
                    <a:t> filter count, </a:t>
                  </a:r>
                  <a14:m>
                    <m:oMath xmlns:m="http://schemas.openxmlformats.org/officeDocument/2006/math">
                      <m:r>
                        <a:rPr lang="en-US" sz="1050" i="1" dirty="0" smtClean="0">
                          <a:latin typeface="Cambria Math"/>
                        </a:rPr>
                        <m:t>𝑐</m:t>
                      </m:r>
                      <m:r>
                        <a:rPr lang="en-US" sz="1050" i="1" dirty="0" smtClean="0">
                          <a:latin typeface="Cambria Math"/>
                        </a:rPr>
                        <m:t> = </m:t>
                      </m:r>
                    </m:oMath>
                  </a14:m>
                  <a:r>
                    <a:rPr lang="en-US" sz="1050" dirty="0" smtClean="0">
                      <a:latin typeface="Oxygen" panose="02000503000000000000" pitchFamily="2" charset="0"/>
                    </a:rPr>
                    <a:t>channel count</a:t>
                  </a:r>
                  <a:r>
                    <a:rPr lang="en-US" sz="1050" dirty="0" smtClean="0"/>
                    <a:t> </a:t>
                  </a:r>
                  <a:endParaRPr lang="en-US" sz="1050" dirty="0"/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200" y="12855532"/>
                  <a:ext cx="3977243" cy="253916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b="-9091"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076" name="Picture 3075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970" y="10597126"/>
            <a:ext cx="1280160" cy="1280160"/>
          </a:xfrm>
          <a:prstGeom prst="rect">
            <a:avLst/>
          </a:prstGeom>
        </p:spPr>
      </p:pic>
      <p:cxnSp>
        <p:nvCxnSpPr>
          <p:cNvPr id="3090" name="Straight Connector 3089"/>
          <p:cNvCxnSpPr/>
          <p:nvPr/>
        </p:nvCxnSpPr>
        <p:spPr>
          <a:xfrm>
            <a:off x="8420443" y="13604475"/>
            <a:ext cx="625131" cy="700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8097450" y="13919154"/>
            <a:ext cx="838141" cy="492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9733937" y="13604475"/>
            <a:ext cx="672377" cy="732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9519024" y="13813857"/>
            <a:ext cx="777307" cy="630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1109663" y="13620417"/>
            <a:ext cx="682105" cy="704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10894750" y="13829798"/>
            <a:ext cx="787035" cy="602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6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1000" y="3276600"/>
            <a:ext cx="6400800" cy="3015049"/>
            <a:chOff x="20574000" y="15823674"/>
            <a:chExt cx="6400800" cy="3015049"/>
          </a:xfrm>
        </p:grpSpPr>
        <p:grpSp>
          <p:nvGrpSpPr>
            <p:cNvPr id="5" name="Group 4"/>
            <p:cNvGrpSpPr/>
            <p:nvPr/>
          </p:nvGrpSpPr>
          <p:grpSpPr>
            <a:xfrm>
              <a:off x="20574000" y="15823674"/>
              <a:ext cx="6400800" cy="838200"/>
              <a:chOff x="20821650" y="12302763"/>
              <a:chExt cx="6400800" cy="838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0821650" y="12302763"/>
                <a:ext cx="6400800" cy="838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821650" y="12356877"/>
                <a:ext cx="6400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References</a:t>
                </a:r>
                <a:endParaRPr lang="en-US" sz="4000" dirty="0">
                  <a:solidFill>
                    <a:schemeClr val="bg1"/>
                  </a:solidFill>
                  <a:latin typeface="Oxygen" panose="02000503000000000000" pitchFamily="2" charset="0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0574000" y="16730454"/>
              <a:ext cx="6400800" cy="2108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spcAft>
                  <a:spcPts val="300"/>
                </a:spcAft>
              </a:pPr>
              <a:r>
                <a:rPr lang="en-US" sz="1400" dirty="0" smtClean="0">
                  <a:latin typeface="Oxygen" panose="02000503000000000000" pitchFamily="2" charset="0"/>
                </a:rPr>
                <a:t>[1] </a:t>
              </a:r>
              <a:r>
                <a:rPr lang="en-US" sz="1400" dirty="0">
                  <a:latin typeface="Oxygen" panose="02000503000000000000" pitchFamily="2" charset="0"/>
                </a:rPr>
                <a:t>Dong, Chao, et al. "Learning a deep convolutional network for image super-resolution." </a:t>
              </a:r>
              <a:r>
                <a:rPr lang="en-US" sz="1400" i="1" dirty="0">
                  <a:latin typeface="Oxygen" panose="02000503000000000000" pitchFamily="2" charset="0"/>
                </a:rPr>
                <a:t>European Conference on Computer Vision. </a:t>
              </a:r>
              <a:r>
                <a:rPr lang="en-US" sz="1400" dirty="0">
                  <a:latin typeface="Oxygen" panose="02000503000000000000" pitchFamily="2" charset="0"/>
                </a:rPr>
                <a:t>Springer International Publishing, 2014</a:t>
              </a:r>
              <a:r>
                <a:rPr lang="en-US" sz="1400" dirty="0" smtClean="0">
                  <a:latin typeface="Oxygen" panose="02000503000000000000" pitchFamily="2" charset="0"/>
                </a:rPr>
                <a:t>.</a:t>
              </a:r>
            </a:p>
            <a:p>
              <a:pPr marL="457200" indent="-457200">
                <a:spcAft>
                  <a:spcPts val="300"/>
                </a:spcAft>
              </a:pPr>
              <a:r>
                <a:rPr lang="en-US" sz="1400" dirty="0" smtClean="0">
                  <a:latin typeface="Oxygen" panose="02000503000000000000" pitchFamily="2" charset="0"/>
                </a:rPr>
                <a:t>[2] </a:t>
              </a:r>
              <a:r>
                <a:rPr lang="en-US" sz="1400" dirty="0">
                  <a:latin typeface="Oxygen" panose="02000503000000000000" pitchFamily="2" charset="0"/>
                </a:rPr>
                <a:t>Freeman, William T., </a:t>
              </a:r>
              <a:r>
                <a:rPr lang="en-US" sz="1400" dirty="0" err="1">
                  <a:latin typeface="Oxygen" panose="02000503000000000000" pitchFamily="2" charset="0"/>
                </a:rPr>
                <a:t>Thouis</a:t>
              </a:r>
              <a:r>
                <a:rPr lang="en-US" sz="1400" dirty="0">
                  <a:latin typeface="Oxygen" panose="02000503000000000000" pitchFamily="2" charset="0"/>
                </a:rPr>
                <a:t> R. Jones, and </a:t>
              </a:r>
              <a:r>
                <a:rPr lang="en-US" sz="1400" dirty="0" err="1">
                  <a:latin typeface="Oxygen" panose="02000503000000000000" pitchFamily="2" charset="0"/>
                </a:rPr>
                <a:t>Egon</a:t>
              </a:r>
              <a:r>
                <a:rPr lang="en-US" sz="1400" dirty="0">
                  <a:latin typeface="Oxygen" panose="02000503000000000000" pitchFamily="2" charset="0"/>
                </a:rPr>
                <a:t> C. </a:t>
              </a:r>
              <a:r>
                <a:rPr lang="en-US" sz="1400" dirty="0" err="1">
                  <a:latin typeface="Oxygen" panose="02000503000000000000" pitchFamily="2" charset="0"/>
                </a:rPr>
                <a:t>Pasztor</a:t>
              </a:r>
              <a:r>
                <a:rPr lang="en-US" sz="1400" dirty="0">
                  <a:latin typeface="Oxygen" panose="02000503000000000000" pitchFamily="2" charset="0"/>
                </a:rPr>
                <a:t>. "Example-based super-resolution." </a:t>
              </a:r>
              <a:r>
                <a:rPr lang="en-US" sz="1400" i="1" dirty="0">
                  <a:latin typeface="Oxygen" panose="02000503000000000000" pitchFamily="2" charset="0"/>
                </a:rPr>
                <a:t>IEEE Computer graphics and Applications</a:t>
              </a:r>
              <a:r>
                <a:rPr lang="en-US" sz="1400" dirty="0">
                  <a:latin typeface="Oxygen" panose="02000503000000000000" pitchFamily="2" charset="0"/>
                </a:rPr>
                <a:t> 22.2 (2002): 56-65</a:t>
              </a:r>
              <a:r>
                <a:rPr lang="en-US" sz="1400" dirty="0" smtClean="0">
                  <a:latin typeface="Oxygen" panose="02000503000000000000" pitchFamily="2" charset="0"/>
                </a:rPr>
                <a:t>.</a:t>
              </a:r>
            </a:p>
            <a:p>
              <a:pPr marL="457200" indent="-457200">
                <a:spcAft>
                  <a:spcPts val="300"/>
                </a:spcAft>
              </a:pPr>
              <a:r>
                <a:rPr lang="en-US" sz="1400" dirty="0" smtClean="0">
                  <a:latin typeface="Oxygen" panose="02000503000000000000" pitchFamily="2" charset="0"/>
                </a:rPr>
                <a:t>[</a:t>
              </a:r>
              <a:r>
                <a:rPr lang="en-US" sz="1400" dirty="0">
                  <a:latin typeface="Oxygen" panose="02000503000000000000" pitchFamily="2" charset="0"/>
                </a:rPr>
                <a:t>3</a:t>
              </a:r>
              <a:r>
                <a:rPr lang="en-US" sz="1400" dirty="0" smtClean="0">
                  <a:latin typeface="Oxygen" panose="02000503000000000000" pitchFamily="2" charset="0"/>
                </a:rPr>
                <a:t>] Li</a:t>
              </a:r>
              <a:r>
                <a:rPr lang="en-US" sz="1400" dirty="0">
                  <a:latin typeface="Oxygen" panose="02000503000000000000" pitchFamily="2" charset="0"/>
                </a:rPr>
                <a:t>, </a:t>
              </a:r>
              <a:r>
                <a:rPr lang="en-US" sz="1400" dirty="0" err="1">
                  <a:latin typeface="Oxygen" panose="02000503000000000000" pitchFamily="2" charset="0"/>
                </a:rPr>
                <a:t>Dalong</a:t>
              </a:r>
              <a:r>
                <a:rPr lang="en-US" sz="1400" dirty="0">
                  <a:latin typeface="Oxygen" panose="02000503000000000000" pitchFamily="2" charset="0"/>
                </a:rPr>
                <a:t>, and Steven </a:t>
              </a:r>
              <a:r>
                <a:rPr lang="en-US" sz="1400" dirty="0" err="1">
                  <a:latin typeface="Oxygen" panose="02000503000000000000" pitchFamily="2" charset="0"/>
                </a:rPr>
                <a:t>Simske</a:t>
              </a:r>
              <a:r>
                <a:rPr lang="en-US" sz="1400" dirty="0">
                  <a:latin typeface="Oxygen" panose="02000503000000000000" pitchFamily="2" charset="0"/>
                </a:rPr>
                <a:t>. "Example based single-frame image super-resolution by support vector regression." </a:t>
              </a:r>
              <a:r>
                <a:rPr lang="en-US" sz="1400" i="1" dirty="0">
                  <a:latin typeface="Oxygen" panose="02000503000000000000" pitchFamily="2" charset="0"/>
                </a:rPr>
                <a:t>Journal of Pattern Recognition Research</a:t>
              </a:r>
              <a:r>
                <a:rPr lang="en-US" sz="1400" dirty="0">
                  <a:latin typeface="Oxygen" panose="02000503000000000000" pitchFamily="2" charset="0"/>
                </a:rPr>
                <a:t> 5.1 (2010): 104-118</a:t>
              </a:r>
              <a:r>
                <a:rPr lang="en-US" sz="1400" dirty="0" smtClean="0">
                  <a:latin typeface="Oxygen" panose="02000503000000000000" pitchFamily="2" charset="0"/>
                </a:rPr>
                <a:t>.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1000" y="6456328"/>
            <a:ext cx="6400800" cy="1468472"/>
            <a:chOff x="20574000" y="15823674"/>
            <a:chExt cx="6400800" cy="1468472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0" y="15823674"/>
              <a:ext cx="6400800" cy="838200"/>
              <a:chOff x="20821650" y="12302763"/>
              <a:chExt cx="6400800" cy="8382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0821650" y="12302763"/>
                <a:ext cx="6400800" cy="838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0821650" y="12356877"/>
                <a:ext cx="6400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Acknowledgements</a:t>
                </a:r>
                <a:endParaRPr lang="en-US" sz="4000" dirty="0">
                  <a:solidFill>
                    <a:schemeClr val="bg1"/>
                  </a:solidFill>
                  <a:latin typeface="Oxygen" panose="02000503000000000000" pitchFamily="2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0574000" y="16730454"/>
              <a:ext cx="6400800" cy="561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spcAft>
                  <a:spcPts val="300"/>
                </a:spcAft>
              </a:pPr>
              <a:r>
                <a:rPr lang="en-US" sz="1400" b="1" dirty="0" smtClean="0">
                  <a:latin typeface="Oxygen" panose="02000503000000000000" pitchFamily="2" charset="0"/>
                </a:rPr>
                <a:t>Andrew Ng</a:t>
              </a:r>
              <a:r>
                <a:rPr lang="en-US" sz="1400" dirty="0" smtClean="0">
                  <a:latin typeface="Oxygen" panose="02000503000000000000" pitchFamily="2" charset="0"/>
                </a:rPr>
                <a:t>, </a:t>
              </a:r>
              <a:r>
                <a:rPr lang="en-US" sz="1400" b="1" dirty="0" smtClean="0">
                  <a:latin typeface="Oxygen" panose="02000503000000000000" pitchFamily="2" charset="0"/>
                </a:rPr>
                <a:t>John </a:t>
              </a:r>
              <a:r>
                <a:rPr lang="en-US" sz="1400" b="1" dirty="0" err="1" smtClean="0">
                  <a:latin typeface="Oxygen" panose="02000503000000000000" pitchFamily="2" charset="0"/>
                </a:rPr>
                <a:t>Duchi</a:t>
              </a:r>
              <a:r>
                <a:rPr lang="en-US" sz="1400" dirty="0" smtClean="0">
                  <a:latin typeface="Oxygen" panose="02000503000000000000" pitchFamily="2" charset="0"/>
                </a:rPr>
                <a:t>, </a:t>
              </a:r>
              <a:r>
                <a:rPr lang="en-US" sz="1400" b="1" dirty="0" smtClean="0">
                  <a:latin typeface="Oxygen" panose="02000503000000000000" pitchFamily="2" charset="0"/>
                </a:rPr>
                <a:t>Michael Zhu</a:t>
              </a:r>
              <a:r>
                <a:rPr lang="en-US" sz="1400" dirty="0" smtClean="0">
                  <a:latin typeface="Oxygen" panose="02000503000000000000" pitchFamily="2" charset="0"/>
                </a:rPr>
                <a:t>, for their guidance</a:t>
              </a:r>
            </a:p>
            <a:p>
              <a:pPr marL="457200" indent="-457200">
                <a:spcAft>
                  <a:spcPts val="300"/>
                </a:spcAft>
              </a:pPr>
              <a:r>
                <a:rPr lang="en-US" sz="1400" b="1" dirty="0" smtClean="0">
                  <a:latin typeface="Oxygen" panose="02000503000000000000" pitchFamily="2" charset="0"/>
                </a:rPr>
                <a:t>Brian </a:t>
              </a:r>
              <a:r>
                <a:rPr lang="en-US" sz="1400" b="1" dirty="0" err="1" smtClean="0">
                  <a:latin typeface="Oxygen" panose="02000503000000000000" pitchFamily="2" charset="0"/>
                </a:rPr>
                <a:t>Tempero</a:t>
              </a:r>
              <a:r>
                <a:rPr lang="en-US" sz="1400" dirty="0" smtClean="0">
                  <a:latin typeface="Oxygen" panose="02000503000000000000" pitchFamily="2" charset="0"/>
                </a:rPr>
                <a:t>, </a:t>
              </a:r>
              <a:r>
                <a:rPr lang="en-US" sz="1400" b="1" dirty="0" smtClean="0">
                  <a:latin typeface="Oxygen" panose="02000503000000000000" pitchFamily="2" charset="0"/>
                </a:rPr>
                <a:t>Justin Johnson</a:t>
              </a:r>
              <a:r>
                <a:rPr lang="en-US" sz="1400" dirty="0" smtClean="0">
                  <a:latin typeface="Oxygen" panose="02000503000000000000" pitchFamily="2" charset="0"/>
                </a:rPr>
                <a:t>, </a:t>
              </a:r>
              <a:r>
                <a:rPr lang="en-US" sz="1400" b="1" dirty="0" smtClean="0">
                  <a:latin typeface="Oxygen" panose="02000503000000000000" pitchFamily="2" charset="0"/>
                </a:rPr>
                <a:t>Michael Chang</a:t>
              </a:r>
              <a:r>
                <a:rPr lang="en-US" sz="1400" dirty="0" smtClean="0">
                  <a:latin typeface="Oxygen" panose="02000503000000000000" pitchFamily="2" charset="0"/>
                </a:rPr>
                <a:t>, for their advice/resources</a:t>
              </a:r>
              <a:endParaRPr lang="en-US" sz="1400" dirty="0">
                <a:latin typeface="Oxygen" panose="02000503000000000000" pitchFamily="2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0494928" y="7406213"/>
            <a:ext cx="7412072" cy="2506197"/>
            <a:chOff x="10494928" y="7406213"/>
            <a:chExt cx="7412072" cy="2506197"/>
          </a:xfrm>
        </p:grpSpPr>
        <p:grpSp>
          <p:nvGrpSpPr>
            <p:cNvPr id="59" name="Group 58"/>
            <p:cNvGrpSpPr/>
            <p:nvPr/>
          </p:nvGrpSpPr>
          <p:grpSpPr>
            <a:xfrm>
              <a:off x="14312900" y="7785100"/>
              <a:ext cx="1605632" cy="1608348"/>
              <a:chOff x="15011400" y="7794732"/>
              <a:chExt cx="1605632" cy="160834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5224760" y="7794732"/>
                <a:ext cx="1392272" cy="1392272"/>
              </a:xfrm>
              <a:prstGeom prst="rect">
                <a:avLst/>
              </a:prstGeom>
              <a:solidFill>
                <a:srgbClr val="F39D9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5118080" y="7907938"/>
                <a:ext cx="1392272" cy="1392272"/>
              </a:xfrm>
              <a:prstGeom prst="rect">
                <a:avLst/>
              </a:prstGeom>
              <a:solidFill>
                <a:srgbClr val="EE707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5011400" y="8010808"/>
                <a:ext cx="1392272" cy="1392272"/>
              </a:xfrm>
              <a:prstGeom prst="rect">
                <a:avLst/>
              </a:prstGeom>
              <a:solidFill>
                <a:srgbClr val="E9434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16319500" y="7980328"/>
              <a:ext cx="1392272" cy="1392272"/>
            </a:xfrm>
            <a:prstGeom prst="rect">
              <a:avLst/>
            </a:prstGeom>
            <a:solidFill>
              <a:srgbClr val="EA5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2344400" y="7406213"/>
              <a:ext cx="1940346" cy="1972737"/>
              <a:chOff x="13936716" y="6857434"/>
              <a:chExt cx="1940346" cy="197273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14484790" y="6857434"/>
                <a:ext cx="1392272" cy="1392272"/>
              </a:xfrm>
              <a:prstGeom prst="rect">
                <a:avLst/>
              </a:prstGeom>
              <a:solidFill>
                <a:srgbClr val="F39D9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4385730" y="6966302"/>
                <a:ext cx="1392272" cy="1392272"/>
              </a:xfrm>
              <a:prstGeom prst="rect">
                <a:avLst/>
              </a:prstGeom>
              <a:solidFill>
                <a:srgbClr val="F18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4279050" y="7079508"/>
                <a:ext cx="1392272" cy="1392272"/>
              </a:xfrm>
              <a:prstGeom prst="rect">
                <a:avLst/>
              </a:prstGeom>
              <a:solidFill>
                <a:srgbClr val="EF7979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4172370" y="7182378"/>
                <a:ext cx="1392272" cy="1392272"/>
              </a:xfrm>
              <a:prstGeom prst="rect">
                <a:avLst/>
              </a:prstGeom>
              <a:solidFill>
                <a:srgbClr val="ED676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4051720" y="7315728"/>
                <a:ext cx="1392272" cy="1392272"/>
              </a:xfrm>
              <a:prstGeom prst="rect">
                <a:avLst/>
              </a:prstGeom>
              <a:solidFill>
                <a:srgbClr val="EB555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3936716" y="7437899"/>
                <a:ext cx="1392272" cy="1392272"/>
              </a:xfrm>
              <a:prstGeom prst="rect">
                <a:avLst/>
              </a:prstGeom>
              <a:solidFill>
                <a:srgbClr val="E9434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10494928" y="7978668"/>
              <a:ext cx="1392272" cy="1392272"/>
            </a:xfrm>
            <a:prstGeom prst="rect">
              <a:avLst/>
            </a:prstGeom>
            <a:solidFill>
              <a:srgbClr val="E844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302648" y="8080056"/>
              <a:ext cx="461963" cy="450071"/>
            </a:xfrm>
            <a:prstGeom prst="rect">
              <a:avLst/>
            </a:prstGeom>
            <a:solidFill>
              <a:srgbClr val="F3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501402" y="9081859"/>
              <a:ext cx="157304" cy="153255"/>
            </a:xfrm>
            <a:prstGeom prst="rect">
              <a:avLst/>
            </a:prstGeom>
            <a:solidFill>
              <a:srgbClr val="F3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3335860" y="8080057"/>
              <a:ext cx="307380" cy="299468"/>
            </a:xfrm>
            <a:prstGeom prst="rect">
              <a:avLst/>
            </a:prstGeom>
            <a:solidFill>
              <a:srgbClr val="F3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5303500" y="8102857"/>
              <a:ext cx="307380" cy="299468"/>
            </a:xfrm>
            <a:prstGeom prst="rect">
              <a:avLst/>
            </a:prstGeom>
            <a:solidFill>
              <a:srgbClr val="F3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4447608" y="9127996"/>
              <a:ext cx="157304" cy="153255"/>
            </a:xfrm>
            <a:prstGeom prst="rect">
              <a:avLst/>
            </a:prstGeom>
            <a:solidFill>
              <a:srgbClr val="F3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6429160" y="9111144"/>
              <a:ext cx="157304" cy="153255"/>
            </a:xfrm>
            <a:prstGeom prst="rect">
              <a:avLst/>
            </a:prstGeom>
            <a:solidFill>
              <a:srgbClr val="F39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744200" y="9505890"/>
              <a:ext cx="2050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Oxygen" panose="02000503000000000000" pitchFamily="2" charset="0"/>
                </a:rPr>
                <a:t>Patch Extraction</a:t>
              </a:r>
              <a:endParaRPr lang="en-US" sz="2000" dirty="0">
                <a:latin typeface="Oxygen" panose="02000503000000000000" pitchFamily="2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3127210" y="9512300"/>
              <a:ext cx="2505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Oxygen" panose="02000503000000000000" pitchFamily="2" charset="0"/>
                </a:rPr>
                <a:t>Non-linear Mapping</a:t>
              </a:r>
              <a:endParaRPr lang="en-US" sz="2000" dirty="0">
                <a:latin typeface="Oxygen" panose="02000503000000000000" pitchFamily="2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5981473" y="9512300"/>
              <a:ext cx="19255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Oxygen" panose="02000503000000000000" pitchFamily="2" charset="0"/>
                </a:rPr>
                <a:t>Reconstruction</a:t>
              </a:r>
              <a:endParaRPr lang="en-US" sz="2000" dirty="0">
                <a:latin typeface="Oxygen" panose="02000503000000000000" pitchFamily="2" charset="0"/>
              </a:endParaRP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>
              <a:off x="12801600" y="9706005"/>
              <a:ext cx="289243" cy="0"/>
            </a:xfrm>
            <a:prstGeom prst="straightConnector1">
              <a:avLst/>
            </a:prstGeom>
            <a:ln w="28575">
              <a:solidFill>
                <a:srgbClr val="E8444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15636557" y="9706005"/>
              <a:ext cx="289243" cy="0"/>
            </a:xfrm>
            <a:prstGeom prst="straightConnector1">
              <a:avLst/>
            </a:prstGeom>
            <a:ln w="28575">
              <a:solidFill>
                <a:srgbClr val="E8444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7250262" y="12855532"/>
            <a:ext cx="5616276" cy="2235116"/>
            <a:chOff x="7250262" y="12855532"/>
            <a:chExt cx="5616276" cy="2235116"/>
          </a:xfrm>
        </p:grpSpPr>
        <p:grpSp>
          <p:nvGrpSpPr>
            <p:cNvPr id="117" name="Group 116"/>
            <p:cNvGrpSpPr/>
            <p:nvPr/>
          </p:nvGrpSpPr>
          <p:grpSpPr>
            <a:xfrm>
              <a:off x="7250262" y="13146040"/>
              <a:ext cx="5616276" cy="1944608"/>
              <a:chOff x="7181850" y="13099802"/>
              <a:chExt cx="5616276" cy="1944608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10133734" y="13352011"/>
                <a:ext cx="1122619" cy="1124518"/>
                <a:chOff x="15011400" y="7794732"/>
                <a:chExt cx="1605632" cy="1608348"/>
              </a:xfrm>
            </p:grpSpPr>
            <p:sp>
              <p:nvSpPr>
                <p:cNvPr id="145" name="Rectangle 144"/>
                <p:cNvSpPr/>
                <p:nvPr/>
              </p:nvSpPr>
              <p:spPr>
                <a:xfrm>
                  <a:off x="15224760" y="7794732"/>
                  <a:ext cx="1392272" cy="1392272"/>
                </a:xfrm>
                <a:prstGeom prst="rect">
                  <a:avLst/>
                </a:prstGeom>
                <a:solidFill>
                  <a:srgbClr val="F39D9D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15118080" y="7907938"/>
                  <a:ext cx="1392272" cy="1392272"/>
                </a:xfrm>
                <a:prstGeom prst="rect">
                  <a:avLst/>
                </a:prstGeom>
                <a:solidFill>
                  <a:srgbClr val="EE707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15011400" y="8010808"/>
                  <a:ext cx="1392272" cy="1392272"/>
                </a:xfrm>
                <a:prstGeom prst="rect">
                  <a:avLst/>
                </a:prstGeom>
                <a:solidFill>
                  <a:srgbClr val="E9434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Rectangle 119"/>
              <p:cNvSpPr/>
              <p:nvPr/>
            </p:nvSpPr>
            <p:spPr>
              <a:xfrm>
                <a:off x="11536701" y="13488509"/>
                <a:ext cx="973443" cy="973443"/>
              </a:xfrm>
              <a:prstGeom prst="rect">
                <a:avLst/>
              </a:prstGeom>
              <a:solidFill>
                <a:srgbClr val="EA54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8757405" y="13099802"/>
                <a:ext cx="1350293" cy="1366591"/>
                <a:chOff x="13936716" y="6875598"/>
                <a:chExt cx="1931264" cy="1954573"/>
              </a:xfrm>
            </p:grpSpPr>
            <p:sp>
              <p:nvSpPr>
                <p:cNvPr id="139" name="Rectangle 138"/>
                <p:cNvSpPr/>
                <p:nvPr/>
              </p:nvSpPr>
              <p:spPr>
                <a:xfrm>
                  <a:off x="14475708" y="6875598"/>
                  <a:ext cx="1392272" cy="1392273"/>
                </a:xfrm>
                <a:prstGeom prst="rect">
                  <a:avLst/>
                </a:prstGeom>
                <a:solidFill>
                  <a:srgbClr val="F39D9D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14376648" y="6984466"/>
                  <a:ext cx="1392272" cy="1392273"/>
                </a:xfrm>
                <a:prstGeom prst="rect">
                  <a:avLst/>
                </a:prstGeom>
                <a:solidFill>
                  <a:srgbClr val="F18B8B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14269968" y="7097672"/>
                  <a:ext cx="1392272" cy="1392273"/>
                </a:xfrm>
                <a:prstGeom prst="rect">
                  <a:avLst/>
                </a:prstGeom>
                <a:solidFill>
                  <a:srgbClr val="EF7979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14163288" y="7200542"/>
                  <a:ext cx="1392272" cy="1392273"/>
                </a:xfrm>
                <a:prstGeom prst="rect">
                  <a:avLst/>
                </a:prstGeom>
                <a:solidFill>
                  <a:srgbClr val="ED6767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14051720" y="7315728"/>
                  <a:ext cx="1392272" cy="1392272"/>
                </a:xfrm>
                <a:prstGeom prst="rect">
                  <a:avLst/>
                </a:prstGeom>
                <a:solidFill>
                  <a:srgbClr val="EB555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13936716" y="7437899"/>
                  <a:ext cx="1392272" cy="1392272"/>
                </a:xfrm>
                <a:prstGeom prst="rect">
                  <a:avLst/>
                </a:prstGeom>
                <a:solidFill>
                  <a:srgbClr val="E9434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2" name="Rectangle 121"/>
              <p:cNvSpPr/>
              <p:nvPr/>
            </p:nvSpPr>
            <p:spPr>
              <a:xfrm>
                <a:off x="7464300" y="13487349"/>
                <a:ext cx="973443" cy="973443"/>
              </a:xfrm>
              <a:prstGeom prst="rect">
                <a:avLst/>
              </a:prstGeom>
              <a:solidFill>
                <a:srgbClr val="E844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9450612" y="13558238"/>
                <a:ext cx="214913" cy="209381"/>
              </a:xfrm>
              <a:prstGeom prst="rect">
                <a:avLst/>
              </a:prstGeom>
              <a:solidFill>
                <a:srgbClr val="F39D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0826338" y="13574179"/>
                <a:ext cx="214913" cy="209381"/>
              </a:xfrm>
              <a:prstGeom prst="rect">
                <a:avLst/>
              </a:prstGeom>
              <a:solidFill>
                <a:srgbClr val="F39D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10227919" y="14290931"/>
                <a:ext cx="109983" cy="107152"/>
              </a:xfrm>
              <a:prstGeom prst="rect">
                <a:avLst/>
              </a:prstGeom>
              <a:solidFill>
                <a:srgbClr val="F39D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1613373" y="14279149"/>
                <a:ext cx="109983" cy="107152"/>
              </a:xfrm>
              <a:prstGeom prst="rect">
                <a:avLst/>
              </a:prstGeom>
              <a:solidFill>
                <a:srgbClr val="F39D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7181850" y="14520446"/>
                <a:ext cx="16770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Oxygen" panose="02000503000000000000" pitchFamily="2" charset="0"/>
                  </a:rPr>
                  <a:t>Patch Extraction</a:t>
                </a:r>
                <a:endParaRPr lang="en-US" sz="1600" dirty="0">
                  <a:latin typeface="Oxygen" panose="02000503000000000000" pitchFamily="2" charset="0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9027107" y="14520446"/>
                <a:ext cx="20409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Oxygen" panose="02000503000000000000" pitchFamily="2" charset="0"/>
                  </a:rPr>
                  <a:t>Non-linear Mapping</a:t>
                </a:r>
                <a:endParaRPr lang="en-US" sz="1600" dirty="0">
                  <a:latin typeface="Oxygen" panose="02000503000000000000" pitchFamily="2" charset="0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11220450" y="14520446"/>
                <a:ext cx="15776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Oxygen" panose="02000503000000000000" pitchFamily="2" charset="0"/>
                  </a:rPr>
                  <a:t>Reconstruction</a:t>
                </a:r>
                <a:endParaRPr lang="en-US" sz="1600" dirty="0">
                  <a:latin typeface="Oxygen" panose="02000503000000000000" pitchFamily="2" charset="0"/>
                </a:endParaRPr>
              </a:p>
            </p:txBody>
          </p:sp>
          <p:cxnSp>
            <p:nvCxnSpPr>
              <p:cNvPr id="130" name="Straight Arrow Connector 129"/>
              <p:cNvCxnSpPr/>
              <p:nvPr/>
            </p:nvCxnSpPr>
            <p:spPr>
              <a:xfrm>
                <a:off x="8859218" y="14695062"/>
                <a:ext cx="20223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>
                <a:off x="11024568" y="14695062"/>
                <a:ext cx="20223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Rectangle 131"/>
              <p:cNvSpPr/>
              <p:nvPr/>
            </p:nvSpPr>
            <p:spPr>
              <a:xfrm>
                <a:off x="8029038" y="13558237"/>
                <a:ext cx="322993" cy="314679"/>
              </a:xfrm>
              <a:prstGeom prst="rect">
                <a:avLst/>
              </a:prstGeom>
              <a:solidFill>
                <a:srgbClr val="F39D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8867179" y="14258674"/>
                <a:ext cx="109983" cy="107152"/>
              </a:xfrm>
              <a:prstGeom prst="rect">
                <a:avLst/>
              </a:prstGeom>
              <a:solidFill>
                <a:srgbClr val="F39D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7515275" y="14782800"/>
                    <a:ext cx="101021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50" b="1" i="0" smtClean="0">
                              <a:solidFill>
                                <a:srgbClr val="0070C0"/>
                              </a:solidFill>
                              <a:latin typeface="Oxygen" panose="02000503000000000000" pitchFamily="2" charset="0"/>
                            </a:rPr>
                            <m:t>conv</m:t>
                          </m:r>
                          <m:r>
                            <a:rPr lang="en-US" sz="1050" b="0" i="1" smtClean="0">
                              <a:latin typeface="Cambria Math"/>
                            </a:rPr>
                            <m:t>(9,64,1)</m:t>
                          </m:r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 xmlns="">
              <p:sp>
                <p:nvSpPr>
                  <p:cNvPr id="134" name="TextBox 1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5275" y="14782800"/>
                    <a:ext cx="1010212" cy="261610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b="-23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9450612" y="14757484"/>
                    <a:ext cx="1059906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50" b="1" i="0" smtClean="0">
                              <a:solidFill>
                                <a:srgbClr val="0070C0"/>
                              </a:solidFill>
                              <a:latin typeface="Oxygen" panose="02000503000000000000" pitchFamily="2" charset="0"/>
                            </a:rPr>
                            <m:t>conv</m:t>
                          </m:r>
                          <m:r>
                            <a:rPr lang="en-US" sz="1050" b="0" i="1" smtClean="0">
                              <a:latin typeface="Cambria Math"/>
                            </a:rPr>
                            <m:t>(5,32,64)</m:t>
                          </m:r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 xmlns="">
              <p:sp>
                <p:nvSpPr>
                  <p:cNvPr id="135" name="TextBox 1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0612" y="14757484"/>
                    <a:ext cx="1059906" cy="253916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11496280" y="14757484"/>
                    <a:ext cx="984565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50" b="1" i="0" smtClean="0">
                              <a:solidFill>
                                <a:srgbClr val="0070C0"/>
                              </a:solidFill>
                              <a:latin typeface="Oxygen" panose="02000503000000000000" pitchFamily="2" charset="0"/>
                            </a:rPr>
                            <m:t>conv</m:t>
                          </m:r>
                          <m:r>
                            <a:rPr lang="en-US" sz="1050" b="0" i="1" smtClean="0">
                              <a:latin typeface="Cambria Math"/>
                            </a:rPr>
                            <m:t>(5,1,32)</m:t>
                          </m:r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 xmlns="">
              <p:sp>
                <p:nvSpPr>
                  <p:cNvPr id="136" name="TextBox 1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96280" y="14757484"/>
                    <a:ext cx="984565" cy="253916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TextBox 136"/>
              <p:cNvSpPr txBox="1"/>
              <p:nvPr/>
            </p:nvSpPr>
            <p:spPr>
              <a:xfrm>
                <a:off x="7483636" y="13867671"/>
                <a:ext cx="95410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Input Image</a:t>
                </a:r>
                <a:endParaRPr lang="en-US" sz="1050" b="1" dirty="0">
                  <a:solidFill>
                    <a:schemeClr val="bg1"/>
                  </a:solidFill>
                  <a:latin typeface="Oxygen" panose="02000503000000000000" pitchFamily="2" charset="0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1496280" y="13853160"/>
                <a:ext cx="106952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Output Image</a:t>
                </a:r>
                <a:endParaRPr lang="en-US" sz="1050" b="1" dirty="0">
                  <a:solidFill>
                    <a:schemeClr val="bg1"/>
                  </a:solidFill>
                  <a:latin typeface="Oxygen" panose="02000503000000000000" pitchFamily="2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8077200" y="12855532"/>
                  <a:ext cx="397724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1050" b="1" i="0" smtClean="0">
                          <a:solidFill>
                            <a:srgbClr val="0070C0"/>
                          </a:solidFill>
                          <a:latin typeface="Oxygen" panose="02000503000000000000" pitchFamily="2" charset="0"/>
                        </a:rPr>
                        <m:t>conv</m:t>
                      </m:r>
                      <m:d>
                        <m:dPr>
                          <m:ctrlPr>
                            <a:rPr lang="en-US" sz="10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105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05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05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050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sz="1050" b="0" i="1" smtClean="0">
                          <a:latin typeface="Cambria Math"/>
                        </a:rPr>
                        <m:t>:</m:t>
                      </m:r>
                    </m:oMath>
                  </a14:m>
                  <a:r>
                    <a:rPr lang="en-US" sz="105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1050" b="0" i="1" dirty="0" smtClean="0">
                          <a:latin typeface="Cambria Math"/>
                        </a:rPr>
                        <m:t>𝑓</m:t>
                      </m:r>
                      <m:r>
                        <a:rPr lang="en-US" sz="1050" b="0" i="1" dirty="0" smtClean="0">
                          <a:latin typeface="Cambria Math"/>
                        </a:rPr>
                        <m:t>=</m:t>
                      </m:r>
                    </m:oMath>
                  </a14:m>
                  <a:r>
                    <a:rPr lang="en-US" sz="1050" dirty="0" smtClean="0"/>
                    <a:t> </a:t>
                  </a:r>
                  <a:r>
                    <a:rPr lang="en-US" sz="1050" dirty="0" smtClean="0">
                      <a:latin typeface="Oxygen" panose="02000503000000000000" pitchFamily="2" charset="0"/>
                    </a:rPr>
                    <a:t>filter size, </a:t>
                  </a:r>
                  <a14:m>
                    <m:oMath xmlns:m="http://schemas.openxmlformats.org/officeDocument/2006/math">
                      <m:r>
                        <a:rPr lang="en-US" sz="1050" i="1" dirty="0" smtClean="0">
                          <a:latin typeface="Cambria Math"/>
                        </a:rPr>
                        <m:t>𝑛</m:t>
                      </m:r>
                      <m:r>
                        <a:rPr lang="en-US" sz="1050" i="1" dirty="0" smtClean="0">
                          <a:latin typeface="Cambria Math"/>
                        </a:rPr>
                        <m:t> =</m:t>
                      </m:r>
                    </m:oMath>
                  </a14:m>
                  <a:r>
                    <a:rPr lang="en-US" sz="1050" dirty="0" smtClean="0">
                      <a:latin typeface="Oxygen" panose="02000503000000000000" pitchFamily="2" charset="0"/>
                    </a:rPr>
                    <a:t> filter count, </a:t>
                  </a:r>
                  <a14:m>
                    <m:oMath xmlns:m="http://schemas.openxmlformats.org/officeDocument/2006/math">
                      <m:r>
                        <a:rPr lang="en-US" sz="1050" i="1" dirty="0" smtClean="0">
                          <a:latin typeface="Cambria Math"/>
                        </a:rPr>
                        <m:t>𝑐</m:t>
                      </m:r>
                      <m:r>
                        <a:rPr lang="en-US" sz="1050" i="1" dirty="0" smtClean="0">
                          <a:latin typeface="Cambria Math"/>
                        </a:rPr>
                        <m:t> = </m:t>
                      </m:r>
                    </m:oMath>
                  </a14:m>
                  <a:r>
                    <a:rPr lang="en-US" sz="1050" dirty="0" smtClean="0">
                      <a:latin typeface="Oxygen" panose="02000503000000000000" pitchFamily="2" charset="0"/>
                    </a:rPr>
                    <a:t>channel count</a:t>
                  </a:r>
                  <a:r>
                    <a:rPr lang="en-US" sz="1050" dirty="0" smtClean="0"/>
                    <a:t> </a:t>
                  </a:r>
                  <a:endParaRPr lang="en-US" sz="1050" dirty="0"/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200" y="12855532"/>
                  <a:ext cx="3977243" cy="25391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23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7964</TotalTime>
  <Words>1412</Words>
  <Application>Microsoft Office PowerPoint</Application>
  <PresentationFormat>Custom</PresentationFormat>
  <Paragraphs>201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135</cp:revision>
  <dcterms:created xsi:type="dcterms:W3CDTF">2016-12-02T05:36:26Z</dcterms:created>
  <dcterms:modified xsi:type="dcterms:W3CDTF">2017-06-04T22:21:05Z</dcterms:modified>
</cp:coreProperties>
</file>