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7" r:id="rId3"/>
    <p:sldId id="280" r:id="rId4"/>
    <p:sldId id="261" r:id="rId5"/>
    <p:sldId id="262" r:id="rId6"/>
    <p:sldId id="263" r:id="rId7"/>
    <p:sldId id="264" r:id="rId8"/>
    <p:sldId id="265" r:id="rId9"/>
    <p:sldId id="266" r:id="rId10"/>
    <p:sldId id="290" r:id="rId11"/>
    <p:sldId id="285" r:id="rId12"/>
    <p:sldId id="267" r:id="rId13"/>
    <p:sldId id="268" r:id="rId14"/>
    <p:sldId id="269" r:id="rId15"/>
    <p:sldId id="270" r:id="rId16"/>
    <p:sldId id="274" r:id="rId17"/>
    <p:sldId id="271" r:id="rId18"/>
    <p:sldId id="272" r:id="rId19"/>
    <p:sldId id="273" r:id="rId20"/>
    <p:sldId id="275" r:id="rId21"/>
    <p:sldId id="276" r:id="rId22"/>
    <p:sldId id="277" r:id="rId23"/>
    <p:sldId id="278" r:id="rId24"/>
    <p:sldId id="279" r:id="rId25"/>
    <p:sldId id="287" r:id="rId26"/>
    <p:sldId id="288" r:id="rId27"/>
    <p:sldId id="291" r:id="rId28"/>
    <p:sldId id="292" r:id="rId29"/>
    <p:sldId id="289"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72" autoAdjust="0"/>
    <p:restoredTop sz="93052" autoAdjust="0"/>
  </p:normalViewPr>
  <p:slideViewPr>
    <p:cSldViewPr>
      <p:cViewPr>
        <p:scale>
          <a:sx n="109" d="100"/>
          <a:sy n="109" d="100"/>
        </p:scale>
        <p:origin x="-309" y="147"/>
      </p:cViewPr>
      <p:guideLst>
        <p:guide orient="horz" pos="2160"/>
        <p:guide pos="2880"/>
      </p:guideLst>
    </p:cSldViewPr>
  </p:slideViewPr>
  <p:notesTextViewPr>
    <p:cViewPr>
      <p:scale>
        <a:sx n="75" d="100"/>
        <a:sy n="7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6E0174-808D-41B6-BE46-A3E3B70C0164}" type="datetimeFigureOut">
              <a:rPr lang="en-US" smtClean="0"/>
              <a:pPr/>
              <a:t>10/5/19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B69175-B3CD-40B3-8E84-690379ADCD55}" type="slidenum">
              <a:rPr lang="en-US" smtClean="0"/>
              <a:pPr/>
              <a:t>‹#›</a:t>
            </a:fld>
            <a:endParaRPr lang="en-US"/>
          </a:p>
        </p:txBody>
      </p:sp>
    </p:spTree>
    <p:extLst>
      <p:ext uri="{BB962C8B-B14F-4D97-AF65-F5344CB8AC3E}">
        <p14:creationId xmlns:p14="http://schemas.microsoft.com/office/powerpoint/2010/main" xmlns="" val="178353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26, 34, 35</a:t>
            </a:r>
            <a:endParaRPr lang="en-US" dirty="0"/>
          </a:p>
        </p:txBody>
      </p:sp>
      <p:sp>
        <p:nvSpPr>
          <p:cNvPr id="4" name="Slide Number Placeholder 3"/>
          <p:cNvSpPr>
            <a:spLocks noGrp="1"/>
          </p:cNvSpPr>
          <p:nvPr>
            <p:ph type="sldNum" sz="quarter" idx="10"/>
          </p:nvPr>
        </p:nvSpPr>
        <p:spPr/>
        <p:txBody>
          <a:bodyPr/>
          <a:lstStyle/>
          <a:p>
            <a:fld id="{0CB69175-B3CD-40B3-8E84-690379ADCD55}"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B69175-B3CD-40B3-8E84-690379ADCD55}" type="slidenum">
              <a:rPr lang="en-US" smtClean="0"/>
              <a:pPr/>
              <a:t>15</a:t>
            </a:fld>
            <a:endParaRPr lang="en-US"/>
          </a:p>
        </p:txBody>
      </p:sp>
    </p:spTree>
    <p:extLst>
      <p:ext uri="{BB962C8B-B14F-4D97-AF65-F5344CB8AC3E}">
        <p14:creationId xmlns:p14="http://schemas.microsoft.com/office/powerpoint/2010/main" xmlns="" val="843459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B69175-B3CD-40B3-8E84-690379ADCD55}" type="slidenum">
              <a:rPr lang="en-US" smtClean="0"/>
              <a:pPr/>
              <a:t>20</a:t>
            </a:fld>
            <a:endParaRPr lang="en-US"/>
          </a:p>
        </p:txBody>
      </p:sp>
    </p:spTree>
    <p:extLst>
      <p:ext uri="{BB962C8B-B14F-4D97-AF65-F5344CB8AC3E}">
        <p14:creationId xmlns:p14="http://schemas.microsoft.com/office/powerpoint/2010/main" xmlns="" val="1710493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B69175-B3CD-40B3-8E84-690379ADCD55}" type="slidenum">
              <a:rPr lang="en-US" smtClean="0"/>
              <a:pPr/>
              <a:t>23</a:t>
            </a:fld>
            <a:endParaRPr lang="en-US"/>
          </a:p>
        </p:txBody>
      </p:sp>
    </p:spTree>
    <p:extLst>
      <p:ext uri="{BB962C8B-B14F-4D97-AF65-F5344CB8AC3E}">
        <p14:creationId xmlns:p14="http://schemas.microsoft.com/office/powerpoint/2010/main" xmlns="" val="4115715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Cannot</a:t>
            </a:r>
            <a:r>
              <a:rPr lang="en-US" baseline="0" dirty="0" smtClean="0"/>
              <a:t> click on build dataset unless all previous fields have been filled out (APP will Crash)</a:t>
            </a:r>
          </a:p>
          <a:p>
            <a:pPr marL="171450" indent="-171450">
              <a:buFontTx/>
              <a:buChar char="-"/>
            </a:pPr>
            <a:r>
              <a:rPr lang="en-US" dirty="0" smtClean="0"/>
              <a:t>No</a:t>
            </a:r>
            <a:r>
              <a:rPr lang="en-US" baseline="0" dirty="0" smtClean="0"/>
              <a:t> forecast will be shown in batch forecast if there is only one or no </a:t>
            </a:r>
            <a:r>
              <a:rPr lang="en-US" baseline="0" dirty="0" err="1" smtClean="0"/>
              <a:t>sku</a:t>
            </a:r>
            <a:r>
              <a:rPr lang="en-US" baseline="0" dirty="0" smtClean="0"/>
              <a:t> in the dataset, must have min two SKUs in dataset for batch forecast to work (Error will display)</a:t>
            </a:r>
          </a:p>
          <a:p>
            <a:pPr marL="171450" indent="-171450">
              <a:buFontTx/>
              <a:buChar char="-"/>
            </a:pPr>
            <a:r>
              <a:rPr lang="en-US" baseline="0" dirty="0" smtClean="0"/>
              <a:t>If no SKU meets the dataset filter requirements when building the dataset, app will crash</a:t>
            </a:r>
            <a:endParaRPr lang="en-US" dirty="0"/>
          </a:p>
        </p:txBody>
      </p:sp>
      <p:sp>
        <p:nvSpPr>
          <p:cNvPr id="4" name="Slide Number Placeholder 3"/>
          <p:cNvSpPr>
            <a:spLocks noGrp="1"/>
          </p:cNvSpPr>
          <p:nvPr>
            <p:ph type="sldNum" sz="quarter" idx="10"/>
          </p:nvPr>
        </p:nvSpPr>
        <p:spPr/>
        <p:txBody>
          <a:bodyPr/>
          <a:lstStyle/>
          <a:p>
            <a:fld id="{0CB69175-B3CD-40B3-8E84-690379ADCD55}" type="slidenum">
              <a:rPr lang="en-US" smtClean="0"/>
              <a:pPr/>
              <a:t>30</a:t>
            </a:fld>
            <a:endParaRPr lang="en-US"/>
          </a:p>
        </p:txBody>
      </p:sp>
    </p:spTree>
    <p:extLst>
      <p:ext uri="{BB962C8B-B14F-4D97-AF65-F5344CB8AC3E}">
        <p14:creationId xmlns:p14="http://schemas.microsoft.com/office/powerpoint/2010/main" xmlns="" val="1707828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B69175-B3CD-40B3-8E84-690379ADCD55}" type="slidenum">
              <a:rPr lang="en-US" smtClean="0"/>
              <a:pPr/>
              <a:t>4</a:t>
            </a:fld>
            <a:endParaRPr lang="en-US"/>
          </a:p>
        </p:txBody>
      </p:sp>
    </p:spTree>
    <p:extLst>
      <p:ext uri="{BB962C8B-B14F-4D97-AF65-F5344CB8AC3E}">
        <p14:creationId xmlns:p14="http://schemas.microsoft.com/office/powerpoint/2010/main" xmlns="" val="976966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a:t>
            </a:r>
            <a:endParaRPr lang="en-US" dirty="0"/>
          </a:p>
        </p:txBody>
      </p:sp>
      <p:sp>
        <p:nvSpPr>
          <p:cNvPr id="4" name="Slide Number Placeholder 3"/>
          <p:cNvSpPr>
            <a:spLocks noGrp="1"/>
          </p:cNvSpPr>
          <p:nvPr>
            <p:ph type="sldNum" sz="quarter" idx="10"/>
          </p:nvPr>
        </p:nvSpPr>
        <p:spPr/>
        <p:txBody>
          <a:bodyPr/>
          <a:lstStyle/>
          <a:p>
            <a:fld id="{0CB69175-B3CD-40B3-8E84-690379ADCD55}" type="slidenum">
              <a:rPr lang="en-US" smtClean="0"/>
              <a:pPr/>
              <a:t>5</a:t>
            </a:fld>
            <a:endParaRPr lang="en-US"/>
          </a:p>
        </p:txBody>
      </p:sp>
    </p:spTree>
    <p:extLst>
      <p:ext uri="{BB962C8B-B14F-4D97-AF65-F5344CB8AC3E}">
        <p14:creationId xmlns:p14="http://schemas.microsoft.com/office/powerpoint/2010/main" xmlns="" val="3206179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UPDATE!!!!!!!!!!!!!</a:t>
            </a:r>
          </a:p>
          <a:p>
            <a:endParaRPr lang="en-US" dirty="0"/>
          </a:p>
        </p:txBody>
      </p:sp>
      <p:sp>
        <p:nvSpPr>
          <p:cNvPr id="4" name="Slide Number Placeholder 3"/>
          <p:cNvSpPr>
            <a:spLocks noGrp="1"/>
          </p:cNvSpPr>
          <p:nvPr>
            <p:ph type="sldNum" sz="quarter" idx="10"/>
          </p:nvPr>
        </p:nvSpPr>
        <p:spPr/>
        <p:txBody>
          <a:bodyPr/>
          <a:lstStyle/>
          <a:p>
            <a:fld id="{0CB69175-B3CD-40B3-8E84-690379ADCD55}" type="slidenum">
              <a:rPr lang="en-US" smtClean="0"/>
              <a:pPr/>
              <a:t>6</a:t>
            </a:fld>
            <a:endParaRPr lang="en-US"/>
          </a:p>
        </p:txBody>
      </p:sp>
    </p:spTree>
    <p:extLst>
      <p:ext uri="{BB962C8B-B14F-4D97-AF65-F5344CB8AC3E}">
        <p14:creationId xmlns:p14="http://schemas.microsoft.com/office/powerpoint/2010/main" xmlns="" val="2852650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UPDATE!!!!!!!!!!!!!</a:t>
            </a:r>
          </a:p>
          <a:p>
            <a:endParaRPr lang="en-US" dirty="0"/>
          </a:p>
        </p:txBody>
      </p:sp>
      <p:sp>
        <p:nvSpPr>
          <p:cNvPr id="4" name="Slide Number Placeholder 3"/>
          <p:cNvSpPr>
            <a:spLocks noGrp="1"/>
          </p:cNvSpPr>
          <p:nvPr>
            <p:ph type="sldNum" sz="quarter" idx="10"/>
          </p:nvPr>
        </p:nvSpPr>
        <p:spPr/>
        <p:txBody>
          <a:bodyPr/>
          <a:lstStyle/>
          <a:p>
            <a:fld id="{0CB69175-B3CD-40B3-8E84-690379ADCD55}" type="slidenum">
              <a:rPr lang="en-US" smtClean="0"/>
              <a:pPr/>
              <a:t>7</a:t>
            </a:fld>
            <a:endParaRPr lang="en-US"/>
          </a:p>
        </p:txBody>
      </p:sp>
    </p:spTree>
    <p:extLst>
      <p:ext uri="{BB962C8B-B14F-4D97-AF65-F5344CB8AC3E}">
        <p14:creationId xmlns:p14="http://schemas.microsoft.com/office/powerpoint/2010/main" xmlns="" val="2411503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UPDATE!!!!!!!!!!!!!</a:t>
            </a:r>
          </a:p>
          <a:p>
            <a:endParaRPr lang="en-US" dirty="0"/>
          </a:p>
        </p:txBody>
      </p:sp>
      <p:sp>
        <p:nvSpPr>
          <p:cNvPr id="4" name="Slide Number Placeholder 3"/>
          <p:cNvSpPr>
            <a:spLocks noGrp="1"/>
          </p:cNvSpPr>
          <p:nvPr>
            <p:ph type="sldNum" sz="quarter" idx="10"/>
          </p:nvPr>
        </p:nvSpPr>
        <p:spPr/>
        <p:txBody>
          <a:bodyPr/>
          <a:lstStyle/>
          <a:p>
            <a:fld id="{0CB69175-B3CD-40B3-8E84-690379ADCD55}" type="slidenum">
              <a:rPr lang="en-US" smtClean="0"/>
              <a:pPr/>
              <a:t>9</a:t>
            </a:fld>
            <a:endParaRPr lang="en-US"/>
          </a:p>
        </p:txBody>
      </p:sp>
    </p:spTree>
    <p:extLst>
      <p:ext uri="{BB962C8B-B14F-4D97-AF65-F5344CB8AC3E}">
        <p14:creationId xmlns:p14="http://schemas.microsoft.com/office/powerpoint/2010/main" xmlns="" val="2605873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UPDATE!!!!!!!!!!!!!</a:t>
            </a:r>
          </a:p>
          <a:p>
            <a:endParaRPr lang="en-US" dirty="0"/>
          </a:p>
        </p:txBody>
      </p:sp>
      <p:sp>
        <p:nvSpPr>
          <p:cNvPr id="4" name="Slide Number Placeholder 3"/>
          <p:cNvSpPr>
            <a:spLocks noGrp="1"/>
          </p:cNvSpPr>
          <p:nvPr>
            <p:ph type="sldNum" sz="quarter" idx="10"/>
          </p:nvPr>
        </p:nvSpPr>
        <p:spPr/>
        <p:txBody>
          <a:bodyPr/>
          <a:lstStyle/>
          <a:p>
            <a:fld id="{0CB69175-B3CD-40B3-8E84-690379ADCD55}" type="slidenum">
              <a:rPr lang="en-US" smtClean="0"/>
              <a:pPr/>
              <a:t>10</a:t>
            </a:fld>
            <a:endParaRPr lang="en-US"/>
          </a:p>
        </p:txBody>
      </p:sp>
    </p:spTree>
    <p:extLst>
      <p:ext uri="{BB962C8B-B14F-4D97-AF65-F5344CB8AC3E}">
        <p14:creationId xmlns:p14="http://schemas.microsoft.com/office/powerpoint/2010/main" xmlns="" val="2605873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B69175-B3CD-40B3-8E84-690379ADCD55}" type="slidenum">
              <a:rPr lang="en-US" smtClean="0"/>
              <a:pPr/>
              <a:t>11</a:t>
            </a:fld>
            <a:endParaRPr lang="en-US"/>
          </a:p>
        </p:txBody>
      </p:sp>
    </p:spTree>
    <p:extLst>
      <p:ext uri="{BB962C8B-B14F-4D97-AF65-F5344CB8AC3E}">
        <p14:creationId xmlns:p14="http://schemas.microsoft.com/office/powerpoint/2010/main" xmlns="" val="2605873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UPDATE!!!!!!!!!!!!!</a:t>
            </a:r>
          </a:p>
          <a:p>
            <a:endParaRPr lang="en-US" dirty="0"/>
          </a:p>
        </p:txBody>
      </p:sp>
      <p:sp>
        <p:nvSpPr>
          <p:cNvPr id="4" name="Slide Number Placeholder 3"/>
          <p:cNvSpPr>
            <a:spLocks noGrp="1"/>
          </p:cNvSpPr>
          <p:nvPr>
            <p:ph type="sldNum" sz="quarter" idx="10"/>
          </p:nvPr>
        </p:nvSpPr>
        <p:spPr/>
        <p:txBody>
          <a:bodyPr/>
          <a:lstStyle/>
          <a:p>
            <a:fld id="{0CB69175-B3CD-40B3-8E84-690379ADCD55}" type="slidenum">
              <a:rPr lang="en-US" smtClean="0"/>
              <a:pPr/>
              <a:t>13</a:t>
            </a:fld>
            <a:endParaRPr lang="en-US"/>
          </a:p>
        </p:txBody>
      </p:sp>
    </p:spTree>
    <p:extLst>
      <p:ext uri="{BB962C8B-B14F-4D97-AF65-F5344CB8AC3E}">
        <p14:creationId xmlns:p14="http://schemas.microsoft.com/office/powerpoint/2010/main" xmlns="" val="29661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86B37E-84C5-4761-AEFA-DA676C77DEB3}" type="datetimeFigureOut">
              <a:rPr lang="en-US" smtClean="0"/>
              <a:pPr/>
              <a:t>10/5/19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0F1A-BF3F-4818-9703-3DA2F7002DC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86B37E-84C5-4761-AEFA-DA676C77DEB3}" type="datetimeFigureOut">
              <a:rPr lang="en-US" smtClean="0"/>
              <a:pPr/>
              <a:t>10/5/19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0F1A-BF3F-4818-9703-3DA2F7002DC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86B37E-84C5-4761-AEFA-DA676C77DEB3}" type="datetimeFigureOut">
              <a:rPr lang="en-US" smtClean="0"/>
              <a:pPr/>
              <a:t>10/5/19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0F1A-BF3F-4818-9703-3DA2F7002DC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86B37E-84C5-4761-AEFA-DA676C77DEB3}" type="datetimeFigureOut">
              <a:rPr lang="en-US" smtClean="0"/>
              <a:pPr/>
              <a:t>10/5/19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0F1A-BF3F-4818-9703-3DA2F7002DC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86B37E-84C5-4761-AEFA-DA676C77DEB3}" type="datetimeFigureOut">
              <a:rPr lang="en-US" smtClean="0"/>
              <a:pPr/>
              <a:t>10/5/19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200F1A-BF3F-4818-9703-3DA2F7002DC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86B37E-84C5-4761-AEFA-DA676C77DEB3}" type="datetimeFigureOut">
              <a:rPr lang="en-US" smtClean="0"/>
              <a:pPr/>
              <a:t>10/5/19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0F1A-BF3F-4818-9703-3DA2F7002DC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86B37E-84C5-4761-AEFA-DA676C77DEB3}" type="datetimeFigureOut">
              <a:rPr lang="en-US" smtClean="0"/>
              <a:pPr/>
              <a:t>10/5/19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200F1A-BF3F-4818-9703-3DA2F7002DC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86B37E-84C5-4761-AEFA-DA676C77DEB3}" type="datetimeFigureOut">
              <a:rPr lang="en-US" smtClean="0"/>
              <a:pPr/>
              <a:t>10/5/19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200F1A-BF3F-4818-9703-3DA2F7002DC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6B37E-84C5-4761-AEFA-DA676C77DEB3}" type="datetimeFigureOut">
              <a:rPr lang="en-US" smtClean="0"/>
              <a:pPr/>
              <a:t>10/5/19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200F1A-BF3F-4818-9703-3DA2F7002DC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86B37E-84C5-4761-AEFA-DA676C77DEB3}" type="datetimeFigureOut">
              <a:rPr lang="en-US" smtClean="0"/>
              <a:pPr/>
              <a:t>10/5/19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200F1A-BF3F-4818-9703-3DA2F7002DC6}"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E86B37E-84C5-4761-AEFA-DA676C77DEB3}" type="datetimeFigureOut">
              <a:rPr lang="en-US" smtClean="0"/>
              <a:pPr/>
              <a:t>10/5/19</a:t>
            </a:fld>
            <a:endParaRPr lang="en-US" dirty="0"/>
          </a:p>
        </p:txBody>
      </p:sp>
      <p:sp>
        <p:nvSpPr>
          <p:cNvPr id="9" name="Slide Number Placeholder 8"/>
          <p:cNvSpPr>
            <a:spLocks noGrp="1"/>
          </p:cNvSpPr>
          <p:nvPr>
            <p:ph type="sldNum" sz="quarter" idx="11"/>
          </p:nvPr>
        </p:nvSpPr>
        <p:spPr/>
        <p:txBody>
          <a:bodyPr/>
          <a:lstStyle/>
          <a:p>
            <a:fld id="{1C200F1A-BF3F-4818-9703-3DA2F7002DC6}"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C200F1A-BF3F-4818-9703-3DA2F7002DC6}"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E86B37E-84C5-4761-AEFA-DA676C77DEB3}" type="datetimeFigureOut">
              <a:rPr lang="en-US" smtClean="0"/>
              <a:pPr/>
              <a:t>10/5/19</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Statistical Forecasting </a:t>
            </a:r>
            <a:br>
              <a:rPr lang="en-US" dirty="0" smtClean="0"/>
            </a:br>
            <a:r>
              <a:rPr lang="en-US" dirty="0" smtClean="0"/>
              <a:t>of Demand Data using R-Shiny </a:t>
            </a:r>
            <a:endParaRPr lang="en-US" dirty="0"/>
          </a:p>
        </p:txBody>
      </p:sp>
    </p:spTree>
    <p:extLst>
      <p:ext uri="{BB962C8B-B14F-4D97-AF65-F5344CB8AC3E}">
        <p14:creationId xmlns:p14="http://schemas.microsoft.com/office/powerpoint/2010/main" xmlns="" val="260232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Screen Shot 2019-10-07 at 2.08.53 PM.png"/>
          <p:cNvPicPr>
            <a:picLocks noChangeAspect="1"/>
          </p:cNvPicPr>
          <p:nvPr/>
        </p:nvPicPr>
        <p:blipFill>
          <a:blip r:embed="rId3"/>
          <a:stretch>
            <a:fillRect/>
          </a:stretch>
        </p:blipFill>
        <p:spPr>
          <a:xfrm>
            <a:off x="2667000" y="1219200"/>
            <a:ext cx="3759393" cy="5448580"/>
          </a:xfrm>
          <a:prstGeom prst="rect">
            <a:avLst/>
          </a:prstGeom>
        </p:spPr>
      </p:pic>
      <p:sp>
        <p:nvSpPr>
          <p:cNvPr id="2" name="Title 1"/>
          <p:cNvSpPr>
            <a:spLocks noGrp="1"/>
          </p:cNvSpPr>
          <p:nvPr>
            <p:ph type="title"/>
          </p:nvPr>
        </p:nvSpPr>
        <p:spPr>
          <a:xfrm>
            <a:off x="381000" y="-228600"/>
            <a:ext cx="7620000" cy="1143000"/>
          </a:xfrm>
        </p:spPr>
        <p:txBody>
          <a:bodyPr/>
          <a:lstStyle/>
          <a:p>
            <a:r>
              <a:rPr lang="en-US" sz="3200" dirty="0"/>
              <a:t>Selecting </a:t>
            </a:r>
            <a:r>
              <a:rPr lang="en-US" sz="3200" dirty="0" smtClean="0"/>
              <a:t>SKU(s) &amp; Building the Dataset</a:t>
            </a:r>
            <a:endParaRPr lang="en-US" sz="3200" dirty="0"/>
          </a:p>
        </p:txBody>
      </p:sp>
      <p:sp>
        <p:nvSpPr>
          <p:cNvPr id="15" name="Left Brace 14"/>
          <p:cNvSpPr/>
          <p:nvPr/>
        </p:nvSpPr>
        <p:spPr>
          <a:xfrm>
            <a:off x="2438400" y="5181600"/>
            <a:ext cx="179981" cy="27902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76200" y="4724400"/>
            <a:ext cx="2237769" cy="1169551"/>
          </a:xfrm>
          <a:prstGeom prst="rect">
            <a:avLst/>
          </a:prstGeom>
          <a:noFill/>
          <a:ln w="12700">
            <a:solidFill>
              <a:schemeClr val="tx1"/>
            </a:solidFill>
          </a:ln>
        </p:spPr>
        <p:txBody>
          <a:bodyPr wrap="square" rtlCol="0">
            <a:spAutoFit/>
          </a:bodyPr>
          <a:lstStyle/>
          <a:p>
            <a:r>
              <a:rPr lang="en-US" sz="1000" b="1" i="1" dirty="0" smtClean="0"/>
              <a:t>Aggregate Rows</a:t>
            </a:r>
            <a:r>
              <a:rPr lang="en-US" sz="1000" b="1" dirty="0" smtClean="0"/>
              <a:t> </a:t>
            </a:r>
            <a:r>
              <a:rPr lang="en-US" sz="1000" dirty="0" smtClean="0"/>
              <a:t>allows the user to create a column in the dataset that aggregates the rows of </a:t>
            </a:r>
            <a:r>
              <a:rPr lang="en-US" sz="1000" b="1" dirty="0" smtClean="0"/>
              <a:t>Booking Actuals </a:t>
            </a:r>
            <a:r>
              <a:rPr lang="en-US" sz="1000" dirty="0" smtClean="0"/>
              <a:t>selected  from the dataset. Note that more than one </a:t>
            </a:r>
            <a:r>
              <a:rPr lang="en-US" sz="1000" i="1" dirty="0" smtClean="0"/>
              <a:t>SKU </a:t>
            </a:r>
            <a:r>
              <a:rPr lang="en-US" sz="1000" dirty="0" smtClean="0"/>
              <a:t>must have been selected from the dataset for this option to be applied. </a:t>
            </a:r>
            <a:endParaRPr lang="en-US" sz="1000" i="1" dirty="0"/>
          </a:p>
        </p:txBody>
      </p:sp>
      <p:sp>
        <p:nvSpPr>
          <p:cNvPr id="17" name="Left Brace 16"/>
          <p:cNvSpPr/>
          <p:nvPr/>
        </p:nvSpPr>
        <p:spPr>
          <a:xfrm rot="10800000">
            <a:off x="4267200" y="5867400"/>
            <a:ext cx="228600" cy="38954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648200" y="5791200"/>
            <a:ext cx="3390900" cy="553998"/>
          </a:xfrm>
          <a:prstGeom prst="rect">
            <a:avLst/>
          </a:prstGeom>
          <a:solidFill>
            <a:schemeClr val="bg1"/>
          </a:solidFill>
          <a:ln w="12700">
            <a:solidFill>
              <a:schemeClr val="tx1"/>
            </a:solidFill>
          </a:ln>
        </p:spPr>
        <p:txBody>
          <a:bodyPr wrap="square" rtlCol="0">
            <a:spAutoFit/>
          </a:bodyPr>
          <a:lstStyle/>
          <a:p>
            <a:r>
              <a:rPr lang="en-US" sz="1000" dirty="0" smtClean="0"/>
              <a:t>Once the user has selected the </a:t>
            </a:r>
            <a:r>
              <a:rPr lang="en-US" sz="1000" b="1" i="1" dirty="0" smtClean="0"/>
              <a:t>Region(s)</a:t>
            </a:r>
            <a:r>
              <a:rPr lang="en-US" sz="1000" i="1" dirty="0" smtClean="0"/>
              <a:t>, </a:t>
            </a:r>
            <a:r>
              <a:rPr lang="en-US" sz="1000" b="1" i="1" dirty="0" smtClean="0"/>
              <a:t>Market(s)</a:t>
            </a:r>
            <a:r>
              <a:rPr lang="en-US" sz="1000" i="1" dirty="0" smtClean="0"/>
              <a:t>, </a:t>
            </a:r>
            <a:r>
              <a:rPr lang="en-US" sz="1000" b="1" i="1" dirty="0" smtClean="0"/>
              <a:t>Product(s)</a:t>
            </a:r>
            <a:r>
              <a:rPr lang="en-US" sz="1000" i="1" dirty="0" smtClean="0"/>
              <a:t>, and </a:t>
            </a:r>
            <a:r>
              <a:rPr lang="en-US" sz="1000" b="1" i="1" dirty="0" smtClean="0"/>
              <a:t>SKU(s)</a:t>
            </a:r>
            <a:r>
              <a:rPr lang="en-US" sz="1000" i="1" dirty="0" smtClean="0"/>
              <a:t>  </a:t>
            </a:r>
            <a:r>
              <a:rPr lang="en-US" sz="1000" dirty="0" smtClean="0"/>
              <a:t>to include in their dataset, the user must click </a:t>
            </a:r>
            <a:r>
              <a:rPr lang="en-US" sz="1000" b="1" i="1" dirty="0" smtClean="0"/>
              <a:t>Build Dataset</a:t>
            </a:r>
            <a:r>
              <a:rPr lang="en-US" sz="1000" b="1" dirty="0" smtClean="0"/>
              <a:t> </a:t>
            </a:r>
            <a:r>
              <a:rPr lang="en-US" sz="1000" dirty="0" smtClean="0"/>
              <a:t>to create and display the dataset. </a:t>
            </a:r>
            <a:endParaRPr lang="en-US" sz="1000" dirty="0"/>
          </a:p>
        </p:txBody>
      </p:sp>
      <p:sp>
        <p:nvSpPr>
          <p:cNvPr id="19" name="Left Brace 18"/>
          <p:cNvSpPr/>
          <p:nvPr/>
        </p:nvSpPr>
        <p:spPr>
          <a:xfrm rot="10800000">
            <a:off x="4724400" y="4267200"/>
            <a:ext cx="228600" cy="38954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5029200" y="3962400"/>
            <a:ext cx="3390900" cy="861774"/>
          </a:xfrm>
          <a:prstGeom prst="rect">
            <a:avLst/>
          </a:prstGeom>
          <a:solidFill>
            <a:schemeClr val="bg1"/>
          </a:solidFill>
          <a:ln w="12700">
            <a:solidFill>
              <a:schemeClr val="tx1"/>
            </a:solidFill>
          </a:ln>
        </p:spPr>
        <p:txBody>
          <a:bodyPr wrap="square" rtlCol="0">
            <a:spAutoFit/>
          </a:bodyPr>
          <a:lstStyle/>
          <a:p>
            <a:r>
              <a:rPr lang="en-US" sz="1000" dirty="0" smtClean="0"/>
              <a:t>Allows the user to specify the maximum number of NA observations within  </a:t>
            </a:r>
            <a:r>
              <a:rPr lang="en-US" sz="1000" dirty="0" smtClean="0"/>
              <a:t>the six most recent observations for </a:t>
            </a:r>
            <a:r>
              <a:rPr lang="en-US" sz="1000" dirty="0" smtClean="0"/>
              <a:t>each </a:t>
            </a:r>
            <a:r>
              <a:rPr lang="en-US" sz="1000" b="1" dirty="0" smtClean="0"/>
              <a:t>SKU</a:t>
            </a:r>
            <a:r>
              <a:rPr lang="en-US" sz="1000" dirty="0" smtClean="0"/>
              <a:t>. If the </a:t>
            </a:r>
            <a:r>
              <a:rPr lang="en-US" sz="1000" b="1" dirty="0" smtClean="0"/>
              <a:t>SKU</a:t>
            </a:r>
            <a:r>
              <a:rPr lang="en-US" sz="1000" dirty="0" smtClean="0"/>
              <a:t> contains more than the specified number of NA observations within the </a:t>
            </a:r>
            <a:r>
              <a:rPr lang="en-US" sz="1000" dirty="0" smtClean="0"/>
              <a:t>six most </a:t>
            </a:r>
            <a:r>
              <a:rPr lang="en-US" sz="1000" dirty="0" smtClean="0"/>
              <a:t>recent periods, they are filtered out of the final dataset.</a:t>
            </a:r>
            <a:endParaRPr lang="en-US" sz="1000" dirty="0"/>
          </a:p>
        </p:txBody>
      </p:sp>
      <p:sp>
        <p:nvSpPr>
          <p:cNvPr id="23" name="Left Brace 22"/>
          <p:cNvSpPr/>
          <p:nvPr/>
        </p:nvSpPr>
        <p:spPr>
          <a:xfrm rot="10800000">
            <a:off x="4800600" y="2209800"/>
            <a:ext cx="143838" cy="38954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5105400" y="2057400"/>
            <a:ext cx="2133600" cy="707886"/>
          </a:xfrm>
          <a:prstGeom prst="rect">
            <a:avLst/>
          </a:prstGeom>
          <a:solidFill>
            <a:schemeClr val="bg1"/>
          </a:solidFill>
          <a:ln w="12700">
            <a:solidFill>
              <a:schemeClr val="tx1"/>
            </a:solidFill>
          </a:ln>
        </p:spPr>
        <p:txBody>
          <a:bodyPr wrap="square" rtlCol="0">
            <a:spAutoFit/>
          </a:bodyPr>
          <a:lstStyle/>
          <a:p>
            <a:r>
              <a:rPr lang="en-US" sz="1000" dirty="0" smtClean="0"/>
              <a:t>Allows the user to filter out  </a:t>
            </a:r>
            <a:r>
              <a:rPr lang="en-US" sz="1000" b="1" dirty="0" smtClean="0"/>
              <a:t>SKUs </a:t>
            </a:r>
            <a:r>
              <a:rPr lang="en-US" sz="1000" dirty="0" smtClean="0"/>
              <a:t>that don’t meet the selected minimum number of non-NA observations.</a:t>
            </a:r>
            <a:endParaRPr lang="en-US" sz="1000" dirty="0"/>
          </a:p>
        </p:txBody>
      </p:sp>
    </p:spTree>
    <p:extLst>
      <p:ext uri="{BB962C8B-B14F-4D97-AF65-F5344CB8AC3E}">
        <p14:creationId xmlns:p14="http://schemas.microsoft.com/office/powerpoint/2010/main" xmlns="" val="4162253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r>
              <a:rPr lang="en-US" sz="3200" dirty="0" smtClean="0"/>
              <a:t>Raw Data to Built Dataset  Conversion</a:t>
            </a:r>
            <a:endParaRPr lang="en-US" sz="3200" dirty="0"/>
          </a:p>
        </p:txBody>
      </p:sp>
      <p:cxnSp>
        <p:nvCxnSpPr>
          <p:cNvPr id="7" name="Straight Arrow Connector 6"/>
          <p:cNvCxnSpPr/>
          <p:nvPr/>
        </p:nvCxnSpPr>
        <p:spPr>
          <a:xfrm>
            <a:off x="4114800" y="2971800"/>
            <a:ext cx="1219200" cy="15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47900" y="5105400"/>
            <a:ext cx="4343400" cy="1600438"/>
          </a:xfrm>
          <a:prstGeom prst="rect">
            <a:avLst/>
          </a:prstGeom>
          <a:noFill/>
          <a:ln w="12700">
            <a:solidFill>
              <a:schemeClr val="tx1"/>
            </a:solidFill>
          </a:ln>
        </p:spPr>
        <p:txBody>
          <a:bodyPr wrap="square" rtlCol="0">
            <a:spAutoFit/>
          </a:bodyPr>
          <a:lstStyle/>
          <a:p>
            <a:r>
              <a:rPr lang="en-US" sz="1400" dirty="0" smtClean="0"/>
              <a:t>Based on the selected filters applied to the raw data, the application will gather </a:t>
            </a:r>
            <a:r>
              <a:rPr lang="en-US" sz="1400" b="1" dirty="0" smtClean="0"/>
              <a:t>Region, </a:t>
            </a:r>
            <a:r>
              <a:rPr lang="en-US" sz="1400" b="1" dirty="0" smtClean="0"/>
              <a:t>Country</a:t>
            </a:r>
            <a:r>
              <a:rPr lang="en-US" sz="1400" dirty="0" smtClean="0"/>
              <a:t>, </a:t>
            </a:r>
            <a:r>
              <a:rPr lang="en-US" sz="1400" dirty="0" smtClean="0"/>
              <a:t>and </a:t>
            </a:r>
            <a:r>
              <a:rPr lang="en-US" sz="1400" b="1" dirty="0" smtClean="0"/>
              <a:t>SKU</a:t>
            </a:r>
            <a:r>
              <a:rPr lang="en-US" sz="1400" dirty="0" smtClean="0"/>
              <a:t> into a single column in order for each </a:t>
            </a:r>
            <a:r>
              <a:rPr lang="en-US" sz="1400" b="1" dirty="0" smtClean="0"/>
              <a:t>SKU</a:t>
            </a:r>
            <a:r>
              <a:rPr lang="en-US" sz="1400" dirty="0" smtClean="0"/>
              <a:t> to have its own column of shipment actuals. If </a:t>
            </a:r>
            <a:r>
              <a:rPr lang="en-US" sz="1400" b="1" dirty="0" smtClean="0"/>
              <a:t>SKUs</a:t>
            </a:r>
            <a:r>
              <a:rPr lang="en-US" sz="1400" dirty="0" smtClean="0"/>
              <a:t> don’t begin at the same date, empty rows of missing data will be replaced with NAs. If there is no observation for a </a:t>
            </a:r>
            <a:r>
              <a:rPr lang="en-US" sz="1400" b="1" dirty="0" smtClean="0"/>
              <a:t>SKU</a:t>
            </a:r>
            <a:r>
              <a:rPr lang="en-US" sz="1400" dirty="0" smtClean="0"/>
              <a:t> for a  specific data(s), NAs will be inserted. </a:t>
            </a:r>
            <a:endParaRPr lang="en-US" sz="1400" b="1" dirty="0"/>
          </a:p>
        </p:txBody>
      </p:sp>
      <p:sp>
        <p:nvSpPr>
          <p:cNvPr id="16" name="TextBox 15"/>
          <p:cNvSpPr txBox="1"/>
          <p:nvPr/>
        </p:nvSpPr>
        <p:spPr>
          <a:xfrm>
            <a:off x="3581400" y="1752600"/>
            <a:ext cx="1676400" cy="400110"/>
          </a:xfrm>
          <a:prstGeom prst="rect">
            <a:avLst/>
          </a:prstGeom>
          <a:noFill/>
          <a:ln w="12700">
            <a:solidFill>
              <a:schemeClr val="tx1"/>
            </a:solidFill>
          </a:ln>
        </p:spPr>
        <p:txBody>
          <a:bodyPr wrap="square" rtlCol="0">
            <a:spAutoFit/>
          </a:bodyPr>
          <a:lstStyle/>
          <a:p>
            <a:pPr algn="ctr"/>
            <a:r>
              <a:rPr lang="en-US" sz="1000" dirty="0" smtClean="0"/>
              <a:t>Backend conversion of Raw Data</a:t>
            </a:r>
            <a:endParaRPr lang="en-US" sz="1000" dirty="0"/>
          </a:p>
        </p:txBody>
      </p:sp>
      <p:sp>
        <p:nvSpPr>
          <p:cNvPr id="17" name="Left Brace 16"/>
          <p:cNvSpPr/>
          <p:nvPr/>
        </p:nvSpPr>
        <p:spPr>
          <a:xfrm rot="5400000">
            <a:off x="7051383" y="1818507"/>
            <a:ext cx="177324" cy="197911"/>
          </a:xfrm>
          <a:prstGeom prst="leftBrace">
            <a:avLst>
              <a:gd name="adj1" fmla="val 8333"/>
              <a:gd name="adj2" fmla="val 7579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5400000">
            <a:off x="7264637" y="1803163"/>
            <a:ext cx="177325" cy="228600"/>
          </a:xfrm>
          <a:prstGeom prst="leftBrace">
            <a:avLst>
              <a:gd name="adj1" fmla="val 83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5400000">
            <a:off x="7569438" y="1726963"/>
            <a:ext cx="177324" cy="381000"/>
          </a:xfrm>
          <a:prstGeom prst="leftBrace">
            <a:avLst>
              <a:gd name="adj1" fmla="val 8333"/>
              <a:gd name="adj2" fmla="val 2928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6603271" y="1600201"/>
            <a:ext cx="506137" cy="200055"/>
          </a:xfrm>
          <a:prstGeom prst="rect">
            <a:avLst/>
          </a:prstGeom>
          <a:solidFill>
            <a:schemeClr val="bg1"/>
          </a:solidFill>
          <a:ln w="12700">
            <a:solidFill>
              <a:schemeClr val="tx1"/>
            </a:solidFill>
          </a:ln>
        </p:spPr>
        <p:txBody>
          <a:bodyPr wrap="square" rtlCol="0">
            <a:spAutoFit/>
          </a:bodyPr>
          <a:lstStyle/>
          <a:p>
            <a:r>
              <a:rPr lang="en-US" sz="700" b="1" dirty="0" smtClean="0"/>
              <a:t>Region</a:t>
            </a:r>
            <a:endParaRPr lang="en-US" sz="700" b="1" dirty="0"/>
          </a:p>
        </p:txBody>
      </p:sp>
      <p:sp>
        <p:nvSpPr>
          <p:cNvPr id="21" name="TextBox 20"/>
          <p:cNvSpPr txBox="1"/>
          <p:nvPr/>
        </p:nvSpPr>
        <p:spPr>
          <a:xfrm>
            <a:off x="7113863" y="1600201"/>
            <a:ext cx="506137" cy="200055"/>
          </a:xfrm>
          <a:prstGeom prst="rect">
            <a:avLst/>
          </a:prstGeom>
          <a:solidFill>
            <a:schemeClr val="bg1"/>
          </a:solidFill>
          <a:ln w="12700">
            <a:solidFill>
              <a:schemeClr val="tx1"/>
            </a:solidFill>
          </a:ln>
        </p:spPr>
        <p:txBody>
          <a:bodyPr wrap="square" rtlCol="0">
            <a:spAutoFit/>
          </a:bodyPr>
          <a:lstStyle/>
          <a:p>
            <a:r>
              <a:rPr lang="en-US" sz="700" b="1" dirty="0" smtClean="0"/>
              <a:t>Country</a:t>
            </a:r>
            <a:endParaRPr lang="en-US" sz="700" b="1" dirty="0"/>
          </a:p>
        </p:txBody>
      </p:sp>
      <p:sp>
        <p:nvSpPr>
          <p:cNvPr id="22" name="TextBox 21"/>
          <p:cNvSpPr txBox="1"/>
          <p:nvPr/>
        </p:nvSpPr>
        <p:spPr>
          <a:xfrm>
            <a:off x="7620000" y="1600200"/>
            <a:ext cx="506137" cy="200055"/>
          </a:xfrm>
          <a:prstGeom prst="rect">
            <a:avLst/>
          </a:prstGeom>
          <a:solidFill>
            <a:schemeClr val="bg1"/>
          </a:solidFill>
          <a:ln w="12700">
            <a:solidFill>
              <a:schemeClr val="tx1"/>
            </a:solidFill>
          </a:ln>
        </p:spPr>
        <p:txBody>
          <a:bodyPr wrap="square" rtlCol="0">
            <a:spAutoFit/>
          </a:bodyPr>
          <a:lstStyle/>
          <a:p>
            <a:r>
              <a:rPr lang="en-US" sz="700" b="1" dirty="0" smtClean="0"/>
              <a:t>SKU #</a:t>
            </a:r>
            <a:endParaRPr lang="en-US" sz="700" b="1" dirty="0"/>
          </a:p>
        </p:txBody>
      </p:sp>
      <p:pic>
        <p:nvPicPr>
          <p:cNvPr id="14" name="Picture 13" descr="Screen Shot 2019-10-07 at 2.14.18 PM.png"/>
          <p:cNvPicPr>
            <a:picLocks noChangeAspect="1"/>
          </p:cNvPicPr>
          <p:nvPr/>
        </p:nvPicPr>
        <p:blipFill>
          <a:blip r:embed="rId3" cstate="print"/>
          <a:stretch>
            <a:fillRect/>
          </a:stretch>
        </p:blipFill>
        <p:spPr>
          <a:xfrm>
            <a:off x="0" y="2514600"/>
            <a:ext cx="4095976" cy="933859"/>
          </a:xfrm>
          <a:prstGeom prst="rect">
            <a:avLst/>
          </a:prstGeom>
        </p:spPr>
      </p:pic>
      <p:pic>
        <p:nvPicPr>
          <p:cNvPr id="24" name="Picture 23" descr="Screen Shot 2019-10-07 at 2.13.15 PM.png"/>
          <p:cNvPicPr>
            <a:picLocks noChangeAspect="1"/>
          </p:cNvPicPr>
          <p:nvPr/>
        </p:nvPicPr>
        <p:blipFill>
          <a:blip r:embed="rId4"/>
          <a:stretch>
            <a:fillRect/>
          </a:stretch>
        </p:blipFill>
        <p:spPr>
          <a:xfrm>
            <a:off x="5334000" y="1981200"/>
            <a:ext cx="3010073" cy="2876662"/>
          </a:xfrm>
          <a:prstGeom prst="rect">
            <a:avLst/>
          </a:prstGeom>
        </p:spPr>
      </p:pic>
    </p:spTree>
    <p:extLst>
      <p:ext uri="{BB962C8B-B14F-4D97-AF65-F5344CB8AC3E}">
        <p14:creationId xmlns:p14="http://schemas.microsoft.com/office/powerpoint/2010/main" xmlns="" val="4279721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Shot 2019-10-07 at 2.18.51 PM.png"/>
          <p:cNvPicPr>
            <a:picLocks noChangeAspect="1"/>
          </p:cNvPicPr>
          <p:nvPr/>
        </p:nvPicPr>
        <p:blipFill>
          <a:blip r:embed="rId2" cstate="print"/>
          <a:stretch>
            <a:fillRect/>
          </a:stretch>
        </p:blipFill>
        <p:spPr>
          <a:xfrm>
            <a:off x="0" y="838200"/>
            <a:ext cx="8381998" cy="5238749"/>
          </a:xfrm>
          <a:prstGeom prst="rect">
            <a:avLst/>
          </a:prstGeom>
        </p:spPr>
      </p:pic>
      <p:sp>
        <p:nvSpPr>
          <p:cNvPr id="2" name="Title 1"/>
          <p:cNvSpPr>
            <a:spLocks noGrp="1"/>
          </p:cNvSpPr>
          <p:nvPr>
            <p:ph type="title"/>
          </p:nvPr>
        </p:nvSpPr>
        <p:spPr>
          <a:xfrm>
            <a:off x="381000" y="-228600"/>
            <a:ext cx="7620000" cy="1143000"/>
          </a:xfrm>
        </p:spPr>
        <p:txBody>
          <a:bodyPr/>
          <a:lstStyle/>
          <a:p>
            <a:r>
              <a:rPr lang="en-US" sz="3200" dirty="0" smtClean="0"/>
              <a:t>Displaying the Dataset</a:t>
            </a:r>
            <a:endParaRPr lang="en-US" sz="3200" dirty="0"/>
          </a:p>
        </p:txBody>
      </p:sp>
      <p:sp>
        <p:nvSpPr>
          <p:cNvPr id="8" name="Right Brace 7"/>
          <p:cNvSpPr/>
          <p:nvPr/>
        </p:nvSpPr>
        <p:spPr>
          <a:xfrm rot="5400000">
            <a:off x="2667000" y="5791203"/>
            <a:ext cx="152400" cy="762000"/>
          </a:xfrm>
          <a:prstGeom prst="rightBrace">
            <a:avLst>
              <a:gd name="adj1" fmla="val 8333"/>
              <a:gd name="adj2" fmla="val 50216"/>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6116834" y="4246366"/>
            <a:ext cx="186932" cy="4038600"/>
          </a:xfrm>
          <a:prstGeom prst="rightBrace">
            <a:avLst>
              <a:gd name="adj1" fmla="val 8333"/>
              <a:gd name="adj2" fmla="val 50216"/>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a:off x="7010400" y="1143000"/>
            <a:ext cx="177324" cy="29124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600200" y="6324600"/>
            <a:ext cx="2226358" cy="276999"/>
          </a:xfrm>
          <a:prstGeom prst="rect">
            <a:avLst/>
          </a:prstGeom>
          <a:noFill/>
          <a:ln w="12700">
            <a:solidFill>
              <a:schemeClr val="tx1"/>
            </a:solidFill>
          </a:ln>
        </p:spPr>
        <p:txBody>
          <a:bodyPr wrap="square" rtlCol="0">
            <a:spAutoFit/>
          </a:bodyPr>
          <a:lstStyle/>
          <a:p>
            <a:pPr algn="ctr"/>
            <a:r>
              <a:rPr lang="en-US" sz="1200" b="1" dirty="0" smtClean="0"/>
              <a:t>Date Column </a:t>
            </a:r>
            <a:r>
              <a:rPr lang="en-US" sz="1200" dirty="0" smtClean="0"/>
              <a:t>on a Monthly Basis</a:t>
            </a:r>
            <a:endParaRPr lang="en-US" sz="1200" dirty="0"/>
          </a:p>
        </p:txBody>
      </p:sp>
      <p:sp>
        <p:nvSpPr>
          <p:cNvPr id="18" name="TextBox 17"/>
          <p:cNvSpPr txBox="1"/>
          <p:nvPr/>
        </p:nvSpPr>
        <p:spPr>
          <a:xfrm>
            <a:off x="5105400" y="6396335"/>
            <a:ext cx="2226358" cy="461665"/>
          </a:xfrm>
          <a:prstGeom prst="rect">
            <a:avLst/>
          </a:prstGeom>
          <a:noFill/>
          <a:ln w="12700">
            <a:solidFill>
              <a:schemeClr val="tx1"/>
            </a:solidFill>
          </a:ln>
        </p:spPr>
        <p:txBody>
          <a:bodyPr wrap="square" rtlCol="0">
            <a:spAutoFit/>
          </a:bodyPr>
          <a:lstStyle/>
          <a:p>
            <a:pPr algn="ctr"/>
            <a:r>
              <a:rPr lang="en-US" sz="1200" dirty="0" smtClean="0"/>
              <a:t>Each column represents the </a:t>
            </a:r>
            <a:r>
              <a:rPr lang="en-US" sz="1200" b="1" dirty="0" smtClean="0"/>
              <a:t>Demand </a:t>
            </a:r>
            <a:r>
              <a:rPr lang="en-US" sz="1200" dirty="0" smtClean="0"/>
              <a:t>for </a:t>
            </a:r>
            <a:r>
              <a:rPr lang="en-US" sz="1200" dirty="0" smtClean="0"/>
              <a:t>each </a:t>
            </a:r>
            <a:r>
              <a:rPr lang="en-US" sz="1200" i="1" dirty="0" smtClean="0"/>
              <a:t>SKU</a:t>
            </a:r>
            <a:r>
              <a:rPr lang="en-US" sz="1200" dirty="0" smtClean="0"/>
              <a:t>.</a:t>
            </a:r>
            <a:endParaRPr lang="en-US" sz="1200" dirty="0"/>
          </a:p>
        </p:txBody>
      </p:sp>
      <p:sp>
        <p:nvSpPr>
          <p:cNvPr id="21" name="TextBox 20"/>
          <p:cNvSpPr txBox="1"/>
          <p:nvPr/>
        </p:nvSpPr>
        <p:spPr>
          <a:xfrm>
            <a:off x="5943600" y="304800"/>
            <a:ext cx="1039917" cy="1169551"/>
          </a:xfrm>
          <a:prstGeom prst="rect">
            <a:avLst/>
          </a:prstGeom>
          <a:solidFill>
            <a:schemeClr val="bg1"/>
          </a:solidFill>
          <a:ln w="12700">
            <a:solidFill>
              <a:schemeClr val="tx1"/>
            </a:solidFill>
          </a:ln>
        </p:spPr>
        <p:txBody>
          <a:bodyPr wrap="square" rtlCol="0">
            <a:spAutoFit/>
          </a:bodyPr>
          <a:lstStyle/>
          <a:p>
            <a:pPr algn="r"/>
            <a:r>
              <a:rPr lang="en-US" sz="1000" dirty="0" smtClean="0"/>
              <a:t>Allows the user to search for specific row observations based on </a:t>
            </a:r>
            <a:r>
              <a:rPr lang="en-US" sz="1000" b="1" dirty="0" smtClean="0"/>
              <a:t>Shipment Actuals </a:t>
            </a:r>
            <a:r>
              <a:rPr lang="en-US" sz="1000" dirty="0" smtClean="0"/>
              <a:t>or </a:t>
            </a:r>
            <a:r>
              <a:rPr lang="en-US" sz="1000" b="1" dirty="0" smtClean="0"/>
              <a:t>Date</a:t>
            </a:r>
            <a:r>
              <a:rPr lang="en-US" sz="1000" dirty="0" smtClean="0"/>
              <a:t> </a:t>
            </a:r>
            <a:endParaRPr lang="en-US" sz="1000" dirty="0"/>
          </a:p>
        </p:txBody>
      </p:sp>
    </p:spTree>
    <p:extLst>
      <p:ext uri="{BB962C8B-B14F-4D97-AF65-F5344CB8AC3E}">
        <p14:creationId xmlns:p14="http://schemas.microsoft.com/office/powerpoint/2010/main" xmlns="" val="3792265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1250290"/>
            <a:ext cx="8452678" cy="4315340"/>
          </a:xfrm>
          <a:prstGeom prst="rect">
            <a:avLst/>
          </a:prstGeom>
          <a:effectLst>
            <a:outerShdw blurRad="50800" dist="38100" dir="8100000" algn="tr" rotWithShape="0">
              <a:prstClr val="black">
                <a:alpha val="40000"/>
              </a:prstClr>
            </a:outerShdw>
          </a:effectLst>
        </p:spPr>
      </p:pic>
      <p:sp>
        <p:nvSpPr>
          <p:cNvPr id="2" name="Title 1"/>
          <p:cNvSpPr>
            <a:spLocks noGrp="1"/>
          </p:cNvSpPr>
          <p:nvPr>
            <p:ph type="title"/>
          </p:nvPr>
        </p:nvSpPr>
        <p:spPr>
          <a:xfrm>
            <a:off x="381000" y="-228600"/>
            <a:ext cx="7620000" cy="1143000"/>
          </a:xfrm>
        </p:spPr>
        <p:txBody>
          <a:bodyPr/>
          <a:lstStyle/>
          <a:p>
            <a:r>
              <a:rPr lang="en-US" sz="2900" dirty="0" smtClean="0"/>
              <a:t>Applying Statistical Forecasts on </a:t>
            </a:r>
            <a:r>
              <a:rPr lang="en-US" sz="2900" dirty="0" smtClean="0"/>
              <a:t>Demand Data</a:t>
            </a:r>
            <a:endParaRPr lang="en-US" sz="2900" dirty="0"/>
          </a:p>
        </p:txBody>
      </p:sp>
      <p:sp>
        <p:nvSpPr>
          <p:cNvPr id="11" name="Left Brace 10"/>
          <p:cNvSpPr/>
          <p:nvPr/>
        </p:nvSpPr>
        <p:spPr>
          <a:xfrm rot="10800000">
            <a:off x="2124799" y="2229310"/>
            <a:ext cx="124625" cy="381000"/>
          </a:xfrm>
          <a:prstGeom prst="leftBrace">
            <a:avLst>
              <a:gd name="adj1" fmla="val 8333"/>
              <a:gd name="adj2" fmla="val 3117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10800000">
            <a:off x="2122422" y="2695824"/>
            <a:ext cx="127001" cy="275976"/>
          </a:xfrm>
          <a:prstGeom prst="leftBrace">
            <a:avLst>
              <a:gd name="adj1" fmla="val 8333"/>
              <a:gd name="adj2" fmla="val 3088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2351367" y="2437422"/>
            <a:ext cx="2400135"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87559" y="3587871"/>
            <a:ext cx="1257135"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p:cNvSpPr/>
          <p:nvPr/>
        </p:nvSpPr>
        <p:spPr>
          <a:xfrm rot="10800000">
            <a:off x="911017" y="3051298"/>
            <a:ext cx="124626" cy="20282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0800000">
            <a:off x="2124798" y="4201483"/>
            <a:ext cx="124626" cy="3048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0800000">
            <a:off x="2124798" y="4694981"/>
            <a:ext cx="124626" cy="3048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rot="10800000">
            <a:off x="880870" y="5242824"/>
            <a:ext cx="124626" cy="2286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p:cNvSpPr/>
          <p:nvPr/>
        </p:nvSpPr>
        <p:spPr>
          <a:xfrm rot="5400000">
            <a:off x="5328263" y="-824423"/>
            <a:ext cx="112979" cy="5994492"/>
          </a:xfrm>
          <a:prstGeom prst="rightBrace">
            <a:avLst>
              <a:gd name="adj1" fmla="val 18813"/>
              <a:gd name="adj2" fmla="val 3059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2283500" y="2321261"/>
            <a:ext cx="2147153" cy="384721"/>
          </a:xfrm>
          <a:prstGeom prst="rect">
            <a:avLst/>
          </a:prstGeom>
          <a:solidFill>
            <a:schemeClr val="bg1"/>
          </a:solidFill>
          <a:ln w="12700">
            <a:solidFill>
              <a:schemeClr val="tx1"/>
            </a:solidFill>
          </a:ln>
        </p:spPr>
        <p:txBody>
          <a:bodyPr wrap="square" rtlCol="0">
            <a:spAutoFit/>
          </a:bodyPr>
          <a:lstStyle/>
          <a:p>
            <a:r>
              <a:rPr lang="en-US" sz="950" b="1" dirty="0" smtClean="0"/>
              <a:t>Select</a:t>
            </a:r>
            <a:r>
              <a:rPr lang="en-US" sz="950" dirty="0" smtClean="0"/>
              <a:t> the </a:t>
            </a:r>
            <a:r>
              <a:rPr lang="en-US" sz="950" b="1" i="1" dirty="0" smtClean="0"/>
              <a:t>SKU</a:t>
            </a:r>
            <a:r>
              <a:rPr lang="en-US" sz="950" i="1" dirty="0" smtClean="0"/>
              <a:t> </a:t>
            </a:r>
            <a:r>
              <a:rPr lang="en-US" sz="950" dirty="0" smtClean="0"/>
              <a:t>using the drop down menu to apply Statistical Forecasts on</a:t>
            </a:r>
            <a:endParaRPr lang="en-US" sz="950" dirty="0"/>
          </a:p>
        </p:txBody>
      </p:sp>
      <p:sp>
        <p:nvSpPr>
          <p:cNvPr id="28" name="TextBox 27"/>
          <p:cNvSpPr txBox="1"/>
          <p:nvPr/>
        </p:nvSpPr>
        <p:spPr>
          <a:xfrm>
            <a:off x="2283500" y="2753510"/>
            <a:ext cx="2895270" cy="677108"/>
          </a:xfrm>
          <a:prstGeom prst="rect">
            <a:avLst/>
          </a:prstGeom>
          <a:noFill/>
          <a:ln w="12700">
            <a:solidFill>
              <a:schemeClr val="tx1"/>
            </a:solidFill>
          </a:ln>
        </p:spPr>
        <p:txBody>
          <a:bodyPr wrap="square" rtlCol="0">
            <a:spAutoFit/>
          </a:bodyPr>
          <a:lstStyle/>
          <a:p>
            <a:r>
              <a:rPr lang="en-US" sz="950" b="1" dirty="0" smtClean="0"/>
              <a:t>Specify </a:t>
            </a:r>
            <a:r>
              <a:rPr lang="en-US" sz="950" dirty="0" smtClean="0"/>
              <a:t>the date range of observations to include in the statistical forecasts. Note, </a:t>
            </a:r>
            <a:r>
              <a:rPr lang="en-US" sz="950" b="1" i="1" dirty="0" smtClean="0"/>
              <a:t>Start</a:t>
            </a:r>
            <a:r>
              <a:rPr lang="en-US" sz="950" dirty="0" smtClean="0"/>
              <a:t> is automatically set to three years prior to the current date and </a:t>
            </a:r>
            <a:r>
              <a:rPr lang="en-US" sz="950" b="1" i="1" dirty="0" smtClean="0"/>
              <a:t>End</a:t>
            </a:r>
            <a:r>
              <a:rPr lang="en-US" sz="950" i="1" dirty="0" smtClean="0"/>
              <a:t> </a:t>
            </a:r>
            <a:r>
              <a:rPr lang="en-US" sz="950" dirty="0" smtClean="0"/>
              <a:t>is automatically set to the current date.</a:t>
            </a:r>
            <a:endParaRPr lang="en-US" sz="950" dirty="0"/>
          </a:p>
        </p:txBody>
      </p:sp>
      <p:sp>
        <p:nvSpPr>
          <p:cNvPr id="29" name="TextBox 28"/>
          <p:cNvSpPr txBox="1"/>
          <p:nvPr/>
        </p:nvSpPr>
        <p:spPr>
          <a:xfrm>
            <a:off x="2283500" y="3512985"/>
            <a:ext cx="2095335" cy="384721"/>
          </a:xfrm>
          <a:prstGeom prst="rect">
            <a:avLst/>
          </a:prstGeom>
          <a:noFill/>
          <a:ln w="12700">
            <a:solidFill>
              <a:schemeClr val="tx1"/>
            </a:solidFill>
          </a:ln>
        </p:spPr>
        <p:txBody>
          <a:bodyPr wrap="square" rtlCol="0">
            <a:spAutoFit/>
          </a:bodyPr>
          <a:lstStyle/>
          <a:p>
            <a:r>
              <a:rPr lang="en-US" sz="950" b="1" dirty="0" smtClean="0"/>
              <a:t>Select</a:t>
            </a:r>
            <a:r>
              <a:rPr lang="en-US" sz="950" dirty="0" smtClean="0"/>
              <a:t> the number of monthly periods to forecast ahead</a:t>
            </a:r>
            <a:endParaRPr lang="en-US" sz="950" dirty="0"/>
          </a:p>
        </p:txBody>
      </p:sp>
      <p:sp>
        <p:nvSpPr>
          <p:cNvPr id="30" name="TextBox 29"/>
          <p:cNvSpPr txBox="1"/>
          <p:nvPr/>
        </p:nvSpPr>
        <p:spPr>
          <a:xfrm>
            <a:off x="2286000" y="4030566"/>
            <a:ext cx="2895271" cy="530915"/>
          </a:xfrm>
          <a:prstGeom prst="rect">
            <a:avLst/>
          </a:prstGeom>
          <a:noFill/>
          <a:ln w="12700">
            <a:solidFill>
              <a:schemeClr val="tx1"/>
            </a:solidFill>
          </a:ln>
        </p:spPr>
        <p:txBody>
          <a:bodyPr wrap="square" rtlCol="0">
            <a:spAutoFit/>
          </a:bodyPr>
          <a:lstStyle/>
          <a:p>
            <a:r>
              <a:rPr lang="en-US" sz="950" b="1" dirty="0" smtClean="0"/>
              <a:t>Select</a:t>
            </a:r>
            <a:r>
              <a:rPr lang="en-US" sz="950" dirty="0" smtClean="0"/>
              <a:t> the </a:t>
            </a:r>
            <a:r>
              <a:rPr lang="en-US" sz="950" b="1" i="1" dirty="0" smtClean="0"/>
              <a:t>confidence interval </a:t>
            </a:r>
            <a:r>
              <a:rPr lang="en-US" sz="950" dirty="0" smtClean="0"/>
              <a:t>to forecast. Note, the lower the confidence interval, the smaller the upper and lower bounds become</a:t>
            </a:r>
            <a:endParaRPr lang="en-US" sz="950" dirty="0"/>
          </a:p>
        </p:txBody>
      </p:sp>
      <p:sp>
        <p:nvSpPr>
          <p:cNvPr id="31" name="TextBox 30"/>
          <p:cNvSpPr txBox="1"/>
          <p:nvPr/>
        </p:nvSpPr>
        <p:spPr>
          <a:xfrm>
            <a:off x="2286000" y="4655020"/>
            <a:ext cx="2889173" cy="384721"/>
          </a:xfrm>
          <a:prstGeom prst="rect">
            <a:avLst/>
          </a:prstGeom>
          <a:noFill/>
          <a:ln w="12700">
            <a:solidFill>
              <a:schemeClr val="tx1"/>
            </a:solidFill>
          </a:ln>
        </p:spPr>
        <p:txBody>
          <a:bodyPr wrap="square" rtlCol="0">
            <a:spAutoFit/>
          </a:bodyPr>
          <a:lstStyle/>
          <a:p>
            <a:r>
              <a:rPr lang="en-US" sz="950" b="1" dirty="0" smtClean="0"/>
              <a:t>Select</a:t>
            </a:r>
            <a:r>
              <a:rPr lang="en-US" sz="950" dirty="0" smtClean="0"/>
              <a:t> the number of monthly periods to use as a </a:t>
            </a:r>
            <a:r>
              <a:rPr lang="en-US" sz="950" b="1" i="1" dirty="0"/>
              <a:t>H</a:t>
            </a:r>
            <a:r>
              <a:rPr lang="en-US" sz="950" b="1" i="1" dirty="0" smtClean="0"/>
              <a:t>oldout Period </a:t>
            </a:r>
            <a:r>
              <a:rPr lang="en-US" sz="950" dirty="0" smtClean="0"/>
              <a:t>to measure model performance</a:t>
            </a:r>
            <a:endParaRPr lang="en-US" sz="950" dirty="0"/>
          </a:p>
        </p:txBody>
      </p:sp>
      <p:sp>
        <p:nvSpPr>
          <p:cNvPr id="32" name="TextBox 31"/>
          <p:cNvSpPr txBox="1"/>
          <p:nvPr/>
        </p:nvSpPr>
        <p:spPr>
          <a:xfrm>
            <a:off x="1118945" y="5237860"/>
            <a:ext cx="2537127" cy="238527"/>
          </a:xfrm>
          <a:prstGeom prst="rect">
            <a:avLst/>
          </a:prstGeom>
          <a:solidFill>
            <a:schemeClr val="bg1"/>
          </a:solidFill>
          <a:ln w="12700">
            <a:solidFill>
              <a:schemeClr val="tx1"/>
            </a:solidFill>
          </a:ln>
        </p:spPr>
        <p:txBody>
          <a:bodyPr wrap="square" rtlCol="0">
            <a:spAutoFit/>
          </a:bodyPr>
          <a:lstStyle/>
          <a:p>
            <a:r>
              <a:rPr lang="en-US" sz="950" dirty="0" smtClean="0"/>
              <a:t>Click on </a:t>
            </a:r>
            <a:r>
              <a:rPr lang="en-US" sz="950" b="1" i="1" dirty="0" smtClean="0"/>
              <a:t>Start Forecasting!</a:t>
            </a:r>
            <a:r>
              <a:rPr lang="en-US" sz="950" b="1" dirty="0" smtClean="0"/>
              <a:t> </a:t>
            </a:r>
            <a:r>
              <a:rPr lang="en-US" sz="950" dirty="0" smtClean="0"/>
              <a:t>to begin the forecast</a:t>
            </a:r>
            <a:endParaRPr lang="en-US" sz="950" dirty="0"/>
          </a:p>
        </p:txBody>
      </p:sp>
      <p:sp>
        <p:nvSpPr>
          <p:cNvPr id="33" name="TextBox 32"/>
          <p:cNvSpPr txBox="1"/>
          <p:nvPr/>
        </p:nvSpPr>
        <p:spPr>
          <a:xfrm>
            <a:off x="1075095" y="2982460"/>
            <a:ext cx="1072727" cy="584775"/>
          </a:xfrm>
          <a:prstGeom prst="rect">
            <a:avLst/>
          </a:prstGeom>
          <a:solidFill>
            <a:schemeClr val="bg1"/>
          </a:solidFill>
          <a:ln w="12700">
            <a:solidFill>
              <a:schemeClr val="tx1"/>
            </a:solidFill>
          </a:ln>
        </p:spPr>
        <p:txBody>
          <a:bodyPr wrap="square" rtlCol="0">
            <a:spAutoFit/>
          </a:bodyPr>
          <a:lstStyle/>
          <a:p>
            <a:r>
              <a:rPr lang="en-US" sz="800" dirty="0" smtClean="0"/>
              <a:t>When selected, replaces  NA </a:t>
            </a:r>
            <a:r>
              <a:rPr lang="en-US" sz="800" b="1" dirty="0" smtClean="0"/>
              <a:t>Booking  Actual </a:t>
            </a:r>
            <a:r>
              <a:rPr lang="en-US" sz="800" dirty="0" smtClean="0"/>
              <a:t>observations with 0</a:t>
            </a:r>
            <a:endParaRPr lang="en-US" sz="800" dirty="0"/>
          </a:p>
        </p:txBody>
      </p:sp>
      <p:sp>
        <p:nvSpPr>
          <p:cNvPr id="34" name="TextBox 33"/>
          <p:cNvSpPr txBox="1"/>
          <p:nvPr/>
        </p:nvSpPr>
        <p:spPr>
          <a:xfrm>
            <a:off x="5562600" y="2284173"/>
            <a:ext cx="2095335" cy="823302"/>
          </a:xfrm>
          <a:prstGeom prst="rect">
            <a:avLst/>
          </a:prstGeom>
          <a:noFill/>
          <a:ln w="12700">
            <a:solidFill>
              <a:schemeClr val="tx1"/>
            </a:solidFill>
          </a:ln>
        </p:spPr>
        <p:txBody>
          <a:bodyPr wrap="square" rtlCol="0">
            <a:spAutoFit/>
          </a:bodyPr>
          <a:lstStyle/>
          <a:p>
            <a:r>
              <a:rPr lang="en-US" sz="950" dirty="0" smtClean="0"/>
              <a:t>The following are tabs to select the specified statistical model and its plotted forecast. The graph is displayed once </a:t>
            </a:r>
            <a:r>
              <a:rPr lang="en-US" sz="950" b="1" i="1" dirty="0" smtClean="0"/>
              <a:t>Start Forecasting!</a:t>
            </a:r>
            <a:r>
              <a:rPr lang="en-US" sz="950" b="1" dirty="0" smtClean="0"/>
              <a:t> </a:t>
            </a:r>
            <a:r>
              <a:rPr lang="en-US" sz="950" dirty="0"/>
              <a:t>i</a:t>
            </a:r>
            <a:r>
              <a:rPr lang="en-US" sz="950" dirty="0" smtClean="0"/>
              <a:t>s clicked.</a:t>
            </a:r>
            <a:endParaRPr lang="en-US" sz="950" dirty="0"/>
          </a:p>
        </p:txBody>
      </p:sp>
      <p:sp>
        <p:nvSpPr>
          <p:cNvPr id="18" name="Left Brace 17"/>
          <p:cNvSpPr/>
          <p:nvPr/>
        </p:nvSpPr>
        <p:spPr>
          <a:xfrm rot="10800000">
            <a:off x="2124798" y="3567235"/>
            <a:ext cx="124626" cy="27902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1288527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xmlns="" val="0"/>
              </a:ext>
            </a:extLst>
          </a:blip>
          <a:srcRect l="25041" t="11493"/>
          <a:stretch/>
        </p:blipFill>
        <p:spPr>
          <a:xfrm>
            <a:off x="192101" y="1408922"/>
            <a:ext cx="8046380" cy="4991877"/>
          </a:xfrm>
          <a:prstGeom prst="rect">
            <a:avLst/>
          </a:prstGeom>
          <a:effectLst>
            <a:outerShdw blurRad="50800" dist="38100" dir="8100000" algn="tr" rotWithShape="0">
              <a:prstClr val="black">
                <a:alpha val="40000"/>
              </a:prstClr>
            </a:outerShdw>
          </a:effectLst>
        </p:spPr>
      </p:pic>
      <p:sp>
        <p:nvSpPr>
          <p:cNvPr id="2" name="Title 1"/>
          <p:cNvSpPr>
            <a:spLocks noGrp="1"/>
          </p:cNvSpPr>
          <p:nvPr>
            <p:ph type="title"/>
          </p:nvPr>
        </p:nvSpPr>
        <p:spPr>
          <a:xfrm>
            <a:off x="381000" y="-228600"/>
            <a:ext cx="7620000" cy="1143000"/>
          </a:xfrm>
        </p:spPr>
        <p:txBody>
          <a:bodyPr/>
          <a:lstStyle/>
          <a:p>
            <a:r>
              <a:rPr lang="en-US" sz="3200" dirty="0" smtClean="0"/>
              <a:t>Navigating Forecast Results</a:t>
            </a:r>
            <a:endParaRPr lang="en-US" sz="3200" dirty="0"/>
          </a:p>
        </p:txBody>
      </p:sp>
      <p:sp>
        <p:nvSpPr>
          <p:cNvPr id="16" name="Left Brace 15"/>
          <p:cNvSpPr/>
          <p:nvPr/>
        </p:nvSpPr>
        <p:spPr>
          <a:xfrm rot="16200000">
            <a:off x="7827206" y="4439864"/>
            <a:ext cx="154860" cy="41687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5400000">
            <a:off x="6551970" y="2916827"/>
            <a:ext cx="154860" cy="1676400"/>
          </a:xfrm>
          <a:prstGeom prst="leftBrace">
            <a:avLst>
              <a:gd name="adj1" fmla="val 8333"/>
              <a:gd name="adj2" fmla="val 7296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p:cNvSpPr/>
          <p:nvPr/>
        </p:nvSpPr>
        <p:spPr>
          <a:xfrm rot="5400000">
            <a:off x="3973830" y="1032708"/>
            <a:ext cx="228600" cy="6804660"/>
          </a:xfrm>
          <a:prstGeom prst="rightBrace">
            <a:avLst>
              <a:gd name="adj1" fmla="val 8333"/>
              <a:gd name="adj2" fmla="val 8066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1295400" y="4643557"/>
            <a:ext cx="1905000" cy="461665"/>
          </a:xfrm>
          <a:prstGeom prst="rect">
            <a:avLst/>
          </a:prstGeom>
          <a:solidFill>
            <a:schemeClr val="bg1"/>
          </a:solidFill>
          <a:ln w="12700">
            <a:solidFill>
              <a:schemeClr val="tx1"/>
            </a:solidFill>
          </a:ln>
        </p:spPr>
        <p:txBody>
          <a:bodyPr wrap="square" rtlCol="0">
            <a:spAutoFit/>
          </a:bodyPr>
          <a:lstStyle/>
          <a:p>
            <a:r>
              <a:rPr lang="en-US" sz="1200" dirty="0" smtClean="0"/>
              <a:t>The teal line represents the </a:t>
            </a:r>
            <a:r>
              <a:rPr lang="en-US" sz="1200" b="1" i="1" dirty="0" smtClean="0"/>
              <a:t>Booking Actuals</a:t>
            </a:r>
            <a:endParaRPr lang="en-US" sz="1200" b="1" i="1" dirty="0"/>
          </a:p>
        </p:txBody>
      </p:sp>
      <p:sp>
        <p:nvSpPr>
          <p:cNvPr id="28" name="TextBox 27"/>
          <p:cNvSpPr txBox="1"/>
          <p:nvPr/>
        </p:nvSpPr>
        <p:spPr>
          <a:xfrm>
            <a:off x="5715000" y="3244334"/>
            <a:ext cx="1905000" cy="369332"/>
          </a:xfrm>
          <a:prstGeom prst="rect">
            <a:avLst/>
          </a:prstGeom>
          <a:solidFill>
            <a:schemeClr val="bg1"/>
          </a:solidFill>
          <a:ln w="12700">
            <a:solidFill>
              <a:schemeClr val="tx1"/>
            </a:solidFill>
          </a:ln>
        </p:spPr>
        <p:txBody>
          <a:bodyPr wrap="square" rtlCol="0">
            <a:spAutoFit/>
          </a:bodyPr>
          <a:lstStyle/>
          <a:p>
            <a:r>
              <a:rPr lang="en-US" sz="900" dirty="0" smtClean="0"/>
              <a:t>The light green line represents the forecasts of the </a:t>
            </a:r>
            <a:r>
              <a:rPr lang="en-US" sz="900" b="1" i="1" dirty="0" smtClean="0"/>
              <a:t>Holdout Period</a:t>
            </a:r>
            <a:endParaRPr lang="en-US" sz="900" b="1" i="1" dirty="0"/>
          </a:p>
        </p:txBody>
      </p:sp>
      <p:sp>
        <p:nvSpPr>
          <p:cNvPr id="29" name="TextBox 28"/>
          <p:cNvSpPr txBox="1"/>
          <p:nvPr/>
        </p:nvSpPr>
        <p:spPr>
          <a:xfrm>
            <a:off x="6299891" y="4782057"/>
            <a:ext cx="1905000" cy="784830"/>
          </a:xfrm>
          <a:prstGeom prst="rect">
            <a:avLst/>
          </a:prstGeom>
          <a:solidFill>
            <a:schemeClr val="bg1"/>
          </a:solidFill>
          <a:ln w="12700">
            <a:solidFill>
              <a:schemeClr val="tx1"/>
            </a:solidFill>
          </a:ln>
        </p:spPr>
        <p:txBody>
          <a:bodyPr wrap="square" rtlCol="0">
            <a:spAutoFit/>
          </a:bodyPr>
          <a:lstStyle/>
          <a:p>
            <a:r>
              <a:rPr lang="en-US" sz="900" dirty="0" smtClean="0"/>
              <a:t>The orange line represents the current forecast. The shaded region includes the upper and lower bounds of the forecast using the specified </a:t>
            </a:r>
            <a:r>
              <a:rPr lang="en-US" sz="900" b="1" i="1" dirty="0" smtClean="0"/>
              <a:t>confidence interval</a:t>
            </a:r>
            <a:endParaRPr lang="en-US" sz="900" b="1" i="1" dirty="0"/>
          </a:p>
        </p:txBody>
      </p:sp>
      <p:sp>
        <p:nvSpPr>
          <p:cNvPr id="10" name="Rectangle 9"/>
          <p:cNvSpPr/>
          <p:nvPr/>
        </p:nvSpPr>
        <p:spPr>
          <a:xfrm>
            <a:off x="3733800" y="2667000"/>
            <a:ext cx="1447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xmlns="" val="340166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r>
              <a:rPr lang="en-US" sz="3200" dirty="0" smtClean="0"/>
              <a:t>Navigating Statistical Forecast Graph</a:t>
            </a:r>
            <a:endParaRPr lang="en-US" sz="3200" dirty="0"/>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1212370"/>
            <a:ext cx="8458200" cy="4100765"/>
          </a:xfrm>
          <a:prstGeom prst="rect">
            <a:avLst/>
          </a:prstGeom>
          <a:effectLst>
            <a:outerShdw blurRad="50800" dist="38100" dir="8100000" algn="tr" rotWithShape="0">
              <a:prstClr val="black">
                <a:alpha val="40000"/>
              </a:prstClr>
            </a:outerShdw>
          </a:effectLst>
        </p:spPr>
      </p:pic>
      <p:sp>
        <p:nvSpPr>
          <p:cNvPr id="8" name="Right Brace 7"/>
          <p:cNvSpPr/>
          <p:nvPr/>
        </p:nvSpPr>
        <p:spPr>
          <a:xfrm rot="5400000">
            <a:off x="5964434" y="3027166"/>
            <a:ext cx="339332" cy="4343400"/>
          </a:xfrm>
          <a:prstGeom prst="rightBrace">
            <a:avLst>
              <a:gd name="adj1" fmla="val 8333"/>
              <a:gd name="adj2" fmla="val 50216"/>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689512" y="5410200"/>
            <a:ext cx="2889173" cy="1200329"/>
          </a:xfrm>
          <a:prstGeom prst="rect">
            <a:avLst/>
          </a:prstGeom>
          <a:noFill/>
          <a:ln w="12700">
            <a:solidFill>
              <a:schemeClr val="tx1"/>
            </a:solidFill>
          </a:ln>
        </p:spPr>
        <p:txBody>
          <a:bodyPr wrap="square" rtlCol="0">
            <a:spAutoFit/>
          </a:bodyPr>
          <a:lstStyle/>
          <a:p>
            <a:r>
              <a:rPr lang="en-US" sz="1200" dirty="0" smtClean="0"/>
              <a:t>The user may narrow and zoom in to a particular region of the graph by dragging the endpoints to the specified date range.</a:t>
            </a:r>
          </a:p>
          <a:p>
            <a:r>
              <a:rPr lang="en-US" sz="1200" dirty="0" smtClean="0"/>
              <a:t>Note, the user may double click on the graph itself to reset and zoom back to the original settings of the graph. </a:t>
            </a:r>
            <a:endParaRPr lang="en-US" sz="1200" dirty="0"/>
          </a:p>
        </p:txBody>
      </p:sp>
    </p:spTree>
    <p:extLst>
      <p:ext uri="{BB962C8B-B14F-4D97-AF65-F5344CB8AC3E}">
        <p14:creationId xmlns:p14="http://schemas.microsoft.com/office/powerpoint/2010/main" xmlns="" val="41049743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371600"/>
            <a:ext cx="8458199" cy="3945568"/>
          </a:xfrm>
          <a:prstGeom prst="rect">
            <a:avLst/>
          </a:prstGeom>
          <a:effectLst>
            <a:outerShdw blurRad="50800" dist="38100" dir="8100000" algn="tr" rotWithShape="0">
              <a:prstClr val="black">
                <a:alpha val="40000"/>
              </a:prstClr>
            </a:outerShdw>
          </a:effectLst>
        </p:spPr>
      </p:pic>
      <p:sp>
        <p:nvSpPr>
          <p:cNvPr id="2" name="Title 1"/>
          <p:cNvSpPr>
            <a:spLocks noGrp="1"/>
          </p:cNvSpPr>
          <p:nvPr>
            <p:ph type="title"/>
          </p:nvPr>
        </p:nvSpPr>
        <p:spPr>
          <a:xfrm>
            <a:off x="381000" y="-228600"/>
            <a:ext cx="7620000" cy="1143000"/>
          </a:xfrm>
        </p:spPr>
        <p:txBody>
          <a:bodyPr/>
          <a:lstStyle/>
          <a:p>
            <a:r>
              <a:rPr lang="en-US" sz="3200" dirty="0"/>
              <a:t>Navigating Statistical Forecast Graph</a:t>
            </a:r>
          </a:p>
        </p:txBody>
      </p:sp>
      <p:sp>
        <p:nvSpPr>
          <p:cNvPr id="8" name="Right Brace 7"/>
          <p:cNvSpPr/>
          <p:nvPr/>
        </p:nvSpPr>
        <p:spPr>
          <a:xfrm rot="5400000">
            <a:off x="5781553" y="3446265"/>
            <a:ext cx="339332" cy="3505202"/>
          </a:xfrm>
          <a:prstGeom prst="rightBrace">
            <a:avLst>
              <a:gd name="adj1" fmla="val 8333"/>
              <a:gd name="adj2" fmla="val 50216"/>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506632" y="5410199"/>
            <a:ext cx="2889173" cy="1200329"/>
          </a:xfrm>
          <a:prstGeom prst="rect">
            <a:avLst/>
          </a:prstGeom>
          <a:noFill/>
          <a:ln w="12700">
            <a:solidFill>
              <a:schemeClr val="tx1"/>
            </a:solidFill>
          </a:ln>
        </p:spPr>
        <p:txBody>
          <a:bodyPr wrap="square" rtlCol="0">
            <a:spAutoFit/>
          </a:bodyPr>
          <a:lstStyle/>
          <a:p>
            <a:r>
              <a:rPr lang="en-US" sz="1200" dirty="0" smtClean="0"/>
              <a:t>The user may also narrow and zoom in to a particular region of the graph by highlighting the specified region of the graph.</a:t>
            </a:r>
            <a:r>
              <a:rPr lang="en-US" sz="1200" dirty="0"/>
              <a:t> </a:t>
            </a:r>
            <a:r>
              <a:rPr lang="en-US" sz="1200" dirty="0" smtClean="0"/>
              <a:t>Note, the user may double click on the graph itself to reset and zoom back to the original settings of the graph. </a:t>
            </a:r>
            <a:endParaRPr lang="en-US" sz="1200" dirty="0"/>
          </a:p>
        </p:txBody>
      </p:sp>
      <p:sp>
        <p:nvSpPr>
          <p:cNvPr id="7" name="Rectangle 6"/>
          <p:cNvSpPr/>
          <p:nvPr/>
        </p:nvSpPr>
        <p:spPr>
          <a:xfrm>
            <a:off x="3657600" y="2743200"/>
            <a:ext cx="1600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218279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244922"/>
            <a:ext cx="8458200" cy="4040541"/>
          </a:xfrm>
          <a:prstGeom prst="rect">
            <a:avLst/>
          </a:prstGeom>
          <a:effectLst>
            <a:outerShdw blurRad="50800" dist="38100" dir="8100000" algn="tr" rotWithShape="0">
              <a:prstClr val="black">
                <a:alpha val="40000"/>
              </a:prstClr>
            </a:outerShdw>
          </a:effectLst>
        </p:spPr>
      </p:pic>
      <p:sp>
        <p:nvSpPr>
          <p:cNvPr id="2" name="Title 1"/>
          <p:cNvSpPr>
            <a:spLocks noGrp="1"/>
          </p:cNvSpPr>
          <p:nvPr>
            <p:ph type="title"/>
          </p:nvPr>
        </p:nvSpPr>
        <p:spPr>
          <a:xfrm>
            <a:off x="381000" y="-228600"/>
            <a:ext cx="7620000" cy="1143000"/>
          </a:xfrm>
        </p:spPr>
        <p:txBody>
          <a:bodyPr/>
          <a:lstStyle/>
          <a:p>
            <a:r>
              <a:rPr lang="en-US" sz="3200" dirty="0"/>
              <a:t>Navigating Statistical Forecast Graph</a:t>
            </a:r>
          </a:p>
        </p:txBody>
      </p:sp>
      <p:cxnSp>
        <p:nvCxnSpPr>
          <p:cNvPr id="7" name="Straight Arrow Connector 6"/>
          <p:cNvCxnSpPr>
            <a:stCxn id="9" idx="0"/>
          </p:cNvCxnSpPr>
          <p:nvPr/>
        </p:nvCxnSpPr>
        <p:spPr>
          <a:xfrm flipV="1">
            <a:off x="5029200" y="4119880"/>
            <a:ext cx="0" cy="1371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84613" y="5491480"/>
            <a:ext cx="2889173" cy="830997"/>
          </a:xfrm>
          <a:prstGeom prst="rect">
            <a:avLst/>
          </a:prstGeom>
          <a:noFill/>
          <a:ln w="12700">
            <a:solidFill>
              <a:schemeClr val="tx1"/>
            </a:solidFill>
          </a:ln>
        </p:spPr>
        <p:txBody>
          <a:bodyPr wrap="square" rtlCol="0">
            <a:spAutoFit/>
          </a:bodyPr>
          <a:lstStyle/>
          <a:p>
            <a:r>
              <a:rPr lang="en-US" sz="1200" dirty="0" smtClean="0"/>
              <a:t>The user has the ability to hover over and emphasize the plotted series to view the specific </a:t>
            </a:r>
            <a:r>
              <a:rPr lang="en-US" sz="1200" b="1" i="1" dirty="0" smtClean="0"/>
              <a:t>Shipment Actual </a:t>
            </a:r>
            <a:r>
              <a:rPr lang="en-US" sz="1200" dirty="0" smtClean="0"/>
              <a:t>for the specified month being hovered over.</a:t>
            </a:r>
            <a:endParaRPr lang="en-US" sz="1200" dirty="0"/>
          </a:p>
        </p:txBody>
      </p:sp>
      <p:cxnSp>
        <p:nvCxnSpPr>
          <p:cNvPr id="10" name="Straight Arrow Connector 9"/>
          <p:cNvCxnSpPr/>
          <p:nvPr/>
        </p:nvCxnSpPr>
        <p:spPr>
          <a:xfrm flipV="1">
            <a:off x="6466166" y="2976880"/>
            <a:ext cx="0" cy="2514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657600" y="2667000"/>
            <a:ext cx="1600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57167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r>
              <a:rPr lang="en-US" sz="3200" dirty="0"/>
              <a:t>Navigating Statistical Forecast Graph</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1295400"/>
            <a:ext cx="8458200" cy="3994645"/>
          </a:xfrm>
          <a:prstGeom prst="rect">
            <a:avLst/>
          </a:prstGeom>
          <a:effectLst>
            <a:outerShdw blurRad="50800" dist="38100" dir="8100000" algn="tr" rotWithShape="0">
              <a:prstClr val="black">
                <a:alpha val="40000"/>
              </a:prstClr>
            </a:outerShdw>
          </a:effectLst>
        </p:spPr>
      </p:pic>
      <p:cxnSp>
        <p:nvCxnSpPr>
          <p:cNvPr id="6" name="Straight Arrow Connector 5"/>
          <p:cNvCxnSpPr/>
          <p:nvPr/>
        </p:nvCxnSpPr>
        <p:spPr>
          <a:xfrm flipV="1">
            <a:off x="6858000" y="4234180"/>
            <a:ext cx="0" cy="1257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953000" y="5491480"/>
            <a:ext cx="2889173" cy="830997"/>
          </a:xfrm>
          <a:prstGeom prst="rect">
            <a:avLst/>
          </a:prstGeom>
          <a:noFill/>
          <a:ln w="12700">
            <a:solidFill>
              <a:schemeClr val="tx1"/>
            </a:solidFill>
          </a:ln>
        </p:spPr>
        <p:txBody>
          <a:bodyPr wrap="square" rtlCol="0">
            <a:spAutoFit/>
          </a:bodyPr>
          <a:lstStyle/>
          <a:p>
            <a:r>
              <a:rPr lang="en-US" sz="1200" dirty="0" smtClean="0"/>
              <a:t>The user has the ability to hover over and emphasize the plotted series to view the specific </a:t>
            </a:r>
            <a:r>
              <a:rPr lang="en-US" sz="1200" b="1" i="1" dirty="0" smtClean="0"/>
              <a:t>Holdout Period Forecast </a:t>
            </a:r>
            <a:r>
              <a:rPr lang="en-US" sz="1200" dirty="0" smtClean="0"/>
              <a:t>for the specified month being hovered over.</a:t>
            </a:r>
            <a:endParaRPr lang="en-US" sz="1200" dirty="0"/>
          </a:p>
        </p:txBody>
      </p:sp>
      <p:cxnSp>
        <p:nvCxnSpPr>
          <p:cNvPr id="8" name="Straight Arrow Connector 7"/>
          <p:cNvCxnSpPr/>
          <p:nvPr/>
        </p:nvCxnSpPr>
        <p:spPr>
          <a:xfrm flipV="1">
            <a:off x="7162800" y="2976880"/>
            <a:ext cx="0" cy="2514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657600" y="2667000"/>
            <a:ext cx="1600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561822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r>
              <a:rPr lang="en-US" sz="3200" dirty="0"/>
              <a:t>Navigating Statistical Forecast Graph</a:t>
            </a: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20" y="1264920"/>
            <a:ext cx="8458200" cy="4036464"/>
          </a:xfrm>
          <a:prstGeom prst="rect">
            <a:avLst/>
          </a:prstGeom>
          <a:effectLst>
            <a:outerShdw blurRad="50800" dist="38100" dir="8100000" algn="tr" rotWithShape="0">
              <a:prstClr val="black">
                <a:alpha val="40000"/>
              </a:prstClr>
            </a:outerShdw>
          </a:effectLst>
        </p:spPr>
      </p:pic>
      <p:cxnSp>
        <p:nvCxnSpPr>
          <p:cNvPr id="6" name="Straight Arrow Connector 5"/>
          <p:cNvCxnSpPr/>
          <p:nvPr/>
        </p:nvCxnSpPr>
        <p:spPr>
          <a:xfrm flipV="1">
            <a:off x="7924800" y="4572000"/>
            <a:ext cx="0" cy="919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561407" y="5491480"/>
            <a:ext cx="2889173" cy="1200329"/>
          </a:xfrm>
          <a:prstGeom prst="rect">
            <a:avLst/>
          </a:prstGeom>
          <a:noFill/>
          <a:ln w="12700">
            <a:solidFill>
              <a:schemeClr val="tx1"/>
            </a:solidFill>
          </a:ln>
        </p:spPr>
        <p:txBody>
          <a:bodyPr wrap="square" rtlCol="0">
            <a:spAutoFit/>
          </a:bodyPr>
          <a:lstStyle/>
          <a:p>
            <a:r>
              <a:rPr lang="en-US" sz="1200" dirty="0" smtClean="0"/>
              <a:t>The user has the ability to hover over and emphasize the plotted series to view the specific </a:t>
            </a:r>
            <a:r>
              <a:rPr lang="en-US" sz="1200" b="1" i="1" dirty="0" smtClean="0"/>
              <a:t>Statistical Model Forecast </a:t>
            </a:r>
            <a:r>
              <a:rPr lang="en-US" sz="1200" dirty="0" smtClean="0"/>
              <a:t>for the specified month being hovered over. Note, upper and lower bounds are not shown in the legend. </a:t>
            </a:r>
            <a:endParaRPr lang="en-US" sz="1200" dirty="0"/>
          </a:p>
        </p:txBody>
      </p:sp>
      <p:cxnSp>
        <p:nvCxnSpPr>
          <p:cNvPr id="8" name="Straight Arrow Connector 7"/>
          <p:cNvCxnSpPr/>
          <p:nvPr/>
        </p:nvCxnSpPr>
        <p:spPr>
          <a:xfrm flipV="1">
            <a:off x="6553200" y="2976880"/>
            <a:ext cx="0" cy="2514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657600" y="2743200"/>
            <a:ext cx="16002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911860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0" y="1219200"/>
            <a:ext cx="8458200" cy="5638800"/>
          </a:xfrm>
        </p:spPr>
        <p:txBody>
          <a:bodyPr>
            <a:normAutofit/>
          </a:bodyPr>
          <a:lstStyle/>
          <a:p>
            <a:pPr marL="0" indent="0">
              <a:buNone/>
            </a:pPr>
            <a:r>
              <a:rPr lang="en-US" sz="2400" dirty="0" smtClean="0"/>
              <a:t>Web Application homepage ---------------------------------------- 	3</a:t>
            </a:r>
          </a:p>
          <a:p>
            <a:pPr marL="0" indent="0">
              <a:buNone/>
            </a:pPr>
            <a:r>
              <a:rPr lang="en-US" sz="2400" dirty="0" smtClean="0"/>
              <a:t>Uploading data and data </a:t>
            </a:r>
            <a:r>
              <a:rPr lang="en-US" sz="2400" dirty="0" smtClean="0"/>
              <a:t>r</a:t>
            </a:r>
            <a:r>
              <a:rPr lang="en-US" sz="2400" dirty="0" smtClean="0"/>
              <a:t>equirements -------------------------	4</a:t>
            </a:r>
          </a:p>
          <a:p>
            <a:pPr marL="0" indent="0">
              <a:buNone/>
            </a:pPr>
            <a:r>
              <a:rPr lang="en-US" sz="2400" dirty="0" smtClean="0"/>
              <a:t>Building your dataset ------------------------------------------------	5</a:t>
            </a:r>
          </a:p>
          <a:p>
            <a:pPr marL="0" indent="0">
              <a:buNone/>
            </a:pPr>
            <a:r>
              <a:rPr lang="en-US" sz="2400" dirty="0" smtClean="0"/>
              <a:t>Generating single SKU forecasts -----------------------------------	13</a:t>
            </a:r>
          </a:p>
          <a:p>
            <a:pPr marL="0" indent="0">
              <a:buNone/>
            </a:pPr>
            <a:r>
              <a:rPr lang="en-US" sz="2400" dirty="0" smtClean="0"/>
              <a:t>Generating batch SKU forecasts -----------------------------------	21</a:t>
            </a:r>
          </a:p>
          <a:p>
            <a:pPr marL="0" indent="0">
              <a:buNone/>
            </a:pPr>
            <a:r>
              <a:rPr lang="en-US" sz="2400" dirty="0" smtClean="0"/>
              <a:t>Statistical model requirements ------------------------------------	29</a:t>
            </a:r>
          </a:p>
          <a:p>
            <a:pPr marL="0" indent="0">
              <a:buNone/>
            </a:pPr>
            <a:r>
              <a:rPr lang="en-US" sz="2400" dirty="0" smtClean="0"/>
              <a:t>Bugs within the application -----------------------------------------	30 </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p:txBody>
      </p:sp>
    </p:spTree>
    <p:extLst>
      <p:ext uri="{BB962C8B-B14F-4D97-AF65-F5344CB8AC3E}">
        <p14:creationId xmlns:p14="http://schemas.microsoft.com/office/powerpoint/2010/main" xmlns="" val="2621830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6095324" y="5532116"/>
            <a:ext cx="610275" cy="1131079"/>
          </a:xfrm>
          <a:prstGeom prst="rect">
            <a:avLst/>
          </a:prstGeom>
          <a:noFill/>
          <a:ln w="12700">
            <a:solidFill>
              <a:schemeClr val="tx1"/>
            </a:solidFill>
          </a:ln>
        </p:spPr>
        <p:txBody>
          <a:bodyPr wrap="square" rtlCol="0">
            <a:spAutoFit/>
          </a:bodyPr>
          <a:lstStyle/>
          <a:p>
            <a:pPr algn="ctr"/>
            <a:r>
              <a:rPr lang="en-US" sz="750" dirty="0" smtClean="0"/>
              <a:t>The </a:t>
            </a:r>
            <a:r>
              <a:rPr lang="en-US" sz="750" b="1" dirty="0" smtClean="0"/>
              <a:t>Holdout-Start </a:t>
            </a:r>
            <a:r>
              <a:rPr lang="en-US" sz="750" dirty="0" smtClean="0"/>
              <a:t>column indicates the first month of the testing period</a:t>
            </a:r>
            <a:endParaRPr lang="en-US" sz="750" dirty="0"/>
          </a:p>
        </p:txBody>
      </p:sp>
      <p:pic>
        <p:nvPicPr>
          <p:cNvPr id="34" name="Picture 3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012472"/>
            <a:ext cx="8448040" cy="3087399"/>
          </a:xfrm>
          <a:prstGeom prst="rect">
            <a:avLst/>
          </a:prstGeom>
          <a:effectLst>
            <a:outerShdw blurRad="50800" dist="38100" dir="8100000" algn="tr" rotWithShape="0">
              <a:prstClr val="black">
                <a:alpha val="40000"/>
              </a:prstClr>
            </a:outerShdw>
          </a:effectLst>
        </p:spPr>
      </p:pic>
      <p:sp>
        <p:nvSpPr>
          <p:cNvPr id="2" name="Title 1"/>
          <p:cNvSpPr>
            <a:spLocks noGrp="1"/>
          </p:cNvSpPr>
          <p:nvPr>
            <p:ph type="title"/>
          </p:nvPr>
        </p:nvSpPr>
        <p:spPr>
          <a:xfrm>
            <a:off x="381000" y="-228600"/>
            <a:ext cx="7620000" cy="1143000"/>
          </a:xfrm>
        </p:spPr>
        <p:txBody>
          <a:bodyPr/>
          <a:lstStyle/>
          <a:p>
            <a:r>
              <a:rPr lang="en-US" sz="3200" dirty="0"/>
              <a:t>Navigating </a:t>
            </a:r>
            <a:r>
              <a:rPr lang="en-US" sz="3200" dirty="0" smtClean="0"/>
              <a:t>Model Performance Table</a:t>
            </a:r>
            <a:endParaRPr lang="en-US" sz="3200" dirty="0"/>
          </a:p>
        </p:txBody>
      </p:sp>
      <p:sp>
        <p:nvSpPr>
          <p:cNvPr id="9" name="Right Brace 8"/>
          <p:cNvSpPr/>
          <p:nvPr/>
        </p:nvSpPr>
        <p:spPr>
          <a:xfrm rot="5400000">
            <a:off x="981967" y="4321553"/>
            <a:ext cx="169666" cy="2133600"/>
          </a:xfrm>
          <a:prstGeom prst="rightBrace">
            <a:avLst>
              <a:gd name="adj1" fmla="val 18813"/>
              <a:gd name="adj2" fmla="val 50041"/>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2775207" y="4814313"/>
            <a:ext cx="169666" cy="1148080"/>
          </a:xfrm>
          <a:prstGeom prst="rightBrace">
            <a:avLst>
              <a:gd name="adj1" fmla="val 18813"/>
              <a:gd name="adj2" fmla="val 5012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rot="5400000">
            <a:off x="3877567" y="5083553"/>
            <a:ext cx="169666" cy="609600"/>
          </a:xfrm>
          <a:prstGeom prst="rightBrace">
            <a:avLst>
              <a:gd name="adj1" fmla="val 18813"/>
              <a:gd name="adj2" fmla="val 7614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5400000">
            <a:off x="4639567" y="5084306"/>
            <a:ext cx="169666" cy="609600"/>
          </a:xfrm>
          <a:prstGeom prst="rightBrace">
            <a:avLst>
              <a:gd name="adj1" fmla="val 18813"/>
              <a:gd name="adj2" fmla="val 6097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rot="5400000">
            <a:off x="5235451" y="5165338"/>
            <a:ext cx="169666" cy="457200"/>
          </a:xfrm>
          <a:prstGeom prst="rightBrace">
            <a:avLst>
              <a:gd name="adj1" fmla="val 18813"/>
              <a:gd name="adj2" fmla="val 62646"/>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5400000">
            <a:off x="5721607" y="5159753"/>
            <a:ext cx="169666" cy="457200"/>
          </a:xfrm>
          <a:prstGeom prst="rightBrace">
            <a:avLst>
              <a:gd name="adj1" fmla="val 18813"/>
              <a:gd name="adj2" fmla="val 3986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rot="5400000">
            <a:off x="7230367" y="5175498"/>
            <a:ext cx="169666" cy="436880"/>
          </a:xfrm>
          <a:prstGeom prst="rightBrace">
            <a:avLst>
              <a:gd name="adj1" fmla="val 18813"/>
              <a:gd name="adj2" fmla="val 8576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p:cNvSpPr/>
          <p:nvPr/>
        </p:nvSpPr>
        <p:spPr>
          <a:xfrm rot="5400000">
            <a:off x="7649467" y="5197853"/>
            <a:ext cx="169666" cy="381000"/>
          </a:xfrm>
          <a:prstGeom prst="rightBrace">
            <a:avLst>
              <a:gd name="adj1" fmla="val 18813"/>
              <a:gd name="adj2" fmla="val 7927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rot="5400000">
            <a:off x="8100222" y="5159753"/>
            <a:ext cx="169666" cy="457200"/>
          </a:xfrm>
          <a:prstGeom prst="rightBrace">
            <a:avLst>
              <a:gd name="adj1" fmla="val 18813"/>
              <a:gd name="adj2" fmla="val 4864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2416629" y="1836419"/>
            <a:ext cx="2951480" cy="1015663"/>
          </a:xfrm>
          <a:prstGeom prst="rect">
            <a:avLst/>
          </a:prstGeom>
          <a:noFill/>
          <a:ln w="12700">
            <a:solidFill>
              <a:schemeClr val="tx1"/>
            </a:solidFill>
          </a:ln>
        </p:spPr>
        <p:txBody>
          <a:bodyPr wrap="square" rtlCol="0">
            <a:spAutoFit/>
          </a:bodyPr>
          <a:lstStyle/>
          <a:p>
            <a:r>
              <a:rPr lang="en-US" sz="1200" dirty="0" smtClean="0"/>
              <a:t>Scrolling down, the </a:t>
            </a:r>
            <a:r>
              <a:rPr lang="en-US" sz="1200" b="1" i="1" dirty="0" smtClean="0"/>
              <a:t>Model Performance Table</a:t>
            </a:r>
            <a:r>
              <a:rPr lang="en-US" sz="1200" i="1" dirty="0" smtClean="0"/>
              <a:t> </a:t>
            </a:r>
            <a:r>
              <a:rPr lang="en-US" sz="1200" dirty="0" smtClean="0"/>
              <a:t>can be viewed to display important information such as the predicted forecasts as well as the error measurements from the </a:t>
            </a:r>
            <a:r>
              <a:rPr lang="en-US" sz="1200" b="1" i="1" dirty="0" smtClean="0"/>
              <a:t>Holdout Period </a:t>
            </a:r>
            <a:r>
              <a:rPr lang="en-US" sz="1200" dirty="0" smtClean="0"/>
              <a:t>of each model</a:t>
            </a:r>
            <a:r>
              <a:rPr lang="en-US" sz="1200" b="1" i="1" dirty="0" smtClean="0"/>
              <a:t>. </a:t>
            </a:r>
            <a:endParaRPr lang="en-US" sz="1200" dirty="0"/>
          </a:p>
        </p:txBody>
      </p:sp>
      <p:sp>
        <p:nvSpPr>
          <p:cNvPr id="21" name="Down Arrow 20"/>
          <p:cNvSpPr/>
          <p:nvPr/>
        </p:nvSpPr>
        <p:spPr>
          <a:xfrm>
            <a:off x="5548884" y="2344251"/>
            <a:ext cx="228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0" y="5532120"/>
            <a:ext cx="2133600" cy="553998"/>
          </a:xfrm>
          <a:prstGeom prst="rect">
            <a:avLst/>
          </a:prstGeom>
          <a:noFill/>
          <a:ln w="12700">
            <a:solidFill>
              <a:schemeClr val="tx1"/>
            </a:solidFill>
          </a:ln>
        </p:spPr>
        <p:txBody>
          <a:bodyPr wrap="square" rtlCol="0">
            <a:spAutoFit/>
          </a:bodyPr>
          <a:lstStyle/>
          <a:p>
            <a:pPr algn="ctr"/>
            <a:r>
              <a:rPr lang="en-US" sz="1000" dirty="0" smtClean="0"/>
              <a:t>The</a:t>
            </a:r>
            <a:r>
              <a:rPr lang="en-US" sz="1000" b="1" i="1" dirty="0" smtClean="0"/>
              <a:t> Model </a:t>
            </a:r>
            <a:r>
              <a:rPr lang="en-US" sz="1000" dirty="0" smtClean="0"/>
              <a:t>column specifies what model was used in the statistical forecast</a:t>
            </a:r>
            <a:endParaRPr lang="en-US" sz="1000" dirty="0"/>
          </a:p>
        </p:txBody>
      </p:sp>
      <p:sp>
        <p:nvSpPr>
          <p:cNvPr id="23" name="TextBox 22"/>
          <p:cNvSpPr txBox="1"/>
          <p:nvPr/>
        </p:nvSpPr>
        <p:spPr>
          <a:xfrm>
            <a:off x="2286000" y="5532117"/>
            <a:ext cx="1148080" cy="1338828"/>
          </a:xfrm>
          <a:prstGeom prst="rect">
            <a:avLst/>
          </a:prstGeom>
          <a:noFill/>
          <a:ln w="12700">
            <a:solidFill>
              <a:schemeClr val="tx1"/>
            </a:solidFill>
          </a:ln>
        </p:spPr>
        <p:txBody>
          <a:bodyPr wrap="square" rtlCol="0">
            <a:spAutoFit/>
          </a:bodyPr>
          <a:lstStyle/>
          <a:p>
            <a:pPr algn="ctr"/>
            <a:r>
              <a:rPr lang="en-US" sz="900" dirty="0" smtClean="0"/>
              <a:t>The </a:t>
            </a:r>
            <a:r>
              <a:rPr lang="en-US" sz="900" b="1" i="1" dirty="0" smtClean="0"/>
              <a:t>Parameters</a:t>
            </a:r>
            <a:r>
              <a:rPr lang="en-US" sz="900" b="1" dirty="0" smtClean="0"/>
              <a:t> </a:t>
            </a:r>
            <a:r>
              <a:rPr lang="en-US" sz="900" dirty="0" smtClean="0"/>
              <a:t>column specifies the parameters used in the </a:t>
            </a:r>
            <a:r>
              <a:rPr lang="en-US" sz="900" b="1" i="1" dirty="0" smtClean="0"/>
              <a:t>Model</a:t>
            </a:r>
            <a:r>
              <a:rPr lang="en-US" sz="900" dirty="0" smtClean="0"/>
              <a:t>. There are three types of </a:t>
            </a:r>
            <a:r>
              <a:rPr lang="en-US" sz="900" b="1" i="1" dirty="0" smtClean="0"/>
              <a:t>Parameters:</a:t>
            </a:r>
            <a:r>
              <a:rPr lang="en-US" sz="900" dirty="0" smtClean="0"/>
              <a:t> ARIMA/ARFIMA, ETS, and TBATS/BATS</a:t>
            </a:r>
            <a:endParaRPr lang="en-US" sz="900" dirty="0"/>
          </a:p>
        </p:txBody>
      </p:sp>
      <p:sp>
        <p:nvSpPr>
          <p:cNvPr id="24" name="TextBox 23"/>
          <p:cNvSpPr txBox="1"/>
          <p:nvPr/>
        </p:nvSpPr>
        <p:spPr>
          <a:xfrm>
            <a:off x="3505200" y="5532120"/>
            <a:ext cx="762000" cy="707886"/>
          </a:xfrm>
          <a:prstGeom prst="rect">
            <a:avLst/>
          </a:prstGeom>
          <a:noFill/>
          <a:ln w="12700">
            <a:solidFill>
              <a:schemeClr val="tx1"/>
            </a:solidFill>
          </a:ln>
        </p:spPr>
        <p:txBody>
          <a:bodyPr wrap="square" rtlCol="0">
            <a:spAutoFit/>
          </a:bodyPr>
          <a:lstStyle/>
          <a:p>
            <a:pPr algn="ctr"/>
            <a:r>
              <a:rPr lang="en-US" sz="800" dirty="0" smtClean="0"/>
              <a:t>The </a:t>
            </a:r>
            <a:r>
              <a:rPr lang="en-US" sz="800" b="1" i="1" dirty="0" smtClean="0"/>
              <a:t>Date</a:t>
            </a:r>
            <a:r>
              <a:rPr lang="en-US" sz="800" dirty="0" smtClean="0"/>
              <a:t> column shows the date forecasted</a:t>
            </a:r>
            <a:endParaRPr lang="en-US" sz="800" dirty="0"/>
          </a:p>
        </p:txBody>
      </p:sp>
      <p:sp>
        <p:nvSpPr>
          <p:cNvPr id="25" name="TextBox 24"/>
          <p:cNvSpPr txBox="1"/>
          <p:nvPr/>
        </p:nvSpPr>
        <p:spPr>
          <a:xfrm>
            <a:off x="4343400" y="5532120"/>
            <a:ext cx="589280" cy="932563"/>
          </a:xfrm>
          <a:prstGeom prst="rect">
            <a:avLst/>
          </a:prstGeom>
          <a:noFill/>
          <a:ln w="12700">
            <a:solidFill>
              <a:schemeClr val="tx1"/>
            </a:solidFill>
          </a:ln>
        </p:spPr>
        <p:txBody>
          <a:bodyPr wrap="square" rtlCol="0">
            <a:spAutoFit/>
          </a:bodyPr>
          <a:lstStyle/>
          <a:p>
            <a:pPr algn="ctr"/>
            <a:r>
              <a:rPr lang="en-US" sz="780" dirty="0" smtClean="0"/>
              <a:t>The </a:t>
            </a:r>
            <a:r>
              <a:rPr lang="en-US" sz="780" b="1" i="1" dirty="0" smtClean="0"/>
              <a:t>Mean </a:t>
            </a:r>
            <a:r>
              <a:rPr lang="en-US" sz="780" dirty="0" smtClean="0"/>
              <a:t>column specifies the predicted forecast</a:t>
            </a:r>
            <a:endParaRPr lang="en-US" sz="780" dirty="0"/>
          </a:p>
        </p:txBody>
      </p:sp>
      <p:sp>
        <p:nvSpPr>
          <p:cNvPr id="26" name="TextBox 25"/>
          <p:cNvSpPr txBox="1"/>
          <p:nvPr/>
        </p:nvSpPr>
        <p:spPr>
          <a:xfrm>
            <a:off x="4967224" y="5532116"/>
            <a:ext cx="589280" cy="1172629"/>
          </a:xfrm>
          <a:prstGeom prst="rect">
            <a:avLst/>
          </a:prstGeom>
          <a:noFill/>
          <a:ln w="12700">
            <a:solidFill>
              <a:schemeClr val="tx1"/>
            </a:solidFill>
          </a:ln>
        </p:spPr>
        <p:txBody>
          <a:bodyPr wrap="square" rtlCol="0">
            <a:spAutoFit/>
          </a:bodyPr>
          <a:lstStyle/>
          <a:p>
            <a:pPr algn="ctr"/>
            <a:r>
              <a:rPr lang="en-US" sz="780" dirty="0" smtClean="0"/>
              <a:t>The </a:t>
            </a:r>
            <a:r>
              <a:rPr lang="en-US" sz="780" b="1" i="1" dirty="0" smtClean="0"/>
              <a:t>Upper </a:t>
            </a:r>
            <a:r>
              <a:rPr lang="en-US" sz="780" dirty="0" smtClean="0"/>
              <a:t>column shows the upper bound of the predicted forecast</a:t>
            </a:r>
            <a:endParaRPr lang="en-US" sz="780" dirty="0"/>
          </a:p>
        </p:txBody>
      </p:sp>
      <p:sp>
        <p:nvSpPr>
          <p:cNvPr id="27" name="TextBox 26"/>
          <p:cNvSpPr txBox="1"/>
          <p:nvPr/>
        </p:nvSpPr>
        <p:spPr>
          <a:xfrm>
            <a:off x="5583174" y="5532120"/>
            <a:ext cx="589280" cy="1200329"/>
          </a:xfrm>
          <a:prstGeom prst="rect">
            <a:avLst/>
          </a:prstGeom>
          <a:solidFill>
            <a:schemeClr val="bg1"/>
          </a:solidFill>
          <a:ln w="12700">
            <a:solidFill>
              <a:schemeClr val="tx1"/>
            </a:solidFill>
          </a:ln>
        </p:spPr>
        <p:txBody>
          <a:bodyPr wrap="square" rtlCol="0">
            <a:spAutoFit/>
          </a:bodyPr>
          <a:lstStyle/>
          <a:p>
            <a:pPr algn="ctr"/>
            <a:r>
              <a:rPr lang="en-US" sz="780" dirty="0" smtClean="0"/>
              <a:t>The </a:t>
            </a:r>
            <a:r>
              <a:rPr lang="en-US" sz="780" b="1" i="1" dirty="0" smtClean="0"/>
              <a:t>Lower </a:t>
            </a:r>
            <a:r>
              <a:rPr lang="en-US" sz="780" dirty="0" smtClean="0"/>
              <a:t>column shows the lower bound of the predicted forecast</a:t>
            </a:r>
            <a:endParaRPr lang="en-US" sz="780" dirty="0"/>
          </a:p>
        </p:txBody>
      </p:sp>
      <p:sp>
        <p:nvSpPr>
          <p:cNvPr id="28" name="TextBox 27"/>
          <p:cNvSpPr txBox="1"/>
          <p:nvPr/>
        </p:nvSpPr>
        <p:spPr>
          <a:xfrm>
            <a:off x="6629400" y="5532120"/>
            <a:ext cx="589280" cy="1131079"/>
          </a:xfrm>
          <a:prstGeom prst="rect">
            <a:avLst/>
          </a:prstGeom>
          <a:solidFill>
            <a:schemeClr val="bg1"/>
          </a:solidFill>
          <a:ln w="12700">
            <a:solidFill>
              <a:schemeClr val="tx1"/>
            </a:solidFill>
          </a:ln>
        </p:spPr>
        <p:txBody>
          <a:bodyPr wrap="square" rtlCol="0">
            <a:spAutoFit/>
          </a:bodyPr>
          <a:lstStyle/>
          <a:p>
            <a:pPr algn="ctr"/>
            <a:r>
              <a:rPr lang="en-US" sz="750" dirty="0" smtClean="0"/>
              <a:t>The </a:t>
            </a:r>
            <a:r>
              <a:rPr lang="en-US" sz="750" b="1" i="1" dirty="0" smtClean="0"/>
              <a:t>RMSE </a:t>
            </a:r>
            <a:r>
              <a:rPr lang="en-US" sz="750" dirty="0" smtClean="0"/>
              <a:t>column shows the calculated</a:t>
            </a:r>
          </a:p>
          <a:p>
            <a:pPr algn="ctr"/>
            <a:r>
              <a:rPr lang="en-US" sz="750" dirty="0" smtClean="0"/>
              <a:t>RMSE of the </a:t>
            </a:r>
            <a:r>
              <a:rPr lang="en-US" sz="750" b="1" i="1" dirty="0" smtClean="0"/>
              <a:t>Holdout Period </a:t>
            </a:r>
            <a:r>
              <a:rPr lang="en-US" sz="750" dirty="0" smtClean="0"/>
              <a:t>forecast</a:t>
            </a:r>
            <a:endParaRPr lang="en-US" sz="750" dirty="0"/>
          </a:p>
        </p:txBody>
      </p:sp>
      <p:sp>
        <p:nvSpPr>
          <p:cNvPr id="29" name="TextBox 28"/>
          <p:cNvSpPr txBox="1"/>
          <p:nvPr/>
        </p:nvSpPr>
        <p:spPr>
          <a:xfrm>
            <a:off x="7239000" y="5532117"/>
            <a:ext cx="589280" cy="1131079"/>
          </a:xfrm>
          <a:prstGeom prst="rect">
            <a:avLst/>
          </a:prstGeom>
          <a:noFill/>
          <a:ln w="12700">
            <a:solidFill>
              <a:schemeClr val="tx1"/>
            </a:solidFill>
          </a:ln>
        </p:spPr>
        <p:txBody>
          <a:bodyPr wrap="square" rtlCol="0">
            <a:spAutoFit/>
          </a:bodyPr>
          <a:lstStyle/>
          <a:p>
            <a:pPr algn="ctr"/>
            <a:r>
              <a:rPr lang="en-US" sz="750" dirty="0" smtClean="0"/>
              <a:t>The </a:t>
            </a:r>
            <a:r>
              <a:rPr lang="en-US" sz="750" b="1" i="1" dirty="0" smtClean="0"/>
              <a:t>MAE </a:t>
            </a:r>
            <a:r>
              <a:rPr lang="en-US" sz="750" dirty="0" smtClean="0"/>
              <a:t>column shows the calculated</a:t>
            </a:r>
          </a:p>
          <a:p>
            <a:pPr algn="ctr"/>
            <a:r>
              <a:rPr lang="en-US" sz="750" dirty="0" smtClean="0"/>
              <a:t>MAE of the </a:t>
            </a:r>
            <a:r>
              <a:rPr lang="en-US" sz="750" b="1" i="1" dirty="0" smtClean="0"/>
              <a:t>Holdout Period </a:t>
            </a:r>
            <a:r>
              <a:rPr lang="en-US" sz="750" dirty="0" smtClean="0"/>
              <a:t>forecast</a:t>
            </a:r>
            <a:endParaRPr lang="en-US" sz="750" dirty="0"/>
          </a:p>
        </p:txBody>
      </p:sp>
      <p:sp>
        <p:nvSpPr>
          <p:cNvPr id="30" name="TextBox 29"/>
          <p:cNvSpPr txBox="1"/>
          <p:nvPr/>
        </p:nvSpPr>
        <p:spPr>
          <a:xfrm>
            <a:off x="7848600" y="5532120"/>
            <a:ext cx="599440" cy="1131079"/>
          </a:xfrm>
          <a:prstGeom prst="rect">
            <a:avLst/>
          </a:prstGeom>
          <a:noFill/>
          <a:ln w="12700">
            <a:solidFill>
              <a:schemeClr val="tx1"/>
            </a:solidFill>
          </a:ln>
        </p:spPr>
        <p:txBody>
          <a:bodyPr wrap="square" rtlCol="0">
            <a:spAutoFit/>
          </a:bodyPr>
          <a:lstStyle/>
          <a:p>
            <a:pPr algn="ctr"/>
            <a:r>
              <a:rPr lang="en-US" sz="750" dirty="0" smtClean="0"/>
              <a:t>The </a:t>
            </a:r>
            <a:r>
              <a:rPr lang="en-US" sz="750" b="1" i="1" dirty="0" smtClean="0"/>
              <a:t>MAPE</a:t>
            </a:r>
            <a:r>
              <a:rPr lang="en-US" sz="750" b="1" dirty="0" smtClean="0"/>
              <a:t> </a:t>
            </a:r>
            <a:r>
              <a:rPr lang="en-US" sz="750" dirty="0" smtClean="0"/>
              <a:t>column shows the calculated MAPE of the </a:t>
            </a:r>
            <a:r>
              <a:rPr lang="en-US" sz="750" b="1" i="1" dirty="0" smtClean="0"/>
              <a:t>Holdout Period </a:t>
            </a:r>
            <a:r>
              <a:rPr lang="en-US" sz="750" dirty="0" smtClean="0"/>
              <a:t>forecast</a:t>
            </a:r>
            <a:endParaRPr lang="en-US" sz="750" dirty="0"/>
          </a:p>
        </p:txBody>
      </p:sp>
      <p:sp>
        <p:nvSpPr>
          <p:cNvPr id="31" name="Left Brace 30"/>
          <p:cNvSpPr/>
          <p:nvPr/>
        </p:nvSpPr>
        <p:spPr>
          <a:xfrm rot="5400000">
            <a:off x="8112910" y="2571000"/>
            <a:ext cx="124626" cy="437537"/>
          </a:xfrm>
          <a:prstGeom prst="leftBrace">
            <a:avLst>
              <a:gd name="adj1" fmla="val 8333"/>
              <a:gd name="adj2" fmla="val 7439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6478156" y="1836419"/>
            <a:ext cx="1915836" cy="830997"/>
          </a:xfrm>
          <a:prstGeom prst="rect">
            <a:avLst/>
          </a:prstGeom>
          <a:noFill/>
          <a:ln w="12700">
            <a:solidFill>
              <a:schemeClr val="tx1"/>
            </a:solidFill>
          </a:ln>
        </p:spPr>
        <p:txBody>
          <a:bodyPr wrap="square" rtlCol="0">
            <a:spAutoFit/>
          </a:bodyPr>
          <a:lstStyle/>
          <a:p>
            <a:r>
              <a:rPr lang="en-US" sz="800" dirty="0" smtClean="0"/>
              <a:t>The </a:t>
            </a:r>
            <a:r>
              <a:rPr lang="en-US" sz="800" b="1" i="1" dirty="0" smtClean="0"/>
              <a:t>MAPE</a:t>
            </a:r>
            <a:r>
              <a:rPr lang="en-US" sz="800" dirty="0" smtClean="0"/>
              <a:t> column has a color code to distinguish between different levels of </a:t>
            </a:r>
            <a:r>
              <a:rPr lang="en-US" sz="800" b="1" i="1" dirty="0" smtClean="0"/>
              <a:t>MAPE </a:t>
            </a:r>
            <a:r>
              <a:rPr lang="en-US" sz="800" dirty="0" smtClean="0"/>
              <a:t>measurements. </a:t>
            </a:r>
            <a:r>
              <a:rPr lang="en-US" sz="800" b="1" dirty="0" smtClean="0"/>
              <a:t>Green</a:t>
            </a:r>
            <a:r>
              <a:rPr lang="en-US" sz="800" dirty="0" smtClean="0"/>
              <a:t> indicates a </a:t>
            </a:r>
            <a:r>
              <a:rPr lang="en-US" sz="800" b="1" i="1" dirty="0" smtClean="0"/>
              <a:t>MAPE </a:t>
            </a:r>
            <a:r>
              <a:rPr lang="en-US" sz="800" dirty="0" smtClean="0"/>
              <a:t>of </a:t>
            </a:r>
            <a:r>
              <a:rPr lang="en-US" sz="800" i="1" dirty="0" smtClean="0"/>
              <a:t>0%-15%, </a:t>
            </a:r>
            <a:r>
              <a:rPr lang="en-US" sz="800" b="1" dirty="0" smtClean="0"/>
              <a:t>Yellow</a:t>
            </a:r>
            <a:r>
              <a:rPr lang="en-US" sz="800" dirty="0" smtClean="0"/>
              <a:t> indicates a </a:t>
            </a:r>
            <a:r>
              <a:rPr lang="en-US" sz="800" b="1" i="1" dirty="0" smtClean="0"/>
              <a:t>MAPE </a:t>
            </a:r>
            <a:r>
              <a:rPr lang="en-US" sz="800" dirty="0" smtClean="0"/>
              <a:t>of </a:t>
            </a:r>
            <a:r>
              <a:rPr lang="en-US" sz="800" i="1" dirty="0" smtClean="0"/>
              <a:t>15.01%-45% </a:t>
            </a:r>
            <a:r>
              <a:rPr lang="en-US" sz="800" dirty="0" smtClean="0"/>
              <a:t>while </a:t>
            </a:r>
            <a:r>
              <a:rPr lang="en-US" sz="800" b="1" dirty="0" smtClean="0"/>
              <a:t>Red </a:t>
            </a:r>
            <a:r>
              <a:rPr lang="en-US" sz="800" dirty="0" smtClean="0"/>
              <a:t>indicates a </a:t>
            </a:r>
            <a:r>
              <a:rPr lang="en-US" sz="800" b="1" i="1" dirty="0" smtClean="0"/>
              <a:t>MAPE </a:t>
            </a:r>
            <a:r>
              <a:rPr lang="en-US" sz="800" dirty="0" smtClean="0"/>
              <a:t>higher than </a:t>
            </a:r>
            <a:r>
              <a:rPr lang="en-US" sz="800" i="1" dirty="0" smtClean="0"/>
              <a:t>45%</a:t>
            </a:r>
            <a:r>
              <a:rPr lang="en-US" sz="800" dirty="0" smtClean="0"/>
              <a:t>.  </a:t>
            </a:r>
            <a:endParaRPr lang="en-US" sz="800" dirty="0"/>
          </a:p>
        </p:txBody>
      </p:sp>
      <p:sp>
        <p:nvSpPr>
          <p:cNvPr id="36" name="Right Brace 35"/>
          <p:cNvSpPr/>
          <p:nvPr/>
        </p:nvSpPr>
        <p:spPr>
          <a:xfrm rot="5400000">
            <a:off x="6239092" y="5165338"/>
            <a:ext cx="169666" cy="457200"/>
          </a:xfrm>
          <a:prstGeom prst="rightBrace">
            <a:avLst>
              <a:gd name="adj1" fmla="val 18813"/>
              <a:gd name="adj2" fmla="val 3986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2383374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Screen Shot 2019-10-07 at 2.28.14 PM.png"/>
          <p:cNvPicPr>
            <a:picLocks noChangeAspect="1"/>
          </p:cNvPicPr>
          <p:nvPr/>
        </p:nvPicPr>
        <p:blipFill>
          <a:blip r:embed="rId2"/>
          <a:stretch>
            <a:fillRect/>
          </a:stretch>
        </p:blipFill>
        <p:spPr>
          <a:xfrm>
            <a:off x="0" y="990600"/>
            <a:ext cx="8441687" cy="4820658"/>
          </a:xfrm>
          <a:prstGeom prst="rect">
            <a:avLst/>
          </a:prstGeom>
        </p:spPr>
      </p:pic>
      <p:sp>
        <p:nvSpPr>
          <p:cNvPr id="2" name="Title 1"/>
          <p:cNvSpPr>
            <a:spLocks noGrp="1"/>
          </p:cNvSpPr>
          <p:nvPr>
            <p:ph type="title"/>
          </p:nvPr>
        </p:nvSpPr>
        <p:spPr>
          <a:xfrm>
            <a:off x="381000" y="-228600"/>
            <a:ext cx="7620000" cy="1143000"/>
          </a:xfrm>
        </p:spPr>
        <p:txBody>
          <a:bodyPr/>
          <a:lstStyle/>
          <a:p>
            <a:r>
              <a:rPr lang="en-US" sz="3200" dirty="0"/>
              <a:t>Navigating </a:t>
            </a:r>
            <a:r>
              <a:rPr lang="en-US" sz="3200" dirty="0" smtClean="0"/>
              <a:t>Batch Statistical Forecasts</a:t>
            </a:r>
            <a:endParaRPr lang="en-US" sz="3200" dirty="0"/>
          </a:p>
        </p:txBody>
      </p:sp>
      <p:sp>
        <p:nvSpPr>
          <p:cNvPr id="9" name="Left Brace 8"/>
          <p:cNvSpPr/>
          <p:nvPr/>
        </p:nvSpPr>
        <p:spPr>
          <a:xfrm rot="10800000">
            <a:off x="2590800" y="3429000"/>
            <a:ext cx="124626" cy="27902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10800000">
            <a:off x="1600200" y="5029200"/>
            <a:ext cx="124626" cy="27902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10800000">
            <a:off x="5715000" y="2057400"/>
            <a:ext cx="124626" cy="27902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10800000">
            <a:off x="2286000" y="2286000"/>
            <a:ext cx="124626" cy="27902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2514600" y="2286000"/>
            <a:ext cx="976712" cy="707886"/>
          </a:xfrm>
          <a:prstGeom prst="rect">
            <a:avLst/>
          </a:prstGeom>
          <a:solidFill>
            <a:schemeClr val="bg1"/>
          </a:solidFill>
          <a:ln w="12700">
            <a:solidFill>
              <a:schemeClr val="tx1"/>
            </a:solidFill>
          </a:ln>
        </p:spPr>
        <p:txBody>
          <a:bodyPr wrap="square" rtlCol="0">
            <a:spAutoFit/>
          </a:bodyPr>
          <a:lstStyle/>
          <a:p>
            <a:r>
              <a:rPr lang="en-US" sz="800" dirty="0" smtClean="0"/>
              <a:t>Tabs to switch between adjusting the data and creating statistical forecasts</a:t>
            </a:r>
            <a:endParaRPr lang="en-US" sz="800" dirty="0"/>
          </a:p>
        </p:txBody>
      </p:sp>
      <p:sp>
        <p:nvSpPr>
          <p:cNvPr id="16" name="TextBox 15"/>
          <p:cNvSpPr txBox="1"/>
          <p:nvPr/>
        </p:nvSpPr>
        <p:spPr>
          <a:xfrm>
            <a:off x="2819400" y="3276600"/>
            <a:ext cx="2348315" cy="584775"/>
          </a:xfrm>
          <a:prstGeom prst="rect">
            <a:avLst/>
          </a:prstGeom>
          <a:noFill/>
          <a:ln w="12700">
            <a:solidFill>
              <a:schemeClr val="tx1"/>
            </a:solidFill>
          </a:ln>
        </p:spPr>
        <p:txBody>
          <a:bodyPr wrap="square" rtlCol="0">
            <a:spAutoFit/>
          </a:bodyPr>
          <a:lstStyle/>
          <a:p>
            <a:r>
              <a:rPr lang="en-US" sz="800" b="1" dirty="0" smtClean="0"/>
              <a:t>Specify </a:t>
            </a:r>
            <a:r>
              <a:rPr lang="en-US" sz="800" dirty="0" smtClean="0"/>
              <a:t>the date range of observations to include in the statistical forecasts. Note, </a:t>
            </a:r>
            <a:r>
              <a:rPr lang="en-US" sz="800" b="1" i="1" dirty="0" smtClean="0"/>
              <a:t>Start</a:t>
            </a:r>
            <a:r>
              <a:rPr lang="en-US" sz="800" dirty="0" smtClean="0"/>
              <a:t> is automatically set to three years prior to the current date and </a:t>
            </a:r>
            <a:r>
              <a:rPr lang="en-US" sz="800" b="1" i="1" dirty="0" smtClean="0"/>
              <a:t>End</a:t>
            </a:r>
            <a:r>
              <a:rPr lang="en-US" sz="800" i="1" dirty="0" smtClean="0"/>
              <a:t> </a:t>
            </a:r>
            <a:r>
              <a:rPr lang="en-US" sz="800" dirty="0" smtClean="0"/>
              <a:t>is automatically set to the current date</a:t>
            </a:r>
            <a:endParaRPr lang="en-US" sz="800" dirty="0"/>
          </a:p>
        </p:txBody>
      </p:sp>
      <p:sp>
        <p:nvSpPr>
          <p:cNvPr id="20" name="TextBox 19"/>
          <p:cNvSpPr txBox="1"/>
          <p:nvPr/>
        </p:nvSpPr>
        <p:spPr>
          <a:xfrm>
            <a:off x="1828800" y="4800600"/>
            <a:ext cx="2348315" cy="707886"/>
          </a:xfrm>
          <a:prstGeom prst="rect">
            <a:avLst/>
          </a:prstGeom>
          <a:solidFill>
            <a:schemeClr val="bg1"/>
          </a:solidFill>
          <a:ln w="12700">
            <a:solidFill>
              <a:schemeClr val="tx1"/>
            </a:solidFill>
          </a:ln>
        </p:spPr>
        <p:txBody>
          <a:bodyPr wrap="square" rtlCol="0">
            <a:spAutoFit/>
          </a:bodyPr>
          <a:lstStyle/>
          <a:p>
            <a:r>
              <a:rPr lang="en-US" sz="800" dirty="0" smtClean="0"/>
              <a:t>T</a:t>
            </a:r>
            <a:r>
              <a:rPr lang="en-US" sz="800" dirty="0" smtClean="0"/>
              <a:t>he </a:t>
            </a:r>
            <a:r>
              <a:rPr lang="en-US" sz="800" dirty="0" smtClean="0"/>
              <a:t>user </a:t>
            </a:r>
            <a:r>
              <a:rPr lang="en-US" sz="800" dirty="0" smtClean="0"/>
              <a:t>can specify the </a:t>
            </a:r>
            <a:r>
              <a:rPr lang="en-US" sz="800" dirty="0" smtClean="0"/>
              <a:t>maximum number of zero observation </a:t>
            </a:r>
            <a:r>
              <a:rPr lang="en-US" sz="800" dirty="0" smtClean="0"/>
              <a:t>within the last </a:t>
            </a:r>
            <a:r>
              <a:rPr lang="en-US" sz="800" dirty="0" smtClean="0"/>
              <a:t>six</a:t>
            </a:r>
            <a:r>
              <a:rPr lang="en-US" sz="800" dirty="0" smtClean="0"/>
              <a:t> periods. </a:t>
            </a:r>
            <a:r>
              <a:rPr lang="en-US" sz="800" dirty="0" smtClean="0"/>
              <a:t>If a</a:t>
            </a:r>
            <a:r>
              <a:rPr lang="en-US" sz="800" b="1" dirty="0" smtClean="0"/>
              <a:t> SKU </a:t>
            </a:r>
            <a:r>
              <a:rPr lang="en-US" sz="800" dirty="0" smtClean="0"/>
              <a:t>contains more than the specified number of zero observations, then it is removed from the dataset and no statistical forecast is applied to that </a:t>
            </a:r>
            <a:r>
              <a:rPr lang="en-US" sz="800" b="1" dirty="0" smtClean="0"/>
              <a:t>SKU.</a:t>
            </a:r>
            <a:endParaRPr lang="en-US" sz="800" b="1" dirty="0"/>
          </a:p>
        </p:txBody>
      </p:sp>
      <p:sp>
        <p:nvSpPr>
          <p:cNvPr id="21" name="TextBox 20"/>
          <p:cNvSpPr txBox="1"/>
          <p:nvPr/>
        </p:nvSpPr>
        <p:spPr>
          <a:xfrm>
            <a:off x="5943600" y="1905000"/>
            <a:ext cx="2348315" cy="584775"/>
          </a:xfrm>
          <a:prstGeom prst="rect">
            <a:avLst/>
          </a:prstGeom>
          <a:solidFill>
            <a:schemeClr val="bg1"/>
          </a:solidFill>
          <a:ln w="12700">
            <a:solidFill>
              <a:schemeClr val="tx1"/>
            </a:solidFill>
          </a:ln>
        </p:spPr>
        <p:txBody>
          <a:bodyPr wrap="square" rtlCol="0">
            <a:spAutoFit/>
          </a:bodyPr>
          <a:lstStyle/>
          <a:p>
            <a:r>
              <a:rPr lang="en-US" sz="800" dirty="0" smtClean="0"/>
              <a:t>Tabs to switch between viewing all statistical models applied to the  </a:t>
            </a:r>
            <a:r>
              <a:rPr lang="en-US" sz="800" b="1" dirty="0" smtClean="0"/>
              <a:t>SKUs </a:t>
            </a:r>
            <a:r>
              <a:rPr lang="en-US" sz="800" dirty="0" smtClean="0"/>
              <a:t>in the dataset vs only displaying the best performing model for each</a:t>
            </a:r>
            <a:r>
              <a:rPr lang="en-US" sz="800" b="1" dirty="0" smtClean="0"/>
              <a:t> SKU </a:t>
            </a:r>
            <a:r>
              <a:rPr lang="en-US" sz="800" dirty="0" smtClean="0"/>
              <a:t>in the dataset</a:t>
            </a:r>
            <a:endParaRPr lang="en-US" sz="800" dirty="0"/>
          </a:p>
        </p:txBody>
      </p:sp>
    </p:spTree>
    <p:extLst>
      <p:ext uri="{BB962C8B-B14F-4D97-AF65-F5344CB8AC3E}">
        <p14:creationId xmlns:p14="http://schemas.microsoft.com/office/powerpoint/2010/main" xmlns="" val="1867561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xmlns="" val="0"/>
              </a:ext>
            </a:extLst>
          </a:blip>
          <a:srcRect r="7500"/>
          <a:stretch/>
        </p:blipFill>
        <p:spPr>
          <a:xfrm>
            <a:off x="0" y="554040"/>
            <a:ext cx="8458200" cy="6110869"/>
          </a:xfrm>
          <a:prstGeom prst="rect">
            <a:avLst/>
          </a:prstGeom>
          <a:effectLst>
            <a:outerShdw blurRad="50800" dist="38100" dir="8100000" algn="tr" rotWithShape="0">
              <a:prstClr val="black">
                <a:alpha val="40000"/>
              </a:prstClr>
            </a:outerShdw>
          </a:effectLst>
        </p:spPr>
      </p:pic>
      <p:sp>
        <p:nvSpPr>
          <p:cNvPr id="2" name="Title 1"/>
          <p:cNvSpPr>
            <a:spLocks noGrp="1"/>
          </p:cNvSpPr>
          <p:nvPr>
            <p:ph type="title"/>
          </p:nvPr>
        </p:nvSpPr>
        <p:spPr>
          <a:xfrm>
            <a:off x="381000" y="-228600"/>
            <a:ext cx="7620000" cy="1143000"/>
          </a:xfrm>
        </p:spPr>
        <p:txBody>
          <a:bodyPr/>
          <a:lstStyle/>
          <a:p>
            <a:r>
              <a:rPr lang="en-US" sz="3200" dirty="0"/>
              <a:t>Navigating </a:t>
            </a:r>
            <a:r>
              <a:rPr lang="en-US" sz="3200" dirty="0" smtClean="0"/>
              <a:t>Batch Statistical Forecasts</a:t>
            </a:r>
            <a:endParaRPr lang="en-US" sz="3200" dirty="0"/>
          </a:p>
        </p:txBody>
      </p:sp>
      <p:sp>
        <p:nvSpPr>
          <p:cNvPr id="9" name="Left Brace 8"/>
          <p:cNvSpPr/>
          <p:nvPr/>
        </p:nvSpPr>
        <p:spPr>
          <a:xfrm rot="10800000">
            <a:off x="1980704" y="1723292"/>
            <a:ext cx="222328" cy="198982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10800000">
            <a:off x="2997764" y="4114800"/>
            <a:ext cx="124626" cy="27902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10800000">
            <a:off x="4904574" y="1245779"/>
            <a:ext cx="124626" cy="24221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10800000">
            <a:off x="1371600" y="1245780"/>
            <a:ext cx="124626" cy="27902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1534324" y="1154457"/>
            <a:ext cx="1337417" cy="461665"/>
          </a:xfrm>
          <a:prstGeom prst="rect">
            <a:avLst/>
          </a:prstGeom>
          <a:solidFill>
            <a:schemeClr val="bg1"/>
          </a:solidFill>
          <a:ln w="12700">
            <a:solidFill>
              <a:schemeClr val="tx1"/>
            </a:solidFill>
          </a:ln>
        </p:spPr>
        <p:txBody>
          <a:bodyPr wrap="square" rtlCol="0">
            <a:spAutoFit/>
          </a:bodyPr>
          <a:lstStyle/>
          <a:p>
            <a:r>
              <a:rPr lang="en-US" sz="800" dirty="0" smtClean="0"/>
              <a:t>Tabs to switch between adjusting the data and creating statistical forecasts</a:t>
            </a:r>
            <a:endParaRPr lang="en-US" sz="800" dirty="0"/>
          </a:p>
        </p:txBody>
      </p:sp>
      <p:sp>
        <p:nvSpPr>
          <p:cNvPr id="16" name="TextBox 15"/>
          <p:cNvSpPr txBox="1"/>
          <p:nvPr/>
        </p:nvSpPr>
        <p:spPr>
          <a:xfrm>
            <a:off x="2362200" y="2441207"/>
            <a:ext cx="2348315" cy="553998"/>
          </a:xfrm>
          <a:prstGeom prst="rect">
            <a:avLst/>
          </a:prstGeom>
          <a:solidFill>
            <a:schemeClr val="bg1"/>
          </a:solidFill>
          <a:ln w="12700">
            <a:solidFill>
              <a:schemeClr val="tx1"/>
            </a:solidFill>
          </a:ln>
        </p:spPr>
        <p:txBody>
          <a:bodyPr wrap="square" rtlCol="0">
            <a:spAutoFit/>
          </a:bodyPr>
          <a:lstStyle/>
          <a:p>
            <a:r>
              <a:rPr lang="en-US" sz="1000" b="1" dirty="0" smtClean="0"/>
              <a:t>Select</a:t>
            </a:r>
            <a:r>
              <a:rPr lang="en-US" sz="1000" dirty="0" smtClean="0"/>
              <a:t> the models to be applied to the dataset. All models may be applied at once</a:t>
            </a:r>
            <a:endParaRPr lang="en-US" sz="1000" b="1" dirty="0"/>
          </a:p>
        </p:txBody>
      </p:sp>
      <p:sp>
        <p:nvSpPr>
          <p:cNvPr id="20" name="TextBox 19"/>
          <p:cNvSpPr txBox="1"/>
          <p:nvPr/>
        </p:nvSpPr>
        <p:spPr>
          <a:xfrm>
            <a:off x="3200400" y="4133422"/>
            <a:ext cx="3124200" cy="246221"/>
          </a:xfrm>
          <a:prstGeom prst="rect">
            <a:avLst/>
          </a:prstGeom>
          <a:solidFill>
            <a:schemeClr val="bg1"/>
          </a:solidFill>
          <a:ln w="12700">
            <a:solidFill>
              <a:schemeClr val="tx1"/>
            </a:solidFill>
          </a:ln>
        </p:spPr>
        <p:txBody>
          <a:bodyPr wrap="square" rtlCol="0">
            <a:spAutoFit/>
          </a:bodyPr>
          <a:lstStyle/>
          <a:p>
            <a:r>
              <a:rPr lang="en-US" sz="1000" b="1" dirty="0" smtClean="0"/>
              <a:t>Select</a:t>
            </a:r>
            <a:r>
              <a:rPr lang="en-US" sz="1000" dirty="0" smtClean="0"/>
              <a:t> the number of monthly periods to forecast ahead. </a:t>
            </a:r>
            <a:endParaRPr lang="en-US" sz="1000" b="1" dirty="0"/>
          </a:p>
        </p:txBody>
      </p:sp>
      <p:sp>
        <p:nvSpPr>
          <p:cNvPr id="21" name="TextBox 20"/>
          <p:cNvSpPr txBox="1"/>
          <p:nvPr/>
        </p:nvSpPr>
        <p:spPr>
          <a:xfrm>
            <a:off x="5105400" y="980163"/>
            <a:ext cx="3048000" cy="507831"/>
          </a:xfrm>
          <a:prstGeom prst="rect">
            <a:avLst/>
          </a:prstGeom>
          <a:noFill/>
          <a:ln w="12700">
            <a:solidFill>
              <a:schemeClr val="tx1"/>
            </a:solidFill>
          </a:ln>
        </p:spPr>
        <p:txBody>
          <a:bodyPr wrap="square" rtlCol="0">
            <a:spAutoFit/>
          </a:bodyPr>
          <a:lstStyle/>
          <a:p>
            <a:r>
              <a:rPr lang="en-US" sz="900" dirty="0" smtClean="0"/>
              <a:t>Tabs to switch between viewing all statistical models applied to the  </a:t>
            </a:r>
            <a:r>
              <a:rPr lang="en-US" sz="900" b="1" dirty="0" smtClean="0"/>
              <a:t>SKUs </a:t>
            </a:r>
            <a:r>
              <a:rPr lang="en-US" sz="900" dirty="0" smtClean="0"/>
              <a:t>in the dataset vs only displaying the best performing model for each</a:t>
            </a:r>
            <a:r>
              <a:rPr lang="en-US" sz="900" b="1" dirty="0" smtClean="0"/>
              <a:t> SKU </a:t>
            </a:r>
            <a:r>
              <a:rPr lang="en-US" sz="900" dirty="0" smtClean="0"/>
              <a:t>in the dataset</a:t>
            </a:r>
            <a:endParaRPr lang="en-US" sz="900" dirty="0"/>
          </a:p>
        </p:txBody>
      </p:sp>
      <p:sp>
        <p:nvSpPr>
          <p:cNvPr id="23" name="TextBox 22"/>
          <p:cNvSpPr txBox="1"/>
          <p:nvPr/>
        </p:nvSpPr>
        <p:spPr>
          <a:xfrm>
            <a:off x="3200400" y="4586911"/>
            <a:ext cx="3124200" cy="553998"/>
          </a:xfrm>
          <a:prstGeom prst="rect">
            <a:avLst/>
          </a:prstGeom>
          <a:solidFill>
            <a:schemeClr val="bg1"/>
          </a:solidFill>
          <a:ln w="12700">
            <a:solidFill>
              <a:schemeClr val="tx1"/>
            </a:solidFill>
          </a:ln>
        </p:spPr>
        <p:txBody>
          <a:bodyPr wrap="square" rtlCol="0">
            <a:spAutoFit/>
          </a:bodyPr>
          <a:lstStyle/>
          <a:p>
            <a:r>
              <a:rPr lang="en-US" sz="1000" b="1" dirty="0" smtClean="0"/>
              <a:t>Select</a:t>
            </a:r>
            <a:r>
              <a:rPr lang="en-US" sz="1000" dirty="0" smtClean="0"/>
              <a:t> the </a:t>
            </a:r>
            <a:r>
              <a:rPr lang="en-US" sz="1000" b="1" i="1" dirty="0" smtClean="0"/>
              <a:t>confidence interval </a:t>
            </a:r>
            <a:r>
              <a:rPr lang="en-US" sz="1000" dirty="0" smtClean="0"/>
              <a:t>to forecast. Note, the lower the confidence interval, the smaller the upper and lower bounds become</a:t>
            </a:r>
            <a:endParaRPr lang="en-US" sz="1000" dirty="0"/>
          </a:p>
        </p:txBody>
      </p:sp>
      <p:sp>
        <p:nvSpPr>
          <p:cNvPr id="24" name="Left Brace 23"/>
          <p:cNvSpPr/>
          <p:nvPr/>
        </p:nvSpPr>
        <p:spPr>
          <a:xfrm rot="10800000">
            <a:off x="2997763" y="4724400"/>
            <a:ext cx="124626" cy="27902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p:cNvSpPr/>
          <p:nvPr/>
        </p:nvSpPr>
        <p:spPr>
          <a:xfrm rot="10800000">
            <a:off x="2997764" y="5334000"/>
            <a:ext cx="124626" cy="27902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p:cNvSpPr/>
          <p:nvPr/>
        </p:nvSpPr>
        <p:spPr>
          <a:xfrm rot="10800000">
            <a:off x="2997764" y="5943600"/>
            <a:ext cx="124626" cy="27902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3200400" y="5273455"/>
            <a:ext cx="3124200" cy="400110"/>
          </a:xfrm>
          <a:prstGeom prst="rect">
            <a:avLst/>
          </a:prstGeom>
          <a:solidFill>
            <a:schemeClr val="bg1"/>
          </a:solidFill>
          <a:ln w="12700">
            <a:solidFill>
              <a:schemeClr val="tx1"/>
            </a:solidFill>
          </a:ln>
        </p:spPr>
        <p:txBody>
          <a:bodyPr wrap="square" rtlCol="0">
            <a:spAutoFit/>
          </a:bodyPr>
          <a:lstStyle/>
          <a:p>
            <a:r>
              <a:rPr lang="en-US" sz="1000" b="1" dirty="0" smtClean="0"/>
              <a:t>Select</a:t>
            </a:r>
            <a:r>
              <a:rPr lang="en-US" sz="1000" dirty="0" smtClean="0"/>
              <a:t> the number of monthly periods to use as a </a:t>
            </a:r>
            <a:r>
              <a:rPr lang="en-US" sz="1000" b="1" i="1" dirty="0" smtClean="0"/>
              <a:t>Holdout Period </a:t>
            </a:r>
            <a:r>
              <a:rPr lang="en-US" sz="1000" dirty="0" smtClean="0"/>
              <a:t>to measure model performance</a:t>
            </a:r>
            <a:endParaRPr lang="en-US" sz="1000" dirty="0"/>
          </a:p>
        </p:txBody>
      </p:sp>
      <p:sp>
        <p:nvSpPr>
          <p:cNvPr id="28" name="TextBox 27"/>
          <p:cNvSpPr txBox="1"/>
          <p:nvPr/>
        </p:nvSpPr>
        <p:spPr>
          <a:xfrm>
            <a:off x="3200400" y="5883055"/>
            <a:ext cx="3124200" cy="400110"/>
          </a:xfrm>
          <a:prstGeom prst="rect">
            <a:avLst/>
          </a:prstGeom>
          <a:solidFill>
            <a:schemeClr val="bg1"/>
          </a:solidFill>
          <a:ln w="12700">
            <a:solidFill>
              <a:schemeClr val="tx1"/>
            </a:solidFill>
          </a:ln>
        </p:spPr>
        <p:txBody>
          <a:bodyPr wrap="square" rtlCol="0">
            <a:spAutoFit/>
          </a:bodyPr>
          <a:lstStyle/>
          <a:p>
            <a:r>
              <a:rPr lang="en-US" sz="1000" b="1" dirty="0" smtClean="0"/>
              <a:t>Select</a:t>
            </a:r>
            <a:r>
              <a:rPr lang="en-US" sz="1000" dirty="0" smtClean="0"/>
              <a:t> the </a:t>
            </a:r>
            <a:r>
              <a:rPr lang="en-US" sz="1000" b="1" dirty="0" smtClean="0"/>
              <a:t>error measurement </a:t>
            </a:r>
            <a:r>
              <a:rPr lang="en-US" sz="1000" dirty="0" smtClean="0"/>
              <a:t>to use to determine the best statistical model</a:t>
            </a:r>
            <a:endParaRPr lang="en-US" sz="1000" dirty="0"/>
          </a:p>
        </p:txBody>
      </p:sp>
      <p:sp>
        <p:nvSpPr>
          <p:cNvPr id="29" name="TextBox 28"/>
          <p:cNvSpPr txBox="1"/>
          <p:nvPr/>
        </p:nvSpPr>
        <p:spPr>
          <a:xfrm>
            <a:off x="1365737" y="6283164"/>
            <a:ext cx="2537127" cy="238527"/>
          </a:xfrm>
          <a:prstGeom prst="rect">
            <a:avLst/>
          </a:prstGeom>
          <a:solidFill>
            <a:schemeClr val="bg1"/>
          </a:solidFill>
          <a:ln w="12700">
            <a:solidFill>
              <a:schemeClr val="tx1"/>
            </a:solidFill>
          </a:ln>
        </p:spPr>
        <p:txBody>
          <a:bodyPr wrap="square" rtlCol="0">
            <a:spAutoFit/>
          </a:bodyPr>
          <a:lstStyle/>
          <a:p>
            <a:r>
              <a:rPr lang="en-US" sz="950" dirty="0" smtClean="0"/>
              <a:t>Click on </a:t>
            </a:r>
            <a:r>
              <a:rPr lang="en-US" sz="950" b="1" i="1" dirty="0" smtClean="0"/>
              <a:t>Start Forecasting!</a:t>
            </a:r>
            <a:r>
              <a:rPr lang="en-US" sz="950" b="1" dirty="0" smtClean="0"/>
              <a:t> </a:t>
            </a:r>
            <a:r>
              <a:rPr lang="en-US" sz="950" dirty="0" smtClean="0"/>
              <a:t>to begin the forecast</a:t>
            </a:r>
            <a:endParaRPr lang="en-US" sz="950" dirty="0"/>
          </a:p>
        </p:txBody>
      </p:sp>
      <p:sp>
        <p:nvSpPr>
          <p:cNvPr id="30" name="Left Brace 29"/>
          <p:cNvSpPr/>
          <p:nvPr/>
        </p:nvSpPr>
        <p:spPr>
          <a:xfrm rot="10800000">
            <a:off x="1143000" y="6293092"/>
            <a:ext cx="124626" cy="2286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9947240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xmlns="" val="0"/>
              </a:ext>
            </a:extLst>
          </a:blip>
          <a:srcRect l="3583" t="309" b="6123"/>
          <a:stretch/>
        </p:blipFill>
        <p:spPr>
          <a:xfrm>
            <a:off x="0" y="634328"/>
            <a:ext cx="8448040" cy="4781935"/>
          </a:xfrm>
          <a:prstGeom prst="rect">
            <a:avLst/>
          </a:prstGeom>
          <a:effectLst>
            <a:outerShdw blurRad="50800" dist="38100" dir="8100000" algn="tr" rotWithShape="0">
              <a:prstClr val="black">
                <a:alpha val="40000"/>
              </a:prstClr>
            </a:outerShdw>
          </a:effectLst>
        </p:spPr>
      </p:pic>
      <p:sp>
        <p:nvSpPr>
          <p:cNvPr id="2" name="Title 1"/>
          <p:cNvSpPr>
            <a:spLocks noGrp="1"/>
          </p:cNvSpPr>
          <p:nvPr>
            <p:ph type="title"/>
          </p:nvPr>
        </p:nvSpPr>
        <p:spPr>
          <a:xfrm>
            <a:off x="381000" y="-228600"/>
            <a:ext cx="7620000" cy="1143000"/>
          </a:xfrm>
        </p:spPr>
        <p:txBody>
          <a:bodyPr/>
          <a:lstStyle/>
          <a:p>
            <a:r>
              <a:rPr lang="en-US" sz="3200" dirty="0"/>
              <a:t>Navigating </a:t>
            </a:r>
            <a:r>
              <a:rPr lang="en-US" sz="3200" dirty="0" smtClean="0"/>
              <a:t>Batch Statistical </a:t>
            </a:r>
            <a:r>
              <a:rPr lang="en-US" sz="3200" dirty="0"/>
              <a:t>Forecast </a:t>
            </a:r>
            <a:r>
              <a:rPr lang="en-US" sz="3200" dirty="0" smtClean="0"/>
              <a:t>Table</a:t>
            </a:r>
            <a:endParaRPr lang="en-US" sz="3200" dirty="0"/>
          </a:p>
        </p:txBody>
      </p:sp>
      <p:sp>
        <p:nvSpPr>
          <p:cNvPr id="22" name="Right Brace 21"/>
          <p:cNvSpPr/>
          <p:nvPr/>
        </p:nvSpPr>
        <p:spPr>
          <a:xfrm rot="5400000">
            <a:off x="1658115" y="4621206"/>
            <a:ext cx="169666" cy="1752600"/>
          </a:xfrm>
          <a:prstGeom prst="rightBrace">
            <a:avLst>
              <a:gd name="adj1" fmla="val 18813"/>
              <a:gd name="adj2" fmla="val 5978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ight Brace 30"/>
          <p:cNvSpPr/>
          <p:nvPr/>
        </p:nvSpPr>
        <p:spPr>
          <a:xfrm rot="5400000">
            <a:off x="3039367" y="5120097"/>
            <a:ext cx="169666" cy="762000"/>
          </a:xfrm>
          <a:prstGeom prst="rightBrace">
            <a:avLst>
              <a:gd name="adj1" fmla="val 18813"/>
              <a:gd name="adj2" fmla="val 8691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e 31"/>
          <p:cNvSpPr/>
          <p:nvPr/>
        </p:nvSpPr>
        <p:spPr>
          <a:xfrm rot="5400000">
            <a:off x="4068067" y="5081997"/>
            <a:ext cx="169666" cy="838200"/>
          </a:xfrm>
          <a:prstGeom prst="rightBrace">
            <a:avLst>
              <a:gd name="adj1" fmla="val 18813"/>
              <a:gd name="adj2" fmla="val 8381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ight Brace 32"/>
          <p:cNvSpPr/>
          <p:nvPr/>
        </p:nvSpPr>
        <p:spPr>
          <a:xfrm rot="5400000">
            <a:off x="4791967" y="5272497"/>
            <a:ext cx="169666" cy="457200"/>
          </a:xfrm>
          <a:prstGeom prst="rightBrace">
            <a:avLst>
              <a:gd name="adj1" fmla="val 18813"/>
              <a:gd name="adj2" fmla="val 8910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rot="5400000">
            <a:off x="5319779" y="5266909"/>
            <a:ext cx="169666" cy="468376"/>
          </a:xfrm>
          <a:prstGeom prst="rightBrace">
            <a:avLst>
              <a:gd name="adj1" fmla="val 18813"/>
              <a:gd name="adj2" fmla="val 7998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p:cNvSpPr/>
          <p:nvPr/>
        </p:nvSpPr>
        <p:spPr>
          <a:xfrm rot="5400000">
            <a:off x="5820667" y="5307006"/>
            <a:ext cx="169666" cy="381000"/>
          </a:xfrm>
          <a:prstGeom prst="rightBrace">
            <a:avLst>
              <a:gd name="adj1" fmla="val 18813"/>
              <a:gd name="adj2" fmla="val 7216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rot="5400000">
            <a:off x="7134355" y="5292309"/>
            <a:ext cx="169666" cy="417576"/>
          </a:xfrm>
          <a:prstGeom prst="rightBrace">
            <a:avLst>
              <a:gd name="adj1" fmla="val 18813"/>
              <a:gd name="adj2" fmla="val 7181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ight Brace 36"/>
          <p:cNvSpPr/>
          <p:nvPr/>
        </p:nvSpPr>
        <p:spPr>
          <a:xfrm rot="5400000">
            <a:off x="7644387" y="5305517"/>
            <a:ext cx="169666" cy="391160"/>
          </a:xfrm>
          <a:prstGeom prst="rightBrace">
            <a:avLst>
              <a:gd name="adj1" fmla="val 18813"/>
              <a:gd name="adj2" fmla="val 66478"/>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ight Brace 37"/>
          <p:cNvSpPr/>
          <p:nvPr/>
        </p:nvSpPr>
        <p:spPr>
          <a:xfrm rot="5400000">
            <a:off x="8068567" y="5348697"/>
            <a:ext cx="169666" cy="304800"/>
          </a:xfrm>
          <a:prstGeom prst="rightBrace">
            <a:avLst>
              <a:gd name="adj1" fmla="val 18813"/>
              <a:gd name="adj2" fmla="val 4064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990600" y="5651475"/>
            <a:ext cx="1221740" cy="861774"/>
          </a:xfrm>
          <a:prstGeom prst="rect">
            <a:avLst/>
          </a:prstGeom>
          <a:noFill/>
          <a:ln w="12700">
            <a:solidFill>
              <a:schemeClr val="tx1"/>
            </a:solidFill>
          </a:ln>
        </p:spPr>
        <p:txBody>
          <a:bodyPr wrap="square" rtlCol="0">
            <a:spAutoFit/>
          </a:bodyPr>
          <a:lstStyle/>
          <a:p>
            <a:pPr algn="ctr"/>
            <a:r>
              <a:rPr lang="en-US" sz="1000" dirty="0" smtClean="0"/>
              <a:t>The</a:t>
            </a:r>
            <a:r>
              <a:rPr lang="en-US" sz="1000" b="1" i="1" dirty="0" smtClean="0"/>
              <a:t> Model </a:t>
            </a:r>
            <a:r>
              <a:rPr lang="en-US" sz="1000" dirty="0" smtClean="0"/>
              <a:t>column specifies what model was used in the statistical forecast</a:t>
            </a:r>
            <a:endParaRPr lang="en-US" sz="1000" dirty="0"/>
          </a:p>
        </p:txBody>
      </p:sp>
      <p:sp>
        <p:nvSpPr>
          <p:cNvPr id="40" name="TextBox 39"/>
          <p:cNvSpPr txBox="1"/>
          <p:nvPr/>
        </p:nvSpPr>
        <p:spPr>
          <a:xfrm>
            <a:off x="2267712" y="5644861"/>
            <a:ext cx="1183640" cy="1200329"/>
          </a:xfrm>
          <a:prstGeom prst="rect">
            <a:avLst/>
          </a:prstGeom>
          <a:noFill/>
          <a:ln w="12700">
            <a:solidFill>
              <a:schemeClr val="tx1"/>
            </a:solidFill>
          </a:ln>
        </p:spPr>
        <p:txBody>
          <a:bodyPr wrap="square" rtlCol="0">
            <a:spAutoFit/>
          </a:bodyPr>
          <a:lstStyle/>
          <a:p>
            <a:pPr algn="ctr"/>
            <a:r>
              <a:rPr lang="en-US" sz="900" dirty="0" smtClean="0"/>
              <a:t>The </a:t>
            </a:r>
            <a:r>
              <a:rPr lang="en-US" sz="900" b="1" i="1" dirty="0" smtClean="0"/>
              <a:t>Parameters</a:t>
            </a:r>
            <a:r>
              <a:rPr lang="en-US" sz="900" b="1" dirty="0" smtClean="0"/>
              <a:t> </a:t>
            </a:r>
            <a:r>
              <a:rPr lang="en-US" sz="900" dirty="0" smtClean="0"/>
              <a:t>column specifies the parameters used in the </a:t>
            </a:r>
            <a:r>
              <a:rPr lang="en-US" sz="900" b="1" i="1" dirty="0" smtClean="0"/>
              <a:t>Model</a:t>
            </a:r>
            <a:r>
              <a:rPr lang="en-US" sz="900" dirty="0" smtClean="0"/>
              <a:t>. There are three types of </a:t>
            </a:r>
            <a:r>
              <a:rPr lang="en-US" sz="900" b="1" i="1" dirty="0" smtClean="0"/>
              <a:t>Parameters:</a:t>
            </a:r>
            <a:r>
              <a:rPr lang="en-US" sz="900" dirty="0" smtClean="0"/>
              <a:t> ARIMA/ARFIMA, ETS, and TBATS/BATS</a:t>
            </a:r>
            <a:endParaRPr lang="en-US" sz="900" dirty="0"/>
          </a:p>
        </p:txBody>
      </p:sp>
      <p:sp>
        <p:nvSpPr>
          <p:cNvPr id="41" name="TextBox 40"/>
          <p:cNvSpPr txBox="1"/>
          <p:nvPr/>
        </p:nvSpPr>
        <p:spPr>
          <a:xfrm>
            <a:off x="3513836" y="5644796"/>
            <a:ext cx="685800" cy="707886"/>
          </a:xfrm>
          <a:prstGeom prst="rect">
            <a:avLst/>
          </a:prstGeom>
          <a:noFill/>
          <a:ln w="12700">
            <a:solidFill>
              <a:schemeClr val="tx1"/>
            </a:solidFill>
          </a:ln>
        </p:spPr>
        <p:txBody>
          <a:bodyPr wrap="square" rtlCol="0">
            <a:spAutoFit/>
          </a:bodyPr>
          <a:lstStyle/>
          <a:p>
            <a:pPr algn="ctr"/>
            <a:r>
              <a:rPr lang="en-US" sz="800" dirty="0" smtClean="0"/>
              <a:t>The </a:t>
            </a:r>
            <a:r>
              <a:rPr lang="en-US" sz="800" b="1" i="1" dirty="0" smtClean="0"/>
              <a:t>Date</a:t>
            </a:r>
            <a:r>
              <a:rPr lang="en-US" sz="800" dirty="0" smtClean="0"/>
              <a:t> column shows the date forecasted</a:t>
            </a:r>
            <a:endParaRPr lang="en-US" sz="800" dirty="0"/>
          </a:p>
        </p:txBody>
      </p:sp>
      <p:sp>
        <p:nvSpPr>
          <p:cNvPr id="42" name="TextBox 41"/>
          <p:cNvSpPr txBox="1"/>
          <p:nvPr/>
        </p:nvSpPr>
        <p:spPr>
          <a:xfrm>
            <a:off x="4247896" y="5651443"/>
            <a:ext cx="589280" cy="932563"/>
          </a:xfrm>
          <a:prstGeom prst="rect">
            <a:avLst/>
          </a:prstGeom>
          <a:noFill/>
          <a:ln w="12700">
            <a:solidFill>
              <a:schemeClr val="tx1"/>
            </a:solidFill>
          </a:ln>
        </p:spPr>
        <p:txBody>
          <a:bodyPr wrap="square" rtlCol="0">
            <a:spAutoFit/>
          </a:bodyPr>
          <a:lstStyle/>
          <a:p>
            <a:pPr algn="ctr"/>
            <a:r>
              <a:rPr lang="en-US" sz="780" dirty="0" smtClean="0"/>
              <a:t>The </a:t>
            </a:r>
            <a:r>
              <a:rPr lang="en-US" sz="780" b="1" i="1" dirty="0" smtClean="0"/>
              <a:t>Mean </a:t>
            </a:r>
            <a:r>
              <a:rPr lang="en-US" sz="780" dirty="0" smtClean="0"/>
              <a:t>column specifies the predicted forecast</a:t>
            </a:r>
            <a:endParaRPr lang="en-US" sz="780" dirty="0"/>
          </a:p>
        </p:txBody>
      </p:sp>
      <p:sp>
        <p:nvSpPr>
          <p:cNvPr id="43" name="TextBox 42"/>
          <p:cNvSpPr txBox="1"/>
          <p:nvPr/>
        </p:nvSpPr>
        <p:spPr>
          <a:xfrm>
            <a:off x="4875784" y="5644828"/>
            <a:ext cx="589280" cy="1172629"/>
          </a:xfrm>
          <a:prstGeom prst="rect">
            <a:avLst/>
          </a:prstGeom>
          <a:noFill/>
          <a:ln w="12700">
            <a:solidFill>
              <a:schemeClr val="tx1"/>
            </a:solidFill>
          </a:ln>
        </p:spPr>
        <p:txBody>
          <a:bodyPr wrap="square" rtlCol="0">
            <a:spAutoFit/>
          </a:bodyPr>
          <a:lstStyle/>
          <a:p>
            <a:pPr algn="ctr"/>
            <a:r>
              <a:rPr lang="en-US" sz="780" dirty="0" smtClean="0"/>
              <a:t>The </a:t>
            </a:r>
            <a:r>
              <a:rPr lang="en-US" sz="780" b="1" i="1" dirty="0" smtClean="0"/>
              <a:t>Upper </a:t>
            </a:r>
            <a:r>
              <a:rPr lang="en-US" sz="780" dirty="0" smtClean="0"/>
              <a:t>column shows the upper bound of the predicted forecast</a:t>
            </a:r>
            <a:endParaRPr lang="en-US" sz="780" dirty="0"/>
          </a:p>
        </p:txBody>
      </p:sp>
      <p:sp>
        <p:nvSpPr>
          <p:cNvPr id="46" name="TextBox 45"/>
          <p:cNvSpPr txBox="1"/>
          <p:nvPr/>
        </p:nvSpPr>
        <p:spPr>
          <a:xfrm>
            <a:off x="7239000" y="5644861"/>
            <a:ext cx="589280" cy="1131079"/>
          </a:xfrm>
          <a:prstGeom prst="rect">
            <a:avLst/>
          </a:prstGeom>
          <a:noFill/>
          <a:ln w="12700">
            <a:solidFill>
              <a:schemeClr val="tx1"/>
            </a:solidFill>
          </a:ln>
        </p:spPr>
        <p:txBody>
          <a:bodyPr wrap="square" rtlCol="0">
            <a:spAutoFit/>
          </a:bodyPr>
          <a:lstStyle/>
          <a:p>
            <a:pPr algn="ctr"/>
            <a:r>
              <a:rPr lang="en-US" sz="750" dirty="0" smtClean="0"/>
              <a:t>The </a:t>
            </a:r>
            <a:r>
              <a:rPr lang="en-US" sz="750" b="1" i="1" dirty="0" smtClean="0"/>
              <a:t>MAE </a:t>
            </a:r>
            <a:r>
              <a:rPr lang="en-US" sz="750" dirty="0" smtClean="0"/>
              <a:t>column shows the calculated</a:t>
            </a:r>
          </a:p>
          <a:p>
            <a:pPr algn="ctr"/>
            <a:r>
              <a:rPr lang="en-US" sz="750" dirty="0" smtClean="0"/>
              <a:t>MAE of the </a:t>
            </a:r>
            <a:r>
              <a:rPr lang="en-US" sz="750" b="1" i="1" dirty="0" smtClean="0"/>
              <a:t>Holdout Period </a:t>
            </a:r>
            <a:r>
              <a:rPr lang="en-US" sz="750" dirty="0" smtClean="0"/>
              <a:t>forecast</a:t>
            </a:r>
            <a:endParaRPr lang="en-US" sz="750" dirty="0"/>
          </a:p>
        </p:txBody>
      </p:sp>
      <p:sp>
        <p:nvSpPr>
          <p:cNvPr id="47" name="TextBox 46"/>
          <p:cNvSpPr txBox="1"/>
          <p:nvPr/>
        </p:nvSpPr>
        <p:spPr>
          <a:xfrm>
            <a:off x="7848600" y="5644864"/>
            <a:ext cx="599440" cy="1131079"/>
          </a:xfrm>
          <a:prstGeom prst="rect">
            <a:avLst/>
          </a:prstGeom>
          <a:noFill/>
          <a:ln w="12700">
            <a:solidFill>
              <a:schemeClr val="tx1"/>
            </a:solidFill>
          </a:ln>
        </p:spPr>
        <p:txBody>
          <a:bodyPr wrap="square" rtlCol="0">
            <a:spAutoFit/>
          </a:bodyPr>
          <a:lstStyle/>
          <a:p>
            <a:pPr algn="ctr"/>
            <a:r>
              <a:rPr lang="en-US" sz="750" dirty="0" smtClean="0"/>
              <a:t>The </a:t>
            </a:r>
            <a:r>
              <a:rPr lang="en-US" sz="750" b="1" i="1" dirty="0" smtClean="0"/>
              <a:t>MAPE</a:t>
            </a:r>
            <a:r>
              <a:rPr lang="en-US" sz="750" b="1" dirty="0" smtClean="0"/>
              <a:t> </a:t>
            </a:r>
            <a:r>
              <a:rPr lang="en-US" sz="750" dirty="0" smtClean="0"/>
              <a:t>column shows the calculated MAPE of the </a:t>
            </a:r>
            <a:r>
              <a:rPr lang="en-US" sz="750" b="1" i="1" dirty="0" smtClean="0"/>
              <a:t>Holdout Period </a:t>
            </a:r>
            <a:r>
              <a:rPr lang="en-US" sz="750" dirty="0" smtClean="0"/>
              <a:t>forecast</a:t>
            </a:r>
            <a:endParaRPr lang="en-US" sz="750" dirty="0"/>
          </a:p>
        </p:txBody>
      </p:sp>
      <p:sp>
        <p:nvSpPr>
          <p:cNvPr id="48" name="Right Brace 47"/>
          <p:cNvSpPr/>
          <p:nvPr/>
        </p:nvSpPr>
        <p:spPr>
          <a:xfrm rot="5400000">
            <a:off x="372367" y="5196297"/>
            <a:ext cx="169666" cy="609600"/>
          </a:xfrm>
          <a:prstGeom prst="rightBrace">
            <a:avLst>
              <a:gd name="adj1" fmla="val 18813"/>
              <a:gd name="adj2" fmla="val 50266"/>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113665" y="5644864"/>
            <a:ext cx="687070" cy="861774"/>
          </a:xfrm>
          <a:prstGeom prst="rect">
            <a:avLst/>
          </a:prstGeom>
          <a:noFill/>
          <a:ln w="12700">
            <a:solidFill>
              <a:schemeClr val="tx1"/>
            </a:solidFill>
          </a:ln>
        </p:spPr>
        <p:txBody>
          <a:bodyPr wrap="square" rtlCol="0">
            <a:spAutoFit/>
          </a:bodyPr>
          <a:lstStyle/>
          <a:p>
            <a:pPr algn="ctr"/>
            <a:r>
              <a:rPr lang="en-US" sz="1000" dirty="0" smtClean="0"/>
              <a:t>The</a:t>
            </a:r>
            <a:r>
              <a:rPr lang="en-US" sz="1000" b="1" i="1" dirty="0" smtClean="0"/>
              <a:t> Product </a:t>
            </a:r>
            <a:r>
              <a:rPr lang="en-US" sz="1000" dirty="0" smtClean="0"/>
              <a:t>column specifies the </a:t>
            </a:r>
            <a:r>
              <a:rPr lang="en-US" sz="1000" b="1" dirty="0" smtClean="0"/>
              <a:t>SKU</a:t>
            </a:r>
            <a:endParaRPr lang="en-US" sz="1000" dirty="0"/>
          </a:p>
        </p:txBody>
      </p:sp>
      <p:sp>
        <p:nvSpPr>
          <p:cNvPr id="50" name="TextBox 49"/>
          <p:cNvSpPr txBox="1"/>
          <p:nvPr/>
        </p:nvSpPr>
        <p:spPr>
          <a:xfrm>
            <a:off x="2286000" y="761243"/>
            <a:ext cx="4724400" cy="400110"/>
          </a:xfrm>
          <a:prstGeom prst="rect">
            <a:avLst/>
          </a:prstGeom>
          <a:solidFill>
            <a:schemeClr val="bg1"/>
          </a:solidFill>
          <a:ln w="12700">
            <a:solidFill>
              <a:schemeClr val="tx1"/>
            </a:solidFill>
          </a:ln>
        </p:spPr>
        <p:txBody>
          <a:bodyPr wrap="square" rtlCol="0">
            <a:spAutoFit/>
          </a:bodyPr>
          <a:lstStyle/>
          <a:p>
            <a:r>
              <a:rPr lang="en-US" sz="1000" dirty="0" smtClean="0"/>
              <a:t>Once the forecasts have been generated, all  the applicable and selected models are applied to each </a:t>
            </a:r>
            <a:r>
              <a:rPr lang="en-US" sz="1000" b="1" dirty="0" smtClean="0"/>
              <a:t>SKU</a:t>
            </a:r>
            <a:r>
              <a:rPr lang="en-US" sz="1000" dirty="0" smtClean="0"/>
              <a:t> in the dataset. They are then displayed in the </a:t>
            </a:r>
            <a:r>
              <a:rPr lang="en-US" sz="1000" b="1" i="1" dirty="0" smtClean="0"/>
              <a:t>Batch Forecast</a:t>
            </a:r>
            <a:r>
              <a:rPr lang="en-US" sz="1000" dirty="0" smtClean="0"/>
              <a:t> table. </a:t>
            </a:r>
            <a:endParaRPr lang="en-US" sz="1000" b="1" dirty="0"/>
          </a:p>
        </p:txBody>
      </p:sp>
      <p:sp>
        <p:nvSpPr>
          <p:cNvPr id="51" name="TextBox 50"/>
          <p:cNvSpPr txBox="1"/>
          <p:nvPr/>
        </p:nvSpPr>
        <p:spPr>
          <a:xfrm>
            <a:off x="6019800" y="5644864"/>
            <a:ext cx="685800" cy="1131079"/>
          </a:xfrm>
          <a:prstGeom prst="rect">
            <a:avLst/>
          </a:prstGeom>
          <a:noFill/>
          <a:ln w="12700">
            <a:solidFill>
              <a:schemeClr val="tx1"/>
            </a:solidFill>
          </a:ln>
        </p:spPr>
        <p:txBody>
          <a:bodyPr wrap="square" rtlCol="0">
            <a:spAutoFit/>
          </a:bodyPr>
          <a:lstStyle/>
          <a:p>
            <a:pPr algn="ctr"/>
            <a:r>
              <a:rPr lang="en-US" sz="750" dirty="0" smtClean="0"/>
              <a:t>The </a:t>
            </a:r>
            <a:r>
              <a:rPr lang="en-US" sz="750" b="1" i="1" dirty="0" smtClean="0"/>
              <a:t>Holdout-Start </a:t>
            </a:r>
            <a:r>
              <a:rPr lang="en-US" sz="750" i="1" dirty="0" smtClean="0"/>
              <a:t>column  </a:t>
            </a:r>
            <a:r>
              <a:rPr lang="en-US" sz="750" dirty="0" smtClean="0"/>
              <a:t>indicates the first month of the testing period.</a:t>
            </a:r>
          </a:p>
          <a:p>
            <a:pPr algn="ctr"/>
            <a:endParaRPr lang="en-US" sz="750" dirty="0"/>
          </a:p>
        </p:txBody>
      </p:sp>
      <p:sp>
        <p:nvSpPr>
          <p:cNvPr id="45" name="TextBox 44"/>
          <p:cNvSpPr txBox="1"/>
          <p:nvPr/>
        </p:nvSpPr>
        <p:spPr>
          <a:xfrm>
            <a:off x="6629400" y="5644864"/>
            <a:ext cx="589280" cy="1131079"/>
          </a:xfrm>
          <a:prstGeom prst="rect">
            <a:avLst/>
          </a:prstGeom>
          <a:solidFill>
            <a:schemeClr val="bg1"/>
          </a:solidFill>
          <a:ln w="12700">
            <a:solidFill>
              <a:schemeClr val="tx1"/>
            </a:solidFill>
          </a:ln>
        </p:spPr>
        <p:txBody>
          <a:bodyPr wrap="square" rtlCol="0">
            <a:spAutoFit/>
          </a:bodyPr>
          <a:lstStyle/>
          <a:p>
            <a:pPr algn="ctr"/>
            <a:r>
              <a:rPr lang="en-US" sz="750" dirty="0" smtClean="0"/>
              <a:t>The </a:t>
            </a:r>
            <a:r>
              <a:rPr lang="en-US" sz="750" b="1" i="1" dirty="0" smtClean="0"/>
              <a:t>RMSE </a:t>
            </a:r>
            <a:r>
              <a:rPr lang="en-US" sz="750" dirty="0" smtClean="0"/>
              <a:t>column shows the calculated</a:t>
            </a:r>
          </a:p>
          <a:p>
            <a:pPr algn="ctr"/>
            <a:r>
              <a:rPr lang="en-US" sz="750" dirty="0" smtClean="0"/>
              <a:t>RMSE of the </a:t>
            </a:r>
            <a:r>
              <a:rPr lang="en-US" sz="750" b="1" i="1" dirty="0" smtClean="0"/>
              <a:t>Holdout Period </a:t>
            </a:r>
            <a:r>
              <a:rPr lang="en-US" sz="750" dirty="0" smtClean="0"/>
              <a:t>forecast</a:t>
            </a:r>
            <a:endParaRPr lang="en-US" sz="750" dirty="0"/>
          </a:p>
        </p:txBody>
      </p:sp>
      <p:sp>
        <p:nvSpPr>
          <p:cNvPr id="44" name="TextBox 43"/>
          <p:cNvSpPr txBox="1"/>
          <p:nvPr/>
        </p:nvSpPr>
        <p:spPr>
          <a:xfrm>
            <a:off x="5506720" y="5645447"/>
            <a:ext cx="589280" cy="1200329"/>
          </a:xfrm>
          <a:prstGeom prst="rect">
            <a:avLst/>
          </a:prstGeom>
          <a:solidFill>
            <a:schemeClr val="bg1"/>
          </a:solidFill>
          <a:ln w="12700">
            <a:solidFill>
              <a:schemeClr val="tx1"/>
            </a:solidFill>
          </a:ln>
        </p:spPr>
        <p:txBody>
          <a:bodyPr wrap="square" rtlCol="0">
            <a:spAutoFit/>
          </a:bodyPr>
          <a:lstStyle/>
          <a:p>
            <a:pPr algn="ctr"/>
            <a:r>
              <a:rPr lang="en-US" sz="780" dirty="0" smtClean="0"/>
              <a:t>The </a:t>
            </a:r>
            <a:r>
              <a:rPr lang="en-US" sz="780" b="1" i="1" dirty="0" smtClean="0"/>
              <a:t>Lower </a:t>
            </a:r>
            <a:r>
              <a:rPr lang="en-US" sz="780" dirty="0" smtClean="0"/>
              <a:t>column shows the lower bound of the predicted forecast</a:t>
            </a:r>
            <a:endParaRPr lang="en-US" sz="780" dirty="0"/>
          </a:p>
        </p:txBody>
      </p:sp>
      <p:sp>
        <p:nvSpPr>
          <p:cNvPr id="52" name="Right Brace 51"/>
          <p:cNvSpPr/>
          <p:nvPr/>
        </p:nvSpPr>
        <p:spPr>
          <a:xfrm rot="5400000">
            <a:off x="6277867" y="5292309"/>
            <a:ext cx="169666" cy="417576"/>
          </a:xfrm>
          <a:prstGeom prst="rightBrace">
            <a:avLst>
              <a:gd name="adj1" fmla="val 18813"/>
              <a:gd name="adj2" fmla="val 5283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ectangle 27"/>
          <p:cNvSpPr/>
          <p:nvPr/>
        </p:nvSpPr>
        <p:spPr>
          <a:xfrm>
            <a:off x="76200" y="1600200"/>
            <a:ext cx="762000" cy="381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237786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xmlns="" val="0"/>
              </a:ext>
            </a:extLst>
          </a:blip>
          <a:srcRect b="7544"/>
          <a:stretch/>
        </p:blipFill>
        <p:spPr>
          <a:xfrm>
            <a:off x="-10886" y="2035194"/>
            <a:ext cx="8461796" cy="4444482"/>
          </a:xfrm>
          <a:prstGeom prst="rect">
            <a:avLst/>
          </a:prstGeom>
          <a:effectLst>
            <a:outerShdw blurRad="50800" dist="38100" dir="8100000" algn="tr" rotWithShape="0">
              <a:prstClr val="black">
                <a:alpha val="40000"/>
              </a:prstClr>
            </a:outerShdw>
          </a:effectLst>
        </p:spPr>
      </p:pic>
      <p:sp>
        <p:nvSpPr>
          <p:cNvPr id="2" name="Title 1"/>
          <p:cNvSpPr>
            <a:spLocks noGrp="1"/>
          </p:cNvSpPr>
          <p:nvPr>
            <p:ph type="title"/>
          </p:nvPr>
        </p:nvSpPr>
        <p:spPr>
          <a:xfrm>
            <a:off x="381000" y="-228600"/>
            <a:ext cx="7620000" cy="1143000"/>
          </a:xfrm>
        </p:spPr>
        <p:txBody>
          <a:bodyPr/>
          <a:lstStyle/>
          <a:p>
            <a:r>
              <a:rPr lang="en-US" sz="2800" dirty="0"/>
              <a:t>Navigating </a:t>
            </a:r>
            <a:r>
              <a:rPr lang="en-US" sz="2800" dirty="0" smtClean="0"/>
              <a:t>Recommended Batch Statistical Forecasts</a:t>
            </a:r>
            <a:endParaRPr lang="en-US" sz="2800" dirty="0"/>
          </a:p>
        </p:txBody>
      </p:sp>
      <p:sp>
        <p:nvSpPr>
          <p:cNvPr id="26" name="TextBox 25"/>
          <p:cNvSpPr txBox="1"/>
          <p:nvPr/>
        </p:nvSpPr>
        <p:spPr>
          <a:xfrm>
            <a:off x="3110" y="1013545"/>
            <a:ext cx="4724400" cy="553998"/>
          </a:xfrm>
          <a:prstGeom prst="rect">
            <a:avLst/>
          </a:prstGeom>
          <a:solidFill>
            <a:schemeClr val="bg1"/>
          </a:solidFill>
          <a:ln w="12700">
            <a:solidFill>
              <a:schemeClr val="tx1"/>
            </a:solidFill>
          </a:ln>
        </p:spPr>
        <p:txBody>
          <a:bodyPr wrap="square" rtlCol="0">
            <a:spAutoFit/>
          </a:bodyPr>
          <a:lstStyle/>
          <a:p>
            <a:r>
              <a:rPr lang="en-US" sz="1000" dirty="0" smtClean="0"/>
              <a:t>The user can switch to the</a:t>
            </a:r>
            <a:r>
              <a:rPr lang="en-US" sz="1000" b="1" i="1" dirty="0" smtClean="0"/>
              <a:t> Recommended Forecast</a:t>
            </a:r>
            <a:r>
              <a:rPr lang="en-US" sz="1000" dirty="0" smtClean="0"/>
              <a:t> tab to view only the best performing model for each </a:t>
            </a:r>
            <a:r>
              <a:rPr lang="en-US" sz="1000" b="1" dirty="0" smtClean="0"/>
              <a:t>SKU </a:t>
            </a:r>
            <a:r>
              <a:rPr lang="en-US" sz="1000" dirty="0" smtClean="0"/>
              <a:t>based on the </a:t>
            </a:r>
            <a:r>
              <a:rPr lang="en-US" sz="1000" b="1" i="1" dirty="0" smtClean="0"/>
              <a:t>error measurement</a:t>
            </a:r>
            <a:r>
              <a:rPr lang="en-US" sz="1000" dirty="0" smtClean="0"/>
              <a:t> selected earlier as opposed to viewing all the models applied for each </a:t>
            </a:r>
            <a:r>
              <a:rPr lang="en-US" sz="1000" b="1" dirty="0" smtClean="0"/>
              <a:t>SKU</a:t>
            </a:r>
            <a:r>
              <a:rPr lang="en-US" sz="1000" dirty="0" smtClean="0"/>
              <a:t> in the </a:t>
            </a:r>
            <a:r>
              <a:rPr lang="en-US" sz="1000" b="1" i="1" dirty="0" smtClean="0"/>
              <a:t>Batch Forecast</a:t>
            </a:r>
            <a:r>
              <a:rPr lang="en-US" sz="1000" dirty="0" smtClean="0"/>
              <a:t> tab</a:t>
            </a:r>
            <a:endParaRPr lang="en-US" sz="1000" b="1" i="1"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876800" y="1013545"/>
            <a:ext cx="1691787" cy="1188823"/>
          </a:xfrm>
          <a:prstGeom prst="rect">
            <a:avLst/>
          </a:prstGeom>
        </p:spPr>
      </p:pic>
      <p:sp>
        <p:nvSpPr>
          <p:cNvPr id="29" name="Down Arrow 28"/>
          <p:cNvSpPr/>
          <p:nvPr/>
        </p:nvSpPr>
        <p:spPr>
          <a:xfrm>
            <a:off x="4498910" y="1654194"/>
            <a:ext cx="228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2971800"/>
            <a:ext cx="76200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097422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r>
              <a:rPr lang="en-US" sz="2800" dirty="0" smtClean="0"/>
              <a:t>Backend Process of Forecasting </a:t>
            </a:r>
            <a:endParaRPr lang="en-US" sz="2800"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xmlns="" val="0"/>
              </a:ext>
            </a:extLst>
          </a:blip>
          <a:srcRect l="31028" t="21611" r="2077" b="488"/>
          <a:stretch/>
        </p:blipFill>
        <p:spPr>
          <a:xfrm>
            <a:off x="533400" y="990600"/>
            <a:ext cx="7321420" cy="4524674"/>
          </a:xfrm>
          <a:prstGeom prst="rect">
            <a:avLst/>
          </a:prstGeom>
          <a:effectLst>
            <a:outerShdw blurRad="50800" dist="38100" dir="8100000" algn="tr" rotWithShape="0">
              <a:prstClr val="black">
                <a:alpha val="40000"/>
              </a:prstClr>
            </a:outerShdw>
          </a:effectLst>
        </p:spPr>
      </p:pic>
      <p:sp>
        <p:nvSpPr>
          <p:cNvPr id="9" name="TextBox 8"/>
          <p:cNvSpPr txBox="1"/>
          <p:nvPr/>
        </p:nvSpPr>
        <p:spPr>
          <a:xfrm>
            <a:off x="1831910" y="5821129"/>
            <a:ext cx="4724400" cy="646331"/>
          </a:xfrm>
          <a:prstGeom prst="rect">
            <a:avLst/>
          </a:prstGeom>
          <a:solidFill>
            <a:schemeClr val="bg1"/>
          </a:solidFill>
          <a:ln w="12700">
            <a:solidFill>
              <a:schemeClr val="tx1"/>
            </a:solidFill>
          </a:ln>
        </p:spPr>
        <p:txBody>
          <a:bodyPr wrap="square" rtlCol="0">
            <a:spAutoFit/>
          </a:bodyPr>
          <a:lstStyle/>
          <a:p>
            <a:r>
              <a:rPr lang="en-US" sz="1200" dirty="0" smtClean="0"/>
              <a:t>The Backend process for forecasting consists of the user selecting a single </a:t>
            </a:r>
            <a:r>
              <a:rPr lang="en-US" sz="1200" b="1" dirty="0" smtClean="0"/>
              <a:t>SKU</a:t>
            </a:r>
            <a:r>
              <a:rPr lang="en-US" sz="1200" dirty="0" smtClean="0"/>
              <a:t> from the dataset built previously. All 12 statistical models will be applied if the dataset meets each models requirements. </a:t>
            </a:r>
            <a:endParaRPr lang="en-US" sz="1200" b="1" i="1" dirty="0"/>
          </a:p>
        </p:txBody>
      </p:sp>
      <p:sp>
        <p:nvSpPr>
          <p:cNvPr id="5" name="Rectangle 4"/>
          <p:cNvSpPr/>
          <p:nvPr/>
        </p:nvSpPr>
        <p:spPr>
          <a:xfrm>
            <a:off x="3581400" y="9906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29400" y="990600"/>
            <a:ext cx="1143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354427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r>
              <a:rPr lang="en-US" sz="2800" dirty="0" smtClean="0"/>
              <a:t>Backend Process of Forecasting </a:t>
            </a:r>
            <a:endParaRPr lang="en-US" sz="2800" dirty="0"/>
          </a:p>
        </p:txBody>
      </p:sp>
      <p:sp>
        <p:nvSpPr>
          <p:cNvPr id="9" name="TextBox 8"/>
          <p:cNvSpPr txBox="1"/>
          <p:nvPr/>
        </p:nvSpPr>
        <p:spPr>
          <a:xfrm>
            <a:off x="685800" y="761998"/>
            <a:ext cx="7010400" cy="1015663"/>
          </a:xfrm>
          <a:prstGeom prst="rect">
            <a:avLst/>
          </a:prstGeom>
          <a:noFill/>
          <a:ln w="12700">
            <a:solidFill>
              <a:schemeClr val="tx1"/>
            </a:solidFill>
          </a:ln>
        </p:spPr>
        <p:txBody>
          <a:bodyPr wrap="square" rtlCol="0">
            <a:spAutoFit/>
          </a:bodyPr>
          <a:lstStyle/>
          <a:p>
            <a:r>
              <a:rPr lang="en-US" sz="1200" dirty="0" smtClean="0"/>
              <a:t>Once a </a:t>
            </a:r>
            <a:r>
              <a:rPr lang="en-US" sz="1200" b="1" i="1" dirty="0" smtClean="0"/>
              <a:t>SKU</a:t>
            </a:r>
            <a:r>
              <a:rPr lang="en-US" sz="1200" dirty="0" smtClean="0"/>
              <a:t> has been selected, a for-loop will run to subset the dataset to remove any initial NA observations. This allows the dataset to remove any unnecessary NA observations prior to the first numerical observation in order to have the correct start date. *NOTE, this will not remove any subsequent NA observations proceeding the start date. If the user enables the option to replace NA values with 0 observations, this will only be applied to NA values proceeding the updated start date and not those prior to the first numerical observation. </a:t>
            </a: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5800" y="1887494"/>
            <a:ext cx="2819400" cy="4678048"/>
          </a:xfrm>
          <a:prstGeom prst="rect">
            <a:avLst/>
          </a:prstGeom>
          <a:effectLst>
            <a:outerShdw blurRad="50800" dist="38100" dir="8100000" algn="tr" rotWithShape="0">
              <a:prstClr val="black">
                <a:alpha val="40000"/>
              </a:prst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419600" y="2240361"/>
            <a:ext cx="2819400" cy="3972313"/>
          </a:xfrm>
          <a:prstGeom prst="rect">
            <a:avLst/>
          </a:prstGeom>
          <a:effectLst>
            <a:outerShdw blurRad="50800" dist="38100" dir="8100000" algn="tr" rotWithShape="0">
              <a:prstClr val="black">
                <a:alpha val="40000"/>
              </a:prstClr>
            </a:outerShdw>
          </a:effectLst>
        </p:spPr>
      </p:pic>
      <p:cxnSp>
        <p:nvCxnSpPr>
          <p:cNvPr id="12" name="Straight Arrow Connector 11"/>
          <p:cNvCxnSpPr/>
          <p:nvPr/>
        </p:nvCxnSpPr>
        <p:spPr>
          <a:xfrm>
            <a:off x="3581400" y="4038600"/>
            <a:ext cx="685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209800" y="1905000"/>
            <a:ext cx="1143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943600" y="2286000"/>
            <a:ext cx="1143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914459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r>
              <a:rPr lang="en-US" sz="2800" dirty="0" smtClean="0"/>
              <a:t>Backend Process of Forecasting </a:t>
            </a:r>
            <a:endParaRPr lang="en-US" sz="2800" dirty="0"/>
          </a:p>
        </p:txBody>
      </p:sp>
      <p:sp>
        <p:nvSpPr>
          <p:cNvPr id="9" name="TextBox 8"/>
          <p:cNvSpPr txBox="1"/>
          <p:nvPr/>
        </p:nvSpPr>
        <p:spPr>
          <a:xfrm>
            <a:off x="3810000" y="2057400"/>
            <a:ext cx="4546600" cy="1815882"/>
          </a:xfrm>
          <a:prstGeom prst="rect">
            <a:avLst/>
          </a:prstGeom>
          <a:noFill/>
          <a:ln w="12700">
            <a:solidFill>
              <a:schemeClr val="tx1"/>
            </a:solidFill>
          </a:ln>
        </p:spPr>
        <p:txBody>
          <a:bodyPr wrap="square" rtlCol="0">
            <a:spAutoFit/>
          </a:bodyPr>
          <a:lstStyle/>
          <a:p>
            <a:r>
              <a:rPr lang="en-US" sz="1400" dirty="0" smtClean="0"/>
              <a:t>The dataset will then go through a verification process for each statistical model to determine if the model can be applied to the dataset. This involves checking the number of total observations, the total number of 0 observations,  and whether or not the dataset contains NA observations. Once a model has been verified to be applied, a forecast will be created with the user specifications i.e. how many periods ahead to forecast and the confidence interval to forecast. </a:t>
            </a:r>
            <a:endParaRPr lang="en-US" sz="1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3400" y="1828800"/>
            <a:ext cx="3048000" cy="4294392"/>
          </a:xfrm>
          <a:prstGeom prst="rect">
            <a:avLst/>
          </a:prstGeom>
          <a:effectLst>
            <a:outerShdw blurRad="50800" dist="38100" dir="8100000" algn="tr" rotWithShape="0">
              <a:prstClr val="black">
                <a:alpha val="40000"/>
              </a:prstClr>
            </a:outerShdw>
          </a:effectLst>
        </p:spPr>
      </p:pic>
      <p:sp>
        <p:nvSpPr>
          <p:cNvPr id="5" name="Rectangle 4"/>
          <p:cNvSpPr/>
          <p:nvPr/>
        </p:nvSpPr>
        <p:spPr>
          <a:xfrm>
            <a:off x="2133600" y="1828800"/>
            <a:ext cx="1295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180788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r>
              <a:rPr lang="en-US" sz="2800" dirty="0" smtClean="0"/>
              <a:t>Backend Process of Forecasting </a:t>
            </a:r>
            <a:endParaRPr lang="en-US" sz="2800" dirty="0"/>
          </a:p>
        </p:txBody>
      </p:sp>
      <p:sp>
        <p:nvSpPr>
          <p:cNvPr id="9" name="TextBox 8"/>
          <p:cNvSpPr txBox="1"/>
          <p:nvPr/>
        </p:nvSpPr>
        <p:spPr>
          <a:xfrm>
            <a:off x="2011680" y="3581400"/>
            <a:ext cx="4546600" cy="1169551"/>
          </a:xfrm>
          <a:prstGeom prst="rect">
            <a:avLst/>
          </a:prstGeom>
          <a:noFill/>
          <a:ln w="12700">
            <a:solidFill>
              <a:schemeClr val="tx1"/>
            </a:solidFill>
          </a:ln>
        </p:spPr>
        <p:txBody>
          <a:bodyPr wrap="square" rtlCol="0">
            <a:spAutoFit/>
          </a:bodyPr>
          <a:lstStyle/>
          <a:p>
            <a:r>
              <a:rPr lang="en-US" sz="1400" dirty="0" smtClean="0"/>
              <a:t>In order to compare the performance of each applicable statistical model for a given </a:t>
            </a:r>
            <a:r>
              <a:rPr lang="en-US" sz="1400" b="1" i="1" dirty="0" smtClean="0"/>
              <a:t>SKU</a:t>
            </a:r>
            <a:r>
              <a:rPr lang="en-US" sz="1400" dirty="0" smtClean="0"/>
              <a:t>, a holdout period is defined by the user. This can range from either the previous 2 months up until the previous year. This holdout period subsets the data to create “prior</a:t>
            </a:r>
            <a:r>
              <a:rPr lang="en-US" sz="1400" smtClean="0"/>
              <a:t>” forecasts</a:t>
            </a:r>
            <a:endParaRPr lang="en-US" sz="1400"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xmlns="" val="0"/>
              </a:ext>
            </a:extLst>
          </a:blip>
          <a:srcRect l="2522" t="32175" r="1202" b="12633"/>
          <a:stretch/>
        </p:blipFill>
        <p:spPr>
          <a:xfrm>
            <a:off x="213360" y="1143000"/>
            <a:ext cx="8143240" cy="2204720"/>
          </a:xfrm>
          <a:prstGeom prst="rect">
            <a:avLst/>
          </a:prstGeom>
          <a:effectLst>
            <a:outerShdw blurRad="50800" dist="38100" dir="8100000" algn="tr" rotWithShape="0">
              <a:prstClr val="black">
                <a:alpha val="40000"/>
              </a:prstClr>
            </a:outerShdw>
          </a:effectLst>
        </p:spPr>
      </p:pic>
      <p:sp>
        <p:nvSpPr>
          <p:cNvPr id="5" name="Rectangle 4"/>
          <p:cNvSpPr/>
          <p:nvPr/>
        </p:nvSpPr>
        <p:spPr>
          <a:xfrm>
            <a:off x="3657600" y="1219200"/>
            <a:ext cx="1600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570484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r>
              <a:rPr lang="en-US" sz="2800" dirty="0" smtClean="0"/>
              <a:t>Statistical Model Requirements</a:t>
            </a:r>
            <a:endParaRPr lang="en-US" sz="2800" dirty="0"/>
          </a:p>
        </p:txBody>
      </p:sp>
      <p:sp>
        <p:nvSpPr>
          <p:cNvPr id="4" name="TextBox 3"/>
          <p:cNvSpPr txBox="1"/>
          <p:nvPr/>
        </p:nvSpPr>
        <p:spPr>
          <a:xfrm>
            <a:off x="457200" y="761999"/>
            <a:ext cx="6400800" cy="5847755"/>
          </a:xfrm>
          <a:prstGeom prst="rect">
            <a:avLst/>
          </a:prstGeom>
          <a:solidFill>
            <a:schemeClr val="bg1"/>
          </a:solidFill>
          <a:ln w="12700">
            <a:solidFill>
              <a:schemeClr val="tx1"/>
            </a:solidFill>
          </a:ln>
        </p:spPr>
        <p:txBody>
          <a:bodyPr wrap="square" rtlCol="0">
            <a:spAutoFit/>
          </a:bodyPr>
          <a:lstStyle/>
          <a:p>
            <a:r>
              <a:rPr lang="en-US" sz="1100" b="1" dirty="0" smtClean="0"/>
              <a:t>ARIMA </a:t>
            </a:r>
            <a:r>
              <a:rPr lang="en-US" sz="1100" dirty="0" smtClean="0"/>
              <a:t>– The ARIMA model has no requirements in order to be applied to the dataset</a:t>
            </a:r>
          </a:p>
          <a:p>
            <a:endParaRPr lang="en-US" sz="1100" b="1" dirty="0"/>
          </a:p>
          <a:p>
            <a:r>
              <a:rPr lang="en-US" sz="1100" b="1" dirty="0" smtClean="0"/>
              <a:t>ARFIMA </a:t>
            </a:r>
            <a:r>
              <a:rPr lang="en-US" sz="1100" dirty="0" smtClean="0"/>
              <a:t>- The ARFIMA model requires there to be a minimum of 5 observations in the dataset. The data may not contain NA observations either. </a:t>
            </a:r>
          </a:p>
          <a:p>
            <a:endParaRPr lang="en-US" sz="1100" b="1" dirty="0"/>
          </a:p>
          <a:p>
            <a:r>
              <a:rPr lang="en-US" sz="1100" b="1" dirty="0" smtClean="0"/>
              <a:t>CROSTON </a:t>
            </a:r>
            <a:r>
              <a:rPr lang="en-US" sz="1100" dirty="0" smtClean="0"/>
              <a:t>– The data may not contain NA observations. If there are less than two non-zero observations in the dataset, no parameters will be extracted from the model used to forecast. *Note, the </a:t>
            </a:r>
            <a:r>
              <a:rPr lang="en-US" sz="1100" dirty="0" err="1" smtClean="0"/>
              <a:t>Croston</a:t>
            </a:r>
            <a:r>
              <a:rPr lang="en-US" sz="1100" dirty="0" smtClean="0"/>
              <a:t> model does not take confidence interval parameters so there is no upper/lower bound to its forecast.</a:t>
            </a:r>
          </a:p>
          <a:p>
            <a:endParaRPr lang="en-US" sz="1100" b="1" dirty="0"/>
          </a:p>
          <a:p>
            <a:r>
              <a:rPr lang="en-US" sz="1100" b="1" dirty="0" smtClean="0"/>
              <a:t>ETS </a:t>
            </a:r>
            <a:r>
              <a:rPr lang="en-US" sz="1100" dirty="0" smtClean="0"/>
              <a:t>– The ETS model has no requirements in order to be applied to the dataset.</a:t>
            </a:r>
          </a:p>
          <a:p>
            <a:endParaRPr lang="en-US" sz="1100" b="1" dirty="0"/>
          </a:p>
          <a:p>
            <a:r>
              <a:rPr lang="en-US" sz="1100" b="1" dirty="0" smtClean="0"/>
              <a:t>HOLT-WINTERS MULTIPLICATIVE </a:t>
            </a:r>
            <a:r>
              <a:rPr lang="en-US" sz="1100" dirty="0" smtClean="0"/>
              <a:t>– The Holt-Winters multiplicative model requires the dataset to not include any 0 observation. It also requires the dataset to have a minimum of 15 observations </a:t>
            </a:r>
          </a:p>
          <a:p>
            <a:endParaRPr lang="en-US" sz="1100" b="1" dirty="0"/>
          </a:p>
          <a:p>
            <a:r>
              <a:rPr lang="en-US" sz="1100" b="1" dirty="0" smtClean="0"/>
              <a:t>HOLT-WINTERS MULTIPLICATIVE W/ DAMPED TREND</a:t>
            </a:r>
            <a:r>
              <a:rPr lang="en-US" sz="1100" dirty="0" smtClean="0"/>
              <a:t>– The Holt-Winters multiplicative w/ damped trend model requires the dataset to not include any 0 observation. It also requires the dataset to have a minimum of 15 observations </a:t>
            </a:r>
          </a:p>
          <a:p>
            <a:endParaRPr lang="en-US" sz="1100" b="1" dirty="0" smtClean="0"/>
          </a:p>
          <a:p>
            <a:r>
              <a:rPr lang="en-US" sz="1100" b="1" dirty="0" smtClean="0"/>
              <a:t>HOLT-WINTERS ADDITIVE </a:t>
            </a:r>
            <a:r>
              <a:rPr lang="en-US" sz="1100" dirty="0" smtClean="0"/>
              <a:t>– The Holt-Winters additive model requires the dataset to have a minimum of 15 observations.  </a:t>
            </a:r>
          </a:p>
          <a:p>
            <a:endParaRPr lang="en-US" sz="1100" b="1" dirty="0"/>
          </a:p>
          <a:p>
            <a:r>
              <a:rPr lang="en-US" sz="1100" b="1" dirty="0" smtClean="0"/>
              <a:t>HOLT-WINTERS ADDITIVE W/ DAMPED TREND </a:t>
            </a:r>
            <a:r>
              <a:rPr lang="en-US" sz="1100" dirty="0" smtClean="0"/>
              <a:t>– The Holt-Winters additive model requires the dataset to have a minimum of 15 observations.  </a:t>
            </a:r>
          </a:p>
          <a:p>
            <a:endParaRPr lang="en-US" sz="1100" b="1" dirty="0"/>
          </a:p>
          <a:p>
            <a:r>
              <a:rPr lang="en-US" sz="1100" b="1" dirty="0" smtClean="0"/>
              <a:t>LINE OF BEST FIT </a:t>
            </a:r>
            <a:r>
              <a:rPr lang="en-US" sz="1100" dirty="0" smtClean="0"/>
              <a:t>– The line of best fit has no requirements in order to be applied to the dataset.</a:t>
            </a:r>
          </a:p>
          <a:p>
            <a:endParaRPr lang="en-US" sz="1100" b="1" dirty="0" smtClean="0"/>
          </a:p>
          <a:p>
            <a:r>
              <a:rPr lang="en-US" sz="1100" b="1" dirty="0" smtClean="0"/>
              <a:t>MOVING AVERAGE </a:t>
            </a:r>
            <a:r>
              <a:rPr lang="en-US" sz="1100" dirty="0" smtClean="0"/>
              <a:t>– The moving average model has no requirements in order to be applied to the dataset.</a:t>
            </a:r>
          </a:p>
          <a:p>
            <a:endParaRPr lang="en-US" sz="1100" b="1" dirty="0"/>
          </a:p>
          <a:p>
            <a:r>
              <a:rPr lang="en-US" sz="1100" b="1" dirty="0" smtClean="0"/>
              <a:t>SIMPLE EXPONENTIAL SMOOTHING </a:t>
            </a:r>
            <a:r>
              <a:rPr lang="en-US" sz="1100" dirty="0" smtClean="0"/>
              <a:t>– The simple exponential smoothing model (SES) has no requirements in order to be applied to the dataset.</a:t>
            </a:r>
          </a:p>
          <a:p>
            <a:endParaRPr lang="en-US" sz="1100" dirty="0"/>
          </a:p>
          <a:p>
            <a:r>
              <a:rPr lang="en-US" sz="1100" b="1" dirty="0" smtClean="0"/>
              <a:t>TBATS </a:t>
            </a:r>
            <a:r>
              <a:rPr lang="en-US" sz="1100" dirty="0" smtClean="0"/>
              <a:t>– The  TBATS model requires the dataset to not contain any NA observations. </a:t>
            </a:r>
            <a:endParaRPr lang="en-US" sz="1100" b="1" dirty="0" smtClean="0"/>
          </a:p>
          <a:p>
            <a:r>
              <a:rPr lang="en-US" sz="1100" dirty="0" smtClean="0"/>
              <a:t> </a:t>
            </a:r>
            <a:endParaRPr lang="en-US" sz="1100" b="1" dirty="0" smtClean="0"/>
          </a:p>
          <a:p>
            <a:endParaRPr lang="en-US" sz="1100" b="1" dirty="0"/>
          </a:p>
        </p:txBody>
      </p:sp>
    </p:spTree>
    <p:extLst>
      <p:ext uri="{BB962C8B-B14F-4D97-AF65-F5344CB8AC3E}">
        <p14:creationId xmlns:p14="http://schemas.microsoft.com/office/powerpoint/2010/main" xmlns="" val="314681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33600" y="1152648"/>
            <a:ext cx="6145763" cy="5475534"/>
          </a:xfrm>
          <a:prstGeom prst="rect">
            <a:avLst/>
          </a:prstGeom>
          <a:effectLst>
            <a:outerShdw blurRad="50800" dist="38100" dir="8100000" algn="tr" rotWithShape="0">
              <a:prstClr val="black">
                <a:alpha val="40000"/>
              </a:prstClr>
            </a:outerShdw>
          </a:effectLst>
        </p:spPr>
      </p:pic>
      <p:sp>
        <p:nvSpPr>
          <p:cNvPr id="2" name="Title 1"/>
          <p:cNvSpPr>
            <a:spLocks noGrp="1"/>
          </p:cNvSpPr>
          <p:nvPr>
            <p:ph type="title"/>
          </p:nvPr>
        </p:nvSpPr>
        <p:spPr>
          <a:xfrm>
            <a:off x="381000" y="-228600"/>
            <a:ext cx="7620000" cy="1143000"/>
          </a:xfrm>
        </p:spPr>
        <p:txBody>
          <a:bodyPr/>
          <a:lstStyle/>
          <a:p>
            <a:r>
              <a:rPr lang="en-US" sz="3200" dirty="0" smtClean="0"/>
              <a:t>Web Application Homepage</a:t>
            </a:r>
            <a:endParaRPr lang="en-US" sz="3200" dirty="0"/>
          </a:p>
        </p:txBody>
      </p:sp>
      <p:sp>
        <p:nvSpPr>
          <p:cNvPr id="30" name="Right Brace 29"/>
          <p:cNvSpPr/>
          <p:nvPr/>
        </p:nvSpPr>
        <p:spPr>
          <a:xfrm rot="5400000">
            <a:off x="5111231" y="266700"/>
            <a:ext cx="190500" cy="2438400"/>
          </a:xfrm>
          <a:prstGeom prst="rightBrace">
            <a:avLst>
              <a:gd name="adj1" fmla="val 8333"/>
              <a:gd name="adj2" fmla="val 1937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p:cNvSpPr/>
          <p:nvPr/>
        </p:nvSpPr>
        <p:spPr>
          <a:xfrm rot="10800000">
            <a:off x="4800600" y="2352977"/>
            <a:ext cx="228600" cy="38954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5105400" y="2362200"/>
            <a:ext cx="2667000" cy="830997"/>
          </a:xfrm>
          <a:prstGeom prst="rect">
            <a:avLst/>
          </a:prstGeom>
          <a:noFill/>
          <a:ln w="12700">
            <a:solidFill>
              <a:schemeClr val="tx1"/>
            </a:solidFill>
          </a:ln>
        </p:spPr>
        <p:txBody>
          <a:bodyPr wrap="square" rtlCol="0">
            <a:spAutoFit/>
          </a:bodyPr>
          <a:lstStyle/>
          <a:p>
            <a:r>
              <a:rPr lang="en-US" sz="1200" dirty="0" smtClean="0"/>
              <a:t>To upload data, click on </a:t>
            </a:r>
            <a:r>
              <a:rPr lang="en-US" sz="1200" b="1" i="1" dirty="0" smtClean="0"/>
              <a:t>Browse…</a:t>
            </a:r>
            <a:r>
              <a:rPr lang="en-US" sz="1200" i="1" dirty="0" smtClean="0"/>
              <a:t> </a:t>
            </a:r>
            <a:r>
              <a:rPr lang="en-US" sz="1200" dirty="0" smtClean="0"/>
              <a:t>to open a directory window to browse and select a csv file to upload. There is a max file size of 30mb. </a:t>
            </a:r>
            <a:endParaRPr lang="en-US" sz="1200" dirty="0"/>
          </a:p>
        </p:txBody>
      </p:sp>
      <p:sp>
        <p:nvSpPr>
          <p:cNvPr id="33" name="TextBox 32"/>
          <p:cNvSpPr txBox="1"/>
          <p:nvPr/>
        </p:nvSpPr>
        <p:spPr>
          <a:xfrm>
            <a:off x="5562600" y="1676400"/>
            <a:ext cx="2590800" cy="646331"/>
          </a:xfrm>
          <a:prstGeom prst="rect">
            <a:avLst/>
          </a:prstGeom>
          <a:noFill/>
          <a:ln w="12700" cap="flat">
            <a:solidFill>
              <a:schemeClr val="tx1"/>
            </a:solidFill>
          </a:ln>
        </p:spPr>
        <p:txBody>
          <a:bodyPr wrap="square" rtlCol="0">
            <a:spAutoFit/>
          </a:bodyPr>
          <a:lstStyle/>
          <a:p>
            <a:r>
              <a:rPr lang="en-US" sz="1200" dirty="0" smtClean="0"/>
              <a:t>The following are tabs to switch between different pages of the application.</a:t>
            </a:r>
            <a:endParaRPr lang="en-US" sz="1200" dirty="0"/>
          </a:p>
        </p:txBody>
      </p:sp>
      <p:sp>
        <p:nvSpPr>
          <p:cNvPr id="9" name="TextBox 8"/>
          <p:cNvSpPr txBox="1"/>
          <p:nvPr/>
        </p:nvSpPr>
        <p:spPr>
          <a:xfrm>
            <a:off x="76201" y="1152648"/>
            <a:ext cx="1981199" cy="1815882"/>
          </a:xfrm>
          <a:prstGeom prst="rect">
            <a:avLst/>
          </a:prstGeom>
          <a:noFill/>
          <a:ln w="12700" cap="flat">
            <a:solidFill>
              <a:schemeClr val="tx1"/>
            </a:solidFill>
          </a:ln>
        </p:spPr>
        <p:txBody>
          <a:bodyPr wrap="square" rtlCol="0">
            <a:spAutoFit/>
          </a:bodyPr>
          <a:lstStyle/>
          <a:p>
            <a:r>
              <a:rPr lang="en-US" sz="1400" dirty="0" smtClean="0"/>
              <a:t>Launching the application will open the application’s homepage. The homepage is the starting point for uploading, filtering and building your demand dataset.</a:t>
            </a:r>
            <a:endParaRPr lang="en-US" sz="1400" dirty="0"/>
          </a:p>
        </p:txBody>
      </p:sp>
    </p:spTree>
    <p:extLst>
      <p:ext uri="{BB962C8B-B14F-4D97-AF65-F5344CB8AC3E}">
        <p14:creationId xmlns:p14="http://schemas.microsoft.com/office/powerpoint/2010/main" xmlns="" val="1436115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r>
              <a:rPr lang="en-US" sz="2800" dirty="0" smtClean="0"/>
              <a:t>Known Bugs in Application</a:t>
            </a:r>
            <a:endParaRPr lang="en-US" sz="2800" dirty="0"/>
          </a:p>
        </p:txBody>
      </p:sp>
      <p:sp>
        <p:nvSpPr>
          <p:cNvPr id="7" name="TextBox 6"/>
          <p:cNvSpPr txBox="1"/>
          <p:nvPr/>
        </p:nvSpPr>
        <p:spPr>
          <a:xfrm>
            <a:off x="457200" y="761999"/>
            <a:ext cx="5791200" cy="4601260"/>
          </a:xfrm>
          <a:prstGeom prst="rect">
            <a:avLst/>
          </a:prstGeom>
          <a:solidFill>
            <a:schemeClr val="bg1"/>
          </a:solidFill>
          <a:ln w="12700">
            <a:solidFill>
              <a:schemeClr val="tx1"/>
            </a:solidFill>
          </a:ln>
        </p:spPr>
        <p:txBody>
          <a:bodyPr wrap="square" rtlCol="0">
            <a:spAutoFit/>
          </a:bodyPr>
          <a:lstStyle/>
          <a:p>
            <a:r>
              <a:rPr lang="en-US" sz="1400" b="1" u="sng" dirty="0" smtClean="0"/>
              <a:t>Import and Build Dataset</a:t>
            </a:r>
            <a:endParaRPr lang="en-US" sz="1200" b="1" u="sng" dirty="0"/>
          </a:p>
          <a:p>
            <a:r>
              <a:rPr lang="en-US" sz="1100" b="1" dirty="0" smtClean="0"/>
              <a:t>Premature Dataset Build </a:t>
            </a:r>
            <a:r>
              <a:rPr lang="en-US" sz="1100" dirty="0" smtClean="0"/>
              <a:t>-  If the </a:t>
            </a:r>
            <a:r>
              <a:rPr lang="en-US" sz="1100" b="1" i="1" dirty="0" smtClean="0"/>
              <a:t>BUILD DATASET</a:t>
            </a:r>
            <a:r>
              <a:rPr lang="en-US" sz="1100" dirty="0" smtClean="0"/>
              <a:t> button is clicked before all fields have been filled, the app will crash and will require the user to relaunch the application from R-Studio</a:t>
            </a:r>
            <a:r>
              <a:rPr lang="en-US" sz="1100" b="1" dirty="0" smtClean="0"/>
              <a:t>.</a:t>
            </a:r>
          </a:p>
          <a:p>
            <a:r>
              <a:rPr lang="en-US" sz="1100" b="1" dirty="0"/>
              <a:t>	</a:t>
            </a:r>
            <a:r>
              <a:rPr lang="en-US" sz="1100" b="1" dirty="0" smtClean="0"/>
              <a:t>Solution: </a:t>
            </a:r>
            <a:r>
              <a:rPr lang="en-US" sz="1100" dirty="0" smtClean="0"/>
              <a:t>Make sure all fields are filled out prior to clicking on the </a:t>
            </a:r>
            <a:r>
              <a:rPr lang="en-US" sz="1100" b="1" i="1" dirty="0" smtClean="0"/>
              <a:t>BUILD DATASET</a:t>
            </a:r>
            <a:r>
              <a:rPr lang="en-US" sz="1100" dirty="0" smtClean="0"/>
              <a:t> 	button. </a:t>
            </a:r>
            <a:endParaRPr lang="en-US" sz="1100" b="1" dirty="0" smtClean="0"/>
          </a:p>
          <a:p>
            <a:endParaRPr lang="en-US" sz="1100" b="1" dirty="0"/>
          </a:p>
          <a:p>
            <a:r>
              <a:rPr lang="en-US" sz="1100" b="1" dirty="0" smtClean="0"/>
              <a:t>Empty Dataset Build </a:t>
            </a:r>
            <a:r>
              <a:rPr lang="en-US" sz="1100" dirty="0" smtClean="0"/>
              <a:t>– If all fields have been filled out and no </a:t>
            </a:r>
            <a:r>
              <a:rPr lang="en-US" sz="1100" b="1" i="1" dirty="0" smtClean="0"/>
              <a:t>SKU</a:t>
            </a:r>
            <a:r>
              <a:rPr lang="en-US" sz="1100" i="1" dirty="0" smtClean="0"/>
              <a:t> </a:t>
            </a:r>
            <a:r>
              <a:rPr lang="en-US" sz="1100" dirty="0" smtClean="0"/>
              <a:t>meets the users requirements, after clicking </a:t>
            </a:r>
            <a:r>
              <a:rPr lang="en-US" sz="1100" b="1" i="1" dirty="0" smtClean="0"/>
              <a:t>BUILD DATASET</a:t>
            </a:r>
            <a:r>
              <a:rPr lang="en-US" sz="1100" dirty="0" smtClean="0"/>
              <a:t> the app will crash, requiring the user to relaunch the application from R-Studio. </a:t>
            </a:r>
          </a:p>
          <a:p>
            <a:r>
              <a:rPr lang="en-US" sz="1100" dirty="0"/>
              <a:t>	</a:t>
            </a:r>
            <a:r>
              <a:rPr lang="en-US" sz="1100" b="1" dirty="0" smtClean="0"/>
              <a:t>Solution:</a:t>
            </a:r>
            <a:r>
              <a:rPr lang="en-US" sz="1100" dirty="0" smtClean="0"/>
              <a:t> If the dataset does not meet the requirements, choose another </a:t>
            </a:r>
            <a:r>
              <a:rPr lang="en-US" sz="1100" b="1" i="1" dirty="0" smtClean="0"/>
              <a:t>SKU</a:t>
            </a:r>
            <a:r>
              <a:rPr lang="en-US" sz="1100" dirty="0" smtClean="0"/>
              <a:t>. The 	minimum requirements set are in place to eliminate datasets that contain a 	majority of missing or 0 observations and to avoid errors when running the 	statistical models.</a:t>
            </a:r>
          </a:p>
          <a:p>
            <a:endParaRPr lang="en-US" sz="1100" b="1" dirty="0" smtClean="0"/>
          </a:p>
          <a:p>
            <a:r>
              <a:rPr lang="en-US" sz="1400" b="1" u="sng" dirty="0" smtClean="0"/>
              <a:t>Batch Forecast</a:t>
            </a:r>
            <a:endParaRPr lang="en-US" sz="1400" dirty="0" smtClean="0"/>
          </a:p>
          <a:p>
            <a:r>
              <a:rPr lang="en-US" sz="1100" b="1" dirty="0" smtClean="0"/>
              <a:t>Single Dataset </a:t>
            </a:r>
            <a:r>
              <a:rPr lang="en-US" sz="1100" dirty="0" smtClean="0"/>
              <a:t>– If the dataset contains only one </a:t>
            </a:r>
            <a:r>
              <a:rPr lang="en-US" sz="1100" b="1" i="1" dirty="0" smtClean="0"/>
              <a:t>SKU</a:t>
            </a:r>
            <a:r>
              <a:rPr lang="en-US" sz="1100" dirty="0" smtClean="0"/>
              <a:t> or the user requirements filter out all </a:t>
            </a:r>
            <a:r>
              <a:rPr lang="en-US" sz="1100" b="1" i="1" dirty="0" smtClean="0"/>
              <a:t>SKUs </a:t>
            </a:r>
            <a:r>
              <a:rPr lang="en-US" sz="1100" dirty="0" smtClean="0"/>
              <a:t>or only leave one </a:t>
            </a:r>
            <a:r>
              <a:rPr lang="en-US" sz="1100" b="1" i="1" dirty="0" smtClean="0"/>
              <a:t>SKU </a:t>
            </a:r>
            <a:r>
              <a:rPr lang="en-US" sz="1100" dirty="0" smtClean="0"/>
              <a:t>left, then after clicking </a:t>
            </a:r>
            <a:r>
              <a:rPr lang="en-US" sz="1100" b="1" i="1" dirty="0" smtClean="0"/>
              <a:t>START BATCH FORECASTING</a:t>
            </a:r>
            <a:r>
              <a:rPr lang="en-US" sz="1100" dirty="0" smtClean="0"/>
              <a:t> will result in a bug which results in no output and an error message. </a:t>
            </a:r>
            <a:endParaRPr lang="en-US" sz="1100" dirty="0" smtClean="0"/>
          </a:p>
          <a:p>
            <a:endParaRPr lang="en-US" sz="1000" b="1" dirty="0" smtClean="0"/>
          </a:p>
          <a:p>
            <a:r>
              <a:rPr lang="en-US" sz="1400" b="1" u="sng" dirty="0" smtClean="0"/>
              <a:t>Statistical Inference</a:t>
            </a:r>
          </a:p>
          <a:p>
            <a:r>
              <a:rPr lang="en-US" sz="1100" b="1" dirty="0" smtClean="0"/>
              <a:t>ACF/Decomposition Plots </a:t>
            </a:r>
            <a:r>
              <a:rPr lang="en-US" sz="1100" dirty="0" smtClean="0"/>
              <a:t>- </a:t>
            </a:r>
            <a:r>
              <a:rPr lang="en-US" sz="1100" dirty="0" smtClean="0"/>
              <a:t>ACF plots and Decomposition plots will not work if NAs are present in the </a:t>
            </a:r>
            <a:r>
              <a:rPr lang="en-US" sz="1100" dirty="0" smtClean="0"/>
              <a:t>data. 	</a:t>
            </a:r>
          </a:p>
          <a:p>
            <a:r>
              <a:rPr lang="en-US" sz="1100" b="1" dirty="0" smtClean="0"/>
              <a:t>	</a:t>
            </a:r>
            <a:r>
              <a:rPr lang="en-US" sz="1100" b="1" dirty="0" smtClean="0"/>
              <a:t>Solution: </a:t>
            </a:r>
            <a:r>
              <a:rPr lang="en-US" sz="1100" dirty="0" smtClean="0"/>
              <a:t>User </a:t>
            </a:r>
            <a:r>
              <a:rPr lang="en-US" sz="1100" dirty="0" smtClean="0"/>
              <a:t>must replace NA values with zero </a:t>
            </a:r>
            <a:r>
              <a:rPr lang="en-US" sz="1100" dirty="0" smtClean="0"/>
              <a:t>values using the </a:t>
            </a:r>
            <a:r>
              <a:rPr lang="en-US" sz="1100" b="1" dirty="0" smtClean="0"/>
              <a:t>replace NAs 	</a:t>
            </a:r>
            <a:r>
              <a:rPr lang="en-US" sz="1100" dirty="0" smtClean="0"/>
              <a:t>options prior to constructing ACF and Decomposition plots</a:t>
            </a:r>
            <a:endParaRPr lang="en-US" sz="1100" dirty="0" smtClean="0"/>
          </a:p>
          <a:p>
            <a:endParaRPr lang="en-US" sz="1000" b="1" dirty="0" smtClean="0"/>
          </a:p>
          <a:p>
            <a:endParaRPr lang="en-US" sz="1100" b="1" dirty="0"/>
          </a:p>
        </p:txBody>
      </p:sp>
    </p:spTree>
    <p:extLst>
      <p:ext uri="{BB962C8B-B14F-4D97-AF65-F5344CB8AC3E}">
        <p14:creationId xmlns:p14="http://schemas.microsoft.com/office/powerpoint/2010/main" xmlns="" val="116641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 y="1306920"/>
            <a:ext cx="8458199" cy="4267572"/>
          </a:xfrm>
          <a:prstGeom prst="rect">
            <a:avLst/>
          </a:prstGeom>
          <a:effectLst>
            <a:outerShdw blurRad="50800" dist="38100" dir="8100000" algn="tr" rotWithShape="0">
              <a:prstClr val="black">
                <a:alpha val="40000"/>
              </a:prstClr>
            </a:outerShdw>
          </a:effectLst>
        </p:spPr>
      </p:pic>
      <p:sp>
        <p:nvSpPr>
          <p:cNvPr id="2" name="Title 1"/>
          <p:cNvSpPr>
            <a:spLocks noGrp="1"/>
          </p:cNvSpPr>
          <p:nvPr>
            <p:ph type="title"/>
          </p:nvPr>
        </p:nvSpPr>
        <p:spPr>
          <a:xfrm>
            <a:off x="381000" y="-228600"/>
            <a:ext cx="7620000" cy="1143000"/>
          </a:xfrm>
        </p:spPr>
        <p:txBody>
          <a:bodyPr/>
          <a:lstStyle/>
          <a:p>
            <a:r>
              <a:rPr lang="en-US" sz="3200" dirty="0" smtClean="0"/>
              <a:t>Downloading the Example </a:t>
            </a:r>
            <a:r>
              <a:rPr lang="en-US" sz="3200" dirty="0" smtClean="0"/>
              <a:t>D</a:t>
            </a:r>
            <a:r>
              <a:rPr lang="en-US" sz="3200" dirty="0" smtClean="0"/>
              <a:t>ataset</a:t>
            </a:r>
            <a:endParaRPr lang="en-US" sz="3200" dirty="0"/>
          </a:p>
        </p:txBody>
      </p:sp>
      <p:sp>
        <p:nvSpPr>
          <p:cNvPr id="7" name="Oval 6"/>
          <p:cNvSpPr/>
          <p:nvPr/>
        </p:nvSpPr>
        <p:spPr>
          <a:xfrm>
            <a:off x="3544078" y="2286000"/>
            <a:ext cx="2093827" cy="457200"/>
          </a:xfrm>
          <a:prstGeom prst="ellipse">
            <a:avLst/>
          </a:prstGeom>
          <a:noFill/>
          <a:ln>
            <a:solidFill>
              <a:schemeClr val="accent1">
                <a:shade val="50000"/>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905000" y="5867400"/>
            <a:ext cx="4953000" cy="830997"/>
          </a:xfrm>
          <a:prstGeom prst="rect">
            <a:avLst/>
          </a:prstGeom>
          <a:noFill/>
          <a:ln w="12700">
            <a:solidFill>
              <a:schemeClr val="tx1"/>
            </a:solidFill>
          </a:ln>
        </p:spPr>
        <p:txBody>
          <a:bodyPr wrap="square" rtlCol="0">
            <a:spAutoFit/>
          </a:bodyPr>
          <a:lstStyle/>
          <a:p>
            <a:r>
              <a:rPr lang="en-US" sz="1200" dirty="0" smtClean="0"/>
              <a:t>A sample dataset can be downloaded from the </a:t>
            </a:r>
            <a:r>
              <a:rPr lang="en-US" sz="1200" dirty="0" err="1" smtClean="0"/>
              <a:t>forecast_R</a:t>
            </a:r>
            <a:r>
              <a:rPr lang="en-US" sz="1200" dirty="0" smtClean="0"/>
              <a:t>-shiny </a:t>
            </a:r>
            <a:r>
              <a:rPr lang="en-US" sz="1200" dirty="0" err="1" smtClean="0"/>
              <a:t>github</a:t>
            </a:r>
            <a:r>
              <a:rPr lang="en-US" sz="1200" dirty="0" smtClean="0"/>
              <a:t> page to get started. The data </a:t>
            </a:r>
            <a:r>
              <a:rPr lang="en-US" sz="1200" dirty="0" smtClean="0"/>
              <a:t>has already been structured properly for this application. Click on </a:t>
            </a:r>
            <a:r>
              <a:rPr lang="en-US" sz="1200" b="1" dirty="0" smtClean="0"/>
              <a:t>Browse…</a:t>
            </a:r>
            <a:r>
              <a:rPr lang="en-US" sz="1200" dirty="0" smtClean="0"/>
              <a:t> once the </a:t>
            </a:r>
            <a:r>
              <a:rPr lang="en-US" sz="1200" dirty="0" err="1" smtClean="0"/>
              <a:t>csv</a:t>
            </a:r>
            <a:r>
              <a:rPr lang="en-US" sz="1200" dirty="0" smtClean="0"/>
              <a:t> file has been downloaded to select the file to upload and hit enter.</a:t>
            </a:r>
            <a:endParaRPr lang="en-US" sz="1200" dirty="0"/>
          </a:p>
        </p:txBody>
      </p:sp>
      <p:pic>
        <p:nvPicPr>
          <p:cNvPr id="8" name="Picture 7" descr="Screen Shot 2019-10-07 at 1.49.21 PM.png"/>
          <p:cNvPicPr>
            <a:picLocks noChangeAspect="1"/>
          </p:cNvPicPr>
          <p:nvPr/>
        </p:nvPicPr>
        <p:blipFill>
          <a:blip r:embed="rId4" cstate="print"/>
          <a:stretch>
            <a:fillRect/>
          </a:stretch>
        </p:blipFill>
        <p:spPr>
          <a:xfrm>
            <a:off x="2362200" y="1524000"/>
            <a:ext cx="5638800" cy="3476261"/>
          </a:xfrm>
          <a:prstGeom prst="rect">
            <a:avLst/>
          </a:prstGeom>
        </p:spPr>
      </p:pic>
      <p:cxnSp>
        <p:nvCxnSpPr>
          <p:cNvPr id="9" name="Straight Arrow Connector 8"/>
          <p:cNvCxnSpPr/>
          <p:nvPr/>
        </p:nvCxnSpPr>
        <p:spPr>
          <a:xfrm rot="5400000" flipH="1" flipV="1">
            <a:off x="2133600" y="5105400"/>
            <a:ext cx="1371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71974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r>
              <a:rPr lang="en-US" sz="3200" dirty="0" smtClean="0"/>
              <a:t>Filtering and Building your Dataset</a:t>
            </a:r>
            <a:endParaRPr lang="en-US" sz="3200" dirty="0"/>
          </a:p>
        </p:txBody>
      </p:sp>
      <p:sp>
        <p:nvSpPr>
          <p:cNvPr id="9" name="Left Brace 8"/>
          <p:cNvSpPr/>
          <p:nvPr/>
        </p:nvSpPr>
        <p:spPr>
          <a:xfrm>
            <a:off x="3200400" y="3733800"/>
            <a:ext cx="76200" cy="2286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a:off x="3200400" y="4800600"/>
            <a:ext cx="76200" cy="2286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a:off x="3200400" y="5826495"/>
            <a:ext cx="76200" cy="2286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10800000">
            <a:off x="5867399" y="3047999"/>
            <a:ext cx="249251" cy="2895600"/>
          </a:xfrm>
          <a:prstGeom prst="leftBrace">
            <a:avLst>
              <a:gd name="adj1" fmla="val 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a:off x="3124200" y="1981200"/>
            <a:ext cx="114300" cy="381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457200" y="1981200"/>
            <a:ext cx="2590800" cy="461665"/>
          </a:xfrm>
          <a:prstGeom prst="rect">
            <a:avLst/>
          </a:prstGeom>
          <a:noFill/>
          <a:ln w="12700">
            <a:solidFill>
              <a:schemeClr val="tx1"/>
            </a:solidFill>
          </a:ln>
        </p:spPr>
        <p:txBody>
          <a:bodyPr wrap="square" rtlCol="0">
            <a:spAutoFit/>
          </a:bodyPr>
          <a:lstStyle/>
          <a:p>
            <a:r>
              <a:rPr lang="en-US" sz="1200" dirty="0" smtClean="0"/>
              <a:t>Once the file has been uploaded, the file name will display in the text box. </a:t>
            </a:r>
            <a:endParaRPr lang="en-US" sz="1200" dirty="0"/>
          </a:p>
        </p:txBody>
      </p:sp>
      <p:sp>
        <p:nvSpPr>
          <p:cNvPr id="16" name="TextBox 15"/>
          <p:cNvSpPr txBox="1"/>
          <p:nvPr/>
        </p:nvSpPr>
        <p:spPr>
          <a:xfrm>
            <a:off x="6187751" y="3970514"/>
            <a:ext cx="2209800" cy="830997"/>
          </a:xfrm>
          <a:prstGeom prst="rect">
            <a:avLst/>
          </a:prstGeom>
          <a:noFill/>
          <a:ln w="12700">
            <a:solidFill>
              <a:schemeClr val="tx1"/>
            </a:solidFill>
          </a:ln>
        </p:spPr>
        <p:txBody>
          <a:bodyPr wrap="square" rtlCol="0">
            <a:spAutoFit/>
          </a:bodyPr>
          <a:lstStyle/>
          <a:p>
            <a:r>
              <a:rPr lang="en-US" sz="1200" dirty="0" smtClean="0"/>
              <a:t>The following input boxes allow the user to filter the dataset by </a:t>
            </a:r>
            <a:r>
              <a:rPr lang="en-US" sz="1200" b="1" i="1" dirty="0" smtClean="0"/>
              <a:t>Region</a:t>
            </a:r>
            <a:r>
              <a:rPr lang="en-US" sz="1200" i="1" dirty="0" smtClean="0"/>
              <a:t>, </a:t>
            </a:r>
            <a:r>
              <a:rPr lang="en-US" sz="1200" b="1" i="1" dirty="0" smtClean="0"/>
              <a:t>Country</a:t>
            </a:r>
            <a:r>
              <a:rPr lang="en-US" sz="1200" i="1" dirty="0" smtClean="0"/>
              <a:t>, </a:t>
            </a:r>
            <a:r>
              <a:rPr lang="en-US" sz="1200" b="1" i="1" dirty="0" smtClean="0"/>
              <a:t>Product</a:t>
            </a:r>
            <a:r>
              <a:rPr lang="en-US" sz="1200" i="1" dirty="0" smtClean="0"/>
              <a:t>, </a:t>
            </a:r>
            <a:r>
              <a:rPr lang="en-US" sz="1200" dirty="0" smtClean="0"/>
              <a:t>and</a:t>
            </a:r>
            <a:r>
              <a:rPr lang="en-US" sz="1200" i="1" dirty="0" smtClean="0"/>
              <a:t> </a:t>
            </a:r>
            <a:r>
              <a:rPr lang="en-US" sz="1200" b="1" i="1" dirty="0" smtClean="0"/>
              <a:t>SKU</a:t>
            </a:r>
            <a:r>
              <a:rPr lang="en-US" sz="1200" dirty="0"/>
              <a:t> </a:t>
            </a:r>
            <a:r>
              <a:rPr lang="en-US" sz="1200" dirty="0" smtClean="0"/>
              <a:t>by specifying each criterion. </a:t>
            </a:r>
            <a:endParaRPr lang="en-US" sz="1200" dirty="0"/>
          </a:p>
        </p:txBody>
      </p:sp>
      <p:sp>
        <p:nvSpPr>
          <p:cNvPr id="17" name="TextBox 16"/>
          <p:cNvSpPr txBox="1"/>
          <p:nvPr/>
        </p:nvSpPr>
        <p:spPr>
          <a:xfrm>
            <a:off x="457200" y="3657600"/>
            <a:ext cx="2667000" cy="369332"/>
          </a:xfrm>
          <a:prstGeom prst="rect">
            <a:avLst/>
          </a:prstGeom>
          <a:noFill/>
          <a:ln w="12700">
            <a:solidFill>
              <a:schemeClr val="tx1"/>
            </a:solidFill>
          </a:ln>
        </p:spPr>
        <p:txBody>
          <a:bodyPr wrap="square" rtlCol="0">
            <a:spAutoFit/>
          </a:bodyPr>
          <a:lstStyle/>
          <a:p>
            <a:r>
              <a:rPr lang="en-US" sz="900" b="1" i="1" dirty="0" smtClean="0"/>
              <a:t>Select ALL/None</a:t>
            </a:r>
            <a:r>
              <a:rPr lang="en-US" sz="900" b="1" dirty="0" smtClean="0"/>
              <a:t> </a:t>
            </a:r>
            <a:r>
              <a:rPr lang="en-US" sz="900" dirty="0" smtClean="0"/>
              <a:t>allows the user to quickly select all available </a:t>
            </a:r>
            <a:r>
              <a:rPr lang="en-US" sz="900" b="1" i="1" dirty="0" smtClean="0"/>
              <a:t>Countries</a:t>
            </a:r>
            <a:r>
              <a:rPr lang="en-US" sz="900" dirty="0" smtClean="0"/>
              <a:t> </a:t>
            </a:r>
            <a:r>
              <a:rPr lang="en-US" sz="900" dirty="0" smtClean="0"/>
              <a:t>in the </a:t>
            </a:r>
            <a:r>
              <a:rPr lang="en-US" sz="900" b="1" i="1" dirty="0" smtClean="0"/>
              <a:t>Regions</a:t>
            </a:r>
            <a:r>
              <a:rPr lang="en-US" sz="900" i="1" dirty="0" smtClean="0"/>
              <a:t> </a:t>
            </a:r>
            <a:r>
              <a:rPr lang="en-US" sz="900" dirty="0" smtClean="0"/>
              <a:t>specified prior. </a:t>
            </a:r>
            <a:endParaRPr lang="en-US" sz="900" i="1" dirty="0"/>
          </a:p>
        </p:txBody>
      </p:sp>
      <p:sp>
        <p:nvSpPr>
          <p:cNvPr id="18" name="TextBox 17"/>
          <p:cNvSpPr txBox="1"/>
          <p:nvPr/>
        </p:nvSpPr>
        <p:spPr>
          <a:xfrm>
            <a:off x="457200" y="4724400"/>
            <a:ext cx="2667000" cy="369332"/>
          </a:xfrm>
          <a:prstGeom prst="rect">
            <a:avLst/>
          </a:prstGeom>
          <a:noFill/>
          <a:ln w="12700">
            <a:solidFill>
              <a:schemeClr val="tx1"/>
            </a:solidFill>
          </a:ln>
        </p:spPr>
        <p:txBody>
          <a:bodyPr wrap="square" rtlCol="0">
            <a:spAutoFit/>
          </a:bodyPr>
          <a:lstStyle/>
          <a:p>
            <a:r>
              <a:rPr lang="en-US" sz="900" b="1" i="1" dirty="0" smtClean="0"/>
              <a:t>Select ALL/None</a:t>
            </a:r>
            <a:r>
              <a:rPr lang="en-US" sz="900" b="1" dirty="0" smtClean="0"/>
              <a:t> </a:t>
            </a:r>
            <a:r>
              <a:rPr lang="en-US" sz="900" dirty="0" smtClean="0"/>
              <a:t>allows the user to quickly select all available </a:t>
            </a:r>
            <a:r>
              <a:rPr lang="en-US" sz="900" b="1" i="1" dirty="0" smtClean="0"/>
              <a:t>Products</a:t>
            </a:r>
            <a:r>
              <a:rPr lang="en-US" sz="900" dirty="0" smtClean="0"/>
              <a:t> in the </a:t>
            </a:r>
            <a:r>
              <a:rPr lang="en-US" sz="900" b="1" i="1" dirty="0" smtClean="0"/>
              <a:t>Countries</a:t>
            </a:r>
            <a:r>
              <a:rPr lang="en-US" sz="900" i="1" dirty="0" smtClean="0"/>
              <a:t> </a:t>
            </a:r>
            <a:r>
              <a:rPr lang="en-US" sz="900" dirty="0" smtClean="0"/>
              <a:t>specified prior. </a:t>
            </a:r>
            <a:endParaRPr lang="en-US" sz="900" i="1" dirty="0"/>
          </a:p>
        </p:txBody>
      </p:sp>
      <p:sp>
        <p:nvSpPr>
          <p:cNvPr id="19" name="TextBox 18"/>
          <p:cNvSpPr txBox="1"/>
          <p:nvPr/>
        </p:nvSpPr>
        <p:spPr>
          <a:xfrm>
            <a:off x="457200" y="5682734"/>
            <a:ext cx="2667000" cy="369332"/>
          </a:xfrm>
          <a:prstGeom prst="rect">
            <a:avLst/>
          </a:prstGeom>
          <a:noFill/>
          <a:ln w="12700">
            <a:solidFill>
              <a:schemeClr val="tx1"/>
            </a:solidFill>
          </a:ln>
        </p:spPr>
        <p:txBody>
          <a:bodyPr wrap="square" rtlCol="0">
            <a:spAutoFit/>
          </a:bodyPr>
          <a:lstStyle/>
          <a:p>
            <a:r>
              <a:rPr lang="en-US" sz="900" b="1" i="1" dirty="0" smtClean="0"/>
              <a:t>Select ALL/None</a:t>
            </a:r>
            <a:r>
              <a:rPr lang="en-US" sz="900" dirty="0" smtClean="0"/>
              <a:t> allows the user to quickly select all available </a:t>
            </a:r>
            <a:r>
              <a:rPr lang="en-US" sz="900" b="1" i="1" dirty="0" smtClean="0"/>
              <a:t>SKUs</a:t>
            </a:r>
            <a:r>
              <a:rPr lang="en-US" sz="900" dirty="0" smtClean="0"/>
              <a:t> in the </a:t>
            </a:r>
            <a:r>
              <a:rPr lang="en-US" sz="900" b="1" i="1" dirty="0" smtClean="0"/>
              <a:t>Products</a:t>
            </a:r>
            <a:r>
              <a:rPr lang="en-US" sz="900" i="1" dirty="0" smtClean="0"/>
              <a:t> </a:t>
            </a:r>
            <a:r>
              <a:rPr lang="en-US" sz="900" dirty="0" smtClean="0"/>
              <a:t>specified prior. </a:t>
            </a:r>
            <a:endParaRPr lang="en-US" sz="900" i="1" dirty="0"/>
          </a:p>
        </p:txBody>
      </p:sp>
      <p:pic>
        <p:nvPicPr>
          <p:cNvPr id="21" name="Content Placeholder 20" descr="Screen Shot 2019-10-07 at 1.56.47 PM.png"/>
          <p:cNvPicPr>
            <a:picLocks noGrp="1" noChangeAspect="1"/>
          </p:cNvPicPr>
          <p:nvPr>
            <p:ph idx="1"/>
          </p:nvPr>
        </p:nvPicPr>
        <p:blipFill>
          <a:blip r:embed="rId3"/>
          <a:stretch>
            <a:fillRect/>
          </a:stretch>
        </p:blipFill>
        <p:spPr>
          <a:xfrm>
            <a:off x="3331541" y="677333"/>
            <a:ext cx="2383459" cy="6114428"/>
          </a:xfrm>
        </p:spPr>
      </p:pic>
      <p:sp>
        <p:nvSpPr>
          <p:cNvPr id="22" name="Left Brace 21"/>
          <p:cNvSpPr/>
          <p:nvPr/>
        </p:nvSpPr>
        <p:spPr>
          <a:xfrm>
            <a:off x="3200400" y="2971800"/>
            <a:ext cx="76200" cy="2286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457200" y="2895600"/>
            <a:ext cx="2667000" cy="369332"/>
          </a:xfrm>
          <a:prstGeom prst="rect">
            <a:avLst/>
          </a:prstGeom>
          <a:noFill/>
          <a:ln w="12700">
            <a:solidFill>
              <a:schemeClr val="tx1"/>
            </a:solidFill>
          </a:ln>
        </p:spPr>
        <p:txBody>
          <a:bodyPr wrap="square" rtlCol="0">
            <a:spAutoFit/>
          </a:bodyPr>
          <a:lstStyle/>
          <a:p>
            <a:r>
              <a:rPr lang="en-US" sz="900" dirty="0" smtClean="0"/>
              <a:t>User can select which regions to include in the dataset</a:t>
            </a:r>
            <a:r>
              <a:rPr lang="en-US" sz="900" dirty="0" smtClean="0"/>
              <a:t>. </a:t>
            </a:r>
            <a:endParaRPr lang="en-US" sz="900" i="1" dirty="0"/>
          </a:p>
        </p:txBody>
      </p:sp>
    </p:spTree>
    <p:extLst>
      <p:ext uri="{BB962C8B-B14F-4D97-AF65-F5344CB8AC3E}">
        <p14:creationId xmlns:p14="http://schemas.microsoft.com/office/powerpoint/2010/main" xmlns="" val="2305039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r>
              <a:rPr lang="en-US" sz="3200" dirty="0" smtClean="0"/>
              <a:t>Selecting Region(s)</a:t>
            </a:r>
            <a:endParaRPr lang="en-US" sz="3200" dirty="0"/>
          </a:p>
        </p:txBody>
      </p:sp>
      <p:sp>
        <p:nvSpPr>
          <p:cNvPr id="10" name="Left Brace 9"/>
          <p:cNvSpPr/>
          <p:nvPr/>
        </p:nvSpPr>
        <p:spPr>
          <a:xfrm>
            <a:off x="2971800" y="3048000"/>
            <a:ext cx="249252" cy="13716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81000" y="3048000"/>
            <a:ext cx="2514600" cy="1384995"/>
          </a:xfrm>
          <a:prstGeom prst="rect">
            <a:avLst/>
          </a:prstGeom>
          <a:noFill/>
          <a:ln w="12700">
            <a:solidFill>
              <a:schemeClr val="tx1"/>
            </a:solidFill>
          </a:ln>
        </p:spPr>
        <p:txBody>
          <a:bodyPr wrap="square" rtlCol="0">
            <a:spAutoFit/>
          </a:bodyPr>
          <a:lstStyle/>
          <a:p>
            <a:r>
              <a:rPr lang="en-US" sz="1200" dirty="0" smtClean="0"/>
              <a:t>The first filter provided to the user is </a:t>
            </a:r>
            <a:r>
              <a:rPr lang="en-US" sz="1200" b="1" i="1" dirty="0" smtClean="0"/>
              <a:t>Regions</a:t>
            </a:r>
            <a:r>
              <a:rPr lang="en-US" sz="1200" dirty="0" smtClean="0"/>
              <a:t>. When clicked, a drop down menu appears displaying  the </a:t>
            </a:r>
            <a:r>
              <a:rPr lang="en-US" sz="1200" b="1" i="1" dirty="0" smtClean="0"/>
              <a:t>Regions</a:t>
            </a:r>
            <a:r>
              <a:rPr lang="en-US" sz="1200" dirty="0" smtClean="0"/>
              <a:t> in the dataset. The user may also type in the text box to select the </a:t>
            </a:r>
            <a:r>
              <a:rPr lang="en-US" sz="1200" b="1" i="1" dirty="0" smtClean="0"/>
              <a:t>Region</a:t>
            </a:r>
            <a:r>
              <a:rPr lang="en-US" sz="1200" dirty="0" smtClean="0"/>
              <a:t>. More than one </a:t>
            </a:r>
            <a:r>
              <a:rPr lang="en-US" sz="1200" b="1" i="1" dirty="0" smtClean="0"/>
              <a:t>Region</a:t>
            </a:r>
            <a:r>
              <a:rPr lang="en-US" sz="1200" dirty="0" smtClean="0"/>
              <a:t> may be specified. </a:t>
            </a:r>
            <a:endParaRPr lang="en-US" sz="1200" dirty="0"/>
          </a:p>
        </p:txBody>
      </p:sp>
      <p:pic>
        <p:nvPicPr>
          <p:cNvPr id="6" name="Picture 5" descr="Screen Shot 2019-10-07 at 2.02.52 PM.png"/>
          <p:cNvPicPr>
            <a:picLocks noChangeAspect="1"/>
          </p:cNvPicPr>
          <p:nvPr/>
        </p:nvPicPr>
        <p:blipFill>
          <a:blip r:embed="rId3" cstate="print"/>
          <a:stretch>
            <a:fillRect/>
          </a:stretch>
        </p:blipFill>
        <p:spPr>
          <a:xfrm>
            <a:off x="3352800" y="914400"/>
            <a:ext cx="2251055" cy="5774764"/>
          </a:xfrm>
          <a:prstGeom prst="rect">
            <a:avLst/>
          </a:prstGeom>
        </p:spPr>
      </p:pic>
    </p:spTree>
    <p:extLst>
      <p:ext uri="{BB962C8B-B14F-4D97-AF65-F5344CB8AC3E}">
        <p14:creationId xmlns:p14="http://schemas.microsoft.com/office/powerpoint/2010/main" xmlns="" val="1834041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r>
              <a:rPr lang="en-US" sz="3200" dirty="0"/>
              <a:t>Selecting </a:t>
            </a:r>
            <a:r>
              <a:rPr lang="en-US" sz="3200" dirty="0" smtClean="0"/>
              <a:t>Market(s</a:t>
            </a:r>
            <a:r>
              <a:rPr lang="en-US" sz="3200" dirty="0"/>
              <a:t>)</a:t>
            </a:r>
          </a:p>
        </p:txBody>
      </p:sp>
      <p:sp>
        <p:nvSpPr>
          <p:cNvPr id="10" name="Left Brace 9"/>
          <p:cNvSpPr/>
          <p:nvPr/>
        </p:nvSpPr>
        <p:spPr>
          <a:xfrm>
            <a:off x="3124200" y="3810000"/>
            <a:ext cx="249252" cy="13716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57200" y="3733800"/>
            <a:ext cx="2514600" cy="1569660"/>
          </a:xfrm>
          <a:prstGeom prst="rect">
            <a:avLst/>
          </a:prstGeom>
          <a:noFill/>
          <a:ln w="12700">
            <a:solidFill>
              <a:schemeClr val="tx1"/>
            </a:solidFill>
          </a:ln>
        </p:spPr>
        <p:txBody>
          <a:bodyPr wrap="square" rtlCol="0">
            <a:spAutoFit/>
          </a:bodyPr>
          <a:lstStyle/>
          <a:p>
            <a:r>
              <a:rPr lang="en-US" sz="1200" dirty="0" smtClean="0"/>
              <a:t>The second filter provided to the user is </a:t>
            </a:r>
            <a:r>
              <a:rPr lang="en-US" sz="1200" b="1" i="1" dirty="0" smtClean="0"/>
              <a:t>Country</a:t>
            </a:r>
            <a:r>
              <a:rPr lang="en-US" sz="1200" dirty="0" smtClean="0"/>
              <a:t>. </a:t>
            </a:r>
            <a:r>
              <a:rPr lang="en-US" sz="1200" dirty="0" smtClean="0"/>
              <a:t>When clicked, a drop down menu appears displaying  the </a:t>
            </a:r>
            <a:r>
              <a:rPr lang="en-US" sz="1200" b="1" i="1" dirty="0" smtClean="0"/>
              <a:t>Country</a:t>
            </a:r>
            <a:r>
              <a:rPr lang="en-US" sz="1200" dirty="0" smtClean="0"/>
              <a:t> </a:t>
            </a:r>
            <a:r>
              <a:rPr lang="en-US" sz="1200" dirty="0" smtClean="0"/>
              <a:t>in the </a:t>
            </a:r>
            <a:r>
              <a:rPr lang="en-US" sz="1200" b="1" i="1" dirty="0" smtClean="0"/>
              <a:t>Regions</a:t>
            </a:r>
            <a:r>
              <a:rPr lang="en-US" sz="1200" i="1" dirty="0" smtClean="0"/>
              <a:t> </a:t>
            </a:r>
            <a:r>
              <a:rPr lang="en-US" sz="1200" dirty="0" smtClean="0"/>
              <a:t>selected in the previous filter. The user may also type in the text box to select the </a:t>
            </a:r>
            <a:r>
              <a:rPr lang="en-US" sz="1200" b="1" i="1" dirty="0" smtClean="0"/>
              <a:t>Country</a:t>
            </a:r>
            <a:r>
              <a:rPr lang="en-US" sz="1200" dirty="0" smtClean="0"/>
              <a:t>. </a:t>
            </a:r>
            <a:r>
              <a:rPr lang="en-US" sz="1200" dirty="0" smtClean="0"/>
              <a:t>More than one </a:t>
            </a:r>
            <a:r>
              <a:rPr lang="en-US" sz="1200" b="1" i="1" dirty="0" smtClean="0"/>
              <a:t>Country</a:t>
            </a:r>
            <a:r>
              <a:rPr lang="en-US" sz="1200" dirty="0" smtClean="0"/>
              <a:t> </a:t>
            </a:r>
            <a:r>
              <a:rPr lang="en-US" sz="1200" dirty="0" smtClean="0"/>
              <a:t>may be specified. </a:t>
            </a:r>
            <a:endParaRPr lang="en-US" sz="1200" dirty="0"/>
          </a:p>
        </p:txBody>
      </p:sp>
      <p:pic>
        <p:nvPicPr>
          <p:cNvPr id="7" name="Picture 6" descr="Screen Shot 2019-10-07 at 2.04.31 PM.png"/>
          <p:cNvPicPr>
            <a:picLocks noChangeAspect="1"/>
          </p:cNvPicPr>
          <p:nvPr/>
        </p:nvPicPr>
        <p:blipFill>
          <a:blip r:embed="rId3"/>
          <a:stretch>
            <a:fillRect/>
          </a:stretch>
        </p:blipFill>
        <p:spPr>
          <a:xfrm>
            <a:off x="3505200" y="762000"/>
            <a:ext cx="2346572" cy="6019800"/>
          </a:xfrm>
          <a:prstGeom prst="rect">
            <a:avLst/>
          </a:prstGeom>
        </p:spPr>
      </p:pic>
    </p:spTree>
    <p:extLst>
      <p:ext uri="{BB962C8B-B14F-4D97-AF65-F5344CB8AC3E}">
        <p14:creationId xmlns:p14="http://schemas.microsoft.com/office/powerpoint/2010/main" xmlns="" val="2537568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r>
              <a:rPr lang="en-US" sz="3200" dirty="0"/>
              <a:t>Selecting </a:t>
            </a:r>
            <a:r>
              <a:rPr lang="en-US" sz="3200" dirty="0" smtClean="0"/>
              <a:t>Product(s</a:t>
            </a:r>
            <a:r>
              <a:rPr lang="en-US" sz="3200" dirty="0"/>
              <a:t>)</a:t>
            </a:r>
          </a:p>
        </p:txBody>
      </p:sp>
      <p:sp>
        <p:nvSpPr>
          <p:cNvPr id="8" name="Left Brace 7"/>
          <p:cNvSpPr/>
          <p:nvPr/>
        </p:nvSpPr>
        <p:spPr>
          <a:xfrm>
            <a:off x="3200400" y="4800600"/>
            <a:ext cx="249252" cy="13716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09600" y="4724400"/>
            <a:ext cx="2514600" cy="1569660"/>
          </a:xfrm>
          <a:prstGeom prst="rect">
            <a:avLst/>
          </a:prstGeom>
          <a:noFill/>
          <a:ln w="12700">
            <a:solidFill>
              <a:schemeClr val="tx1"/>
            </a:solidFill>
          </a:ln>
        </p:spPr>
        <p:txBody>
          <a:bodyPr wrap="square" rtlCol="0">
            <a:spAutoFit/>
          </a:bodyPr>
          <a:lstStyle/>
          <a:p>
            <a:r>
              <a:rPr lang="en-US" sz="1200" dirty="0" smtClean="0"/>
              <a:t>The third filter provided to the user is </a:t>
            </a:r>
            <a:r>
              <a:rPr lang="en-US" sz="1200" b="1" i="1" dirty="0" smtClean="0"/>
              <a:t>Products</a:t>
            </a:r>
            <a:r>
              <a:rPr lang="en-US" sz="1200" dirty="0" smtClean="0"/>
              <a:t>. When clicked, a drop down menu appears displaying  the </a:t>
            </a:r>
            <a:r>
              <a:rPr lang="en-US" sz="1200" b="1" i="1" dirty="0" smtClean="0"/>
              <a:t>Products</a:t>
            </a:r>
            <a:r>
              <a:rPr lang="en-US" sz="1200" dirty="0" smtClean="0"/>
              <a:t> in the </a:t>
            </a:r>
            <a:r>
              <a:rPr lang="en-US" sz="1200" b="1" i="1" dirty="0" smtClean="0"/>
              <a:t>Countries</a:t>
            </a:r>
            <a:r>
              <a:rPr lang="en-US" sz="1200" i="1" dirty="0" smtClean="0"/>
              <a:t> </a:t>
            </a:r>
            <a:r>
              <a:rPr lang="en-US" sz="1200" dirty="0" smtClean="0"/>
              <a:t>selected in the previous filter. The user may also type in the text box to select the </a:t>
            </a:r>
            <a:r>
              <a:rPr lang="en-US" sz="1200" b="1" i="1" dirty="0" smtClean="0"/>
              <a:t>Product(s)</a:t>
            </a:r>
            <a:r>
              <a:rPr lang="en-US" sz="1200" dirty="0" smtClean="0"/>
              <a:t>. More than one </a:t>
            </a:r>
            <a:r>
              <a:rPr lang="en-US" sz="1200" b="1" i="1" dirty="0" smtClean="0"/>
              <a:t>Product</a:t>
            </a:r>
            <a:r>
              <a:rPr lang="en-US" sz="1200" dirty="0" smtClean="0"/>
              <a:t> may be specified. </a:t>
            </a:r>
            <a:endParaRPr lang="en-US" sz="1200" dirty="0"/>
          </a:p>
        </p:txBody>
      </p:sp>
      <p:pic>
        <p:nvPicPr>
          <p:cNvPr id="6" name="Picture 5" descr="Screen Shot 2019-10-07 at 2.06.11 PM.png"/>
          <p:cNvPicPr>
            <a:picLocks noChangeAspect="1"/>
          </p:cNvPicPr>
          <p:nvPr/>
        </p:nvPicPr>
        <p:blipFill>
          <a:blip r:embed="rId2"/>
          <a:stretch>
            <a:fillRect/>
          </a:stretch>
        </p:blipFill>
        <p:spPr>
          <a:xfrm>
            <a:off x="3505200" y="887757"/>
            <a:ext cx="2327254" cy="5970243"/>
          </a:xfrm>
          <a:prstGeom prst="rect">
            <a:avLst/>
          </a:prstGeom>
        </p:spPr>
      </p:pic>
    </p:spTree>
    <p:extLst>
      <p:ext uri="{BB962C8B-B14F-4D97-AF65-F5344CB8AC3E}">
        <p14:creationId xmlns:p14="http://schemas.microsoft.com/office/powerpoint/2010/main" xmlns="" val="1101897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r>
              <a:rPr lang="en-US" sz="3200" dirty="0"/>
              <a:t>Selecting </a:t>
            </a:r>
            <a:r>
              <a:rPr lang="en-US" sz="3200" dirty="0" smtClean="0"/>
              <a:t>SKU(s) &amp; Building  </a:t>
            </a:r>
            <a:r>
              <a:rPr lang="en-US" sz="3200" dirty="0" err="1" smtClean="0"/>
              <a:t>theDataset</a:t>
            </a:r>
            <a:endParaRPr lang="en-US" sz="3200" dirty="0"/>
          </a:p>
        </p:txBody>
      </p:sp>
      <p:sp>
        <p:nvSpPr>
          <p:cNvPr id="8" name="Left Brace 7"/>
          <p:cNvSpPr/>
          <p:nvPr/>
        </p:nvSpPr>
        <p:spPr>
          <a:xfrm>
            <a:off x="3352800" y="5257800"/>
            <a:ext cx="173052" cy="13716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62000" y="5181600"/>
            <a:ext cx="2514600" cy="1384995"/>
          </a:xfrm>
          <a:prstGeom prst="rect">
            <a:avLst/>
          </a:prstGeom>
          <a:noFill/>
          <a:ln w="12700">
            <a:solidFill>
              <a:schemeClr val="tx1"/>
            </a:solidFill>
          </a:ln>
        </p:spPr>
        <p:txBody>
          <a:bodyPr wrap="square" rtlCol="0">
            <a:spAutoFit/>
          </a:bodyPr>
          <a:lstStyle/>
          <a:p>
            <a:r>
              <a:rPr lang="en-US" sz="1200" dirty="0" smtClean="0"/>
              <a:t>The final filter provided to the user is </a:t>
            </a:r>
            <a:r>
              <a:rPr lang="en-US" sz="1200" b="1" i="1" dirty="0" smtClean="0"/>
              <a:t>SKUs</a:t>
            </a:r>
            <a:r>
              <a:rPr lang="en-US" sz="1200" dirty="0" smtClean="0"/>
              <a:t>. When clicked, a drop down menu appears displaying  the </a:t>
            </a:r>
            <a:r>
              <a:rPr lang="en-US" sz="1200" b="1" i="1" dirty="0" smtClean="0"/>
              <a:t>SKUs</a:t>
            </a:r>
            <a:r>
              <a:rPr lang="en-US" sz="1200" dirty="0" smtClean="0"/>
              <a:t> of the </a:t>
            </a:r>
            <a:r>
              <a:rPr lang="en-US" sz="1200" b="1" i="1" dirty="0" smtClean="0"/>
              <a:t>Products</a:t>
            </a:r>
            <a:r>
              <a:rPr lang="en-US" sz="1200" i="1" dirty="0" smtClean="0"/>
              <a:t> </a:t>
            </a:r>
            <a:r>
              <a:rPr lang="en-US" sz="1200" dirty="0" smtClean="0"/>
              <a:t>selected in the previous filter. The user may also type in the text box to select </a:t>
            </a:r>
            <a:r>
              <a:rPr lang="en-US" sz="1200" b="1" dirty="0" smtClean="0"/>
              <a:t>the </a:t>
            </a:r>
            <a:r>
              <a:rPr lang="en-US" sz="1200" b="1" i="1" dirty="0" smtClean="0"/>
              <a:t>SKU(s)</a:t>
            </a:r>
            <a:r>
              <a:rPr lang="en-US" sz="1200" dirty="0" smtClean="0"/>
              <a:t>. More than one </a:t>
            </a:r>
            <a:r>
              <a:rPr lang="en-US" sz="1200" b="1" i="1" dirty="0" smtClean="0"/>
              <a:t>Product</a:t>
            </a:r>
            <a:r>
              <a:rPr lang="en-US" sz="1200" dirty="0" smtClean="0"/>
              <a:t> may be specified. </a:t>
            </a:r>
            <a:endParaRPr lang="en-US" sz="1200" dirty="0"/>
          </a:p>
        </p:txBody>
      </p:sp>
      <p:pic>
        <p:nvPicPr>
          <p:cNvPr id="7" name="Picture 6" descr="Screen Shot 2019-10-07 at 2.07.53 PM.png"/>
          <p:cNvPicPr>
            <a:picLocks noChangeAspect="1"/>
          </p:cNvPicPr>
          <p:nvPr/>
        </p:nvPicPr>
        <p:blipFill>
          <a:blip r:embed="rId3"/>
          <a:stretch>
            <a:fillRect/>
          </a:stretch>
        </p:blipFill>
        <p:spPr>
          <a:xfrm>
            <a:off x="3581400" y="762000"/>
            <a:ext cx="2389181" cy="6019800"/>
          </a:xfrm>
          <a:prstGeom prst="rect">
            <a:avLst/>
          </a:prstGeom>
        </p:spPr>
      </p:pic>
    </p:spTree>
    <p:extLst>
      <p:ext uri="{BB962C8B-B14F-4D97-AF65-F5344CB8AC3E}">
        <p14:creationId xmlns:p14="http://schemas.microsoft.com/office/powerpoint/2010/main" xmlns="" val="17015238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ustom 1">
      <a:dk1>
        <a:srgbClr val="2F2B20"/>
      </a:dk1>
      <a:lt1>
        <a:srgbClr val="FFFFFF"/>
      </a:lt1>
      <a:dk2>
        <a:srgbClr val="535B5B"/>
      </a:dk2>
      <a:lt2>
        <a:srgbClr val="DFDCB7"/>
      </a:lt2>
      <a:accent1>
        <a:srgbClr val="C00000"/>
      </a:accent1>
      <a:accent2>
        <a:srgbClr val="9CBEBD"/>
      </a:accent2>
      <a:accent3>
        <a:srgbClr val="A5A5A5"/>
      </a:accent3>
      <a:accent4>
        <a:srgbClr val="95A39D"/>
      </a:accent4>
      <a:accent5>
        <a:srgbClr val="C00000"/>
      </a:accent5>
      <a:accent6>
        <a:srgbClr val="B1A089"/>
      </a:accent6>
      <a:hlink>
        <a:srgbClr val="00B0F0"/>
      </a:hlink>
      <a:folHlink>
        <a:srgbClr val="0033CC"/>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23047</TotalTime>
  <Words>2545</Words>
  <Application>Microsoft Office PowerPoint</Application>
  <PresentationFormat>On-screen Show (4:3)</PresentationFormat>
  <Paragraphs>188</Paragraphs>
  <Slides>30</Slides>
  <Notes>13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Adjacency</vt:lpstr>
      <vt:lpstr>Statistical Forecasting  of Demand Data using R-Shiny </vt:lpstr>
      <vt:lpstr>Table of Contents</vt:lpstr>
      <vt:lpstr>Web Application Homepage</vt:lpstr>
      <vt:lpstr>Downloading the Example Dataset</vt:lpstr>
      <vt:lpstr>Filtering and Building your Dataset</vt:lpstr>
      <vt:lpstr>Selecting Region(s)</vt:lpstr>
      <vt:lpstr>Selecting Market(s)</vt:lpstr>
      <vt:lpstr>Selecting Product(s)</vt:lpstr>
      <vt:lpstr>Selecting SKU(s) &amp; Building  theDataset</vt:lpstr>
      <vt:lpstr>Selecting SKU(s) &amp; Building the Dataset</vt:lpstr>
      <vt:lpstr>Raw Data to Built Dataset  Conversion</vt:lpstr>
      <vt:lpstr>Displaying the Dataset</vt:lpstr>
      <vt:lpstr>Applying Statistical Forecasts on Demand Data</vt:lpstr>
      <vt:lpstr>Navigating Forecast Results</vt:lpstr>
      <vt:lpstr>Navigating Statistical Forecast Graph</vt:lpstr>
      <vt:lpstr>Navigating Statistical Forecast Graph</vt:lpstr>
      <vt:lpstr>Navigating Statistical Forecast Graph</vt:lpstr>
      <vt:lpstr>Navigating Statistical Forecast Graph</vt:lpstr>
      <vt:lpstr>Navigating Statistical Forecast Graph</vt:lpstr>
      <vt:lpstr>Navigating Model Performance Table</vt:lpstr>
      <vt:lpstr>Navigating Batch Statistical Forecasts</vt:lpstr>
      <vt:lpstr>Navigating Batch Statistical Forecasts</vt:lpstr>
      <vt:lpstr>Navigating Batch Statistical Forecast Table</vt:lpstr>
      <vt:lpstr>Navigating Recommended Batch Statistical Forecasts</vt:lpstr>
      <vt:lpstr>Backend Process of Forecasting </vt:lpstr>
      <vt:lpstr>Backend Process of Forecasting </vt:lpstr>
      <vt:lpstr>Backend Process of Forecasting </vt:lpstr>
      <vt:lpstr>Backend Process of Forecasting </vt:lpstr>
      <vt:lpstr>Statistical Model Requirements</vt:lpstr>
      <vt:lpstr>Known Bugs in Application</vt:lpstr>
    </vt:vector>
  </TitlesOfParts>
  <Company>Gilead Sciences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Forecasting  in Demand Planning</dc:title>
  <dc:creator>Maurisio Lombera (Contractor)</dc:creator>
  <cp:lastModifiedBy>Maurisio Lombera</cp:lastModifiedBy>
  <cp:revision>111</cp:revision>
  <dcterms:created xsi:type="dcterms:W3CDTF">2019-03-07T17:10:10Z</dcterms:created>
  <dcterms:modified xsi:type="dcterms:W3CDTF">2019-10-07T22:06:23Z</dcterms:modified>
</cp:coreProperties>
</file>