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28679794-B9F8-47FB-B4F0-C4A3BABA999C}">
          <p14:sldIdLst>
            <p14:sldId id="256"/>
            <p14:sldId id="257"/>
            <p14:sldId id="25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AA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12" d="100"/>
          <a:sy n="112" d="100"/>
        </p:scale>
        <p:origin x="-1544" y="-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648D0-5642-438F-8F02-AC3B4D73B72D}" type="datetimeFigureOut">
              <a:rPr lang="en-US" smtClean="0"/>
              <a:t>6/6/16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BC4C1-649B-446F-8A3D-A1D0680C7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082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648D0-5642-438F-8F02-AC3B4D73B72D}" type="datetimeFigureOut">
              <a:rPr lang="en-US" smtClean="0"/>
              <a:t>6/6/16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BC4C1-649B-446F-8A3D-A1D0680C7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894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648D0-5642-438F-8F02-AC3B4D73B72D}" type="datetimeFigureOut">
              <a:rPr lang="en-US" smtClean="0"/>
              <a:t>6/6/16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BC4C1-649B-446F-8A3D-A1D0680C7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907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648D0-5642-438F-8F02-AC3B4D73B72D}" type="datetimeFigureOut">
              <a:rPr lang="en-US" smtClean="0"/>
              <a:t>6/6/16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BC4C1-649B-446F-8A3D-A1D0680C7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947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648D0-5642-438F-8F02-AC3B4D73B72D}" type="datetimeFigureOut">
              <a:rPr lang="en-US" smtClean="0"/>
              <a:t>6/6/16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BC4C1-649B-446F-8A3D-A1D0680C7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379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648D0-5642-438F-8F02-AC3B4D73B72D}" type="datetimeFigureOut">
              <a:rPr lang="en-US" smtClean="0"/>
              <a:t>6/6/16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BC4C1-649B-446F-8A3D-A1D0680C7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410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648D0-5642-438F-8F02-AC3B4D73B72D}" type="datetimeFigureOut">
              <a:rPr lang="en-US" smtClean="0"/>
              <a:t>6/6/16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BC4C1-649B-446F-8A3D-A1D0680C7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142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648D0-5642-438F-8F02-AC3B4D73B72D}" type="datetimeFigureOut">
              <a:rPr lang="en-US" smtClean="0"/>
              <a:t>6/6/16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BC4C1-649B-446F-8A3D-A1D0680C7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809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648D0-5642-438F-8F02-AC3B4D73B72D}" type="datetimeFigureOut">
              <a:rPr lang="en-US" smtClean="0"/>
              <a:t>6/6/16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BC4C1-649B-446F-8A3D-A1D0680C7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708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648D0-5642-438F-8F02-AC3B4D73B72D}" type="datetimeFigureOut">
              <a:rPr lang="en-US" smtClean="0"/>
              <a:t>6/6/16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BC4C1-649B-446F-8A3D-A1D0680C7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698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648D0-5642-438F-8F02-AC3B4D73B72D}" type="datetimeFigureOut">
              <a:rPr lang="en-US" smtClean="0"/>
              <a:t>6/6/16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BC4C1-649B-446F-8A3D-A1D0680C7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650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4648D0-5642-438F-8F02-AC3B4D73B72D}" type="datetimeFigureOut">
              <a:rPr lang="en-US" smtClean="0"/>
              <a:t>6/6/16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CBC4C1-649B-446F-8A3D-A1D0680C7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11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" y="152400"/>
            <a:ext cx="8786648" cy="5295563"/>
          </a:xfrm>
          <a:prstGeom prst="rect">
            <a:avLst/>
          </a:prstGeom>
          <a:solidFill>
            <a:schemeClr val="accent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52400" y="152400"/>
            <a:ext cx="1981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intRo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application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6" name="Snip Single Corner Rectangle 5"/>
          <p:cNvSpPr/>
          <p:nvPr/>
        </p:nvSpPr>
        <p:spPr>
          <a:xfrm>
            <a:off x="2288360" y="231920"/>
            <a:ext cx="1981200" cy="2074273"/>
          </a:xfrm>
          <a:prstGeom prst="snip1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Snip Single Corner Rectangle 6"/>
          <p:cNvSpPr/>
          <p:nvPr/>
        </p:nvSpPr>
        <p:spPr>
          <a:xfrm>
            <a:off x="4415030" y="231920"/>
            <a:ext cx="1981200" cy="2074273"/>
          </a:xfrm>
          <a:prstGeom prst="snip1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253724" y="245775"/>
            <a:ext cx="1981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server.R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415030" y="252703"/>
            <a:ext cx="1981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u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i.R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88360" y="626775"/>
            <a:ext cx="1981200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shinyServer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function(session, input, output) {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415030" y="626775"/>
            <a:ext cx="1981200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shinyUI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343778" y="1244946"/>
            <a:ext cx="1870364" cy="727018"/>
          </a:xfrm>
          <a:prstGeom prst="rect">
            <a:avLst/>
          </a:prstGeom>
          <a:solidFill>
            <a:schemeClr val="bg1"/>
          </a:solidFill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470448" y="1244946"/>
            <a:ext cx="1870364" cy="743729"/>
          </a:xfrm>
          <a:prstGeom prst="rect">
            <a:avLst/>
          </a:prstGeom>
          <a:solidFill>
            <a:schemeClr val="bg1"/>
          </a:solidFill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Curved Connector 21"/>
          <p:cNvCxnSpPr>
            <a:stCxn id="12" idx="1"/>
          </p:cNvCxnSpPr>
          <p:nvPr/>
        </p:nvCxnSpPr>
        <p:spPr>
          <a:xfrm rot="10800000" flipH="1" flipV="1">
            <a:off x="2343777" y="1608454"/>
            <a:ext cx="1114489" cy="2259369"/>
          </a:xfrm>
          <a:prstGeom prst="curvedConnector3">
            <a:avLst>
              <a:gd name="adj1" fmla="val -95475"/>
            </a:avLst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sysDash"/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stCxn id="13" idx="3"/>
          </p:cNvCxnSpPr>
          <p:nvPr/>
        </p:nvCxnSpPr>
        <p:spPr>
          <a:xfrm flipH="1">
            <a:off x="5647286" y="1616811"/>
            <a:ext cx="693526" cy="2251013"/>
          </a:xfrm>
          <a:prstGeom prst="curvedConnector3">
            <a:avLst>
              <a:gd name="adj1" fmla="val -182338"/>
            </a:avLst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sysDash"/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Snip Single Corner Rectangle 34"/>
          <p:cNvSpPr/>
          <p:nvPr/>
        </p:nvSpPr>
        <p:spPr>
          <a:xfrm>
            <a:off x="415560" y="3015123"/>
            <a:ext cx="2396829" cy="2324464"/>
          </a:xfrm>
          <a:prstGeom prst="snip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Flowchart: Manual Operation 52"/>
          <p:cNvSpPr/>
          <p:nvPr/>
        </p:nvSpPr>
        <p:spPr>
          <a:xfrm>
            <a:off x="416609" y="1809316"/>
            <a:ext cx="2011428" cy="1195063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2684 w 12684"/>
              <a:gd name="connsiteY0" fmla="*/ 0 h 10000"/>
              <a:gd name="connsiteX1" fmla="*/ 12684 w 12684"/>
              <a:gd name="connsiteY1" fmla="*/ 0 h 10000"/>
              <a:gd name="connsiteX2" fmla="*/ 10684 w 12684"/>
              <a:gd name="connsiteY2" fmla="*/ 10000 h 10000"/>
              <a:gd name="connsiteX3" fmla="*/ 0 w 12684"/>
              <a:gd name="connsiteY3" fmla="*/ 7212 h 10000"/>
              <a:gd name="connsiteX4" fmla="*/ 2684 w 12684"/>
              <a:gd name="connsiteY4" fmla="*/ 0 h 10000"/>
              <a:gd name="connsiteX0" fmla="*/ 2684 w 13819"/>
              <a:gd name="connsiteY0" fmla="*/ 0 h 7212"/>
              <a:gd name="connsiteX1" fmla="*/ 12684 w 13819"/>
              <a:gd name="connsiteY1" fmla="*/ 0 h 7212"/>
              <a:gd name="connsiteX2" fmla="*/ 13819 w 13819"/>
              <a:gd name="connsiteY2" fmla="*/ 7154 h 7212"/>
              <a:gd name="connsiteX3" fmla="*/ 0 w 13819"/>
              <a:gd name="connsiteY3" fmla="*/ 7212 h 7212"/>
              <a:gd name="connsiteX4" fmla="*/ 2684 w 13819"/>
              <a:gd name="connsiteY4" fmla="*/ 0 h 7212"/>
              <a:gd name="connsiteX0" fmla="*/ 1942 w 11545"/>
              <a:gd name="connsiteY0" fmla="*/ 0 h 10002"/>
              <a:gd name="connsiteX1" fmla="*/ 9179 w 11545"/>
              <a:gd name="connsiteY1" fmla="*/ 0 h 10002"/>
              <a:gd name="connsiteX2" fmla="*/ 11545 w 11545"/>
              <a:gd name="connsiteY2" fmla="*/ 10002 h 10002"/>
              <a:gd name="connsiteX3" fmla="*/ 0 w 11545"/>
              <a:gd name="connsiteY3" fmla="*/ 10000 h 10002"/>
              <a:gd name="connsiteX4" fmla="*/ 1942 w 11545"/>
              <a:gd name="connsiteY4" fmla="*/ 0 h 10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45" h="10002">
                <a:moveTo>
                  <a:pt x="1942" y="0"/>
                </a:moveTo>
                <a:lnTo>
                  <a:pt x="9179" y="0"/>
                </a:lnTo>
                <a:lnTo>
                  <a:pt x="11545" y="10002"/>
                </a:lnTo>
                <a:lnTo>
                  <a:pt x="0" y="10000"/>
                </a:lnTo>
                <a:lnTo>
                  <a:pt x="1942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/>
          <p:cNvCxnSpPr/>
          <p:nvPr/>
        </p:nvCxnSpPr>
        <p:spPr>
          <a:xfrm flipH="1">
            <a:off x="415561" y="1809316"/>
            <a:ext cx="339436" cy="118913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2015761" y="1809316"/>
            <a:ext cx="411206" cy="1193134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lowchart: Connector 29"/>
          <p:cNvSpPr/>
          <p:nvPr/>
        </p:nvSpPr>
        <p:spPr>
          <a:xfrm>
            <a:off x="754997" y="1467744"/>
            <a:ext cx="1336963" cy="1279815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948958" y="1525187"/>
            <a:ext cx="146165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helper.R</a:t>
            </a:r>
            <a:endParaRPr lang="en-US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libraries.R</a:t>
            </a:r>
            <a:endParaRPr lang="en-US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observe.R</a:t>
            </a:r>
            <a:endParaRPr lang="en-US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reactive.R</a:t>
            </a:r>
            <a:endParaRPr lang="en-US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output.R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754997" y="1534996"/>
            <a:ext cx="1260763" cy="274320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lowchart: Manual Operation 52"/>
          <p:cNvSpPr/>
          <p:nvPr/>
        </p:nvSpPr>
        <p:spPr>
          <a:xfrm>
            <a:off x="6365542" y="1836445"/>
            <a:ext cx="2008292" cy="1168643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2684 w 12684"/>
              <a:gd name="connsiteY0" fmla="*/ 0 h 10000"/>
              <a:gd name="connsiteX1" fmla="*/ 12684 w 12684"/>
              <a:gd name="connsiteY1" fmla="*/ 0 h 10000"/>
              <a:gd name="connsiteX2" fmla="*/ 10684 w 12684"/>
              <a:gd name="connsiteY2" fmla="*/ 10000 h 10000"/>
              <a:gd name="connsiteX3" fmla="*/ 0 w 12684"/>
              <a:gd name="connsiteY3" fmla="*/ 7212 h 10000"/>
              <a:gd name="connsiteX4" fmla="*/ 2684 w 12684"/>
              <a:gd name="connsiteY4" fmla="*/ 0 h 10000"/>
              <a:gd name="connsiteX0" fmla="*/ 2684 w 13819"/>
              <a:gd name="connsiteY0" fmla="*/ 0 h 7212"/>
              <a:gd name="connsiteX1" fmla="*/ 12684 w 13819"/>
              <a:gd name="connsiteY1" fmla="*/ 0 h 7212"/>
              <a:gd name="connsiteX2" fmla="*/ 13819 w 13819"/>
              <a:gd name="connsiteY2" fmla="*/ 7154 h 7212"/>
              <a:gd name="connsiteX3" fmla="*/ 0 w 13819"/>
              <a:gd name="connsiteY3" fmla="*/ 7212 h 7212"/>
              <a:gd name="connsiteX4" fmla="*/ 2684 w 13819"/>
              <a:gd name="connsiteY4" fmla="*/ 0 h 7212"/>
              <a:gd name="connsiteX0" fmla="*/ 1942 w 11546"/>
              <a:gd name="connsiteY0" fmla="*/ 0 h 10000"/>
              <a:gd name="connsiteX1" fmla="*/ 9179 w 11546"/>
              <a:gd name="connsiteY1" fmla="*/ 0 h 10000"/>
              <a:gd name="connsiteX2" fmla="*/ 11546 w 11546"/>
              <a:gd name="connsiteY2" fmla="*/ 9781 h 10000"/>
              <a:gd name="connsiteX3" fmla="*/ 0 w 11546"/>
              <a:gd name="connsiteY3" fmla="*/ 10000 h 10000"/>
              <a:gd name="connsiteX4" fmla="*/ 1942 w 11546"/>
              <a:gd name="connsiteY4" fmla="*/ 0 h 10000"/>
              <a:gd name="connsiteX0" fmla="*/ 1923 w 11527"/>
              <a:gd name="connsiteY0" fmla="*/ 0 h 9833"/>
              <a:gd name="connsiteX1" fmla="*/ 9160 w 11527"/>
              <a:gd name="connsiteY1" fmla="*/ 0 h 9833"/>
              <a:gd name="connsiteX2" fmla="*/ 11527 w 11527"/>
              <a:gd name="connsiteY2" fmla="*/ 9781 h 9833"/>
              <a:gd name="connsiteX3" fmla="*/ 0 w 11527"/>
              <a:gd name="connsiteY3" fmla="*/ 9833 h 9833"/>
              <a:gd name="connsiteX4" fmla="*/ 1923 w 11527"/>
              <a:gd name="connsiteY4" fmla="*/ 0 h 9833"/>
              <a:gd name="connsiteX0" fmla="*/ 1668 w 10000"/>
              <a:gd name="connsiteY0" fmla="*/ 0 h 9947"/>
              <a:gd name="connsiteX1" fmla="*/ 7947 w 10000"/>
              <a:gd name="connsiteY1" fmla="*/ 0 h 9947"/>
              <a:gd name="connsiteX2" fmla="*/ 10000 w 10000"/>
              <a:gd name="connsiteY2" fmla="*/ 9947 h 9947"/>
              <a:gd name="connsiteX3" fmla="*/ 0 w 10000"/>
              <a:gd name="connsiteY3" fmla="*/ 9887 h 9947"/>
              <a:gd name="connsiteX4" fmla="*/ 1668 w 10000"/>
              <a:gd name="connsiteY4" fmla="*/ 0 h 9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9947">
                <a:moveTo>
                  <a:pt x="1668" y="0"/>
                </a:moveTo>
                <a:lnTo>
                  <a:pt x="7947" y="0"/>
                </a:lnTo>
                <a:lnTo>
                  <a:pt x="10000" y="9947"/>
                </a:lnTo>
                <a:lnTo>
                  <a:pt x="0" y="9887"/>
                </a:lnTo>
                <a:lnTo>
                  <a:pt x="1668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 flipH="1">
            <a:off x="6361184" y="1836446"/>
            <a:ext cx="339436" cy="118913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7961384" y="1836446"/>
            <a:ext cx="413378" cy="1166552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Flowchart: Connector 60"/>
          <p:cNvSpPr/>
          <p:nvPr/>
        </p:nvSpPr>
        <p:spPr>
          <a:xfrm>
            <a:off x="6700620" y="1494874"/>
            <a:ext cx="1336963" cy="1279815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6894581" y="1552317"/>
            <a:ext cx="1461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  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ui.R</a:t>
            </a:r>
            <a:endParaRPr lang="en-US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6700620" y="1562126"/>
            <a:ext cx="1260763" cy="274320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/>
          <p:cNvSpPr txBox="1"/>
          <p:nvPr/>
        </p:nvSpPr>
        <p:spPr>
          <a:xfrm>
            <a:off x="415560" y="3015123"/>
            <a:ext cx="23968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nonparametrictable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endParaRPr lang="en-US" sz="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intro.data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x, y,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conflevel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althyp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hypval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cat_and_eval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defTabSz="365760"/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paste0(</a:t>
            </a:r>
          </a:p>
          <a:p>
            <a:pPr defTabSz="365760"/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wilcox.test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defTabSz="365760"/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x=</a:t>
            </a:r>
            <a:r>
              <a:rPr lang="en-US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intro.data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[,'", x, "'], y=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intro.data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[,'", y, "'],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conf.level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=",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conflevel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", alternative='",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althyp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"', mu=",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hypval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")"),  </a:t>
            </a:r>
            <a:endParaRPr lang="en-US" sz="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365760"/>
            <a:r>
              <a:rPr lang="en-US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mydir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userdir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endParaRPr lang="en-US" sz="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365760"/>
            <a:r>
              <a:rPr lang="en-US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= environment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</a:p>
          <a:p>
            <a:pPr defTabSz="365760"/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file = "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code_nonparametric.R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64891" y="1200190"/>
            <a:ext cx="25907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statistics/nonparametric/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6435558" y="1200195"/>
            <a:ext cx="25907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statistics/nonparametric/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8" name="Snip Single Corner Rectangle 37"/>
          <p:cNvSpPr/>
          <p:nvPr/>
        </p:nvSpPr>
        <p:spPr>
          <a:xfrm>
            <a:off x="6362812" y="3015128"/>
            <a:ext cx="2396829" cy="2324464"/>
          </a:xfrm>
          <a:prstGeom prst="snip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6362812" y="3015128"/>
            <a:ext cx="23968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nonparametric_ui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&lt;-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tabPanel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("Nonparametric",</a:t>
            </a: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column(4, </a:t>
            </a:r>
            <a:r>
              <a:rPr lang="en-US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wellPanel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US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selectizeInput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group1_non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…),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selectizeInput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("group2_non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", …),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hr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</a:p>
          <a:p>
            <a:r>
              <a:rPr lang="en-US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selectizeInput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althyp_non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", …),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numericInput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hypval_non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", …),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sliderInput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conflevel_non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", …),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hr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</a:p>
          <a:p>
            <a:r>
              <a:rPr lang="en-US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tags$button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("", id = </a:t>
            </a:r>
            <a:r>
              <a:rPr lang="en-US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store_nonparametric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…))),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column(8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tags$b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("Nonparametric Results"),</a:t>
            </a:r>
          </a:p>
          <a:p>
            <a:r>
              <a:rPr lang="en-US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verbatimTextOutput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nonparametrictable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")))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Multidocument 1"/>
          <p:cNvSpPr/>
          <p:nvPr/>
        </p:nvSpPr>
        <p:spPr>
          <a:xfrm>
            <a:off x="3308382" y="2874385"/>
            <a:ext cx="2673439" cy="2423173"/>
          </a:xfrm>
          <a:prstGeom prst="flowChartMultidocumen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3293194" y="3304883"/>
            <a:ext cx="2294805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eading/module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ata/sources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ata/transform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ummaries/graphical</a:t>
            </a: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Summaries/numerical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tatistics/contingency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tatistics/regression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tatistics/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t_test</a:t>
            </a:r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11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tatistics/nonparametric</a:t>
            </a:r>
            <a:endParaRPr lang="en-US" sz="11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659577" y="2487374"/>
            <a:ext cx="1981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modules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78021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6" t="3298" r="3519" b="8502"/>
          <a:stretch/>
        </p:blipFill>
        <p:spPr>
          <a:xfrm>
            <a:off x="0" y="498973"/>
            <a:ext cx="9144000" cy="522541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1090331"/>
            <a:ext cx="9144000" cy="305673"/>
          </a:xfrm>
          <a:prstGeom prst="rect">
            <a:avLst/>
          </a:prstGeom>
          <a:noFill/>
          <a:ln>
            <a:solidFill>
              <a:schemeClr val="accent2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noFill/>
              </a:rPr>
              <a:t>cv</a:t>
            </a:r>
            <a:endParaRPr lang="en-US" dirty="0">
              <a:noFill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1396004"/>
            <a:ext cx="1545465" cy="2391631"/>
          </a:xfrm>
          <a:prstGeom prst="rect">
            <a:avLst/>
          </a:prstGeom>
          <a:noFill/>
          <a:ln>
            <a:solidFill>
              <a:schemeClr val="accent2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45465" y="1396004"/>
            <a:ext cx="2551814" cy="2391631"/>
          </a:xfrm>
          <a:prstGeom prst="rect">
            <a:avLst/>
          </a:prstGeom>
          <a:noFill/>
          <a:ln>
            <a:solidFill>
              <a:schemeClr val="accent2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noFill/>
              </a:rPr>
              <a:t>cv</a:t>
            </a:r>
            <a:endParaRPr lang="en-US" dirty="0">
              <a:noFill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097278" y="1396004"/>
            <a:ext cx="5046721" cy="2391631"/>
          </a:xfrm>
          <a:prstGeom prst="rect">
            <a:avLst/>
          </a:prstGeom>
          <a:noFill/>
          <a:ln>
            <a:solidFill>
              <a:schemeClr val="accent2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noFill/>
              </a:rPr>
              <a:t>cv</a:t>
            </a:r>
            <a:endParaRPr lang="en-US" dirty="0">
              <a:noFill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3776294"/>
            <a:ext cx="9144000" cy="1933677"/>
          </a:xfrm>
          <a:prstGeom prst="rect">
            <a:avLst/>
          </a:prstGeom>
          <a:noFill/>
          <a:ln>
            <a:solidFill>
              <a:schemeClr val="accent2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noFill/>
              </a:rPr>
              <a:t>cv</a:t>
            </a:r>
            <a:endParaRPr lang="en-US" dirty="0">
              <a:noFill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-131786" y="941187"/>
            <a:ext cx="371391" cy="298288"/>
            <a:chOff x="3426379" y="179720"/>
            <a:chExt cx="371391" cy="298288"/>
          </a:xfrm>
        </p:grpSpPr>
        <p:sp>
          <p:nvSpPr>
            <p:cNvPr id="11" name="Oval 10"/>
            <p:cNvSpPr/>
            <p:nvPr/>
          </p:nvSpPr>
          <p:spPr>
            <a:xfrm>
              <a:off x="3426379" y="203688"/>
              <a:ext cx="274320" cy="27432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438359" y="179720"/>
              <a:ext cx="359411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 smtClean="0">
                  <a:solidFill>
                    <a:srgbClr val="FFFFFF"/>
                  </a:solidFill>
                </a:rPr>
                <a:t>1</a:t>
              </a:r>
              <a:endParaRPr lang="en-US" sz="13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-131786" y="1260892"/>
            <a:ext cx="371391" cy="298288"/>
            <a:chOff x="3426379" y="179720"/>
            <a:chExt cx="371391" cy="298288"/>
          </a:xfrm>
        </p:grpSpPr>
        <p:sp>
          <p:nvSpPr>
            <p:cNvPr id="14" name="Oval 13"/>
            <p:cNvSpPr/>
            <p:nvPr/>
          </p:nvSpPr>
          <p:spPr>
            <a:xfrm>
              <a:off x="3426379" y="203688"/>
              <a:ext cx="274320" cy="27432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438359" y="179720"/>
              <a:ext cx="359411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 smtClean="0">
                  <a:solidFill>
                    <a:srgbClr val="FFFFFF"/>
                  </a:solidFill>
                </a:rPr>
                <a:t>2</a:t>
              </a:r>
              <a:endParaRPr lang="en-US" sz="13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407691" y="1260892"/>
            <a:ext cx="371391" cy="298288"/>
            <a:chOff x="3426379" y="179720"/>
            <a:chExt cx="371391" cy="298288"/>
          </a:xfrm>
        </p:grpSpPr>
        <p:sp>
          <p:nvSpPr>
            <p:cNvPr id="17" name="Oval 16"/>
            <p:cNvSpPr/>
            <p:nvPr/>
          </p:nvSpPr>
          <p:spPr>
            <a:xfrm>
              <a:off x="3426379" y="203688"/>
              <a:ext cx="274320" cy="27432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438359" y="179720"/>
              <a:ext cx="359411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 smtClean="0">
                  <a:solidFill>
                    <a:srgbClr val="FFFFFF"/>
                  </a:solidFill>
                </a:rPr>
                <a:t>3</a:t>
              </a:r>
              <a:endParaRPr lang="en-US" sz="13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959503" y="1260892"/>
            <a:ext cx="371391" cy="298288"/>
            <a:chOff x="3426379" y="179720"/>
            <a:chExt cx="371391" cy="298288"/>
          </a:xfrm>
        </p:grpSpPr>
        <p:sp>
          <p:nvSpPr>
            <p:cNvPr id="20" name="Oval 19"/>
            <p:cNvSpPr/>
            <p:nvPr/>
          </p:nvSpPr>
          <p:spPr>
            <a:xfrm>
              <a:off x="3426379" y="203688"/>
              <a:ext cx="274320" cy="27432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438359" y="179720"/>
              <a:ext cx="359411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>
                  <a:solidFill>
                    <a:srgbClr val="FFFFFF"/>
                  </a:solidFill>
                </a:rPr>
                <a:t>4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-131786" y="3600679"/>
            <a:ext cx="371391" cy="298288"/>
            <a:chOff x="3426379" y="179720"/>
            <a:chExt cx="371391" cy="298288"/>
          </a:xfrm>
        </p:grpSpPr>
        <p:sp>
          <p:nvSpPr>
            <p:cNvPr id="23" name="Oval 22"/>
            <p:cNvSpPr/>
            <p:nvPr/>
          </p:nvSpPr>
          <p:spPr>
            <a:xfrm>
              <a:off x="3426379" y="203688"/>
              <a:ext cx="274320" cy="27432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438359" y="179720"/>
              <a:ext cx="359411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 smtClean="0">
                  <a:solidFill>
                    <a:srgbClr val="FFFFFF"/>
                  </a:solidFill>
                </a:rPr>
                <a:t>5</a:t>
              </a:r>
              <a:endParaRPr lang="en-US" sz="1300" dirty="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907660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267344" y="3058213"/>
            <a:ext cx="1320011" cy="534769"/>
          </a:xfrm>
          <a:prstGeom prst="rect">
            <a:avLst/>
          </a:prstGeom>
          <a:solidFill>
            <a:srgbClr val="4DAA88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Graphical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0" y="2774121"/>
            <a:ext cx="1971662" cy="2122366"/>
          </a:xfrm>
          <a:prstGeom prst="rect">
            <a:avLst/>
          </a:prstGeom>
          <a:noFill/>
          <a:ln>
            <a:solidFill>
              <a:srgbClr val="595959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7-Point Star 12"/>
          <p:cNvSpPr/>
          <p:nvPr/>
        </p:nvSpPr>
        <p:spPr>
          <a:xfrm>
            <a:off x="1353429" y="3392448"/>
            <a:ext cx="300762" cy="317519"/>
          </a:xfrm>
          <a:prstGeom prst="star7">
            <a:avLst/>
          </a:prstGeom>
          <a:noFill/>
          <a:ln>
            <a:solidFill>
              <a:schemeClr val="accent2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1487103" y="3526143"/>
            <a:ext cx="133670" cy="284095"/>
          </a:xfrm>
          <a:prstGeom prst="straightConnector1">
            <a:avLst/>
          </a:prstGeom>
          <a:ln w="57150" cap="rnd">
            <a:solidFill>
              <a:schemeClr val="tx1"/>
            </a:solidFill>
            <a:tailEnd type="stealth" w="lg" len="lg"/>
          </a:ln>
          <a:effectLst>
            <a:glow rad="50800">
              <a:schemeClr val="bg1">
                <a:alpha val="55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Decision 14"/>
          <p:cNvSpPr/>
          <p:nvPr/>
        </p:nvSpPr>
        <p:spPr>
          <a:xfrm>
            <a:off x="300763" y="3877083"/>
            <a:ext cx="1236466" cy="718597"/>
          </a:xfrm>
          <a:prstGeom prst="flowChartDecision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latin typeface="Cambria Math"/>
              <a:cs typeface="Cambria Math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2"/>
          <a:srcRect l="20832" r="22339"/>
          <a:stretch/>
        </p:blipFill>
        <p:spPr>
          <a:xfrm>
            <a:off x="2506349" y="2578862"/>
            <a:ext cx="1903879" cy="174942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8435" y="3063442"/>
            <a:ext cx="914400" cy="914400"/>
          </a:xfrm>
          <a:prstGeom prst="rect">
            <a:avLst/>
          </a:prstGeom>
        </p:spPr>
      </p:pic>
      <p:sp>
        <p:nvSpPr>
          <p:cNvPr id="19" name="Snip Single Corner Rectangle 18"/>
          <p:cNvSpPr/>
          <p:nvPr/>
        </p:nvSpPr>
        <p:spPr>
          <a:xfrm>
            <a:off x="6583346" y="2874385"/>
            <a:ext cx="2974202" cy="1069539"/>
          </a:xfrm>
          <a:prstGeom prst="snip1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1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533218" y="2824251"/>
            <a:ext cx="30243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Courier New"/>
                <a:cs typeface="Courier New"/>
              </a:rPr>
              <a:t>ggplot</a:t>
            </a:r>
            <a:r>
              <a:rPr lang="en-US" sz="2000" dirty="0">
                <a:latin typeface="Courier New"/>
                <a:cs typeface="Courier New"/>
              </a:rPr>
              <a:t>(</a:t>
            </a:r>
            <a:r>
              <a:rPr lang="en-US" sz="2000" dirty="0" err="1">
                <a:latin typeface="Courier New"/>
                <a:cs typeface="Courier New"/>
              </a:rPr>
              <a:t>plot_data</a:t>
            </a:r>
            <a:r>
              <a:rPr lang="en-US" sz="2000" dirty="0">
                <a:latin typeface="Courier New"/>
                <a:cs typeface="Courier New"/>
              </a:rPr>
              <a:t>, </a:t>
            </a:r>
            <a:r>
              <a:rPr lang="en-US" sz="2000" dirty="0" err="1">
                <a:latin typeface="Courier New"/>
                <a:cs typeface="Courier New"/>
              </a:rPr>
              <a:t>aes</a:t>
            </a:r>
            <a:r>
              <a:rPr lang="en-US" sz="2000" dirty="0">
                <a:latin typeface="Courier New"/>
                <a:cs typeface="Courier New"/>
              </a:rPr>
              <a:t>(</a:t>
            </a:r>
            <a:r>
              <a:rPr lang="en-US" sz="2000" dirty="0" err="1">
                <a:latin typeface="Courier New"/>
                <a:cs typeface="Courier New"/>
              </a:rPr>
              <a:t>x_center</a:t>
            </a:r>
            <a:r>
              <a:rPr lang="en-US" sz="2000" dirty="0">
                <a:latin typeface="Courier New"/>
                <a:cs typeface="Courier New"/>
              </a:rPr>
              <a:t>, </a:t>
            </a:r>
            <a:r>
              <a:rPr lang="en-US" sz="2000" dirty="0" err="1">
                <a:latin typeface="Courier New"/>
                <a:cs typeface="Courier New"/>
              </a:rPr>
              <a:t>y_height</a:t>
            </a:r>
            <a:r>
              <a:rPr lang="en-US" sz="2000" dirty="0">
                <a:latin typeface="Courier New"/>
                <a:cs typeface="Courier New"/>
              </a:rPr>
              <a:t>)) </a:t>
            </a:r>
            <a:r>
              <a:rPr lang="en-US" sz="2000" dirty="0" smtClean="0">
                <a:latin typeface="Courier New"/>
                <a:cs typeface="Courier New"/>
              </a:rPr>
              <a:t>+ …</a:t>
            </a:r>
            <a:endParaRPr lang="en-US" sz="2000" dirty="0"/>
          </a:p>
        </p:txBody>
      </p:sp>
      <p:sp>
        <p:nvSpPr>
          <p:cNvPr id="22" name="Curved Down Arrow 21"/>
          <p:cNvSpPr/>
          <p:nvPr/>
        </p:nvSpPr>
        <p:spPr>
          <a:xfrm>
            <a:off x="768615" y="1286789"/>
            <a:ext cx="2756984" cy="1286789"/>
          </a:xfrm>
          <a:prstGeom prst="curvedDownArrow">
            <a:avLst/>
          </a:prstGeom>
          <a:solidFill>
            <a:schemeClr val="tx1">
              <a:lumMod val="65000"/>
              <a:lumOff val="35000"/>
              <a:alpha val="38000"/>
            </a:schemeClr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51143" y="4010770"/>
            <a:ext cx="1052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Cambria Math"/>
                <a:cs typeface="Cambria Math"/>
              </a:rPr>
              <a:t>Options</a:t>
            </a:r>
            <a:endParaRPr lang="en-US" dirty="0">
              <a:solidFill>
                <a:schemeClr val="bg1">
                  <a:lumMod val="95000"/>
                </a:schemeClr>
              </a:solidFill>
              <a:latin typeface="Cambria Math"/>
              <a:cs typeface="Cambria Math"/>
            </a:endParaRPr>
          </a:p>
        </p:txBody>
      </p:sp>
      <p:sp>
        <p:nvSpPr>
          <p:cNvPr id="28" name="Curved Down Arrow 27"/>
          <p:cNvSpPr/>
          <p:nvPr/>
        </p:nvSpPr>
        <p:spPr>
          <a:xfrm rot="10800000">
            <a:off x="3043058" y="4397136"/>
            <a:ext cx="2756984" cy="1286789"/>
          </a:xfrm>
          <a:prstGeom prst="curvedDownArrow">
            <a:avLst/>
          </a:prstGeom>
          <a:solidFill>
            <a:schemeClr val="tx1">
              <a:lumMod val="65000"/>
              <a:lumOff val="35000"/>
              <a:alpha val="38000"/>
            </a:schemeClr>
          </a:solidFill>
          <a:ln>
            <a:solidFill>
              <a:schemeClr val="bg1"/>
            </a:solidFill>
          </a:ln>
          <a:effectLst/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Curved Down Arrow 28"/>
          <p:cNvSpPr/>
          <p:nvPr/>
        </p:nvSpPr>
        <p:spPr>
          <a:xfrm>
            <a:off x="5267374" y="1407762"/>
            <a:ext cx="2756984" cy="1286789"/>
          </a:xfrm>
          <a:prstGeom prst="curvedDownArrow">
            <a:avLst/>
          </a:prstGeom>
          <a:solidFill>
            <a:schemeClr val="tx1">
              <a:lumMod val="65000"/>
              <a:lumOff val="35000"/>
              <a:alpha val="38000"/>
            </a:schemeClr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88941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295</Words>
  <Application>Microsoft Macintosh PowerPoint</Application>
  <PresentationFormat>On-screen Show (4:3)</PresentationFormat>
  <Paragraphs>74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anon</dc:creator>
  <cp:lastModifiedBy>Andee Kaplan</cp:lastModifiedBy>
  <cp:revision>24</cp:revision>
  <dcterms:created xsi:type="dcterms:W3CDTF">2014-12-05T07:14:30Z</dcterms:created>
  <dcterms:modified xsi:type="dcterms:W3CDTF">2016-06-06T21:05:51Z</dcterms:modified>
</cp:coreProperties>
</file>