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1"/>
  </p:notesMasterIdLst>
  <p:sldIdLst>
    <p:sldId id="256" r:id="rId2"/>
    <p:sldId id="273" r:id="rId3"/>
    <p:sldId id="269" r:id="rId4"/>
    <p:sldId id="270" r:id="rId5"/>
    <p:sldId id="258" r:id="rId6"/>
    <p:sldId id="257" r:id="rId7"/>
    <p:sldId id="266" r:id="rId8"/>
    <p:sldId id="260" r:id="rId9"/>
    <p:sldId id="271" r:id="rId10"/>
    <p:sldId id="259" r:id="rId11"/>
    <p:sldId id="261" r:id="rId12"/>
    <p:sldId id="262" r:id="rId13"/>
    <p:sldId id="263" r:id="rId14"/>
    <p:sldId id="264" r:id="rId15"/>
    <p:sldId id="267" r:id="rId16"/>
    <p:sldId id="268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3" r:id="rId26"/>
    <p:sldId id="281" r:id="rId27"/>
    <p:sldId id="282" r:id="rId28"/>
    <p:sldId id="284" r:id="rId29"/>
    <p:sldId id="286" r:id="rId30"/>
    <p:sldId id="285" r:id="rId31"/>
    <p:sldId id="290" r:id="rId32"/>
    <p:sldId id="289" r:id="rId33"/>
    <p:sldId id="291" r:id="rId34"/>
    <p:sldId id="292" r:id="rId35"/>
    <p:sldId id="293" r:id="rId36"/>
    <p:sldId id="294" r:id="rId37"/>
    <p:sldId id="295" r:id="rId38"/>
    <p:sldId id="296" r:id="rId39"/>
    <p:sldId id="297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14"/>
    <p:restoredTop sz="93624"/>
  </p:normalViewPr>
  <p:slideViewPr>
    <p:cSldViewPr snapToGrid="0" snapToObjects="1">
      <p:cViewPr varScale="1">
        <p:scale>
          <a:sx n="75" d="100"/>
          <a:sy n="75" d="100"/>
        </p:scale>
        <p:origin x="160" y="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4E453-D430-B44E-9EFF-220B3399F38E}" type="datetimeFigureOut">
              <a:rPr lang="en-US" smtClean="0"/>
              <a:t>4/27/16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5E403-2BC3-6B4A-B479-B25EDEA9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very high level view of the [RCCP]</a:t>
            </a:r>
            <a:r>
              <a:rPr lang="en-US" baseline="0" dirty="0" smtClean="0"/>
              <a:t> </a:t>
            </a:r>
            <a:r>
              <a:rPr lang="en-US" dirty="0" smtClean="0"/>
              <a:t>Clearing House.</a:t>
            </a:r>
          </a:p>
          <a:p>
            <a:endParaRPr lang="en-US" dirty="0" smtClean="0"/>
          </a:p>
          <a:p>
            <a:r>
              <a:rPr lang="en-US" dirty="0" smtClean="0"/>
              <a:t>It gets data in, and outputs products for various communities of users.</a:t>
            </a:r>
          </a:p>
          <a:p>
            <a:endParaRPr lang="en-US" dirty="0" smtClean="0"/>
          </a:p>
          <a:p>
            <a:r>
              <a:rPr lang="en-US" dirty="0" smtClean="0"/>
              <a:t>Ideally, you want your</a:t>
            </a:r>
            <a:r>
              <a:rPr lang="en-US" baseline="0" dirty="0" smtClean="0"/>
              <a:t> users to have the capability to share the products within their own communities to increase information penetration within exclusive social networks.</a:t>
            </a:r>
          </a:p>
          <a:p>
            <a:r>
              <a:rPr lang="en-US" baseline="0" dirty="0" smtClean="0"/>
              <a:t>This also allows other users to discover potential products of interest.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1D23-38B3-464D-B093-8BD79E3AAF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2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DBD2FC0-26C0-8B45-BC00-59DC2F9C0320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2DBD2FC0-26C0-8B45-BC00-59DC2F9C0320}" type="datetimeFigureOut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2DBD2FC0-26C0-8B45-BC00-59DC2F9C0320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2DBD2FC0-26C0-8B45-BC00-59DC2F9C0320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2DBD2FC0-26C0-8B45-BC00-59DC2F9C0320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2DBD2FC0-26C0-8B45-BC00-59DC2F9C0320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FC0-26C0-8B45-BC00-59DC2F9C0320}" type="datetimeFigureOut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DBD2FC0-26C0-8B45-BC00-59DC2F9C0320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F09B38C9-B758-8041-BB38-2748D5796A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20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vightel/ojo-bot" TargetMode="External"/><Relationship Id="rId3" Type="http://schemas.openxmlformats.org/officeDocument/2006/relationships/hyperlink" Target="https://github.com/vightel/ojo-bot/blob/master/PREREQUISITES.m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vightel/ojo-bot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92.168.99.100:7465/" TargetMode="External"/><Relationship Id="rId3" Type="http://schemas.openxmlformats.org/officeDocument/2006/relationships/hyperlink" Target="http://192.168.99.100:7465/api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:vightel/ojo-consumer.git" TargetMode="External"/><Relationship Id="rId3" Type="http://schemas.openxmlformats.org/officeDocument/2006/relationships/hyperlink" Target="http://ojo-bot.herokuapp.com/opensearch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tif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Elastic Cloud Architecture For Open Geo-Social Decision Making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512981"/>
            <a:ext cx="5458968" cy="62179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Dalia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Kirschbaum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Stu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rye</a:t>
            </a:r>
          </a:p>
          <a:p>
            <a:r>
              <a:rPr lang="en-US" dirty="0" smtClean="0"/>
              <a:t>Pat Cappelaere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2521" y="1616149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RCCP NASA/SERVIR Workshop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San Salvador Apr 25-29</a:t>
            </a:r>
            <a:r>
              <a:rPr lang="en-US" b="1" baseline="30000" dirty="0" smtClean="0">
                <a:solidFill>
                  <a:schemeClr val="bg1"/>
                </a:solidFill>
              </a:rPr>
              <a:t>th</a:t>
            </a:r>
            <a:r>
              <a:rPr lang="en-US" b="1" dirty="0" smtClean="0">
                <a:solidFill>
                  <a:schemeClr val="bg1"/>
                </a:solidFill>
              </a:rPr>
              <a:t> 2016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75579" y="-55414"/>
            <a:ext cx="6635750" cy="741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Product-Oriented Architecture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36796" y="737989"/>
            <a:ext cx="690289" cy="690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1" y="2377573"/>
            <a:ext cx="946197" cy="9461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872" y="319314"/>
            <a:ext cx="103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Satellites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8911" y="1428278"/>
            <a:ext cx="1419432" cy="1189733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672010" y="3323770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3437" y="3984171"/>
            <a:ext cx="110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[Big] Data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1849" y="4412342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6838" y="5007429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Societal </a:t>
            </a:r>
          </a:p>
          <a:p>
            <a:r>
              <a:rPr lang="en-US" dirty="0" smtClean="0"/>
              <a:t>Products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471" y="1681282"/>
            <a:ext cx="444500" cy="5534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7272" y="1324971"/>
            <a:ext cx="567871" cy="7126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5143" y="737989"/>
            <a:ext cx="1032329" cy="5831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9486" y="2005644"/>
            <a:ext cx="1232522" cy="7438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2279" y="2234728"/>
            <a:ext cx="429986" cy="73318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953394" y="113643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Social Networks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006770" y="1576716"/>
            <a:ext cx="242077" cy="1886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0"/>
            <a:endCxn id="13" idx="3"/>
          </p:cNvCxnSpPr>
          <p:nvPr/>
        </p:nvCxnSpPr>
        <p:spPr>
          <a:xfrm flipH="1" flipV="1">
            <a:off x="7082971" y="1958005"/>
            <a:ext cx="114301" cy="2767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1"/>
          </p:cNvCxnSpPr>
          <p:nvPr/>
        </p:nvCxnSpPr>
        <p:spPr>
          <a:xfrm flipH="1">
            <a:off x="7412265" y="2377573"/>
            <a:ext cx="447221" cy="1886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1"/>
            <a:endCxn id="14" idx="0"/>
          </p:cNvCxnSpPr>
          <p:nvPr/>
        </p:nvCxnSpPr>
        <p:spPr>
          <a:xfrm flipH="1">
            <a:off x="7481208" y="1029547"/>
            <a:ext cx="283935" cy="2954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254804" y="2361241"/>
            <a:ext cx="4319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091322" y="1029547"/>
            <a:ext cx="3559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465943" y="4657490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1618343" y="4809890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1770743" y="4962290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1923143" y="5114690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Publishers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3395461" y="2992017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Regional</a:t>
            </a:r>
          </a:p>
          <a:p>
            <a:pPr algn="ctr"/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4882048" y="2503220"/>
            <a:ext cx="1360807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Mobile</a:t>
            </a:r>
          </a:p>
          <a:p>
            <a:pPr algn="ctr"/>
            <a:r>
              <a:rPr lang="en-US" sz="1200" dirty="0" smtClean="0"/>
              <a:t>Apps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4901098" y="4368005"/>
            <a:ext cx="1360807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</a:t>
            </a:r>
          </a:p>
          <a:p>
            <a:pPr algn="ctr"/>
            <a:r>
              <a:rPr lang="en-US" sz="1200" dirty="0" smtClean="0"/>
              <a:t>Clients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135715" y="5663360"/>
            <a:ext cx="482628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35" idx="1"/>
          </p:cNvCxnSpPr>
          <p:nvPr/>
        </p:nvCxnSpPr>
        <p:spPr>
          <a:xfrm flipV="1">
            <a:off x="2050989" y="3323770"/>
            <a:ext cx="1344472" cy="1234283"/>
          </a:xfrm>
          <a:prstGeom prst="bentConnector3">
            <a:avLst>
              <a:gd name="adj1" fmla="val -528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5" idx="0"/>
            <a:endCxn id="37" idx="1"/>
          </p:cNvCxnSpPr>
          <p:nvPr/>
        </p:nvCxnSpPr>
        <p:spPr>
          <a:xfrm rot="5400000" flipH="1" flipV="1">
            <a:off x="4352755" y="2462724"/>
            <a:ext cx="157044" cy="90154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3" name="Elbow Connector 42"/>
          <p:cNvCxnSpPr>
            <a:stCxn id="35" idx="2"/>
            <a:endCxn id="39" idx="1"/>
          </p:cNvCxnSpPr>
          <p:nvPr/>
        </p:nvCxnSpPr>
        <p:spPr>
          <a:xfrm rot="16200000" flipH="1">
            <a:off x="3918684" y="3717344"/>
            <a:ext cx="1044236" cy="92059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7" name="Elbow Connector 46"/>
          <p:cNvCxnSpPr>
            <a:stCxn id="37" idx="0"/>
            <a:endCxn id="13" idx="1"/>
          </p:cNvCxnSpPr>
          <p:nvPr/>
        </p:nvCxnSpPr>
        <p:spPr>
          <a:xfrm rot="5400000" flipH="1" flipV="1">
            <a:off x="5827854" y="1692604"/>
            <a:ext cx="545215" cy="107601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9" idx="3"/>
            <a:endCxn id="17" idx="2"/>
          </p:cNvCxnSpPr>
          <p:nvPr/>
        </p:nvCxnSpPr>
        <p:spPr>
          <a:xfrm flipV="1">
            <a:off x="6261905" y="2967909"/>
            <a:ext cx="935367" cy="173184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547861" y="3144417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Regional</a:t>
            </a:r>
          </a:p>
          <a:p>
            <a:pPr algn="ctr"/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56" name="Rectangle 55"/>
          <p:cNvSpPr/>
          <p:nvPr/>
        </p:nvSpPr>
        <p:spPr>
          <a:xfrm>
            <a:off x="3700261" y="3296817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RCCP</a:t>
            </a:r>
          </a:p>
          <a:p>
            <a:pPr algn="ctr"/>
            <a:r>
              <a:rPr lang="en-US" sz="1200" dirty="0" smtClean="0"/>
              <a:t>Consumer</a:t>
            </a:r>
            <a:endParaRPr lang="en-US" sz="1200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00153" y="1046282"/>
            <a:ext cx="1689100" cy="1270000"/>
          </a:xfrm>
          <a:prstGeom prst="rect">
            <a:avLst/>
          </a:prstGeom>
        </p:spPr>
      </p:pic>
      <p:cxnSp>
        <p:nvCxnSpPr>
          <p:cNvPr id="63" name="Straight Arrow Connector 62"/>
          <p:cNvCxnSpPr/>
          <p:nvPr/>
        </p:nvCxnSpPr>
        <p:spPr>
          <a:xfrm flipV="1">
            <a:off x="3693343" y="2037593"/>
            <a:ext cx="6918" cy="85269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989253" y="1576716"/>
            <a:ext cx="1724492" cy="0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292797" y="2890286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34660" y="2890286"/>
            <a:ext cx="1129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</a:p>
          <a:p>
            <a:r>
              <a:rPr lang="en-US" dirty="0" smtClean="0"/>
              <a:t>Decision</a:t>
            </a:r>
          </a:p>
          <a:p>
            <a:r>
              <a:rPr lang="en-US" dirty="0" smtClean="0"/>
              <a:t>Making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53957" y="5653760"/>
            <a:ext cx="4109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Leveraging Existing Social Networks </a:t>
            </a:r>
          </a:p>
          <a:p>
            <a:r>
              <a:rPr lang="en-US" dirty="0" smtClean="0"/>
              <a:t>For Discovery, Sharing, Mimicking</a:t>
            </a:r>
          </a:p>
          <a:p>
            <a:r>
              <a:rPr lang="en-US" dirty="0" smtClean="0"/>
              <a:t>And Security</a:t>
            </a:r>
            <a:endParaRPr lang="en-US" dirty="0"/>
          </a:p>
        </p:txBody>
      </p:sp>
      <p:cxnSp>
        <p:nvCxnSpPr>
          <p:cNvPr id="52" name="Elbow Connector 51"/>
          <p:cNvCxnSpPr/>
          <p:nvPr/>
        </p:nvCxnSpPr>
        <p:spPr>
          <a:xfrm rot="5400000" flipH="1" flipV="1">
            <a:off x="997348" y="2198734"/>
            <a:ext cx="2980314" cy="1738324"/>
          </a:xfrm>
          <a:prstGeom prst="bentConnector3">
            <a:avLst>
              <a:gd name="adj1" fmla="val 99879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618343" y="1195870"/>
            <a:ext cx="1853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35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0x400_Convox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398" y="2226167"/>
            <a:ext cx="1020117" cy="68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75579" y="-55414"/>
            <a:ext cx="6635750" cy="741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Product-Oriented Architecture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36796" y="737989"/>
            <a:ext cx="690289" cy="690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11" y="2377573"/>
            <a:ext cx="946197" cy="9461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872" y="319314"/>
            <a:ext cx="103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Satellites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98911" y="1428278"/>
            <a:ext cx="1419432" cy="1189733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672010" y="3323770"/>
            <a:ext cx="2904" cy="578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8471" y="1681282"/>
            <a:ext cx="444500" cy="5534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7272" y="1324971"/>
            <a:ext cx="567871" cy="7126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5143" y="737989"/>
            <a:ext cx="1032329" cy="5831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59486" y="2005644"/>
            <a:ext cx="1232522" cy="7438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82279" y="2234728"/>
            <a:ext cx="429986" cy="73318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953394" y="113643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Social Networks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006770" y="1576716"/>
            <a:ext cx="242077" cy="1886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0"/>
            <a:endCxn id="13" idx="3"/>
          </p:cNvCxnSpPr>
          <p:nvPr/>
        </p:nvCxnSpPr>
        <p:spPr>
          <a:xfrm flipH="1" flipV="1">
            <a:off x="7082971" y="1958005"/>
            <a:ext cx="114301" cy="2767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1"/>
          </p:cNvCxnSpPr>
          <p:nvPr/>
        </p:nvCxnSpPr>
        <p:spPr>
          <a:xfrm flipH="1">
            <a:off x="7412265" y="2377573"/>
            <a:ext cx="447221" cy="1886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1"/>
            <a:endCxn id="14" idx="0"/>
          </p:cNvCxnSpPr>
          <p:nvPr/>
        </p:nvCxnSpPr>
        <p:spPr>
          <a:xfrm flipH="1">
            <a:off x="7481208" y="1029547"/>
            <a:ext cx="283935" cy="2954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254804" y="2361241"/>
            <a:ext cx="4319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091322" y="1029547"/>
            <a:ext cx="3559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67279" y="3960322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295853" y="3957194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Backend</a:t>
            </a:r>
          </a:p>
          <a:p>
            <a:pPr algn="ctr"/>
            <a:r>
              <a:rPr lang="en-US" sz="1200" dirty="0" smtClean="0"/>
              <a:t>Processing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4901098" y="3350067"/>
            <a:ext cx="1360807" cy="663505"/>
          </a:xfrm>
          <a:prstGeom prst="rect">
            <a:avLst/>
          </a:prstGeom>
          <a:ln>
            <a:prstDash val="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Mobile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Apps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901097" y="4648816"/>
            <a:ext cx="1360807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</a:t>
            </a:r>
          </a:p>
          <a:p>
            <a:pPr algn="ctr"/>
            <a:r>
              <a:rPr lang="en-US" sz="1200" dirty="0" smtClean="0"/>
              <a:t>Clients</a:t>
            </a:r>
          </a:p>
        </p:txBody>
      </p:sp>
      <p:cxnSp>
        <p:nvCxnSpPr>
          <p:cNvPr id="47" name="Elbow Connector 46"/>
          <p:cNvCxnSpPr>
            <a:stCxn id="37" idx="0"/>
            <a:endCxn id="13" idx="1"/>
          </p:cNvCxnSpPr>
          <p:nvPr/>
        </p:nvCxnSpPr>
        <p:spPr>
          <a:xfrm rot="5400000" flipH="1" flipV="1">
            <a:off x="5413955" y="2125552"/>
            <a:ext cx="1392062" cy="1056969"/>
          </a:xfrm>
          <a:prstGeom prst="bentConnector2">
            <a:avLst/>
          </a:prstGeom>
          <a:ln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9" idx="3"/>
            <a:endCxn id="17" idx="2"/>
          </p:cNvCxnSpPr>
          <p:nvPr/>
        </p:nvCxnSpPr>
        <p:spPr>
          <a:xfrm flipV="1">
            <a:off x="6261904" y="2967909"/>
            <a:ext cx="935368" cy="201266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547861" y="3960322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RCCP</a:t>
            </a:r>
          </a:p>
          <a:p>
            <a:pPr algn="ctr"/>
            <a:r>
              <a:rPr lang="en-US" sz="1200" dirty="0" smtClean="0"/>
              <a:t>Consumer</a:t>
            </a:r>
          </a:p>
          <a:p>
            <a:pPr algn="ctr"/>
            <a:r>
              <a:rPr lang="en-US" sz="1200" dirty="0" smtClean="0"/>
              <a:t>Web Service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00153" y="1046282"/>
            <a:ext cx="1689100" cy="1270000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>
            <a:off x="4989253" y="1576716"/>
            <a:ext cx="1724492" cy="0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34660" y="2890286"/>
            <a:ext cx="1129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</a:p>
          <a:p>
            <a:r>
              <a:rPr lang="en-US" dirty="0" smtClean="0"/>
              <a:t>Decision</a:t>
            </a:r>
          </a:p>
          <a:p>
            <a:r>
              <a:rPr lang="en-US" dirty="0" smtClean="0"/>
              <a:t>Making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618343" y="1195870"/>
            <a:ext cx="1853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8911" y="3813616"/>
            <a:ext cx="2863037" cy="211283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28367" y="4754511"/>
            <a:ext cx="698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Python</a:t>
            </a:r>
            <a:endParaRPr lang="en-US" sz="1200" dirty="0"/>
          </a:p>
        </p:txBody>
      </p:sp>
      <p:sp>
        <p:nvSpPr>
          <p:cNvPr id="34" name="Folded Corner 33"/>
          <p:cNvSpPr/>
          <p:nvPr/>
        </p:nvSpPr>
        <p:spPr>
          <a:xfrm>
            <a:off x="482429" y="5322007"/>
            <a:ext cx="295365" cy="259886"/>
          </a:xfrm>
          <a:prstGeom prst="foldedCorner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olded Corner 52"/>
          <p:cNvSpPr/>
          <p:nvPr/>
        </p:nvSpPr>
        <p:spPr>
          <a:xfrm>
            <a:off x="527231" y="5393874"/>
            <a:ext cx="295365" cy="259886"/>
          </a:xfrm>
          <a:prstGeom prst="foldedCorner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875579" y="4699758"/>
            <a:ext cx="947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OJO-BOT</a:t>
            </a:r>
          </a:p>
          <a:p>
            <a:r>
              <a:rPr lang="en-US" sz="1200" dirty="0" err="1" smtClean="0"/>
              <a:t>Javascript</a:t>
            </a:r>
            <a:endParaRPr lang="en-US" sz="1200" dirty="0" smtClean="0"/>
          </a:p>
          <a:p>
            <a:r>
              <a:rPr lang="en-US" sz="1200" dirty="0" err="1" smtClean="0"/>
              <a:t>Node.js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431596" y="5972549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OJO-STREAMER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7084" y="2749501"/>
            <a:ext cx="1990451" cy="674185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>
            <a:off x="2360307" y="3423686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291814" y="3423686"/>
            <a:ext cx="2904" cy="47897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19405" y="5515260"/>
            <a:ext cx="750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60 days</a:t>
            </a:r>
            <a:endParaRPr lang="en-US" sz="1200" dirty="0"/>
          </a:p>
        </p:txBody>
      </p:sp>
      <p:cxnSp>
        <p:nvCxnSpPr>
          <p:cNvPr id="45" name="Straight Arrow Connector 44"/>
          <p:cNvCxnSpPr>
            <a:endCxn id="56" idx="1"/>
          </p:cNvCxnSpPr>
          <p:nvPr/>
        </p:nvCxnSpPr>
        <p:spPr>
          <a:xfrm>
            <a:off x="3061948" y="4292075"/>
            <a:ext cx="48591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endCxn id="37" idx="1"/>
          </p:cNvCxnSpPr>
          <p:nvPr/>
        </p:nvCxnSpPr>
        <p:spPr>
          <a:xfrm flipV="1">
            <a:off x="4538771" y="3681820"/>
            <a:ext cx="362327" cy="275374"/>
          </a:xfrm>
          <a:prstGeom prst="bentConnector3">
            <a:avLst>
              <a:gd name="adj1" fmla="val 1089"/>
            </a:avLst>
          </a:prstGeom>
          <a:ln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endCxn id="39" idx="1"/>
          </p:cNvCxnSpPr>
          <p:nvPr/>
        </p:nvCxnSpPr>
        <p:spPr>
          <a:xfrm rot="16200000" flipH="1">
            <a:off x="4588518" y="4667989"/>
            <a:ext cx="331753" cy="29340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76209" y="2397685"/>
            <a:ext cx="7505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PaaS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IaaS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SaaS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3522818" y="5284057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Other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Consumers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057196" y="5720382"/>
            <a:ext cx="48591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utoShape 6" descr="mage result for Firefox Chrom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ttp://2.bp.blogspot.com/-w2ZBCFDbi58/U_cQu0ZJvpI/AAAAAAAA14g/pMfH86bkCZE/s1600/firecrome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897" y="5361962"/>
            <a:ext cx="1340177" cy="7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7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00x400_Convox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23" y="2107307"/>
            <a:ext cx="1020117" cy="68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75579" y="-55414"/>
            <a:ext cx="6635750" cy="741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Cloud Architecture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77" y="1246867"/>
            <a:ext cx="444500" cy="55344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027" y="3128614"/>
            <a:ext cx="429986" cy="7331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65634" y="3957194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786262" y="3957194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Backend</a:t>
            </a:r>
          </a:p>
          <a:p>
            <a:pPr algn="ctr"/>
            <a:r>
              <a:rPr lang="en-US" sz="1200" dirty="0" smtClean="0"/>
              <a:t>Processing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296243" y="1211962"/>
            <a:ext cx="18565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Sharing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66" y="2749501"/>
            <a:ext cx="1990451" cy="674185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>
            <a:off x="2360307" y="3423686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291814" y="3423686"/>
            <a:ext cx="2904" cy="47897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n 9"/>
          <p:cNvSpPr/>
          <p:nvPr/>
        </p:nvSpPr>
        <p:spPr>
          <a:xfrm>
            <a:off x="2626970" y="2871652"/>
            <a:ext cx="781129" cy="43348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052953" y="2954438"/>
            <a:ext cx="346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8911" y="2146125"/>
            <a:ext cx="4969972" cy="355939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2844" y="1160287"/>
            <a:ext cx="2117789" cy="81543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6250" y="1166720"/>
            <a:ext cx="791285" cy="79128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937369" y="2304361"/>
            <a:ext cx="88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Landslide</a:t>
            </a:r>
          </a:p>
          <a:p>
            <a:r>
              <a:rPr lang="en-US" sz="1200" dirty="0" smtClean="0"/>
              <a:t>Inventory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044234" y="3503753"/>
            <a:ext cx="1157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Products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API 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567421" y="1523590"/>
            <a:ext cx="107105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567421" y="1800313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Repository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7774" y="4611519"/>
            <a:ext cx="1094003" cy="1094003"/>
          </a:xfrm>
          <a:prstGeom prst="rect">
            <a:avLst/>
          </a:prstGeom>
        </p:spPr>
      </p:pic>
      <p:cxnSp>
        <p:nvCxnSpPr>
          <p:cNvPr id="72" name="Elbow Connector 71"/>
          <p:cNvCxnSpPr/>
          <p:nvPr/>
        </p:nvCxnSpPr>
        <p:spPr>
          <a:xfrm>
            <a:off x="5020822" y="4534751"/>
            <a:ext cx="955011" cy="4568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697774" y="5568899"/>
            <a:ext cx="2235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Background Maps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850679" y="3407448"/>
            <a:ext cx="2904" cy="47897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3" idx="3"/>
          </p:cNvCxnSpPr>
          <p:nvPr/>
        </p:nvCxnSpPr>
        <p:spPr>
          <a:xfrm rot="5400000">
            <a:off x="2585038" y="2734375"/>
            <a:ext cx="2405258" cy="70388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utoShape 2" descr="mage result for computer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4" descr="mage result for computer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https://upload.wikimedia.org/wikipedia/commons/thumb/b/b2/Gnome-computer.svg/2000px-Gnome-computer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114" y="4080065"/>
            <a:ext cx="849650" cy="84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Elbow Connector 45"/>
          <p:cNvCxnSpPr/>
          <p:nvPr/>
        </p:nvCxnSpPr>
        <p:spPr>
          <a:xfrm>
            <a:off x="5020822" y="4184090"/>
            <a:ext cx="1993205" cy="35066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17" idx="1"/>
          </p:cNvCxnSpPr>
          <p:nvPr/>
        </p:nvCxnSpPr>
        <p:spPr>
          <a:xfrm flipV="1">
            <a:off x="5020822" y="3495205"/>
            <a:ext cx="1993205" cy="51347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21892" y="533619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AWS Cloud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41798" y="515142"/>
            <a:ext cx="1633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USGS</a:t>
            </a:r>
          </a:p>
          <a:p>
            <a:r>
              <a:rPr lang="en-US" dirty="0" err="1" smtClean="0"/>
              <a:t>Forecast.io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0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00x400_Convox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865" y="2146044"/>
            <a:ext cx="1020117" cy="68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3554222" y="2392241"/>
            <a:ext cx="2865037" cy="4243026"/>
          </a:xfrm>
          <a:prstGeom prst="rect">
            <a:avLst/>
          </a:prstGeom>
          <a:ln w="3175" cmpd="sng"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75579" y="-55414"/>
            <a:ext cx="6635750" cy="741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Scalable Publisher Architecture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4808521" y="3046072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4796715" y="5823319"/>
            <a:ext cx="1170090" cy="66350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Worker</a:t>
            </a:r>
          </a:p>
          <a:p>
            <a:pPr algn="ctr"/>
            <a:r>
              <a:rPr lang="en-US" sz="1200" dirty="0" smtClean="0"/>
              <a:t>Backend</a:t>
            </a:r>
          </a:p>
          <a:p>
            <a:pPr algn="ctr"/>
            <a:r>
              <a:rPr lang="en-US" sz="1200" dirty="0" smtClean="0"/>
              <a:t>Processing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1753131" y="844477"/>
            <a:ext cx="25850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&amp; Product Distribution</a:t>
            </a:r>
          </a:p>
          <a:p>
            <a:r>
              <a:rPr lang="en-US" dirty="0" smtClean="0"/>
              <a:t>Sharing/Discovery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6" y="2749501"/>
            <a:ext cx="1990451" cy="674185"/>
          </a:xfrm>
          <a:prstGeom prst="rect">
            <a:avLst/>
          </a:prstGeom>
        </p:spPr>
      </p:pic>
      <p:sp>
        <p:nvSpPr>
          <p:cNvPr id="10" name="Can 9"/>
          <p:cNvSpPr/>
          <p:nvPr/>
        </p:nvSpPr>
        <p:spPr>
          <a:xfrm>
            <a:off x="2626970" y="2871652"/>
            <a:ext cx="781129" cy="43348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052953" y="2954438"/>
            <a:ext cx="346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8911" y="2146125"/>
            <a:ext cx="6439560" cy="45777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444" y="726141"/>
            <a:ext cx="1094003" cy="1094003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6527893" y="1583141"/>
            <a:ext cx="2235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Background Maps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808521" y="3902659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4808521" y="4763918"/>
            <a:ext cx="1170090" cy="66350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1875579" y="5899884"/>
            <a:ext cx="1170090" cy="66350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Scheduler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648104" y="2409987"/>
            <a:ext cx="2185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Elastic Load Balancer</a:t>
            </a:r>
            <a:endParaRPr lang="en-US" sz="1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125261" y="3231437"/>
            <a:ext cx="0" cy="3000200"/>
          </a:xfrm>
          <a:prstGeom prst="line">
            <a:avLst/>
          </a:prstGeom>
          <a:ln w="9525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125261" y="3231437"/>
            <a:ext cx="671454" cy="0"/>
          </a:xfrm>
          <a:prstGeom prst="line">
            <a:avLst/>
          </a:prstGeom>
          <a:ln w="9525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137067" y="4299386"/>
            <a:ext cx="671454" cy="0"/>
          </a:xfrm>
          <a:prstGeom prst="line">
            <a:avLst/>
          </a:prstGeom>
          <a:ln w="9525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072372" y="6231637"/>
            <a:ext cx="1724343" cy="0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3277749" y="4280090"/>
            <a:ext cx="1418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Message Queue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46754" y="5249202"/>
            <a:ext cx="2257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Products</a:t>
            </a:r>
          </a:p>
          <a:p>
            <a:r>
              <a:rPr lang="en-US" dirty="0" smtClean="0"/>
              <a:t>30mn, 3hrs, Daily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4703" y="844477"/>
            <a:ext cx="1689100" cy="127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92856" y="3408573"/>
            <a:ext cx="1213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Persistent</a:t>
            </a:r>
          </a:p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3709087" y="5110702"/>
            <a:ext cx="1109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Make Movie</a:t>
            </a:r>
            <a:endParaRPr lang="en-US" sz="12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419259" y="3593282"/>
            <a:ext cx="1486670" cy="98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16521" y="3270073"/>
            <a:ext cx="1720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Open </a:t>
            </a:r>
            <a:r>
              <a:rPr lang="en-US" sz="1200" dirty="0" err="1" smtClean="0"/>
              <a:t>GeoSocial</a:t>
            </a:r>
            <a:r>
              <a:rPr lang="en-US" sz="1200" dirty="0" smtClean="0"/>
              <a:t> API</a:t>
            </a:r>
            <a:endParaRPr lang="en-US" sz="12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978611" y="3231437"/>
            <a:ext cx="4406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978611" y="4299386"/>
            <a:ext cx="4406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978611" y="5124895"/>
            <a:ext cx="4406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638471" y="5990253"/>
            <a:ext cx="1267458" cy="98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14479" y="6033044"/>
            <a:ext cx="122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SYSADMIN</a:t>
            </a:r>
          </a:p>
          <a:p>
            <a:r>
              <a:rPr lang="en-US" sz="1200" dirty="0" smtClean="0"/>
              <a:t>API/CONSOLE</a:t>
            </a:r>
            <a:endParaRPr lang="en-US" sz="12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638471" y="5427423"/>
            <a:ext cx="1267458" cy="98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790753" y="5127603"/>
            <a:ext cx="1465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Google Analytics</a:t>
            </a:r>
            <a:endParaRPr lang="en-US" sz="12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638471" y="4763918"/>
            <a:ext cx="1267458" cy="98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792852" y="4420821"/>
            <a:ext cx="1744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Performance Metrics</a:t>
            </a:r>
            <a:endParaRPr lang="en-US" sz="1200" dirty="0"/>
          </a:p>
        </p:txBody>
      </p:sp>
      <p:cxnSp>
        <p:nvCxnSpPr>
          <p:cNvPr id="31" name="Straight Arrow Connector 30"/>
          <p:cNvCxnSpPr>
            <a:stCxn id="3" idx="0"/>
          </p:cNvCxnSpPr>
          <p:nvPr/>
        </p:nvCxnSpPr>
        <p:spPr>
          <a:xfrm flipH="1" flipV="1">
            <a:off x="5375638" y="1952473"/>
            <a:ext cx="17928" cy="10935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98911" y="6334494"/>
            <a:ext cx="120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OJO-BOT</a:t>
            </a:r>
            <a:endParaRPr lang="en-US" dirty="0"/>
          </a:p>
        </p:txBody>
      </p:sp>
      <p:cxnSp>
        <p:nvCxnSpPr>
          <p:cNvPr id="71" name="Elbow Connector 70"/>
          <p:cNvCxnSpPr/>
          <p:nvPr/>
        </p:nvCxnSpPr>
        <p:spPr>
          <a:xfrm flipV="1">
            <a:off x="6419259" y="2635191"/>
            <a:ext cx="1104073" cy="31924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5943" y="2221257"/>
            <a:ext cx="429986" cy="73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2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75579" y="-55414"/>
            <a:ext cx="6635750" cy="741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Scalable Consumer Architecture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2316227" y="3046072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Consumer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1753131" y="844477"/>
            <a:ext cx="25850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&amp; Product Distribution</a:t>
            </a:r>
          </a:p>
          <a:p>
            <a:r>
              <a:rPr lang="en-US" dirty="0" smtClean="0"/>
              <a:t>Sharing/Discovery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875579" y="2146125"/>
            <a:ext cx="7034590" cy="45777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44" y="726141"/>
            <a:ext cx="1094003" cy="1094003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6527893" y="1583141"/>
            <a:ext cx="2235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Background Maps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316227" y="3902659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Consumer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2316227" y="4795850"/>
            <a:ext cx="1170090" cy="66350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Consumer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051853" y="2201098"/>
            <a:ext cx="2185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Elastic Load Balancer</a:t>
            </a:r>
            <a:endParaRPr lang="en-US" sz="12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703" y="844477"/>
            <a:ext cx="1689100" cy="12700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924814" y="2531998"/>
            <a:ext cx="2888633" cy="1820176"/>
            <a:chOff x="519466" y="2234728"/>
            <a:chExt cx="2888633" cy="1820176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466" y="2749501"/>
              <a:ext cx="1990451" cy="674185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94718" y="2234728"/>
              <a:ext cx="1215199" cy="400463"/>
            </a:xfrm>
            <a:prstGeom prst="rect">
              <a:avLst/>
            </a:prstGeom>
          </p:spPr>
        </p:pic>
        <p:sp>
          <p:nvSpPr>
            <p:cNvPr id="10" name="Can 9"/>
            <p:cNvSpPr/>
            <p:nvPr/>
          </p:nvSpPr>
          <p:spPr>
            <a:xfrm>
              <a:off x="2626970" y="2871652"/>
              <a:ext cx="781129" cy="433484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RDS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52953" y="2954438"/>
              <a:ext cx="3465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S3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92856" y="3408573"/>
              <a:ext cx="12133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Persistent</a:t>
              </a:r>
            </a:p>
            <a:p>
              <a:r>
                <a:rPr lang="en-US" dirty="0" smtClean="0"/>
                <a:t>Storage</a:t>
              </a:r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388909" y="3716033"/>
            <a:ext cx="1486670" cy="98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7616" y="3172482"/>
            <a:ext cx="1245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Open</a:t>
            </a:r>
          </a:p>
          <a:p>
            <a:r>
              <a:rPr lang="en-US" sz="1200" dirty="0" err="1" smtClean="0"/>
              <a:t>GeoSocial</a:t>
            </a:r>
            <a:r>
              <a:rPr lang="en-US" sz="1200" dirty="0"/>
              <a:t> </a:t>
            </a:r>
            <a:r>
              <a:rPr lang="en-US" sz="1200" dirty="0" smtClean="0"/>
              <a:t>API</a:t>
            </a:r>
            <a:endParaRPr lang="en-US" sz="12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869386" y="3375415"/>
            <a:ext cx="4406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869386" y="4171406"/>
            <a:ext cx="4406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875579" y="5110905"/>
            <a:ext cx="4406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95847" y="6610463"/>
            <a:ext cx="1267458" cy="98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47283" y="6158643"/>
            <a:ext cx="122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SYSADMIN</a:t>
            </a:r>
          </a:p>
          <a:p>
            <a:r>
              <a:rPr lang="en-US" sz="1200" dirty="0" smtClean="0"/>
              <a:t>API/CONSOLE</a:t>
            </a:r>
            <a:endParaRPr lang="en-US" sz="12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01928" y="6033044"/>
            <a:ext cx="1267458" cy="98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8909" y="5739447"/>
            <a:ext cx="1465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Google Analytics</a:t>
            </a:r>
            <a:endParaRPr lang="en-US" sz="12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01928" y="5659777"/>
            <a:ext cx="1267458" cy="98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24873" y="5298768"/>
            <a:ext cx="1744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Performance Metrics</a:t>
            </a:r>
            <a:endParaRPr lang="en-US" sz="1200" dirty="0"/>
          </a:p>
        </p:txBody>
      </p:sp>
      <p:cxnSp>
        <p:nvCxnSpPr>
          <p:cNvPr id="31" name="Straight Arrow Connector 30"/>
          <p:cNvCxnSpPr>
            <a:stCxn id="3" idx="0"/>
          </p:cNvCxnSpPr>
          <p:nvPr/>
        </p:nvCxnSpPr>
        <p:spPr>
          <a:xfrm flipH="1" flipV="1">
            <a:off x="2883344" y="1952473"/>
            <a:ext cx="17928" cy="10935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56342" y="6158643"/>
            <a:ext cx="415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OJO-STREAMER or RCCP equivalent</a:t>
            </a:r>
            <a:endParaRPr lang="en-US" dirty="0"/>
          </a:p>
        </p:txBody>
      </p:sp>
      <p:cxnSp>
        <p:nvCxnSpPr>
          <p:cNvPr id="12" name="Elbow Connector 11"/>
          <p:cNvCxnSpPr/>
          <p:nvPr/>
        </p:nvCxnSpPr>
        <p:spPr>
          <a:xfrm rot="16200000" flipV="1">
            <a:off x="838238" y="1770188"/>
            <a:ext cx="1018795" cy="1014034"/>
          </a:xfrm>
          <a:prstGeom prst="bentConnector3">
            <a:avLst>
              <a:gd name="adj1" fmla="val 677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214" y="844477"/>
            <a:ext cx="429986" cy="7331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57421" y="2478097"/>
            <a:ext cx="1597981" cy="4543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2" descr="00x400_Convox_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21" y="2293147"/>
            <a:ext cx="1020117" cy="68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8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00x400_Convox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23" y="2107307"/>
            <a:ext cx="1020117" cy="68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75579" y="-55414"/>
            <a:ext cx="6635750" cy="741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Expanded Architecture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77" y="1246867"/>
            <a:ext cx="444500" cy="55344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027" y="3128614"/>
            <a:ext cx="429986" cy="7331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65634" y="3957194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786262" y="3957194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Backend</a:t>
            </a:r>
          </a:p>
          <a:p>
            <a:pPr algn="ctr"/>
            <a:r>
              <a:rPr lang="en-US" sz="1200" dirty="0" smtClean="0"/>
              <a:t>Processing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296243" y="1211962"/>
            <a:ext cx="18565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Sharing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66" y="2749501"/>
            <a:ext cx="1990451" cy="674185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>
            <a:off x="2360307" y="3423686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291814" y="3423686"/>
            <a:ext cx="2904" cy="47897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n 9"/>
          <p:cNvSpPr/>
          <p:nvPr/>
        </p:nvSpPr>
        <p:spPr>
          <a:xfrm>
            <a:off x="2626970" y="2871652"/>
            <a:ext cx="781129" cy="43348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052953" y="2954438"/>
            <a:ext cx="346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8911" y="2146125"/>
            <a:ext cx="4969972" cy="355939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2844" y="1160287"/>
            <a:ext cx="2117789" cy="81543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6250" y="1166720"/>
            <a:ext cx="791285" cy="79128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937369" y="2304361"/>
            <a:ext cx="88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Landslide</a:t>
            </a:r>
          </a:p>
          <a:p>
            <a:r>
              <a:rPr lang="en-US" sz="1200" dirty="0" smtClean="0"/>
              <a:t>Inventory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044234" y="3503753"/>
            <a:ext cx="1157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Products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API 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567421" y="1523590"/>
            <a:ext cx="107105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567421" y="1800313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Repository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7774" y="4611519"/>
            <a:ext cx="1094003" cy="1094003"/>
          </a:xfrm>
          <a:prstGeom prst="rect">
            <a:avLst/>
          </a:prstGeom>
        </p:spPr>
      </p:pic>
      <p:cxnSp>
        <p:nvCxnSpPr>
          <p:cNvPr id="72" name="Elbow Connector 71"/>
          <p:cNvCxnSpPr/>
          <p:nvPr/>
        </p:nvCxnSpPr>
        <p:spPr>
          <a:xfrm>
            <a:off x="5020822" y="4534751"/>
            <a:ext cx="955011" cy="4568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697774" y="5568899"/>
            <a:ext cx="2235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Background Maps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850679" y="3407448"/>
            <a:ext cx="2904" cy="47897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3" idx="3"/>
          </p:cNvCxnSpPr>
          <p:nvPr/>
        </p:nvCxnSpPr>
        <p:spPr>
          <a:xfrm rot="5400000">
            <a:off x="2585038" y="2734375"/>
            <a:ext cx="2405258" cy="70388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utoShape 2" descr="mage result for computer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4" descr="mage result for computer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https://upload.wikimedia.org/wikipedia/commons/thumb/b/b2/Gnome-computer.svg/2000px-Gnome-computer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114" y="4080065"/>
            <a:ext cx="849650" cy="84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Elbow Connector 45"/>
          <p:cNvCxnSpPr/>
          <p:nvPr/>
        </p:nvCxnSpPr>
        <p:spPr>
          <a:xfrm>
            <a:off x="5020822" y="4184090"/>
            <a:ext cx="1993205" cy="35066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17" idx="1"/>
          </p:cNvCxnSpPr>
          <p:nvPr/>
        </p:nvCxnSpPr>
        <p:spPr>
          <a:xfrm flipV="1">
            <a:off x="5020822" y="3495205"/>
            <a:ext cx="1993205" cy="51347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21892" y="533619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AWS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1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00x400_Convox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23" y="2107307"/>
            <a:ext cx="1020117" cy="68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75579" y="-55414"/>
            <a:ext cx="6635750" cy="741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Local Development - Publisher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660" y="6162896"/>
            <a:ext cx="444500" cy="55344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027" y="3128614"/>
            <a:ext cx="429986" cy="7331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81591" y="5933907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296243" y="1211962"/>
            <a:ext cx="18565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Sharing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860" y="2739033"/>
            <a:ext cx="1990451" cy="674185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>
            <a:off x="2176642" y="3536549"/>
            <a:ext cx="4024" cy="23298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n 9"/>
          <p:cNvSpPr/>
          <p:nvPr/>
        </p:nvSpPr>
        <p:spPr>
          <a:xfrm>
            <a:off x="2626970" y="2871652"/>
            <a:ext cx="781129" cy="43348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847850" y="2937346"/>
            <a:ext cx="346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8911" y="2146126"/>
            <a:ext cx="4969972" cy="191331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9164" y="6031901"/>
            <a:ext cx="2117789" cy="81543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6250" y="1166720"/>
            <a:ext cx="791285" cy="79128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6044234" y="3503753"/>
            <a:ext cx="1157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Products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API 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7720969" y="6439619"/>
            <a:ext cx="65955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573332" y="5866428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Repository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5833" y="4779146"/>
            <a:ext cx="812203" cy="812203"/>
          </a:xfrm>
          <a:prstGeom prst="rect">
            <a:avLst/>
          </a:prstGeom>
        </p:spPr>
      </p:pic>
      <p:cxnSp>
        <p:nvCxnSpPr>
          <p:cNvPr id="72" name="Elbow Connector 71"/>
          <p:cNvCxnSpPr/>
          <p:nvPr/>
        </p:nvCxnSpPr>
        <p:spPr>
          <a:xfrm flipV="1">
            <a:off x="5032139" y="5360681"/>
            <a:ext cx="955011" cy="15893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3015180" y="3520311"/>
            <a:ext cx="2354" cy="234611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2" idx="1"/>
            <a:endCxn id="3" idx="3"/>
          </p:cNvCxnSpPr>
          <p:nvPr/>
        </p:nvCxnSpPr>
        <p:spPr>
          <a:xfrm rot="10800000">
            <a:off x="3351682" y="6265660"/>
            <a:ext cx="2257483" cy="17396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utoShape 2" descr="mage result for computer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4" descr="mage result for computer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https://upload.wikimedia.org/wikipedia/commons/thumb/b/b2/Gnome-computer.svg/2000px-Gnome-computer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114" y="4080065"/>
            <a:ext cx="849650" cy="84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Elbow Connector 45"/>
          <p:cNvCxnSpPr/>
          <p:nvPr/>
        </p:nvCxnSpPr>
        <p:spPr>
          <a:xfrm flipV="1">
            <a:off x="5020822" y="4534751"/>
            <a:ext cx="1993205" cy="21871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17" idx="1"/>
          </p:cNvCxnSpPr>
          <p:nvPr/>
        </p:nvCxnSpPr>
        <p:spPr>
          <a:xfrm flipV="1">
            <a:off x="5020822" y="3495205"/>
            <a:ext cx="1993205" cy="98264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8354" y="364410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AWS Cloud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98911" y="4279865"/>
            <a:ext cx="4969972" cy="251096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82863" y="5933086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Python</a:t>
            </a:r>
          </a:p>
          <a:p>
            <a:pPr algn="ctr"/>
            <a:r>
              <a:rPr lang="en-US" sz="1200" dirty="0" smtClean="0"/>
              <a:t>Scripts</a:t>
            </a:r>
            <a:endParaRPr lang="en-US" sz="12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925511" y="3503753"/>
            <a:ext cx="4024" cy="2329879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5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00x400_Convox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23" y="2107307"/>
            <a:ext cx="1020117" cy="68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75579" y="-55414"/>
            <a:ext cx="6635750" cy="741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Local Development - Consumer</a:t>
            </a:r>
            <a:endParaRPr lang="en-US" sz="28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950" y="5782905"/>
            <a:ext cx="429986" cy="7331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81591" y="5933907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296243" y="1211962"/>
            <a:ext cx="18565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Sharing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60" y="2739033"/>
            <a:ext cx="1990451" cy="674185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>
            <a:off x="2176642" y="3536549"/>
            <a:ext cx="395879" cy="2297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n 9"/>
          <p:cNvSpPr/>
          <p:nvPr/>
        </p:nvSpPr>
        <p:spPr>
          <a:xfrm>
            <a:off x="2626970" y="2871652"/>
            <a:ext cx="781129" cy="43348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847850" y="2937346"/>
            <a:ext cx="346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8911" y="2146126"/>
            <a:ext cx="4969972" cy="191331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6250" y="1166720"/>
            <a:ext cx="791285" cy="79128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6044234" y="3503753"/>
            <a:ext cx="1157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Products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API </a:t>
            </a:r>
            <a:endParaRPr lang="en-US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5833" y="4779146"/>
            <a:ext cx="812203" cy="812203"/>
          </a:xfrm>
          <a:prstGeom prst="rect">
            <a:avLst/>
          </a:prstGeom>
        </p:spPr>
      </p:pic>
      <p:cxnSp>
        <p:nvCxnSpPr>
          <p:cNvPr id="72" name="Elbow Connector 71"/>
          <p:cNvCxnSpPr/>
          <p:nvPr/>
        </p:nvCxnSpPr>
        <p:spPr>
          <a:xfrm flipV="1">
            <a:off x="5032139" y="5360681"/>
            <a:ext cx="955011" cy="15893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3015180" y="3520311"/>
            <a:ext cx="2354" cy="234611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utoShape 2" descr="mage result for computer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4" descr="mage result for computer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https://upload.wikimedia.org/wikipedia/commons/thumb/b/b2/Gnome-computer.svg/2000px-Gnome-computer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114" y="4080065"/>
            <a:ext cx="849650" cy="84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Elbow Connector 45"/>
          <p:cNvCxnSpPr/>
          <p:nvPr/>
        </p:nvCxnSpPr>
        <p:spPr>
          <a:xfrm flipV="1">
            <a:off x="5020822" y="4534751"/>
            <a:ext cx="1993205" cy="21871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flipV="1">
            <a:off x="5013904" y="6149495"/>
            <a:ext cx="1993205" cy="18588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8354" y="364410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AWS Cloud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98911" y="4279865"/>
            <a:ext cx="4969972" cy="251096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817223" y="5933086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Consumer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cxnSp>
        <p:nvCxnSpPr>
          <p:cNvPr id="33" name="Straight Arrow Connector 32"/>
          <p:cNvCxnSpPr>
            <a:stCxn id="32" idx="1"/>
            <a:endCxn id="3" idx="3"/>
          </p:cNvCxnSpPr>
          <p:nvPr/>
        </p:nvCxnSpPr>
        <p:spPr>
          <a:xfrm flipH="1">
            <a:off x="3351681" y="6264839"/>
            <a:ext cx="465542" cy="82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777393" y="3174396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</a:p>
          <a:p>
            <a:pPr algn="ctr"/>
            <a:r>
              <a:rPr lang="en-US" sz="1200" dirty="0" smtClean="0"/>
              <a:t>App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endCxn id="32" idx="0"/>
          </p:cNvCxnSpPr>
          <p:nvPr/>
        </p:nvCxnSpPr>
        <p:spPr>
          <a:xfrm>
            <a:off x="4401091" y="3914653"/>
            <a:ext cx="1177" cy="201843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266311" y="3536549"/>
            <a:ext cx="715241" cy="229708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8" descr="http://2.bp.blogspot.com/-w2ZBCFDbi58/U_cQu0ZJvpI/AAAAAAAA14g/pMfH86bkCZE/s1600/firecrom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867" y="5933086"/>
            <a:ext cx="1340177" cy="7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88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PreReqs</a:t>
            </a:r>
            <a:r>
              <a:rPr lang="en-US" dirty="0" smtClean="0"/>
              <a:t>, Setup &amp; Deployment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Local &amp; Remote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86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Reqs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</a:t>
            </a:r>
            <a:r>
              <a:rPr lang="en-US" dirty="0" err="1" smtClean="0"/>
              <a:t>GitHub</a:t>
            </a:r>
            <a:r>
              <a:rPr lang="en-US" dirty="0" smtClean="0"/>
              <a:t> Handle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github.com/vightel/ojo-bot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github.com/vightel/ojo-bot/blob/master/PREREQUISITES.md</a:t>
            </a:r>
            <a:endParaRPr lang="en-US" dirty="0" smtClean="0"/>
          </a:p>
          <a:p>
            <a:r>
              <a:rPr lang="en-US" dirty="0" smtClean="0"/>
              <a:t>We need a database and S3 bucket</a:t>
            </a:r>
          </a:p>
          <a:p>
            <a:r>
              <a:rPr lang="en-US" dirty="0" smtClean="0"/>
              <a:t>We need </a:t>
            </a:r>
            <a:r>
              <a:rPr lang="en-US" dirty="0" err="1" smtClean="0"/>
              <a:t>Docker</a:t>
            </a:r>
            <a:r>
              <a:rPr lang="en-US" dirty="0" smtClean="0"/>
              <a:t> installed on local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47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180" y="2403763"/>
            <a:ext cx="6508377" cy="3916363"/>
          </a:xfrm>
        </p:spPr>
        <p:txBody>
          <a:bodyPr/>
          <a:lstStyle/>
          <a:p>
            <a:r>
              <a:rPr lang="en-US" dirty="0" smtClean="0"/>
              <a:t>Alejandro Solis (DAI)</a:t>
            </a:r>
          </a:p>
          <a:p>
            <a:r>
              <a:rPr lang="en-US" dirty="0" smtClean="0"/>
              <a:t>Augusto Valerio (DAI)</a:t>
            </a:r>
          </a:p>
          <a:p>
            <a:r>
              <a:rPr lang="en-US" dirty="0" smtClean="0"/>
              <a:t>David </a:t>
            </a:r>
            <a:r>
              <a:rPr lang="en-US" smtClean="0"/>
              <a:t>Eliseo Martinez (Consultant)</a:t>
            </a:r>
            <a:endParaRPr lang="en-US" dirty="0" smtClean="0"/>
          </a:p>
          <a:p>
            <a:r>
              <a:rPr lang="en-US" dirty="0" smtClean="0"/>
              <a:t>David </a:t>
            </a:r>
            <a:r>
              <a:rPr lang="en-US" dirty="0" err="1" smtClean="0"/>
              <a:t>Pichinte</a:t>
            </a:r>
            <a:r>
              <a:rPr lang="en-US" dirty="0" smtClean="0"/>
              <a:t> (MARN)</a:t>
            </a:r>
          </a:p>
          <a:p>
            <a:r>
              <a:rPr lang="en-US" dirty="0" smtClean="0"/>
              <a:t>Amides Figueroa (consultant)</a:t>
            </a:r>
          </a:p>
          <a:p>
            <a:r>
              <a:rPr lang="en-US" dirty="0" smtClean="0"/>
              <a:t>Francisco Delgado (SERVIR-USRA)</a:t>
            </a:r>
          </a:p>
          <a:p>
            <a:r>
              <a:rPr lang="en-US" dirty="0" err="1" smtClean="0"/>
              <a:t>Deisy</a:t>
            </a:r>
            <a:r>
              <a:rPr lang="en-US" dirty="0" smtClean="0"/>
              <a:t> Lopez-Ramos (CATIE)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199" y="0"/>
            <a:ext cx="6508377" cy="1143000"/>
          </a:xfrm>
        </p:spPr>
        <p:txBody>
          <a:bodyPr/>
          <a:lstStyle/>
          <a:p>
            <a:r>
              <a:rPr lang="en-US" dirty="0" smtClean="0"/>
              <a:t>Local Setup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427968"/>
            <a:ext cx="6508377" cy="4698196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Process some data locally</a:t>
            </a:r>
          </a:p>
          <a:p>
            <a:pPr lvl="2"/>
            <a:r>
              <a:rPr lang="en-US" dirty="0" smtClean="0"/>
              <a:t>We can all do some different core products</a:t>
            </a:r>
          </a:p>
          <a:p>
            <a:pPr lvl="1"/>
            <a:r>
              <a:rPr lang="en-US" dirty="0" smtClean="0"/>
              <a:t>Push it to S3</a:t>
            </a:r>
          </a:p>
          <a:p>
            <a:pPr lvl="1"/>
            <a:r>
              <a:rPr lang="en-US" dirty="0" smtClean="0"/>
              <a:t>Instantiate Local Publisher</a:t>
            </a:r>
          </a:p>
          <a:p>
            <a:pPr lvl="1"/>
            <a:r>
              <a:rPr lang="en-US" dirty="0" smtClean="0"/>
              <a:t>Access/Visualize Products</a:t>
            </a:r>
          </a:p>
          <a:p>
            <a:pPr lvl="1"/>
            <a:endParaRPr lang="en-US" dirty="0"/>
          </a:p>
          <a:p>
            <a:r>
              <a:rPr lang="en-US" dirty="0" smtClean="0"/>
              <a:t>Make sure </a:t>
            </a:r>
            <a:r>
              <a:rPr lang="en-US" dirty="0" err="1" smtClean="0"/>
              <a:t>Docker</a:t>
            </a:r>
            <a:r>
              <a:rPr lang="en-US" dirty="0" smtClean="0"/>
              <a:t> is running on your local machine and right version &gt;= 1.11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pull or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github.com/vightel/ojo-bot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d </a:t>
            </a:r>
            <a:r>
              <a:rPr lang="en-US" dirty="0" err="1" smtClean="0"/>
              <a:t>ojo</a:t>
            </a:r>
            <a:r>
              <a:rPr lang="en-US" dirty="0" smtClean="0"/>
              <a:t>-bot</a:t>
            </a:r>
          </a:p>
          <a:p>
            <a:r>
              <a:rPr lang="en-US" dirty="0" smtClean="0"/>
              <a:t>Make sure your </a:t>
            </a:r>
            <a:r>
              <a:rPr lang="en-US" dirty="0" err="1" smtClean="0"/>
              <a:t>envs.docker.sh</a:t>
            </a:r>
            <a:r>
              <a:rPr lang="en-US" dirty="0" smtClean="0"/>
              <a:t> is set</a:t>
            </a:r>
          </a:p>
          <a:p>
            <a:r>
              <a:rPr lang="en-US" dirty="0" smtClean="0"/>
              <a:t>Make sure you python/</a:t>
            </a:r>
            <a:r>
              <a:rPr lang="en-US" dirty="0" err="1" smtClean="0"/>
              <a:t>config.py</a:t>
            </a:r>
            <a:r>
              <a:rPr lang="en-US" dirty="0" smtClean="0"/>
              <a:t> is set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docker</a:t>
            </a:r>
            <a:r>
              <a:rPr lang="en-US" dirty="0" smtClean="0"/>
              <a:t>-machine </a:t>
            </a:r>
            <a:r>
              <a:rPr lang="en-US" dirty="0" err="1"/>
              <a:t>env</a:t>
            </a:r>
            <a:r>
              <a:rPr lang="en-US" dirty="0"/>
              <a:t> </a:t>
            </a:r>
            <a:r>
              <a:rPr lang="en-US" dirty="0" smtClean="0"/>
              <a:t>default</a:t>
            </a:r>
          </a:p>
          <a:p>
            <a:r>
              <a:rPr lang="en-US" dirty="0" smtClean="0"/>
              <a:t>&gt; bash</a:t>
            </a:r>
          </a:p>
          <a:p>
            <a:r>
              <a:rPr lang="en-US" dirty="0" smtClean="0"/>
              <a:t>&gt; </a:t>
            </a:r>
            <a:r>
              <a:rPr lang="en-US" dirty="0" err="1"/>
              <a:t>eval</a:t>
            </a:r>
            <a:r>
              <a:rPr lang="en-US" dirty="0"/>
              <a:t> "$(</a:t>
            </a:r>
            <a:r>
              <a:rPr lang="en-US" dirty="0" err="1"/>
              <a:t>docker</a:t>
            </a:r>
            <a:r>
              <a:rPr lang="en-US" dirty="0"/>
              <a:t>-machine </a:t>
            </a:r>
            <a:r>
              <a:rPr lang="en-US" dirty="0" err="1"/>
              <a:t>env</a:t>
            </a:r>
            <a:r>
              <a:rPr lang="en-US" dirty="0"/>
              <a:t> default</a:t>
            </a:r>
            <a:r>
              <a:rPr lang="en-US" dirty="0" smtClean="0"/>
              <a:t>)”  [Remember IP Address]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-compose build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7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6508377" cy="1143000"/>
          </a:xfrm>
        </p:spPr>
        <p:txBody>
          <a:bodyPr/>
          <a:lstStyle/>
          <a:p>
            <a:r>
              <a:rPr lang="en-US" dirty="0" smtClean="0"/>
              <a:t>Generating </a:t>
            </a:r>
            <a:r>
              <a:rPr lang="en-US" dirty="0" smtClean="0"/>
              <a:t>10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17" y="1456268"/>
            <a:ext cx="8793272" cy="5249332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docker</a:t>
            </a:r>
            <a:r>
              <a:rPr lang="en-US" dirty="0"/>
              <a:t> run -</a:t>
            </a:r>
            <a:r>
              <a:rPr lang="en-US" dirty="0" err="1"/>
              <a:t>i</a:t>
            </a:r>
            <a:r>
              <a:rPr lang="en-US" dirty="0"/>
              <a:t> -p </a:t>
            </a:r>
            <a:r>
              <a:rPr lang="en-US" dirty="0" smtClean="0"/>
              <a:t>7465:7465 </a:t>
            </a:r>
            <a:r>
              <a:rPr lang="en-US" dirty="0"/>
              <a:t>-t </a:t>
            </a:r>
            <a:r>
              <a:rPr lang="en-US" dirty="0" err="1"/>
              <a:t>ojobot_development</a:t>
            </a:r>
            <a:r>
              <a:rPr lang="en-US" dirty="0"/>
              <a:t> /bin/bash </a:t>
            </a:r>
            <a:endParaRPr lang="en-US" dirty="0" smtClean="0"/>
          </a:p>
          <a:p>
            <a:r>
              <a:rPr lang="en-US" dirty="0" smtClean="0"/>
              <a:t>$ cd python</a:t>
            </a:r>
          </a:p>
          <a:p>
            <a:r>
              <a:rPr lang="en-US" dirty="0" smtClean="0"/>
              <a:t>$ python </a:t>
            </a:r>
            <a:r>
              <a:rPr lang="en-US" dirty="0" err="1" smtClean="0"/>
              <a:t>quake.py</a:t>
            </a:r>
            <a:r>
              <a:rPr lang="en-US" dirty="0" smtClean="0"/>
              <a:t> --region d02 --date 2016-04-15 -v</a:t>
            </a:r>
          </a:p>
          <a:p>
            <a:r>
              <a:rPr lang="en-US" dirty="0"/>
              <a:t>$ python </a:t>
            </a:r>
            <a:r>
              <a:rPr lang="en-US" dirty="0" err="1" smtClean="0"/>
              <a:t>trmm_process.py</a:t>
            </a:r>
            <a:r>
              <a:rPr lang="en-US" dirty="0" smtClean="0"/>
              <a:t> --region </a:t>
            </a:r>
            <a:r>
              <a:rPr lang="en-US" dirty="0"/>
              <a:t>d02 --date 2016-04-15 </a:t>
            </a:r>
            <a:r>
              <a:rPr lang="en-US" dirty="0" smtClean="0"/>
              <a:t>-v</a:t>
            </a:r>
            <a:endParaRPr lang="en-US" dirty="0"/>
          </a:p>
          <a:p>
            <a:r>
              <a:rPr lang="en-US" dirty="0" smtClean="0"/>
              <a:t>$ </a:t>
            </a:r>
            <a:r>
              <a:rPr lang="en-US" dirty="0"/>
              <a:t>python </a:t>
            </a:r>
            <a:r>
              <a:rPr lang="en-US" dirty="0" err="1" smtClean="0"/>
              <a:t>gpm_process.py</a:t>
            </a:r>
            <a:r>
              <a:rPr lang="en-US" dirty="0" smtClean="0"/>
              <a:t> --</a:t>
            </a:r>
            <a:r>
              <a:rPr lang="en-US" dirty="0"/>
              <a:t>region d02 </a:t>
            </a:r>
            <a:r>
              <a:rPr lang="en-US" dirty="0" smtClean="0"/>
              <a:t>--date 2016-04-15 -v</a:t>
            </a:r>
          </a:p>
          <a:p>
            <a:r>
              <a:rPr lang="en-US" dirty="0"/>
              <a:t>$ python </a:t>
            </a:r>
            <a:r>
              <a:rPr lang="en-US" dirty="0" err="1" smtClean="0"/>
              <a:t>landslide_nowcast.py</a:t>
            </a:r>
            <a:r>
              <a:rPr lang="en-US" dirty="0" smtClean="0"/>
              <a:t> --region </a:t>
            </a:r>
            <a:r>
              <a:rPr lang="en-US" dirty="0"/>
              <a:t>d02 --date </a:t>
            </a:r>
            <a:r>
              <a:rPr lang="en-US" dirty="0" smtClean="0"/>
              <a:t>2016-04-15 -v</a:t>
            </a:r>
          </a:p>
          <a:p>
            <a:r>
              <a:rPr lang="en-US" dirty="0"/>
              <a:t>$ python </a:t>
            </a:r>
            <a:r>
              <a:rPr lang="en-US" dirty="0" err="1" smtClean="0"/>
              <a:t>modis</a:t>
            </a:r>
            <a:r>
              <a:rPr lang="en-US" dirty="0" smtClean="0"/>
              <a:t>-active-</a:t>
            </a:r>
            <a:r>
              <a:rPr lang="en-US" dirty="0" err="1" smtClean="0"/>
              <a:t>fires.py</a:t>
            </a:r>
            <a:r>
              <a:rPr lang="en-US" dirty="0" smtClean="0"/>
              <a:t> --region </a:t>
            </a:r>
            <a:r>
              <a:rPr lang="en-US" dirty="0"/>
              <a:t>d02 --date 2016-04-15 -</a:t>
            </a:r>
            <a:r>
              <a:rPr lang="en-US" dirty="0" smtClean="0"/>
              <a:t>v</a:t>
            </a:r>
          </a:p>
          <a:p>
            <a:r>
              <a:rPr lang="en-US" dirty="0"/>
              <a:t>$ python </a:t>
            </a:r>
            <a:r>
              <a:rPr lang="en-US" dirty="0" err="1" smtClean="0"/>
              <a:t>viirs</a:t>
            </a:r>
            <a:r>
              <a:rPr lang="en-US" dirty="0" smtClean="0"/>
              <a:t>-active-</a:t>
            </a:r>
            <a:r>
              <a:rPr lang="en-US" dirty="0" err="1" smtClean="0"/>
              <a:t>fires.py</a:t>
            </a:r>
            <a:r>
              <a:rPr lang="en-US" dirty="0" smtClean="0"/>
              <a:t> --region </a:t>
            </a:r>
            <a:r>
              <a:rPr lang="en-US" dirty="0"/>
              <a:t>d02 --date 2016-04-15 </a:t>
            </a:r>
            <a:r>
              <a:rPr lang="en-US" dirty="0" smtClean="0"/>
              <a:t>–v</a:t>
            </a:r>
          </a:p>
          <a:p>
            <a:r>
              <a:rPr lang="en-US" dirty="0"/>
              <a:t>$ python </a:t>
            </a:r>
            <a:r>
              <a:rPr lang="en-US" dirty="0" smtClean="0"/>
              <a:t>geos5.py </a:t>
            </a:r>
            <a:r>
              <a:rPr lang="en-US" dirty="0"/>
              <a:t>--date 2016-04-15 </a:t>
            </a:r>
            <a:r>
              <a:rPr lang="en-US" dirty="0" smtClean="0"/>
              <a:t>–v</a:t>
            </a:r>
            <a:endParaRPr lang="en-US" dirty="0"/>
          </a:p>
          <a:p>
            <a:r>
              <a:rPr lang="en-US" dirty="0"/>
              <a:t>$ python </a:t>
            </a:r>
            <a:r>
              <a:rPr lang="en-US" dirty="0" err="1" smtClean="0"/>
              <a:t>gfms_vectorizer.py</a:t>
            </a:r>
            <a:r>
              <a:rPr lang="en-US" dirty="0" smtClean="0"/>
              <a:t> --</a:t>
            </a:r>
            <a:r>
              <a:rPr lang="en-US" dirty="0"/>
              <a:t>date 2016-04-15 </a:t>
            </a:r>
            <a:r>
              <a:rPr lang="en-US" dirty="0" smtClean="0"/>
              <a:t>–v</a:t>
            </a:r>
          </a:p>
          <a:p>
            <a:r>
              <a:rPr lang="en-US" dirty="0"/>
              <a:t>$ python </a:t>
            </a:r>
            <a:r>
              <a:rPr lang="en-US" dirty="0" err="1" smtClean="0"/>
              <a:t>viirs_CHLA</a:t>
            </a:r>
            <a:r>
              <a:rPr lang="en-US" dirty="0" smtClean="0"/>
              <a:t> –region d02 --</a:t>
            </a:r>
            <a:r>
              <a:rPr lang="en-US" dirty="0"/>
              <a:t>date 2016-04-15 </a:t>
            </a:r>
            <a:r>
              <a:rPr lang="en-US" dirty="0" smtClean="0"/>
              <a:t>–v</a:t>
            </a:r>
          </a:p>
          <a:p>
            <a:r>
              <a:rPr lang="en-US" dirty="0" smtClean="0"/>
              <a:t>[custom] $python </a:t>
            </a:r>
            <a:r>
              <a:rPr lang="en-US" dirty="0" err="1" smtClean="0"/>
              <a:t>forecastio.py</a:t>
            </a:r>
            <a:r>
              <a:rPr lang="en-US" dirty="0" smtClean="0"/>
              <a:t> –</a:t>
            </a:r>
            <a:r>
              <a:rPr lang="en-US" dirty="0" err="1" smtClean="0"/>
              <a:t>regiona</a:t>
            </a:r>
            <a:r>
              <a:rPr lang="en-US" dirty="0" smtClean="0"/>
              <a:t> d02 –date 2016-04-15 -v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0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00x400_Convox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23" y="2107307"/>
            <a:ext cx="1020117" cy="68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75579" y="-55414"/>
            <a:ext cx="6635750" cy="741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Did Just Happen?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660" y="6162896"/>
            <a:ext cx="444500" cy="55344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60" y="2739033"/>
            <a:ext cx="1990451" cy="674185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>
            <a:off x="2176642" y="3536549"/>
            <a:ext cx="4024" cy="23298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47850" y="2937346"/>
            <a:ext cx="346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8911" y="2146126"/>
            <a:ext cx="4969972" cy="191331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164" y="6031901"/>
            <a:ext cx="2117789" cy="815437"/>
          </a:xfrm>
          <a:prstGeom prst="rect">
            <a:avLst/>
          </a:prstGeom>
        </p:spPr>
      </p:pic>
      <p:cxnSp>
        <p:nvCxnSpPr>
          <p:cNvPr id="68" name="Straight Arrow Connector 67"/>
          <p:cNvCxnSpPr/>
          <p:nvPr/>
        </p:nvCxnSpPr>
        <p:spPr>
          <a:xfrm>
            <a:off x="7720969" y="6439619"/>
            <a:ext cx="65955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573332" y="5866428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Repository</a:t>
            </a:r>
          </a:p>
        </p:txBody>
      </p:sp>
      <p:cxnSp>
        <p:nvCxnSpPr>
          <p:cNvPr id="35" name="Elbow Connector 34"/>
          <p:cNvCxnSpPr>
            <a:stCxn id="12" idx="1"/>
          </p:cNvCxnSpPr>
          <p:nvPr/>
        </p:nvCxnSpPr>
        <p:spPr>
          <a:xfrm rot="10800000">
            <a:off x="3351682" y="6265660"/>
            <a:ext cx="2257483" cy="17396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utoShape 2" descr="mage result for computer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4" descr="mage result for computer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68354" y="364410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AWS Cloud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98911" y="4279865"/>
            <a:ext cx="4969972" cy="251096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559476" y="5924167"/>
            <a:ext cx="1170090" cy="663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Python</a:t>
            </a:r>
          </a:p>
          <a:p>
            <a:pPr algn="ctr"/>
            <a:r>
              <a:rPr lang="en-US" sz="1200" dirty="0" smtClean="0"/>
              <a:t>Scripts</a:t>
            </a:r>
            <a:endParaRPr lang="en-US" sz="12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925511" y="3503753"/>
            <a:ext cx="4024" cy="2329879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48165" y="4516220"/>
            <a:ext cx="2015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16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Publisher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6508377" cy="1143000"/>
          </a:xfrm>
        </p:spPr>
        <p:txBody>
          <a:bodyPr/>
          <a:lstStyle/>
          <a:p>
            <a:r>
              <a:rPr lang="en-US" dirty="0" smtClean="0"/>
              <a:t>Publishing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17" y="2209800"/>
            <a:ext cx="8793272" cy="391636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docker</a:t>
            </a:r>
            <a:r>
              <a:rPr lang="en-US" dirty="0"/>
              <a:t> run -</a:t>
            </a:r>
            <a:r>
              <a:rPr lang="en-US" dirty="0" err="1"/>
              <a:t>i</a:t>
            </a:r>
            <a:r>
              <a:rPr lang="en-US" dirty="0"/>
              <a:t> -p </a:t>
            </a:r>
            <a:r>
              <a:rPr lang="en-US" dirty="0" smtClean="0"/>
              <a:t>7465:7465 -t </a:t>
            </a:r>
            <a:r>
              <a:rPr lang="en-US" dirty="0" err="1"/>
              <a:t>ojobot_development</a:t>
            </a:r>
            <a:r>
              <a:rPr lang="en-US" dirty="0"/>
              <a:t> /bin/bash </a:t>
            </a:r>
            <a:endParaRPr lang="en-US" dirty="0" smtClean="0"/>
          </a:p>
          <a:p>
            <a:r>
              <a:rPr lang="en-US" dirty="0" smtClean="0"/>
              <a:t>$ node </a:t>
            </a:r>
            <a:r>
              <a:rPr lang="en-US" dirty="0" err="1" smtClean="0"/>
              <a:t>server.js</a:t>
            </a:r>
            <a:endParaRPr lang="en-US" dirty="0" smtClean="0"/>
          </a:p>
          <a:p>
            <a:pPr lvl="1"/>
            <a:r>
              <a:rPr lang="en-US" dirty="0" smtClean="0"/>
              <a:t>[Note: make sure that the database port is exposed]</a:t>
            </a:r>
            <a:endParaRPr lang="en-US" dirty="0"/>
          </a:p>
          <a:p>
            <a:r>
              <a:rPr lang="en-US" dirty="0" smtClean="0"/>
              <a:t>Connect browser to the </a:t>
            </a:r>
            <a:r>
              <a:rPr lang="en-US" dirty="0" err="1" smtClean="0"/>
              <a:t>docker</a:t>
            </a:r>
            <a:r>
              <a:rPr lang="en-US" dirty="0" smtClean="0"/>
              <a:t> IP address</a:t>
            </a:r>
          </a:p>
          <a:p>
            <a:pPr lvl="1"/>
            <a:r>
              <a:rPr lang="de-DE" dirty="0">
                <a:hlinkClick r:id="rId2"/>
              </a:rPr>
              <a:t>http://192.168.99.100:7465</a:t>
            </a:r>
            <a:r>
              <a:rPr lang="de-DE" dirty="0" smtClean="0">
                <a:hlinkClick r:id="rId2"/>
              </a:rPr>
              <a:t>/</a:t>
            </a:r>
            <a:r>
              <a:rPr lang="de-DE" dirty="0" smtClean="0"/>
              <a:t> [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]</a:t>
            </a:r>
            <a:endParaRPr lang="en-US" dirty="0"/>
          </a:p>
          <a:p>
            <a:r>
              <a:rPr lang="en-US" dirty="0" smtClean="0"/>
              <a:t>Search for products and visualize them</a:t>
            </a:r>
          </a:p>
          <a:p>
            <a:r>
              <a:rPr lang="en-US" dirty="0" smtClean="0"/>
              <a:t>Bring up the JavaScript console in Google Chrome and observe outputs</a:t>
            </a:r>
            <a:r>
              <a:rPr lang="is-IS" dirty="0" smtClean="0"/>
              <a:t>… and the access points</a:t>
            </a:r>
          </a:p>
          <a:p>
            <a:r>
              <a:rPr lang="is-IS" dirty="0" smtClean="0"/>
              <a:t>Check put the API page</a:t>
            </a:r>
          </a:p>
          <a:p>
            <a:pPr lvl="1"/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192.168.99.100:7465/api</a:t>
            </a:r>
            <a:endParaRPr lang="de-DE" dirty="0" smtClean="0"/>
          </a:p>
          <a:p>
            <a:pPr lvl="1"/>
            <a:r>
              <a:rPr lang="de-DE" dirty="0" smtClean="0"/>
              <a:t>Note: </a:t>
            </a:r>
            <a:r>
              <a:rPr lang="de-DE" dirty="0" err="1" smtClean="0"/>
              <a:t>You</a:t>
            </a:r>
            <a:r>
              <a:rPr lang="de-DE" dirty="0" smtClean="0"/>
              <a:t> will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customize</a:t>
            </a:r>
            <a:r>
              <a:rPr lang="de-DE" dirty="0" smtClean="0"/>
              <a:t> ./</a:t>
            </a:r>
            <a:r>
              <a:rPr lang="de-DE" dirty="0" err="1" smtClean="0"/>
              <a:t>public</a:t>
            </a:r>
            <a:r>
              <a:rPr lang="de-DE" dirty="0" smtClean="0"/>
              <a:t>/</a:t>
            </a:r>
            <a:r>
              <a:rPr lang="de-DE" dirty="0" err="1" smtClean="0"/>
              <a:t>swagger</a:t>
            </a:r>
            <a:r>
              <a:rPr lang="de-DE" dirty="0" smtClean="0"/>
              <a:t>/</a:t>
            </a:r>
            <a:r>
              <a:rPr lang="de-DE" dirty="0" err="1" smtClean="0"/>
              <a:t>swagger.json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7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6508377" cy="1143000"/>
          </a:xfrm>
        </p:spPr>
        <p:txBody>
          <a:bodyPr/>
          <a:lstStyle/>
          <a:p>
            <a:r>
              <a:rPr lang="en-US" dirty="0" smtClean="0"/>
              <a:t>Find / Test API for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17" y="2209800"/>
            <a:ext cx="8793272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Landslide </a:t>
            </a:r>
            <a:r>
              <a:rPr lang="en-US" dirty="0" err="1" smtClean="0"/>
              <a:t>nowcast</a:t>
            </a:r>
            <a:endParaRPr lang="en-US" dirty="0" smtClean="0"/>
          </a:p>
          <a:p>
            <a:r>
              <a:rPr lang="en-US" dirty="0" smtClean="0"/>
              <a:t>Flood </a:t>
            </a:r>
            <a:r>
              <a:rPr lang="en-US" dirty="0" err="1" smtClean="0"/>
              <a:t>nowcast</a:t>
            </a:r>
            <a:endParaRPr lang="en-US" dirty="0" smtClean="0"/>
          </a:p>
          <a:p>
            <a:r>
              <a:rPr lang="en-US" dirty="0" err="1" smtClean="0"/>
              <a:t>Trmm</a:t>
            </a:r>
            <a:r>
              <a:rPr lang="en-US" dirty="0" smtClean="0"/>
              <a:t> or </a:t>
            </a:r>
            <a:r>
              <a:rPr lang="en-US" dirty="0" err="1" smtClean="0"/>
              <a:t>gpm</a:t>
            </a:r>
            <a:r>
              <a:rPr lang="en-US" dirty="0" smtClean="0"/>
              <a:t> 1-day rainfall accumulation</a:t>
            </a:r>
          </a:p>
          <a:p>
            <a:r>
              <a:rPr lang="en-US" dirty="0" smtClean="0"/>
              <a:t>Quakes</a:t>
            </a:r>
          </a:p>
          <a:p>
            <a:r>
              <a:rPr lang="en-US" dirty="0" smtClean="0"/>
              <a:t>Active Fires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6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Consumer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5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6508377" cy="1143000"/>
          </a:xfrm>
        </p:spPr>
        <p:txBody>
          <a:bodyPr/>
          <a:lstStyle/>
          <a:p>
            <a:r>
              <a:rPr lang="en-US" dirty="0" smtClean="0"/>
              <a:t>Consuming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17" y="2209800"/>
            <a:ext cx="8793272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Install and run demo consumer from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clone  </a:t>
            </a:r>
            <a:r>
              <a:rPr lang="en-US" dirty="0" smtClean="0">
                <a:hlinkClick r:id="rId2"/>
              </a:rPr>
              <a:t>https://github.com:vightel/ojo-consumer.git</a:t>
            </a:r>
            <a:endParaRPr lang="en-US" dirty="0" smtClean="0"/>
          </a:p>
          <a:p>
            <a:pPr lvl="1"/>
            <a:r>
              <a:rPr lang="en-US" dirty="0" smtClean="0"/>
              <a:t>Follow directions in README</a:t>
            </a:r>
            <a:endParaRPr lang="en-US" dirty="0"/>
          </a:p>
          <a:p>
            <a:pPr lvl="1"/>
            <a:r>
              <a:rPr lang="en-US" dirty="0" smtClean="0"/>
              <a:t>Connect to your Publisher OpenSearch Endpoint</a:t>
            </a:r>
          </a:p>
          <a:p>
            <a:pPr lvl="2"/>
            <a:r>
              <a:rPr lang="en-US" dirty="0" smtClean="0"/>
              <a:t>or </a:t>
            </a:r>
            <a:r>
              <a:rPr lang="en-US" dirty="0" smtClean="0">
                <a:hlinkClick r:id="rId3"/>
              </a:rPr>
              <a:t>http://ojo-bot.herokuapp.com/opensearch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Visualize the five products from previous API search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3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Product 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93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961" y="0"/>
            <a:ext cx="7391401" cy="1143000"/>
          </a:xfrm>
        </p:spPr>
        <p:txBody>
          <a:bodyPr/>
          <a:lstStyle/>
          <a:p>
            <a:r>
              <a:rPr lang="en-US" dirty="0" smtClean="0"/>
              <a:t>Regional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Coffee Frost / Surface Air Temperature</a:t>
            </a:r>
          </a:p>
          <a:p>
            <a:pPr lvl="1"/>
            <a:r>
              <a:rPr lang="en-US" dirty="0" smtClean="0"/>
              <a:t>Gridded Product from GEOS-5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Coffee Frost / Surface Air Temperature</a:t>
            </a:r>
          </a:p>
          <a:p>
            <a:pPr lvl="1"/>
            <a:r>
              <a:rPr lang="en-US" dirty="0" smtClean="0"/>
              <a:t>Point location Value using </a:t>
            </a:r>
            <a:r>
              <a:rPr lang="en-US" dirty="0" err="1" smtClean="0"/>
              <a:t>Forecast.IO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71831" y="5960547"/>
            <a:ext cx="684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Generate Both Products and Make sure they are visible in S3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5678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-94004"/>
            <a:ext cx="6508377" cy="623843"/>
          </a:xfrm>
        </p:spPr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1200" y="1188000"/>
            <a:ext cx="7056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Day 1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Workshop Objectives</a:t>
            </a:r>
          </a:p>
          <a:p>
            <a:r>
              <a:rPr lang="en-US" sz="1200" dirty="0"/>
              <a:t>	Deploying on the cloud using </a:t>
            </a:r>
            <a:r>
              <a:rPr lang="en-US" sz="1200" dirty="0" err="1"/>
              <a:t>PaaS</a:t>
            </a:r>
            <a:r>
              <a:rPr lang="en-US" sz="1200" dirty="0"/>
              <a:t>/</a:t>
            </a:r>
            <a:r>
              <a:rPr lang="en-US" sz="1200" dirty="0" err="1"/>
              <a:t>IaaS</a:t>
            </a:r>
            <a:endParaRPr lang="en-US" sz="1200" dirty="0"/>
          </a:p>
          <a:p>
            <a:r>
              <a:rPr lang="en-US" sz="1200" dirty="0"/>
              <a:t>	Generate Products (locally and on the cloud)</a:t>
            </a:r>
          </a:p>
          <a:p>
            <a:r>
              <a:rPr lang="en-US" sz="1200" dirty="0"/>
              <a:t>	Publish Products</a:t>
            </a:r>
          </a:p>
          <a:p>
            <a:r>
              <a:rPr lang="en-US" sz="1200" dirty="0"/>
              <a:t>	Integrate Local Consumer</a:t>
            </a:r>
          </a:p>
          <a:p>
            <a:r>
              <a:rPr lang="en-US" sz="1200" dirty="0"/>
              <a:t>	Create Custom Regional Product</a:t>
            </a:r>
          </a:p>
          <a:p>
            <a:r>
              <a:rPr lang="en-US" sz="1200" dirty="0"/>
              <a:t>	Customization / Localization</a:t>
            </a:r>
          </a:p>
          <a:p>
            <a:endParaRPr lang="en-US" sz="1200" dirty="0"/>
          </a:p>
          <a:p>
            <a:r>
              <a:rPr lang="en-US" sz="1200" dirty="0"/>
              <a:t>Workshop Architecture Overview</a:t>
            </a:r>
          </a:p>
          <a:p>
            <a:r>
              <a:rPr lang="en-US" sz="1200" dirty="0"/>
              <a:t>	Remote (on the cloud)</a:t>
            </a:r>
          </a:p>
          <a:p>
            <a:r>
              <a:rPr lang="en-US" sz="1200" dirty="0"/>
              <a:t>	Local (local machine)</a:t>
            </a:r>
          </a:p>
          <a:p>
            <a:endParaRPr lang="en-US" sz="1200" dirty="0"/>
          </a:p>
          <a:p>
            <a:r>
              <a:rPr lang="en-US" sz="1200" dirty="0"/>
              <a:t>Configuration Setup and Deployment</a:t>
            </a:r>
          </a:p>
          <a:p>
            <a:endParaRPr lang="en-US" sz="1200" dirty="0"/>
          </a:p>
          <a:p>
            <a:r>
              <a:rPr lang="en-US" sz="1200" b="1" dirty="0"/>
              <a:t>Day 2</a:t>
            </a:r>
            <a:endParaRPr lang="en-US" sz="1200" dirty="0"/>
          </a:p>
          <a:p>
            <a:endParaRPr lang="en-US" sz="1200" b="1" dirty="0"/>
          </a:p>
          <a:p>
            <a:r>
              <a:rPr lang="en-US" sz="1200" dirty="0"/>
              <a:t>	Generate Existing Products (IMERG, Landslide </a:t>
            </a:r>
            <a:r>
              <a:rPr lang="en-US" sz="1200" dirty="0" err="1"/>
              <a:t>Nowcast</a:t>
            </a:r>
            <a:r>
              <a:rPr lang="en-US" sz="1200" dirty="0"/>
              <a:t>, Active Fires, Quakes…)</a:t>
            </a:r>
          </a:p>
          <a:p>
            <a:r>
              <a:rPr lang="en-US" sz="1200" dirty="0"/>
              <a:t>	Test Publisher on the Web using Browser Interface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OpenGeoSocial</a:t>
            </a:r>
            <a:r>
              <a:rPr lang="en-US" sz="1200" dirty="0"/>
              <a:t> API Overview/Demonstration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7249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395" y="3429000"/>
            <a:ext cx="5611852" cy="1398494"/>
          </a:xfrm>
        </p:spPr>
        <p:txBody>
          <a:bodyPr/>
          <a:lstStyle/>
          <a:p>
            <a:r>
              <a:rPr lang="en-US" smtClean="0"/>
              <a:t>Regional Product </a:t>
            </a:r>
            <a:r>
              <a:rPr lang="en-US" dirty="0" smtClean="0"/>
              <a:t>Publishing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5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198" y="165253"/>
            <a:ext cx="6508377" cy="1143000"/>
          </a:xfrm>
        </p:spPr>
        <p:txBody>
          <a:bodyPr/>
          <a:lstStyle/>
          <a:p>
            <a:r>
              <a:rPr lang="en-US" dirty="0" smtClean="0"/>
              <a:t>Regional Publisher Mod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library to respond to OpenSearch Queries</a:t>
            </a:r>
          </a:p>
          <a:p>
            <a:pPr lvl="1"/>
            <a:r>
              <a:rPr lang="en-US" dirty="0" smtClean="0"/>
              <a:t>./lib/s3queries</a:t>
            </a:r>
          </a:p>
          <a:p>
            <a:r>
              <a:rPr lang="en-US" dirty="0" smtClean="0"/>
              <a:t>Add source entry in ./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config.yaml</a:t>
            </a:r>
            <a:endParaRPr lang="en-US" dirty="0" smtClean="0"/>
          </a:p>
          <a:p>
            <a:r>
              <a:rPr lang="en-US" dirty="0" smtClean="0"/>
              <a:t>Add API documentation</a:t>
            </a:r>
          </a:p>
          <a:p>
            <a:pPr lvl="1"/>
            <a:r>
              <a:rPr lang="en-US" dirty="0" smtClean="0"/>
              <a:t>./</a:t>
            </a:r>
            <a:r>
              <a:rPr lang="en-US" dirty="0" err="1" smtClean="0"/>
              <a:t>publis</a:t>
            </a:r>
            <a:r>
              <a:rPr lang="en-US" dirty="0" smtClean="0"/>
              <a:t>/</a:t>
            </a:r>
            <a:r>
              <a:rPr lang="en-US" dirty="0" err="1" smtClean="0"/>
              <a:t>sqagger</a:t>
            </a:r>
            <a:r>
              <a:rPr lang="en-US" dirty="0" smtClean="0"/>
              <a:t>/</a:t>
            </a:r>
            <a:r>
              <a:rPr lang="en-US" dirty="0" err="1" smtClean="0"/>
              <a:t>swagger.json</a:t>
            </a:r>
            <a:endParaRPr lang="en-US" dirty="0" smtClean="0"/>
          </a:p>
          <a:p>
            <a:r>
              <a:rPr lang="en-US" dirty="0" smtClean="0"/>
              <a:t>Customize the browser view to test the query on the </a:t>
            </a:r>
            <a:r>
              <a:rPr lang="en-US" dirty="0" err="1" smtClean="0"/>
              <a:t>publsiher</a:t>
            </a:r>
            <a:r>
              <a:rPr lang="en-US" dirty="0" smtClean="0"/>
              <a:t> side</a:t>
            </a:r>
          </a:p>
          <a:p>
            <a:pPr lvl="1"/>
            <a:r>
              <a:rPr lang="en-US" dirty="0" smtClean="0"/>
              <a:t>./app/views/</a:t>
            </a:r>
            <a:r>
              <a:rPr lang="en-US" dirty="0" err="1" smtClean="0"/>
              <a:t>opensearch</a:t>
            </a:r>
            <a:r>
              <a:rPr lang="en-US" dirty="0" smtClean="0"/>
              <a:t>/</a:t>
            </a:r>
            <a:r>
              <a:rPr lang="en-US" dirty="0" err="1" smtClean="0"/>
              <a:t>classic.ejs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41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53388"/>
            <a:ext cx="6508377" cy="1143000"/>
          </a:xfrm>
        </p:spPr>
        <p:txBody>
          <a:bodyPr/>
          <a:lstStyle/>
          <a:p>
            <a:r>
              <a:rPr lang="en-US" dirty="0" smtClean="0"/>
              <a:t>Localization (Spanish Language)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 localization (Spanish Language) issues with new product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687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351" y="176270"/>
            <a:ext cx="6508377" cy="1143000"/>
          </a:xfrm>
        </p:spPr>
        <p:txBody>
          <a:bodyPr/>
          <a:lstStyle/>
          <a:p>
            <a:r>
              <a:rPr lang="en-US" dirty="0" smtClean="0"/>
              <a:t>Consumer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pages to query new regional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81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6508377" cy="1143000"/>
          </a:xfrm>
        </p:spPr>
        <p:txBody>
          <a:bodyPr/>
          <a:lstStyle/>
          <a:p>
            <a:r>
              <a:rPr lang="en-US" dirty="0" smtClean="0"/>
              <a:t>Security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Securing Publisher Access from non-authorized Access</a:t>
            </a:r>
          </a:p>
          <a:p>
            <a:r>
              <a:rPr lang="en-US" dirty="0" smtClean="0"/>
              <a:t>Application Registration using Facebook APID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79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0"/>
            <a:ext cx="6508377" cy="1143000"/>
          </a:xfrm>
        </p:spPr>
        <p:txBody>
          <a:bodyPr/>
          <a:lstStyle/>
          <a:p>
            <a:r>
              <a:rPr lang="en-US" smtClean="0"/>
              <a:t>Deploying </a:t>
            </a:r>
            <a:r>
              <a:rPr lang="en-US" dirty="0" smtClean="0"/>
              <a:t>to the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Login to the console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convox</a:t>
            </a:r>
            <a:r>
              <a:rPr lang="en-US" dirty="0" smtClean="0"/>
              <a:t> login </a:t>
            </a:r>
            <a:r>
              <a:rPr lang="en-US" dirty="0" err="1" smtClean="0"/>
              <a:t>console.convox.com</a:t>
            </a:r>
            <a:endParaRPr lang="en-US" dirty="0" smtClean="0"/>
          </a:p>
          <a:p>
            <a:r>
              <a:rPr lang="en-US" b="1" dirty="0" smtClean="0"/>
              <a:t>Check created app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convox</a:t>
            </a:r>
            <a:r>
              <a:rPr lang="en-US" dirty="0" smtClean="0"/>
              <a:t> apps info</a:t>
            </a:r>
          </a:p>
          <a:p>
            <a:r>
              <a:rPr lang="en-US" b="1" dirty="0" smtClean="0"/>
              <a:t>Deploy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convox</a:t>
            </a:r>
            <a:r>
              <a:rPr lang="en-US" dirty="0" smtClean="0"/>
              <a:t> deploy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461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6508377" cy="1143000"/>
          </a:xfrm>
        </p:spPr>
        <p:txBody>
          <a:bodyPr/>
          <a:lstStyle/>
          <a:p>
            <a:r>
              <a:rPr lang="en-US" dirty="0" smtClean="0"/>
              <a:t>Advanced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Scaling up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convox</a:t>
            </a:r>
            <a:r>
              <a:rPr lang="en-US" dirty="0" smtClean="0"/>
              <a:t> </a:t>
            </a:r>
            <a:r>
              <a:rPr lang="en-US" dirty="0"/>
              <a:t>scale web --</a:t>
            </a:r>
            <a:r>
              <a:rPr lang="en-US" dirty="0" smtClean="0"/>
              <a:t>count=4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convox</a:t>
            </a:r>
            <a:r>
              <a:rPr lang="en-US" dirty="0" smtClean="0"/>
              <a:t> </a:t>
            </a:r>
            <a:r>
              <a:rPr lang="en-US" dirty="0"/>
              <a:t>scale web --</a:t>
            </a:r>
            <a:r>
              <a:rPr lang="en-US" dirty="0" smtClean="0"/>
              <a:t>memory=1024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convox</a:t>
            </a:r>
            <a:r>
              <a:rPr lang="en-US" dirty="0" smtClean="0"/>
              <a:t> </a:t>
            </a:r>
            <a:r>
              <a:rPr lang="en-US" dirty="0"/>
              <a:t>rack scale --type=m4.xlarge --</a:t>
            </a:r>
            <a:r>
              <a:rPr lang="en-US" dirty="0" smtClean="0"/>
              <a:t>count=3</a:t>
            </a:r>
          </a:p>
          <a:p>
            <a:r>
              <a:rPr lang="en-US" b="1" dirty="0" err="1" smtClean="0"/>
              <a:t>Autoscaling</a:t>
            </a:r>
            <a:endParaRPr lang="en-US" b="1" dirty="0"/>
          </a:p>
          <a:p>
            <a:pPr lvl="1"/>
            <a:r>
              <a:rPr lang="en-US" dirty="0" err="1"/>
              <a:t>convox</a:t>
            </a:r>
            <a:r>
              <a:rPr lang="en-US" dirty="0"/>
              <a:t> rack </a:t>
            </a:r>
            <a:r>
              <a:rPr lang="en-US" dirty="0" err="1"/>
              <a:t>params</a:t>
            </a:r>
            <a:r>
              <a:rPr lang="en-US" dirty="0"/>
              <a:t> set </a:t>
            </a:r>
            <a:r>
              <a:rPr lang="en-US" dirty="0" err="1"/>
              <a:t>Autoscale</a:t>
            </a:r>
            <a:r>
              <a:rPr lang="en-US" dirty="0"/>
              <a:t>=Yes</a:t>
            </a:r>
          </a:p>
        </p:txBody>
      </p:sp>
    </p:spTree>
    <p:extLst>
      <p:ext uri="{BB962C8B-B14F-4D97-AF65-F5344CB8AC3E}">
        <p14:creationId xmlns:p14="http://schemas.microsoft.com/office/powerpoint/2010/main" val="20866933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6508377" cy="1143000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build and deploy app releases when you push new code</a:t>
            </a:r>
          </a:p>
        </p:txBody>
      </p:sp>
    </p:spTree>
    <p:extLst>
      <p:ext uri="{BB962C8B-B14F-4D97-AF65-F5344CB8AC3E}">
        <p14:creationId xmlns:p14="http://schemas.microsoft.com/office/powerpoint/2010/main" val="7976934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6508377" cy="1143000"/>
          </a:xfrm>
        </p:spPr>
        <p:txBody>
          <a:bodyPr/>
          <a:lstStyle/>
          <a:p>
            <a:r>
              <a:rPr lang="en-US" smtClean="0"/>
              <a:t>Secure Socket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convox.github.io</a:t>
            </a:r>
            <a:r>
              <a:rPr lang="en-US" dirty="0"/>
              <a:t>/docs/</a:t>
            </a:r>
            <a:r>
              <a:rPr lang="en-US" dirty="0" err="1"/>
              <a:t>ssl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324258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on Facebook/Twitter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5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-94004"/>
            <a:ext cx="6508377" cy="623843"/>
          </a:xfrm>
        </p:spPr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1200" y="1188000"/>
            <a:ext cx="705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b="1" dirty="0"/>
              <a:t>Day 3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	Consumer Integration </a:t>
            </a:r>
          </a:p>
          <a:p>
            <a:r>
              <a:rPr lang="en-US" sz="1200" dirty="0"/>
              <a:t>	Local / Remote Consumers with Multiple Publishers</a:t>
            </a:r>
          </a:p>
          <a:p>
            <a:r>
              <a:rPr lang="en-US" sz="1200" dirty="0"/>
              <a:t>	Local Product Processing</a:t>
            </a:r>
          </a:p>
          <a:p>
            <a:r>
              <a:rPr lang="en-US" sz="1200" dirty="0"/>
              <a:t>	Custom Regional Product - two options… or propose another one asap...</a:t>
            </a:r>
          </a:p>
          <a:p>
            <a:r>
              <a:rPr lang="en-US" sz="1200" dirty="0"/>
              <a:t>		Air Quality (Aura OMI NO2</a:t>
            </a:r>
            <a:r>
              <a:rPr lang="en-US" sz="1200" dirty="0" smtClean="0"/>
              <a:t>)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GEOS-5 Surface Air Temperature Forecast</a:t>
            </a:r>
            <a:endParaRPr lang="en-US" sz="1200" dirty="0"/>
          </a:p>
          <a:p>
            <a:r>
              <a:rPr lang="en-US" sz="1200" dirty="0"/>
              <a:t>		Frost Maps using </a:t>
            </a:r>
            <a:r>
              <a:rPr lang="en-US" sz="1200" dirty="0" err="1" smtClean="0"/>
              <a:t>Forecast.io</a:t>
            </a:r>
            <a:r>
              <a:rPr lang="en-US" sz="1200" dirty="0" smtClean="0"/>
              <a:t> point forecast </a:t>
            </a:r>
            <a:r>
              <a:rPr lang="en-US" sz="1200" dirty="0"/>
              <a:t>in lieu of MODIS LST </a:t>
            </a:r>
            <a:r>
              <a:rPr lang="en-US" sz="1200" dirty="0" smtClean="0"/>
              <a:t>(min </a:t>
            </a:r>
            <a:r>
              <a:rPr lang="en-US" sz="1200" dirty="0"/>
              <a:t>Temp/Dew point)… I thought it would be of interest for coffee...</a:t>
            </a:r>
          </a:p>
          <a:p>
            <a:endParaRPr lang="en-US" sz="1200" dirty="0"/>
          </a:p>
          <a:p>
            <a:r>
              <a:rPr lang="en-US" sz="1200" b="1" dirty="0"/>
              <a:t>Day 4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	Publish New Product</a:t>
            </a:r>
          </a:p>
          <a:p>
            <a:r>
              <a:rPr lang="en-US" sz="1200" dirty="0"/>
              <a:t>	Consumer New Product</a:t>
            </a:r>
          </a:p>
          <a:p>
            <a:r>
              <a:rPr lang="en-US" sz="1200" dirty="0"/>
              <a:t>	Customization / Localization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5346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8362"/>
            <a:ext cx="9144000" cy="42317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21"/>
            <a:ext cx="6508377" cy="1143000"/>
          </a:xfrm>
        </p:spPr>
        <p:txBody>
          <a:bodyPr/>
          <a:lstStyle/>
          <a:p>
            <a:r>
              <a:rPr lang="en-US" dirty="0" smtClean="0"/>
              <a:t>NASA SERVIR Chain Context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039" y="1654965"/>
            <a:ext cx="1289277" cy="73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NASA GSFC</a:t>
            </a:r>
          </a:p>
          <a:p>
            <a:pPr algn="ctr"/>
            <a:r>
              <a:rPr lang="en-US" sz="1200" dirty="0" smtClean="0"/>
              <a:t>Applied Sciences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914039" y="3425392"/>
            <a:ext cx="1289277" cy="6992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University of</a:t>
            </a:r>
          </a:p>
          <a:p>
            <a:pPr algn="ctr"/>
            <a:r>
              <a:rPr lang="en-US" sz="1200" dirty="0" smtClean="0"/>
              <a:t>Maryland</a:t>
            </a:r>
            <a:r>
              <a:rPr lang="is-IS" sz="1200" dirty="0" smtClean="0"/>
              <a:t>…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914039" y="4272116"/>
            <a:ext cx="1289277" cy="70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NOAA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914039" y="5147710"/>
            <a:ext cx="1289277" cy="6735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USGS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914039" y="2520933"/>
            <a:ext cx="1289277" cy="7585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NASA SERVIR</a:t>
            </a:r>
          </a:p>
        </p:txBody>
      </p:sp>
      <p:sp>
        <p:nvSpPr>
          <p:cNvPr id="9" name="Rectangle 8"/>
          <p:cNvSpPr/>
          <p:nvPr/>
        </p:nvSpPr>
        <p:spPr>
          <a:xfrm>
            <a:off x="4251144" y="1654965"/>
            <a:ext cx="1289277" cy="73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ADPC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4251144" y="2520933"/>
            <a:ext cx="1289277" cy="73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RCMRD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251144" y="3391874"/>
            <a:ext cx="1289277" cy="73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ICIMOD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251144" y="4260943"/>
            <a:ext cx="1289277" cy="73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RCCP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4251144" y="5147710"/>
            <a:ext cx="1289277" cy="73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AGRYMET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835151" y="2016897"/>
            <a:ext cx="30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Thailand (South-East Asia)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87551" y="2794720"/>
            <a:ext cx="303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Kenya (East/South Africa)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87551" y="3583715"/>
            <a:ext cx="2221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Nepal (Hindi Kush)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47015" y="4459306"/>
            <a:ext cx="349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Costa Rica (Central America)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35151" y="5296410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Western Africa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52403" y="6290864"/>
            <a:ext cx="125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Publishers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89508" y="6297086"/>
            <a:ext cx="141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Consumers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47005" y="59119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b="1" dirty="0" smtClean="0"/>
              <a:t>…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703353" y="59687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b="1" dirty="0" smtClean="0"/>
              <a:t>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283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User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206034" cy="3916363"/>
          </a:xfrm>
        </p:spPr>
        <p:txBody>
          <a:bodyPr/>
          <a:lstStyle/>
          <a:p>
            <a:r>
              <a:rPr lang="en-US" dirty="0" smtClean="0"/>
              <a:t>As a regional decision maker, I want to access Earth </a:t>
            </a:r>
            <a:r>
              <a:rPr lang="en-US" dirty="0"/>
              <a:t>R</a:t>
            </a:r>
            <a:r>
              <a:rPr lang="en-US" dirty="0" smtClean="0"/>
              <a:t>emote </a:t>
            </a:r>
            <a:r>
              <a:rPr lang="en-US" dirty="0"/>
              <a:t>S</a:t>
            </a:r>
            <a:r>
              <a:rPr lang="en-US" dirty="0" smtClean="0"/>
              <a:t>ensing products so I can make local decisions based on actionable information and demonstrate its societal benefits</a:t>
            </a:r>
          </a:p>
          <a:p>
            <a:pPr lvl="1"/>
            <a:r>
              <a:rPr lang="en-US" dirty="0" smtClean="0"/>
              <a:t>And I want to share the product within the community [or have it discovered quickly]</a:t>
            </a:r>
          </a:p>
          <a:p>
            <a:pPr lvl="1"/>
            <a:r>
              <a:rPr lang="en-US" dirty="0" smtClean="0"/>
              <a:t>And I want to enable my mobile users </a:t>
            </a:r>
          </a:p>
          <a:p>
            <a:pPr marL="457200" lvl="2" indent="0">
              <a:buNone/>
            </a:pPr>
            <a:r>
              <a:rPr lang="en-US" dirty="0" smtClean="0"/>
              <a:t>(low bandwidth users)</a:t>
            </a:r>
          </a:p>
        </p:txBody>
      </p:sp>
    </p:spTree>
    <p:extLst>
      <p:ext uri="{BB962C8B-B14F-4D97-AF65-F5344CB8AC3E}">
        <p14:creationId xmlns:p14="http://schemas.microsoft.com/office/powerpoint/2010/main" val="134502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3437" y="2637402"/>
            <a:ext cx="1419432" cy="11897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239770" y="2045179"/>
            <a:ext cx="31647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Surface Water Reference</a:t>
            </a:r>
          </a:p>
          <a:p>
            <a:pPr algn="r"/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Flood Extents</a:t>
            </a:r>
          </a:p>
          <a:p>
            <a:pPr algn="r"/>
            <a:r>
              <a:rPr lang="en-US" sz="1200" dirty="0" smtClean="0">
                <a:latin typeface="Helvetica Neue"/>
              </a:rPr>
              <a:t>Flood Forecast</a:t>
            </a:r>
          </a:p>
          <a:p>
            <a:pPr algn="r"/>
            <a:r>
              <a:rPr lang="en-US" sz="1200" b="1" dirty="0" smtClean="0">
                <a:latin typeface="Helvetica Neue"/>
              </a:rPr>
              <a:t>Daily Precipitation</a:t>
            </a:r>
          </a:p>
          <a:p>
            <a:pPr algn="r"/>
            <a:r>
              <a:rPr lang="en-US" sz="1200" b="1" dirty="0" smtClean="0">
                <a:latin typeface="Helvetica Neue"/>
              </a:rPr>
              <a:t>Landslide Forecast</a:t>
            </a:r>
          </a:p>
          <a:p>
            <a:pPr algn="r"/>
            <a:r>
              <a:rPr lang="en-US" sz="1200" b="1" dirty="0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Temperature/Wind</a:t>
            </a:r>
            <a:endParaRPr lang="is-IS" sz="1200" b="1" dirty="0">
              <a:solidFill>
                <a:schemeClr val="bg1">
                  <a:lumMod val="75000"/>
                </a:schemeClr>
              </a:solidFill>
              <a:latin typeface="Helvetica Neue"/>
            </a:endParaRPr>
          </a:p>
          <a:p>
            <a:pPr algn="r"/>
            <a:r>
              <a:rPr lang="is-IS" sz="1200" b="1" dirty="0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Soil Moisture</a:t>
            </a:r>
          </a:p>
          <a:p>
            <a:pPr algn="r"/>
            <a:r>
              <a:rPr lang="is-IS" sz="1200" b="1" dirty="0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Vegetation Health</a:t>
            </a:r>
          </a:p>
          <a:p>
            <a:pPr algn="r"/>
            <a:r>
              <a:rPr lang="is-IS" sz="1200" b="1" dirty="0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NDVI</a:t>
            </a:r>
          </a:p>
          <a:p>
            <a:pPr algn="r"/>
            <a:r>
              <a:rPr lang="is-IS" sz="1200" b="1" dirty="0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...</a:t>
            </a:r>
            <a:endParaRPr lang="en-US" sz="1200" b="1" dirty="0" smtClean="0">
              <a:solidFill>
                <a:schemeClr val="bg1">
                  <a:lumMod val="75000"/>
                </a:schemeClr>
              </a:solidFill>
              <a:latin typeface="Helvetica Neue"/>
            </a:endParaRPr>
          </a:p>
          <a:p>
            <a:endParaRPr lang="en-US" sz="1200" dirty="0">
              <a:latin typeface="Helvetica Neue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C7EA-B547-9F41-AEDA-DC9307844EF8}" type="slidenum">
              <a:rPr lang="en-US" smtClean="0"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57300" y="98425"/>
            <a:ext cx="7886700" cy="1325563"/>
          </a:xfrm>
        </p:spPr>
        <p:txBody>
          <a:bodyPr/>
          <a:lstStyle/>
          <a:p>
            <a:r>
              <a:rPr lang="en-US" dirty="0" smtClean="0"/>
              <a:t>RCCP Clearing House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327" y="1811692"/>
            <a:ext cx="2540000" cy="3386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182864" y="1638331"/>
            <a:ext cx="690289" cy="6902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3437" y="3984171"/>
            <a:ext cx="110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[Big] 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6838" y="5007429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Societal </a:t>
            </a:r>
          </a:p>
          <a:p>
            <a:r>
              <a:rPr lang="en-US" dirty="0" smtClean="0"/>
              <a:t>Products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3291" y="3030147"/>
            <a:ext cx="444500" cy="5534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2092" y="2673836"/>
            <a:ext cx="567871" cy="7126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9963" y="2086854"/>
            <a:ext cx="1032329" cy="5831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04306" y="3354509"/>
            <a:ext cx="1232522" cy="7438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27099" y="3583593"/>
            <a:ext cx="429986" cy="733181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6727791" y="3030147"/>
            <a:ext cx="114301" cy="2767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057085" y="3726438"/>
            <a:ext cx="447221" cy="1886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126028" y="2378412"/>
            <a:ext cx="283935" cy="2954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899624" y="3710106"/>
            <a:ext cx="4319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736142" y="2378412"/>
            <a:ext cx="3559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1972383" y="4316774"/>
            <a:ext cx="695247" cy="690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5745089" y="4316773"/>
            <a:ext cx="695247" cy="690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828025" y="5417442"/>
            <a:ext cx="3102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User Communities</a:t>
            </a:r>
          </a:p>
          <a:p>
            <a:r>
              <a:rPr lang="en-US" dirty="0" smtClean="0"/>
              <a:t>Agencies/Organizations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75118" y="713526"/>
            <a:ext cx="1207946" cy="606521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V="1">
            <a:off x="7644632" y="1423330"/>
            <a:ext cx="0" cy="490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833189" y="1464760"/>
            <a:ext cx="0" cy="40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686088" y="150680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Sharing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021746" y="1506806"/>
            <a:ext cx="10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Discovery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29295" y="482276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Fire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40452" y="4822762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87480" y="1811692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Water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468571" y="1798809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199" y="8696"/>
            <a:ext cx="6508377" cy="1143000"/>
          </a:xfrm>
        </p:spPr>
        <p:txBody>
          <a:bodyPr/>
          <a:lstStyle/>
          <a:p>
            <a:r>
              <a:rPr lang="en-US" dirty="0" smtClean="0"/>
              <a:t>Products?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397934"/>
            <a:ext cx="6508377" cy="522748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Landslide Inventory &amp; </a:t>
            </a:r>
            <a:r>
              <a:rPr lang="en-US" dirty="0" err="1" smtClean="0"/>
              <a:t>Nowcast</a:t>
            </a:r>
            <a:endParaRPr lang="en-US" dirty="0" smtClean="0"/>
          </a:p>
          <a:p>
            <a:r>
              <a:rPr lang="en-US" dirty="0" smtClean="0"/>
              <a:t>Accumulated Rainfall (IMERG GPM/TRMM)</a:t>
            </a:r>
          </a:p>
          <a:p>
            <a:pPr lvl="1"/>
            <a:r>
              <a:rPr lang="en-US" dirty="0" smtClean="0"/>
              <a:t>30mn, 3hrs, 1-d, 3-d, 7-d</a:t>
            </a:r>
          </a:p>
          <a:p>
            <a:r>
              <a:rPr lang="en-US" dirty="0" smtClean="0"/>
              <a:t>Rainfall Forecast (GEOS-5,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WRF</a:t>
            </a:r>
            <a:r>
              <a:rPr lang="is-IS" dirty="0" smtClean="0"/>
              <a:t>…</a:t>
            </a:r>
            <a:r>
              <a:rPr lang="en-US" dirty="0" smtClean="0"/>
              <a:t>)</a:t>
            </a:r>
          </a:p>
          <a:p>
            <a:r>
              <a:rPr lang="en-US" dirty="0" smtClean="0"/>
              <a:t>Flood </a:t>
            </a:r>
            <a:r>
              <a:rPr lang="en-US" dirty="0" err="1" smtClean="0"/>
              <a:t>Nowcast</a:t>
            </a:r>
            <a:r>
              <a:rPr lang="en-US" dirty="0" smtClean="0"/>
              <a:t> (GFMS UMD)</a:t>
            </a:r>
          </a:p>
          <a:p>
            <a:r>
              <a:rPr lang="en-US" dirty="0" smtClean="0"/>
              <a:t>Active Fires &amp;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Burned Areas </a:t>
            </a:r>
            <a:r>
              <a:rPr lang="en-US" dirty="0" smtClean="0"/>
              <a:t>(MODIS/VIIRS)</a:t>
            </a:r>
          </a:p>
          <a:p>
            <a:r>
              <a:rPr lang="en-US" dirty="0" smtClean="0"/>
              <a:t>Quakes (USGS)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NDVI, Flood Maps (EO-1, Landsat-8)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Air/Water Quality (AQUA/VIIRS)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Soil Moisture (SMAP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is-IS" dirty="0" smtClean="0"/>
              <a:t>… Custom Regional Products (Coffee related?)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12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Workshop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6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7980</TotalTime>
  <Words>1199</Words>
  <Application>Microsoft Macintosh PowerPoint</Application>
  <PresentationFormat>On-screen Show (4:3)</PresentationFormat>
  <Paragraphs>443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Calibri</vt:lpstr>
      <vt:lpstr>Century Gothic</vt:lpstr>
      <vt:lpstr>Helvetica Neue</vt:lpstr>
      <vt:lpstr>Wingdings 2</vt:lpstr>
      <vt:lpstr>Plaza</vt:lpstr>
      <vt:lpstr>Elastic Cloud Architecture For Open Geo-Social Decision Making</vt:lpstr>
      <vt:lpstr>Participants</vt:lpstr>
      <vt:lpstr>Agenda</vt:lpstr>
      <vt:lpstr>Agenda</vt:lpstr>
      <vt:lpstr>NASA SERVIR Chain Context</vt:lpstr>
      <vt:lpstr>Common User Story</vt:lpstr>
      <vt:lpstr>RCCP Clearing House</vt:lpstr>
      <vt:lpstr>Products?</vt:lpstr>
      <vt:lpstr>Architecture Overview</vt:lpstr>
      <vt:lpstr>Product-Oriented Architecture</vt:lpstr>
      <vt:lpstr>Product-Oriented Architecture</vt:lpstr>
      <vt:lpstr>Cloud Architecture</vt:lpstr>
      <vt:lpstr>Scalable Publisher Architecture</vt:lpstr>
      <vt:lpstr>Scalable Consumer Architecture</vt:lpstr>
      <vt:lpstr>Expanded Architecture</vt:lpstr>
      <vt:lpstr>Local Development - Publisher</vt:lpstr>
      <vt:lpstr>Local Development - Consumer</vt:lpstr>
      <vt:lpstr>PreReqs, Setup &amp; Deployment</vt:lpstr>
      <vt:lpstr>Pre-Reqs</vt:lpstr>
      <vt:lpstr>Local Setup</vt:lpstr>
      <vt:lpstr>Generating 10 Products</vt:lpstr>
      <vt:lpstr>What Did Just Happen?</vt:lpstr>
      <vt:lpstr>Local Publisher</vt:lpstr>
      <vt:lpstr>Publishing Products</vt:lpstr>
      <vt:lpstr>Find / Test API for…</vt:lpstr>
      <vt:lpstr>Local Consumer</vt:lpstr>
      <vt:lpstr>Consuming Products</vt:lpstr>
      <vt:lpstr>Local Product Processing</vt:lpstr>
      <vt:lpstr>Regional Products</vt:lpstr>
      <vt:lpstr>Regional Product Publishing</vt:lpstr>
      <vt:lpstr>Regional Publisher Mod</vt:lpstr>
      <vt:lpstr>Localization (Spanish Language)</vt:lpstr>
      <vt:lpstr>Consumer Change</vt:lpstr>
      <vt:lpstr>Security Discussion</vt:lpstr>
      <vt:lpstr>Deploying to the Cloud</vt:lpstr>
      <vt:lpstr>Advanced Configuration</vt:lpstr>
      <vt:lpstr>GitHub Integration</vt:lpstr>
      <vt:lpstr>Secure Socket Layer</vt:lpstr>
      <vt:lpstr>Sharing on Facebook/Twitter</vt:lpstr>
    </vt:vector>
  </TitlesOfParts>
  <Company>Vightel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 Cloud Architecture For Open Geo-Social Decision Making</dc:title>
  <dc:creator>Patrice Cappelaere</dc:creator>
  <cp:lastModifiedBy>Pat Cappelaere</cp:lastModifiedBy>
  <cp:revision>53</cp:revision>
  <dcterms:created xsi:type="dcterms:W3CDTF">2016-02-01T12:58:42Z</dcterms:created>
  <dcterms:modified xsi:type="dcterms:W3CDTF">2016-04-27T22:19:47Z</dcterms:modified>
</cp:coreProperties>
</file>