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80" r:id="rId6"/>
    <p:sldId id="259" r:id="rId7"/>
    <p:sldId id="267" r:id="rId8"/>
    <p:sldId id="261" r:id="rId9"/>
    <p:sldId id="283" r:id="rId10"/>
    <p:sldId id="260" r:id="rId11"/>
    <p:sldId id="268" r:id="rId12"/>
    <p:sldId id="284" r:id="rId13"/>
    <p:sldId id="262" r:id="rId14"/>
    <p:sldId id="263" r:id="rId15"/>
    <p:sldId id="269" r:id="rId16"/>
    <p:sldId id="278" r:id="rId17"/>
    <p:sldId id="279" r:id="rId18"/>
    <p:sldId id="282" r:id="rId19"/>
    <p:sldId id="266" r:id="rId20"/>
    <p:sldId id="272" r:id="rId21"/>
    <p:sldId id="270" r:id="rId22"/>
    <p:sldId id="264" r:id="rId23"/>
    <p:sldId id="265" r:id="rId24"/>
    <p:sldId id="281" r:id="rId25"/>
    <p:sldId id="271" r:id="rId26"/>
    <p:sldId id="273" r:id="rId27"/>
    <p:sldId id="276" r:id="rId2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64" d="100"/>
          <a:sy n="64"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p:cNvSpPr>
            <a:spLocks noGrp="1"/>
          </p:cNvSpPr>
          <p:nvPr>
            <p:ph type="dt" sz="half" idx="10"/>
          </p:nvPr>
        </p:nvSpPr>
        <p:spPr/>
        <p:txBody>
          <a:bodyPr/>
          <a:lstStyle/>
          <a:p>
            <a:fld id="{DC67E064-624D-4C9E-88AF-9A9754D91C57}" type="datetimeFigureOut">
              <a:rPr lang="nb-NO" smtClean="0"/>
              <a:t>05.12.2022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324409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DC67E064-624D-4C9E-88AF-9A9754D91C57}" type="datetimeFigureOut">
              <a:rPr lang="nb-NO" smtClean="0"/>
              <a:t>05.12.2022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363626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DC67E064-624D-4C9E-88AF-9A9754D91C57}" type="datetimeFigureOut">
              <a:rPr lang="nb-NO" smtClean="0"/>
              <a:t>05.12.2022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6118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DC67E064-624D-4C9E-88AF-9A9754D91C57}" type="datetimeFigureOut">
              <a:rPr lang="nb-NO" smtClean="0"/>
              <a:t>05.12.2022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194008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67E064-624D-4C9E-88AF-9A9754D91C57}" type="datetimeFigureOut">
              <a:rPr lang="nb-NO" smtClean="0"/>
              <a:t>05.12.2022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127452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p:cNvSpPr>
            <a:spLocks noGrp="1"/>
          </p:cNvSpPr>
          <p:nvPr>
            <p:ph type="dt" sz="half" idx="10"/>
          </p:nvPr>
        </p:nvSpPr>
        <p:spPr/>
        <p:txBody>
          <a:bodyPr/>
          <a:lstStyle/>
          <a:p>
            <a:fld id="{DC67E064-624D-4C9E-88AF-9A9754D91C57}" type="datetimeFigureOut">
              <a:rPr lang="nb-NO" smtClean="0"/>
              <a:t>05.12.2022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29682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p:cNvSpPr>
            <a:spLocks noGrp="1"/>
          </p:cNvSpPr>
          <p:nvPr>
            <p:ph type="dt" sz="half" idx="10"/>
          </p:nvPr>
        </p:nvSpPr>
        <p:spPr/>
        <p:txBody>
          <a:bodyPr/>
          <a:lstStyle/>
          <a:p>
            <a:fld id="{DC67E064-624D-4C9E-88AF-9A9754D91C57}" type="datetimeFigureOut">
              <a:rPr lang="nb-NO" smtClean="0"/>
              <a:t>05.12.2022</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288200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Date Placeholder 2"/>
          <p:cNvSpPr>
            <a:spLocks noGrp="1"/>
          </p:cNvSpPr>
          <p:nvPr>
            <p:ph type="dt" sz="half" idx="10"/>
          </p:nvPr>
        </p:nvSpPr>
        <p:spPr/>
        <p:txBody>
          <a:bodyPr/>
          <a:lstStyle/>
          <a:p>
            <a:fld id="{DC67E064-624D-4C9E-88AF-9A9754D91C57}" type="datetimeFigureOut">
              <a:rPr lang="nb-NO" smtClean="0"/>
              <a:t>05.12.2022</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38570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7E064-624D-4C9E-88AF-9A9754D91C57}" type="datetimeFigureOut">
              <a:rPr lang="nb-NO" smtClean="0"/>
              <a:t>05.12.2022</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303985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67E064-624D-4C9E-88AF-9A9754D91C57}" type="datetimeFigureOut">
              <a:rPr lang="nb-NO" smtClean="0"/>
              <a:t>05.12.2022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184379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67E064-624D-4C9E-88AF-9A9754D91C57}" type="datetimeFigureOut">
              <a:rPr lang="nb-NO" smtClean="0"/>
              <a:t>05.12.2022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AB643D9-1E94-4519-A421-39B4034A038C}" type="slidenum">
              <a:rPr lang="nb-NO" smtClean="0"/>
              <a:t>‹#›</a:t>
            </a:fld>
            <a:endParaRPr lang="nb-NO"/>
          </a:p>
        </p:txBody>
      </p:sp>
    </p:spTree>
    <p:extLst>
      <p:ext uri="{BB962C8B-B14F-4D97-AF65-F5344CB8AC3E}">
        <p14:creationId xmlns:p14="http://schemas.microsoft.com/office/powerpoint/2010/main" val="347733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7E064-624D-4C9E-88AF-9A9754D91C57}" type="datetimeFigureOut">
              <a:rPr lang="nb-NO" smtClean="0"/>
              <a:t>05.12.2022</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643D9-1E94-4519-A421-39B4034A038C}" type="slidenum">
              <a:rPr lang="nb-NO" smtClean="0"/>
              <a:t>‹#›</a:t>
            </a:fld>
            <a:endParaRPr lang="nb-NO"/>
          </a:p>
        </p:txBody>
      </p:sp>
    </p:spTree>
    <p:extLst>
      <p:ext uri="{BB962C8B-B14F-4D97-AF65-F5344CB8AC3E}">
        <p14:creationId xmlns:p14="http://schemas.microsoft.com/office/powerpoint/2010/main" val="174323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NB!</a:t>
            </a:r>
          </a:p>
        </p:txBody>
      </p:sp>
      <p:sp>
        <p:nvSpPr>
          <p:cNvPr id="3" name="Content Placeholder 2"/>
          <p:cNvSpPr>
            <a:spLocks noGrp="1"/>
          </p:cNvSpPr>
          <p:nvPr>
            <p:ph idx="1"/>
          </p:nvPr>
        </p:nvSpPr>
        <p:spPr/>
        <p:txBody>
          <a:bodyPr/>
          <a:lstStyle/>
          <a:p>
            <a:r>
              <a:rPr lang="nb-NO" dirty="0"/>
              <a:t>Merk at denne oppsummeringen ikke nødvendigvis følger rekkefølgen til forelesningene og at det her kun nevnes noen stikkord</a:t>
            </a:r>
          </a:p>
          <a:p>
            <a:r>
              <a:rPr lang="nb-NO" dirty="0"/>
              <a:t>Dette er ikke en utdypende fremstilling av alt som vil bli sagt i forelesningen</a:t>
            </a:r>
            <a:r>
              <a:rPr lang="nb-NO" dirty="0">
                <a:sym typeface="Wingdings" panose="05000000000000000000" pitchFamily="2" charset="2"/>
              </a:rPr>
              <a:t></a:t>
            </a:r>
            <a:endParaRPr lang="nb-NO" dirty="0"/>
          </a:p>
        </p:txBody>
      </p:sp>
    </p:spTree>
    <p:extLst>
      <p:ext uri="{BB962C8B-B14F-4D97-AF65-F5344CB8AC3E}">
        <p14:creationId xmlns:p14="http://schemas.microsoft.com/office/powerpoint/2010/main" val="4659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a:t>
            </a:r>
          </a:p>
        </p:txBody>
      </p:sp>
      <p:sp>
        <p:nvSpPr>
          <p:cNvPr id="3" name="Content Placeholder 2"/>
          <p:cNvSpPr>
            <a:spLocks noGrp="1"/>
          </p:cNvSpPr>
          <p:nvPr>
            <p:ph idx="1"/>
          </p:nvPr>
        </p:nvSpPr>
        <p:spPr/>
        <p:txBody>
          <a:bodyPr/>
          <a:lstStyle/>
          <a:p>
            <a:r>
              <a:rPr lang="nb-NO" b="1" dirty="0"/>
              <a:t>3. Oppgave som vil kunne bli gitt til eksamen: </a:t>
            </a:r>
            <a:r>
              <a:rPr lang="nb-NO" dirty="0"/>
              <a:t>Hvor mye ansvar har en bedrift for forhold i samfunnet rundt bedriften eller for forhold som for eksempel en kontraktpartner eller en underleverandør har hovedansvaret for?</a:t>
            </a:r>
          </a:p>
          <a:p>
            <a:endParaRPr lang="nb-NO" dirty="0"/>
          </a:p>
        </p:txBody>
      </p:sp>
    </p:spTree>
    <p:extLst>
      <p:ext uri="{BB962C8B-B14F-4D97-AF65-F5344CB8AC3E}">
        <p14:creationId xmlns:p14="http://schemas.microsoft.com/office/powerpoint/2010/main" val="404497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Hovedpunkter:</a:t>
            </a:r>
          </a:p>
        </p:txBody>
      </p:sp>
      <p:sp>
        <p:nvSpPr>
          <p:cNvPr id="3" name="Content Placeholder 2"/>
          <p:cNvSpPr>
            <a:spLocks noGrp="1"/>
          </p:cNvSpPr>
          <p:nvPr>
            <p:ph idx="1"/>
          </p:nvPr>
        </p:nvSpPr>
        <p:spPr>
          <a:xfrm>
            <a:off x="838200" y="1305017"/>
            <a:ext cx="10515600" cy="5326602"/>
          </a:xfrm>
        </p:spPr>
        <p:txBody>
          <a:bodyPr/>
          <a:lstStyle/>
          <a:p>
            <a:r>
              <a:rPr lang="nb-NO" dirty="0"/>
              <a:t>Hva betyr det å ta ansvar?</a:t>
            </a:r>
          </a:p>
          <a:p>
            <a:r>
              <a:rPr lang="nb-NO" i="1" dirty="0"/>
              <a:t>Ex ante </a:t>
            </a:r>
            <a:r>
              <a:rPr lang="nb-NO" dirty="0"/>
              <a:t>(på forhånd) og </a:t>
            </a:r>
            <a:r>
              <a:rPr lang="nb-NO" i="1" dirty="0"/>
              <a:t>ex post </a:t>
            </a:r>
            <a:r>
              <a:rPr lang="nb-NO" dirty="0"/>
              <a:t>(i etterkant)</a:t>
            </a:r>
          </a:p>
          <a:p>
            <a:r>
              <a:rPr lang="nb-NO" dirty="0" err="1"/>
              <a:t>Corporate</a:t>
            </a:r>
            <a:r>
              <a:rPr lang="nb-NO" dirty="0"/>
              <a:t> </a:t>
            </a:r>
            <a:r>
              <a:rPr lang="nb-NO" dirty="0" err="1"/>
              <a:t>Social</a:t>
            </a:r>
            <a:r>
              <a:rPr lang="nb-NO" dirty="0"/>
              <a:t> </a:t>
            </a:r>
            <a:r>
              <a:rPr lang="nb-NO" dirty="0" err="1"/>
              <a:t>Responsibility</a:t>
            </a:r>
            <a:r>
              <a:rPr lang="nb-NO" dirty="0"/>
              <a:t> (CSR) – bedrifters samfunnsansvar</a:t>
            </a:r>
          </a:p>
          <a:p>
            <a:r>
              <a:rPr lang="nb-NO" dirty="0"/>
              <a:t>Tanken er at bedrifter har et ansvar utover aksjonærer (</a:t>
            </a:r>
            <a:r>
              <a:rPr lang="nb-NO" i="1" dirty="0" err="1"/>
              <a:t>shareholders</a:t>
            </a:r>
            <a:r>
              <a:rPr lang="nb-NO" dirty="0"/>
              <a:t>), ansatte og kunder: bedriften har ansvar også for </a:t>
            </a:r>
            <a:r>
              <a:rPr lang="nb-NO" i="1" dirty="0"/>
              <a:t>stakeholders</a:t>
            </a:r>
            <a:r>
              <a:rPr lang="nb-NO" dirty="0"/>
              <a:t>: lokalmiljø, natur og samfunnet for øvrig.</a:t>
            </a:r>
          </a:p>
          <a:p>
            <a:r>
              <a:rPr lang="nb-NO" dirty="0"/>
              <a:t>Hvor langt strekker dette ansvaret seg?</a:t>
            </a:r>
          </a:p>
          <a:p>
            <a:r>
              <a:rPr lang="nb-NO" dirty="0"/>
              <a:t>Relevant her: Den tredelte bunnlinjen (som viser hvordan det sosiale, miljøet og økonomi er gjensidig avhengig av hverandre)</a:t>
            </a:r>
          </a:p>
          <a:p>
            <a:r>
              <a:rPr lang="nb-NO" dirty="0"/>
              <a:t>Diverse tiltak innen miljøsertifisering vil også være relevant</a:t>
            </a:r>
          </a:p>
          <a:p>
            <a:endParaRPr lang="nb-NO" dirty="0"/>
          </a:p>
        </p:txBody>
      </p:sp>
    </p:spTree>
    <p:extLst>
      <p:ext uri="{BB962C8B-B14F-4D97-AF65-F5344CB8AC3E}">
        <p14:creationId xmlns:p14="http://schemas.microsoft.com/office/powerpoint/2010/main" val="87269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3354-08FC-39ED-AD1E-9C250B666F15}"/>
              </a:ext>
            </a:extLst>
          </p:cNvPr>
          <p:cNvSpPr>
            <a:spLocks noGrp="1"/>
          </p:cNvSpPr>
          <p:nvPr>
            <p:ph type="title"/>
          </p:nvPr>
        </p:nvSpPr>
        <p:spPr/>
        <p:txBody>
          <a:bodyPr/>
          <a:lstStyle/>
          <a:p>
            <a:r>
              <a:rPr lang="nb-NO" dirty="0"/>
              <a:t>Videre:</a:t>
            </a:r>
          </a:p>
        </p:txBody>
      </p:sp>
      <p:sp>
        <p:nvSpPr>
          <p:cNvPr id="3" name="Content Placeholder 2">
            <a:extLst>
              <a:ext uri="{FF2B5EF4-FFF2-40B4-BE49-F238E27FC236}">
                <a16:creationId xmlns:a16="http://schemas.microsoft.com/office/drawing/2014/main" id="{ECE8DB70-B0D9-48CC-2AC2-0633EDF207C9}"/>
              </a:ext>
            </a:extLst>
          </p:cNvPr>
          <p:cNvSpPr>
            <a:spLocks noGrp="1"/>
          </p:cNvSpPr>
          <p:nvPr>
            <p:ph idx="1"/>
          </p:nvPr>
        </p:nvSpPr>
        <p:spPr/>
        <p:txBody>
          <a:bodyPr/>
          <a:lstStyle/>
          <a:p>
            <a:r>
              <a:rPr lang="nb-NO" dirty="0"/>
              <a:t>Hva med å trekke inn spørsmålet om hvilket ansvar og forpliktelser vi har eller bør ha for naturen som sådan og fremtidige generasjoner?</a:t>
            </a:r>
          </a:p>
          <a:p>
            <a:r>
              <a:rPr lang="nb-NO" dirty="0"/>
              <a:t>Trekk inn Hans Jonas og føre var-prinsippet (Vetlesen s. 72-73) </a:t>
            </a:r>
          </a:p>
        </p:txBody>
      </p:sp>
    </p:spTree>
    <p:extLst>
      <p:ext uri="{BB962C8B-B14F-4D97-AF65-F5344CB8AC3E}">
        <p14:creationId xmlns:p14="http://schemas.microsoft.com/office/powerpoint/2010/main" val="392239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 </a:t>
            </a:r>
          </a:p>
        </p:txBody>
      </p:sp>
      <p:sp>
        <p:nvSpPr>
          <p:cNvPr id="3" name="Content Placeholder 2"/>
          <p:cNvSpPr>
            <a:spLocks noGrp="1"/>
          </p:cNvSpPr>
          <p:nvPr>
            <p:ph idx="1"/>
          </p:nvPr>
        </p:nvSpPr>
        <p:spPr/>
        <p:txBody>
          <a:bodyPr>
            <a:normAutofit lnSpcReduction="10000"/>
          </a:bodyPr>
          <a:lstStyle/>
          <a:p>
            <a:r>
              <a:rPr lang="nb-NO" b="1" dirty="0"/>
              <a:t>4. Oppgave som vil kunne bli gitt til eksamen: </a:t>
            </a:r>
            <a:r>
              <a:rPr lang="nb-NO" dirty="0"/>
              <a:t>Verdier omtales som viktige for styring og påvirkning av vår atferd. Hvordan kan vi sikre etterlevelse av våre valgte verdier i en bedrift eller annen type av organisasjon? </a:t>
            </a:r>
          </a:p>
          <a:p>
            <a:r>
              <a:rPr lang="nb-NO" dirty="0"/>
              <a:t>Erkjennelse, </a:t>
            </a:r>
            <a:r>
              <a:rPr lang="nb-NO" i="1" dirty="0"/>
              <a:t>ser</a:t>
            </a:r>
            <a:r>
              <a:rPr lang="nb-NO" dirty="0"/>
              <a:t> vi problemstillingen? (Gorillaen)</a:t>
            </a:r>
          </a:p>
          <a:p>
            <a:r>
              <a:rPr lang="nb-NO" dirty="0"/>
              <a:t>Rolle og kultur, kan vi lett havne i en ukultur? (vi ser ikke problemer for bare gevinst eller vi er for travle – «timingen er ikke god»)</a:t>
            </a:r>
          </a:p>
          <a:p>
            <a:r>
              <a:rPr lang="nb-NO" dirty="0"/>
              <a:t>Det individuelt rasjonelle kan være kollektivt irrasjonelt («allmenningens tragedie»)</a:t>
            </a:r>
          </a:p>
          <a:p>
            <a:r>
              <a:rPr lang="nb-NO" dirty="0"/>
              <a:t>Legge strategier for å overholde de etiske prinsipper man har vedtatt</a:t>
            </a:r>
          </a:p>
        </p:txBody>
      </p:sp>
    </p:spTree>
    <p:extLst>
      <p:ext uri="{BB962C8B-B14F-4D97-AF65-F5344CB8AC3E}">
        <p14:creationId xmlns:p14="http://schemas.microsoft.com/office/powerpoint/2010/main" val="352078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 </a:t>
            </a:r>
          </a:p>
        </p:txBody>
      </p:sp>
      <p:sp>
        <p:nvSpPr>
          <p:cNvPr id="3" name="Content Placeholder 2"/>
          <p:cNvSpPr>
            <a:spLocks noGrp="1"/>
          </p:cNvSpPr>
          <p:nvPr>
            <p:ph idx="1"/>
          </p:nvPr>
        </p:nvSpPr>
        <p:spPr/>
        <p:txBody>
          <a:bodyPr/>
          <a:lstStyle/>
          <a:p>
            <a:r>
              <a:rPr lang="nb-NO" b="1" dirty="0"/>
              <a:t>5. Oppgave som vil kunne bli gitt til eksamen: </a:t>
            </a:r>
            <a:r>
              <a:rPr lang="nb-NO" dirty="0"/>
              <a:t>En bærekraftig utvikling skal ifølge FNs </a:t>
            </a:r>
            <a:r>
              <a:rPr lang="nb-NO" dirty="0" err="1"/>
              <a:t>bærekraftsmål</a:t>
            </a:r>
            <a:r>
              <a:rPr lang="nb-NO" dirty="0"/>
              <a:t> imøtekomme dagens behov uten å ødelegge mulighetene for at kommende generasjoner skal få dekket sine behov. Hva vil en god utdanning kunne bety i denne sammenheng hvis vi kobler det spesielt til ideen om at utdanningen skal lære elever og studenter til etisk refleksjon?</a:t>
            </a:r>
          </a:p>
        </p:txBody>
      </p:sp>
    </p:spTree>
    <p:extLst>
      <p:ext uri="{BB962C8B-B14F-4D97-AF65-F5344CB8AC3E}">
        <p14:creationId xmlns:p14="http://schemas.microsoft.com/office/powerpoint/2010/main" val="325943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Hovedpunkter:</a:t>
            </a:r>
          </a:p>
        </p:txBody>
      </p:sp>
      <p:sp>
        <p:nvSpPr>
          <p:cNvPr id="3" name="Content Placeholder 2"/>
          <p:cNvSpPr>
            <a:spLocks noGrp="1"/>
          </p:cNvSpPr>
          <p:nvPr>
            <p:ph idx="1"/>
          </p:nvPr>
        </p:nvSpPr>
        <p:spPr/>
        <p:txBody>
          <a:bodyPr/>
          <a:lstStyle/>
          <a:p>
            <a:r>
              <a:rPr lang="nb-NO" dirty="0"/>
              <a:t>Hva er god utdanning? Hva er vitenskap?</a:t>
            </a:r>
          </a:p>
          <a:p>
            <a:r>
              <a:rPr lang="nb-NO" dirty="0"/>
              <a:t>Hvilke syn på hva vitenskap er kommer frem i FNs </a:t>
            </a:r>
            <a:r>
              <a:rPr lang="nb-NO" dirty="0" err="1"/>
              <a:t>bærekraftsmål</a:t>
            </a:r>
            <a:r>
              <a:rPr lang="nb-NO" dirty="0"/>
              <a:t> for god utdanning?</a:t>
            </a:r>
          </a:p>
          <a:p>
            <a:r>
              <a:rPr lang="nb-NO" dirty="0"/>
              <a:t>Er dette en form for kulturimperialisme?</a:t>
            </a:r>
          </a:p>
          <a:p>
            <a:r>
              <a:rPr lang="nb-NO" dirty="0"/>
              <a:t>Bærer de preg av konsekvensetikk? nytteetikk (ja..)</a:t>
            </a:r>
          </a:p>
          <a:p>
            <a:r>
              <a:rPr lang="nb-NO" dirty="0"/>
              <a:t>Finnes det plikteetiske og/eller dygdsetiske alternativer? (ja..)</a:t>
            </a:r>
          </a:p>
        </p:txBody>
      </p:sp>
    </p:spTree>
    <p:extLst>
      <p:ext uri="{BB962C8B-B14F-4D97-AF65-F5344CB8AC3E}">
        <p14:creationId xmlns:p14="http://schemas.microsoft.com/office/powerpoint/2010/main" val="27378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Pliktetisk</a:t>
            </a:r>
          </a:p>
        </p:txBody>
      </p:sp>
      <p:sp>
        <p:nvSpPr>
          <p:cNvPr id="3" name="Content Placeholder 2"/>
          <p:cNvSpPr>
            <a:spLocks noGrp="1"/>
          </p:cNvSpPr>
          <p:nvPr>
            <p:ph idx="1"/>
          </p:nvPr>
        </p:nvSpPr>
        <p:spPr/>
        <p:txBody>
          <a:bodyPr/>
          <a:lstStyle/>
          <a:p>
            <a:r>
              <a:rPr lang="nb-NO" dirty="0"/>
              <a:t>Eks. Hans Jonas:</a:t>
            </a:r>
          </a:p>
          <a:p>
            <a:r>
              <a:rPr lang="nb-NO" dirty="0"/>
              <a:t>Filosofen Hans Jonas (se </a:t>
            </a:r>
            <a:r>
              <a:rPr lang="nb-NO" i="1" dirty="0"/>
              <a:t>Hva er etikk</a:t>
            </a:r>
            <a:r>
              <a:rPr lang="nb-NO" dirty="0"/>
              <a:t>, kapittel 5) fremmer følgende imperativ (dvs. absolutte påbud): </a:t>
            </a:r>
            <a:r>
              <a:rPr lang="nb-NO" b="1" dirty="0"/>
              <a:t>handle slik at konsekvensene av handlingen vil være forenlige med en bærekraftig jord, og dermed også menneskehetens fremtidige eksistens </a:t>
            </a:r>
            <a:r>
              <a:rPr lang="nb-NO" dirty="0"/>
              <a:t>(</a:t>
            </a:r>
            <a:r>
              <a:rPr lang="nb-NO" i="1" dirty="0"/>
              <a:t>Hva er etikk</a:t>
            </a:r>
            <a:r>
              <a:rPr lang="nb-NO" dirty="0"/>
              <a:t>, side 72). Hva tenker du om et slikt absolutt påbud? </a:t>
            </a:r>
          </a:p>
          <a:p>
            <a:r>
              <a:rPr lang="nb-NO" dirty="0"/>
              <a:t>Kan dette være et alternativ? En grunnleggende norm som alle </a:t>
            </a:r>
            <a:r>
              <a:rPr lang="nb-NO" dirty="0" err="1"/>
              <a:t>bærekraftsmål</a:t>
            </a:r>
            <a:r>
              <a:rPr lang="nb-NO" dirty="0"/>
              <a:t> bør være basert på?</a:t>
            </a:r>
          </a:p>
        </p:txBody>
      </p:sp>
    </p:spTree>
    <p:extLst>
      <p:ext uri="{BB962C8B-B14F-4D97-AF65-F5344CB8AC3E}">
        <p14:creationId xmlns:p14="http://schemas.microsoft.com/office/powerpoint/2010/main" val="281922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Dydsetisk</a:t>
            </a:r>
            <a:r>
              <a:rPr lang="nb-NO" dirty="0"/>
              <a:t>:</a:t>
            </a:r>
          </a:p>
        </p:txBody>
      </p:sp>
      <p:sp>
        <p:nvSpPr>
          <p:cNvPr id="3" name="Content Placeholder 2"/>
          <p:cNvSpPr>
            <a:spLocks noGrp="1"/>
          </p:cNvSpPr>
          <p:nvPr>
            <p:ph idx="1"/>
          </p:nvPr>
        </p:nvSpPr>
        <p:spPr/>
        <p:txBody>
          <a:bodyPr/>
          <a:lstStyle/>
          <a:p>
            <a:r>
              <a:rPr lang="nb-NO" dirty="0"/>
              <a:t>«Fiskeren som ikke trengte å fiske mer»</a:t>
            </a:r>
          </a:p>
          <a:p>
            <a:r>
              <a:rPr lang="nb-NO" dirty="0"/>
              <a:t>Generelt mindre forbruk. Lære seg å klare seg med mindre enn den rike verden gjør i dag.</a:t>
            </a:r>
          </a:p>
          <a:p>
            <a:r>
              <a:rPr lang="nb-NO" dirty="0"/>
              <a:t>Etterstrebe dydene moderasjon og nøkternhet</a:t>
            </a:r>
          </a:p>
          <a:p>
            <a:endParaRPr lang="nb-NO" dirty="0"/>
          </a:p>
          <a:p>
            <a:r>
              <a:rPr lang="nb-NO" dirty="0"/>
              <a:t>Ikke noe av dette er lett eller enkelt å innføre, men kanskje er det på tide å tenke annerledes om disse problemstillingene?</a:t>
            </a:r>
          </a:p>
        </p:txBody>
      </p:sp>
    </p:spTree>
    <p:extLst>
      <p:ext uri="{BB962C8B-B14F-4D97-AF65-F5344CB8AC3E}">
        <p14:creationId xmlns:p14="http://schemas.microsoft.com/office/powerpoint/2010/main" val="378624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Diskursetikk</a:t>
            </a:r>
          </a:p>
        </p:txBody>
      </p:sp>
      <p:sp>
        <p:nvSpPr>
          <p:cNvPr id="3" name="Content Placeholder 2"/>
          <p:cNvSpPr>
            <a:spLocks noGrp="1"/>
          </p:cNvSpPr>
          <p:nvPr>
            <p:ph idx="1"/>
          </p:nvPr>
        </p:nvSpPr>
        <p:spPr/>
        <p:txBody>
          <a:bodyPr/>
          <a:lstStyle/>
          <a:p>
            <a:r>
              <a:rPr lang="nb-NO" dirty="0"/>
              <a:t>Det er vel kanskje det FNs </a:t>
            </a:r>
            <a:r>
              <a:rPr lang="nb-NO" dirty="0" err="1"/>
              <a:t>bærekraftsmål</a:t>
            </a:r>
            <a:r>
              <a:rPr lang="nb-NO" dirty="0"/>
              <a:t> er et resultat av?</a:t>
            </a:r>
          </a:p>
          <a:p>
            <a:r>
              <a:rPr lang="nb-NO" dirty="0"/>
              <a:t>Men har «alle argumenter kommet på bordet»?</a:t>
            </a:r>
          </a:p>
          <a:p>
            <a:r>
              <a:rPr lang="nb-NO" dirty="0"/>
              <a:t>Er «alle berørte parter» inkludert i prosessen?</a:t>
            </a:r>
          </a:p>
          <a:p>
            <a:endParaRPr lang="nb-NO" dirty="0"/>
          </a:p>
          <a:p>
            <a:r>
              <a:rPr lang="nb-NO" dirty="0"/>
              <a:t>En mer bærekraftig nytteetikk er også et alternativ</a:t>
            </a:r>
          </a:p>
        </p:txBody>
      </p:sp>
    </p:spTree>
    <p:extLst>
      <p:ext uri="{BB962C8B-B14F-4D97-AF65-F5344CB8AC3E}">
        <p14:creationId xmlns:p14="http://schemas.microsoft.com/office/powerpoint/2010/main" val="239662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a:t>
            </a:r>
          </a:p>
        </p:txBody>
      </p:sp>
      <p:sp>
        <p:nvSpPr>
          <p:cNvPr id="3" name="Content Placeholder 2"/>
          <p:cNvSpPr>
            <a:spLocks noGrp="1"/>
          </p:cNvSpPr>
          <p:nvPr>
            <p:ph idx="1"/>
          </p:nvPr>
        </p:nvSpPr>
        <p:spPr/>
        <p:txBody>
          <a:bodyPr/>
          <a:lstStyle/>
          <a:p>
            <a:r>
              <a:rPr lang="nb-NO" b="1" dirty="0"/>
              <a:t>6. Oppgave som vil kunne bli gitt til eksamen: </a:t>
            </a:r>
            <a:r>
              <a:rPr lang="nb-NO" dirty="0"/>
              <a:t>I en rapport som konsulentselskapet </a:t>
            </a:r>
            <a:r>
              <a:rPr lang="nb-NO" dirty="0" err="1"/>
              <a:t>PwC</a:t>
            </a:r>
            <a:r>
              <a:rPr lang="nb-NO" dirty="0"/>
              <a:t> har utarbeidet for Storebrand og organisasjonen CARE i 2018, konkluderes det med at «Kjønnsmangfold i et selskap gir mer kritisk og kreativ tenking. Dette resulterer i flere ideer, og mer innovasjon, en sterkere kultur, høyere produktivitet og bedre ledelse». Diskuter denne påstanden med utgangspunkt i FNs </a:t>
            </a:r>
            <a:r>
              <a:rPr lang="nb-NO" dirty="0" err="1"/>
              <a:t>bærekraftsmål</a:t>
            </a:r>
            <a:r>
              <a:rPr lang="nb-NO" dirty="0"/>
              <a:t> for likestilling mellom kjønnene.  </a:t>
            </a:r>
          </a:p>
        </p:txBody>
      </p:sp>
    </p:spTree>
    <p:extLst>
      <p:ext uri="{BB962C8B-B14F-4D97-AF65-F5344CB8AC3E}">
        <p14:creationId xmlns:p14="http://schemas.microsoft.com/office/powerpoint/2010/main" val="41882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a:t>Etikk og samfunnsansvar</a:t>
            </a:r>
          </a:p>
        </p:txBody>
      </p:sp>
      <p:sp>
        <p:nvSpPr>
          <p:cNvPr id="3" name="Subtitle 2"/>
          <p:cNvSpPr>
            <a:spLocks noGrp="1"/>
          </p:cNvSpPr>
          <p:nvPr>
            <p:ph type="subTitle" idx="1"/>
          </p:nvPr>
        </p:nvSpPr>
        <p:spPr/>
        <p:txBody>
          <a:bodyPr>
            <a:normAutofit/>
          </a:bodyPr>
          <a:lstStyle/>
          <a:p>
            <a:r>
              <a:rPr lang="nb-NO" sz="4800" dirty="0"/>
              <a:t>Oppsummering og refleksjon</a:t>
            </a:r>
          </a:p>
        </p:txBody>
      </p:sp>
    </p:spTree>
    <p:extLst>
      <p:ext uri="{BB962C8B-B14F-4D97-AF65-F5344CB8AC3E}">
        <p14:creationId xmlns:p14="http://schemas.microsoft.com/office/powerpoint/2010/main" val="2019403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Hovedpunkter:</a:t>
            </a:r>
          </a:p>
        </p:txBody>
      </p:sp>
      <p:sp>
        <p:nvSpPr>
          <p:cNvPr id="3" name="Content Placeholder 2"/>
          <p:cNvSpPr>
            <a:spLocks noGrp="1"/>
          </p:cNvSpPr>
          <p:nvPr>
            <p:ph idx="1"/>
          </p:nvPr>
        </p:nvSpPr>
        <p:spPr/>
        <p:txBody>
          <a:bodyPr>
            <a:normAutofit fontScale="92500" lnSpcReduction="20000"/>
          </a:bodyPr>
          <a:lstStyle/>
          <a:p>
            <a:pPr marL="0" indent="0">
              <a:buNone/>
            </a:pPr>
            <a:endParaRPr lang="nb-NO" dirty="0"/>
          </a:p>
          <a:p>
            <a:pPr marL="0" indent="0">
              <a:buNone/>
            </a:pPr>
            <a:r>
              <a:rPr lang="nb-NO" dirty="0"/>
              <a:t>1. Hva legger dere i begrepet KJØNNSMANGFOLD?</a:t>
            </a:r>
          </a:p>
          <a:p>
            <a:pPr marL="0" indent="0">
              <a:buNone/>
            </a:pPr>
            <a:r>
              <a:rPr lang="nb-NO" dirty="0"/>
              <a:t>2. Hvorfor vil dette gi en mer kritisk og kreativ TENKNING?</a:t>
            </a:r>
          </a:p>
          <a:p>
            <a:pPr marL="0" indent="0">
              <a:buNone/>
            </a:pPr>
            <a:r>
              <a:rPr lang="nb-NO" dirty="0"/>
              <a:t>3. Hvordan vil ideen om kjønnsmangfold kunne virke inn på</a:t>
            </a:r>
          </a:p>
          <a:p>
            <a:pPr marL="0" indent="0">
              <a:buNone/>
            </a:pPr>
            <a:r>
              <a:rPr lang="nb-NO" dirty="0"/>
              <a:t>kvinners MENNESKERETTIGHETSSTATUS mer generelt?</a:t>
            </a:r>
          </a:p>
          <a:p>
            <a:pPr marL="0" indent="0">
              <a:buNone/>
            </a:pPr>
            <a:r>
              <a:rPr lang="nb-NO" dirty="0"/>
              <a:t>TIPS: Diskuter dette med utgangspunkt i de menneskerettslige</a:t>
            </a:r>
          </a:p>
          <a:p>
            <a:pPr marL="0" indent="0">
              <a:buNone/>
            </a:pPr>
            <a:r>
              <a:rPr lang="nb-NO" dirty="0"/>
              <a:t>prinsippene som ligger til grunn for FNs </a:t>
            </a:r>
            <a:r>
              <a:rPr lang="nb-NO" dirty="0" err="1"/>
              <a:t>bærekraftsmål</a:t>
            </a:r>
            <a:r>
              <a:rPr lang="nb-NO" dirty="0"/>
              <a:t> om at</a:t>
            </a:r>
          </a:p>
          <a:p>
            <a:pPr marL="0" indent="0">
              <a:buNone/>
            </a:pPr>
            <a:r>
              <a:rPr lang="nb-NO" dirty="0"/>
              <a:t>alle kvinner har rett til (1) et ANSTENDIG LIV, (2) LIKESTILLING og</a:t>
            </a:r>
          </a:p>
          <a:p>
            <a:pPr marL="0" indent="0">
              <a:buNone/>
            </a:pPr>
            <a:r>
              <a:rPr lang="nb-NO" dirty="0"/>
              <a:t>LIKEVERD med menn og (3) MULIGHETENTIL Å PÅVIRKE eget liv og</a:t>
            </a:r>
          </a:p>
          <a:p>
            <a:pPr marL="0" indent="0">
              <a:buNone/>
            </a:pPr>
            <a:r>
              <a:rPr lang="nb-NO" dirty="0"/>
              <a:t>det samfunnet de er en del av?</a:t>
            </a:r>
          </a:p>
        </p:txBody>
      </p:sp>
    </p:spTree>
    <p:extLst>
      <p:ext uri="{BB962C8B-B14F-4D97-AF65-F5344CB8AC3E}">
        <p14:creationId xmlns:p14="http://schemas.microsoft.com/office/powerpoint/2010/main" val="111063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Hovedpunkter:</a:t>
            </a:r>
          </a:p>
        </p:txBody>
      </p:sp>
      <p:sp>
        <p:nvSpPr>
          <p:cNvPr id="3" name="Content Placeholder 2"/>
          <p:cNvSpPr>
            <a:spLocks noGrp="1"/>
          </p:cNvSpPr>
          <p:nvPr>
            <p:ph idx="1"/>
          </p:nvPr>
        </p:nvSpPr>
        <p:spPr/>
        <p:txBody>
          <a:bodyPr/>
          <a:lstStyle/>
          <a:p>
            <a:r>
              <a:rPr lang="nb-NO" dirty="0"/>
              <a:t>Det er ulike oppfatninger om hva a) </a:t>
            </a:r>
            <a:r>
              <a:rPr lang="nb-NO" b="1" dirty="0"/>
              <a:t>bærekraftig utvikling</a:t>
            </a:r>
            <a:r>
              <a:rPr lang="nb-NO" dirty="0"/>
              <a:t>, b) sørge for tilgang til </a:t>
            </a:r>
            <a:r>
              <a:rPr lang="nb-NO" b="1" dirty="0"/>
              <a:t>rettsvern</a:t>
            </a:r>
            <a:r>
              <a:rPr lang="nb-NO" dirty="0"/>
              <a:t> for alle og c) bygge </a:t>
            </a:r>
            <a:r>
              <a:rPr lang="nb-NO" i="1" dirty="0"/>
              <a:t>velfungerende, ansvarlige og inkluderende institusjoner</a:t>
            </a:r>
            <a:r>
              <a:rPr lang="nb-NO" dirty="0"/>
              <a:t> på alle nivåer innebærer eller bør innebære</a:t>
            </a:r>
          </a:p>
          <a:p>
            <a:r>
              <a:rPr lang="nb-NO" dirty="0"/>
              <a:t>Viser her til den fine presentasjonen av Jan Erik Grindheim som ligger i Canvas</a:t>
            </a:r>
          </a:p>
        </p:txBody>
      </p:sp>
    </p:spTree>
    <p:extLst>
      <p:ext uri="{BB962C8B-B14F-4D97-AF65-F5344CB8AC3E}">
        <p14:creationId xmlns:p14="http://schemas.microsoft.com/office/powerpoint/2010/main" val="356743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 </a:t>
            </a:r>
          </a:p>
        </p:txBody>
      </p:sp>
      <p:sp>
        <p:nvSpPr>
          <p:cNvPr id="3" name="Content Placeholder 2"/>
          <p:cNvSpPr>
            <a:spLocks noGrp="1"/>
          </p:cNvSpPr>
          <p:nvPr>
            <p:ph idx="1"/>
          </p:nvPr>
        </p:nvSpPr>
        <p:spPr/>
        <p:txBody>
          <a:bodyPr/>
          <a:lstStyle/>
          <a:p>
            <a:r>
              <a:rPr lang="nb-NO" b="1" dirty="0"/>
              <a:t>7. Oppgave som vil kunne bli gitt til eksamen: </a:t>
            </a:r>
            <a:r>
              <a:rPr lang="nb-NO" dirty="0"/>
              <a:t>Hva er utfordringene med </a:t>
            </a:r>
            <a:r>
              <a:rPr lang="nb-NO" dirty="0" err="1"/>
              <a:t>bærekraftsmålenes</a:t>
            </a:r>
            <a:r>
              <a:rPr lang="nb-NO" dirty="0"/>
              <a:t> allmenne gyldighet kontra synet på at de er kultur- og kontekstavhengige?</a:t>
            </a:r>
          </a:p>
          <a:p>
            <a:r>
              <a:rPr lang="nb-NO" dirty="0"/>
              <a:t>Hva spørres det etter her?</a:t>
            </a:r>
          </a:p>
          <a:p>
            <a:r>
              <a:rPr lang="nb-NO" dirty="0"/>
              <a:t>Jo, om etikkens allmenngyldighet sett i relasjon til </a:t>
            </a:r>
            <a:r>
              <a:rPr lang="nb-NO" dirty="0" err="1"/>
              <a:t>enkeltre</a:t>
            </a:r>
            <a:r>
              <a:rPr lang="nb-NO" dirty="0"/>
              <a:t> bedrifters CSR (IKEA og </a:t>
            </a:r>
            <a:r>
              <a:rPr lang="nb-NO" dirty="0" err="1"/>
              <a:t>Bentos</a:t>
            </a:r>
            <a:r>
              <a:rPr lang="nb-NO" dirty="0"/>
              <a:t>)</a:t>
            </a:r>
          </a:p>
          <a:p>
            <a:r>
              <a:rPr lang="nb-NO" dirty="0"/>
              <a:t>Se lysark lagt ut av Ansgar Ødegård i Canvas </a:t>
            </a:r>
          </a:p>
        </p:txBody>
      </p:sp>
    </p:spTree>
    <p:extLst>
      <p:ext uri="{BB962C8B-B14F-4D97-AF65-F5344CB8AC3E}">
        <p14:creationId xmlns:p14="http://schemas.microsoft.com/office/powerpoint/2010/main" val="4096421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 </a:t>
            </a:r>
          </a:p>
        </p:txBody>
      </p:sp>
      <p:sp>
        <p:nvSpPr>
          <p:cNvPr id="3" name="Content Placeholder 2"/>
          <p:cNvSpPr>
            <a:spLocks noGrp="1"/>
          </p:cNvSpPr>
          <p:nvPr>
            <p:ph idx="1"/>
          </p:nvPr>
        </p:nvSpPr>
        <p:spPr/>
        <p:txBody>
          <a:bodyPr/>
          <a:lstStyle/>
          <a:p>
            <a:pPr>
              <a:lnSpc>
                <a:spcPct val="150000"/>
              </a:lnSpc>
            </a:pPr>
            <a:r>
              <a:rPr lang="nb-NO" b="1" dirty="0">
                <a:effectLst/>
                <a:latin typeface="Times New Roman" panose="02020603050405020304" pitchFamily="18" charset="0"/>
                <a:ea typeface="Times New Roman" panose="02020603050405020304" pitchFamily="18" charset="0"/>
                <a:cs typeface="Times New Roman" panose="02020603050405020304" pitchFamily="18" charset="0"/>
              </a:rPr>
              <a:t>Oppgave som vil kunne bli gitt til eksamen: </a:t>
            </a:r>
            <a:r>
              <a:rPr lang="nb-NO" dirty="0">
                <a:effectLst/>
                <a:latin typeface="Times New Roman" panose="02020603050405020304" pitchFamily="18" charset="0"/>
                <a:ea typeface="Times New Roman" panose="02020603050405020304" pitchFamily="18" charset="0"/>
                <a:cs typeface="Times New Roman" panose="02020603050405020304" pitchFamily="18" charset="0"/>
              </a:rPr>
              <a:t>Store innovasjons- og infrastrukturprosjekter i privat og/eller offentlig regi, involverer ofte svært mange aktører og interessenter som gjør at de preges av målkonflikter og motstridende interesser. Hvilke krav stiller dette til etiske og moralske refleksjoner fra de involverte partenes side?  </a:t>
            </a:r>
          </a:p>
          <a:p>
            <a:pPr>
              <a:lnSpc>
                <a:spcPct val="150000"/>
              </a:lnSpc>
            </a:pPr>
            <a:r>
              <a:rPr lang="nb-NO" dirty="0">
                <a:latin typeface="Times New Roman" panose="02020603050405020304" pitchFamily="18" charset="0"/>
                <a:ea typeface="Times New Roman" panose="02020603050405020304" pitchFamily="18" charset="0"/>
                <a:cs typeface="Times New Roman" panose="02020603050405020304" pitchFamily="18" charset="0"/>
              </a:rPr>
              <a:t>Se lysark (</a:t>
            </a:r>
            <a:r>
              <a:rPr lang="nb-NO" dirty="0" err="1">
                <a:latin typeface="Times New Roman" panose="02020603050405020304" pitchFamily="18" charset="0"/>
                <a:ea typeface="Times New Roman" panose="02020603050405020304" pitchFamily="18" charset="0"/>
                <a:cs typeface="Times New Roman" panose="02020603050405020304" pitchFamily="18" charset="0"/>
              </a:rPr>
              <a:t>powerpoint</a:t>
            </a:r>
            <a:r>
              <a:rPr lang="nb-NO" dirty="0">
                <a:latin typeface="Times New Roman" panose="02020603050405020304" pitchFamily="18" charset="0"/>
                <a:ea typeface="Times New Roman" panose="02020603050405020304" pitchFamily="18" charset="0"/>
                <a:cs typeface="Times New Roman" panose="02020603050405020304" pitchFamily="18" charset="0"/>
              </a:rPr>
              <a:t>) av Jon Hovland Honerud i Canvas</a:t>
            </a:r>
            <a:endParaRPr lang="nb-NO"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nb-NO" dirty="0"/>
          </a:p>
        </p:txBody>
      </p:sp>
    </p:spTree>
    <p:extLst>
      <p:ext uri="{BB962C8B-B14F-4D97-AF65-F5344CB8AC3E}">
        <p14:creationId xmlns:p14="http://schemas.microsoft.com/office/powerpoint/2010/main" val="278588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Anstendig arbeid og økonomisk vekst_</a:t>
            </a:r>
          </a:p>
        </p:txBody>
      </p:sp>
      <p:sp>
        <p:nvSpPr>
          <p:cNvPr id="3" name="Content Placeholder 2"/>
          <p:cNvSpPr>
            <a:spLocks noGrp="1"/>
          </p:cNvSpPr>
          <p:nvPr>
            <p:ph idx="1"/>
          </p:nvPr>
        </p:nvSpPr>
        <p:spPr/>
        <p:txBody>
          <a:bodyPr/>
          <a:lstStyle/>
          <a:p>
            <a:r>
              <a:rPr lang="nb-NO" dirty="0"/>
              <a:t>Forelesningen til Karl Johan Gloppen</a:t>
            </a:r>
          </a:p>
          <a:p>
            <a:r>
              <a:rPr lang="nb-NO" dirty="0"/>
              <a:t>Mulig oppgave: </a:t>
            </a:r>
            <a:r>
              <a:rPr lang="nb-NO" b="1" dirty="0"/>
              <a:t>Hvor langt mener du private bedrifters samfunnsansvar strekker seg utover det å skaffe overskudd til eierne, når det gjelder å sørge for anstendige arbeidsplasser og å bidra til et samfunns økonomiske vekst? </a:t>
            </a:r>
          </a:p>
          <a:p>
            <a:r>
              <a:rPr lang="nb-NO" dirty="0"/>
              <a:t>Presentasjon og notater som Gloppen har lagt ut i Canvas</a:t>
            </a:r>
          </a:p>
        </p:txBody>
      </p:sp>
    </p:spTree>
    <p:extLst>
      <p:ext uri="{BB962C8B-B14F-4D97-AF65-F5344CB8AC3E}">
        <p14:creationId xmlns:p14="http://schemas.microsoft.com/office/powerpoint/2010/main" val="222204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Hovedpunkter:</a:t>
            </a:r>
          </a:p>
        </p:txBody>
      </p:sp>
      <p:sp>
        <p:nvSpPr>
          <p:cNvPr id="3" name="Content Placeholder 2"/>
          <p:cNvSpPr>
            <a:spLocks noGrp="1"/>
          </p:cNvSpPr>
          <p:nvPr>
            <p:ph idx="1"/>
          </p:nvPr>
        </p:nvSpPr>
        <p:spPr/>
        <p:txBody>
          <a:bodyPr/>
          <a:lstStyle/>
          <a:p>
            <a:r>
              <a:rPr lang="nb-NO" dirty="0"/>
              <a:t>Knytte dette opp mot casediskusjoner: </a:t>
            </a:r>
          </a:p>
          <a:p>
            <a:pPr marL="0" indent="0">
              <a:buNone/>
            </a:pPr>
            <a:r>
              <a:rPr lang="nb-NO" dirty="0"/>
              <a:t> eks.: MDG - oljepolitikk</a:t>
            </a:r>
          </a:p>
          <a:p>
            <a:pPr marL="0" indent="0">
              <a:buNone/>
            </a:pPr>
            <a:r>
              <a:rPr lang="nb-NO" dirty="0"/>
              <a:t>H&amp;M</a:t>
            </a:r>
          </a:p>
          <a:p>
            <a:pPr marL="0" indent="0">
              <a:buNone/>
            </a:pPr>
            <a:r>
              <a:rPr lang="nb-NO" dirty="0"/>
              <a:t>Amazon</a:t>
            </a:r>
          </a:p>
          <a:p>
            <a:pPr marL="0" indent="0">
              <a:buNone/>
            </a:pPr>
            <a:r>
              <a:rPr lang="nb-NO" dirty="0"/>
              <a:t>Choice</a:t>
            </a:r>
          </a:p>
          <a:p>
            <a:pPr marL="0" indent="0">
              <a:buNone/>
            </a:pPr>
            <a:r>
              <a:rPr lang="nb-NO" dirty="0" err="1"/>
              <a:t>Outsourcing</a:t>
            </a:r>
            <a:r>
              <a:rPr lang="nb-NO" dirty="0"/>
              <a:t> – Orkla</a:t>
            </a:r>
          </a:p>
          <a:p>
            <a:pPr marL="0" indent="0">
              <a:buNone/>
            </a:pPr>
            <a:r>
              <a:rPr lang="nb-NO" dirty="0"/>
              <a:t>Automatisering av arbeidsplasser</a:t>
            </a:r>
          </a:p>
          <a:p>
            <a:r>
              <a:rPr lang="nb-NO" dirty="0"/>
              <a:t>Slides ligger ute på Canvas…</a:t>
            </a:r>
          </a:p>
        </p:txBody>
      </p:sp>
    </p:spTree>
    <p:extLst>
      <p:ext uri="{BB962C8B-B14F-4D97-AF65-F5344CB8AC3E}">
        <p14:creationId xmlns:p14="http://schemas.microsoft.com/office/powerpoint/2010/main" val="294790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Generelt:</a:t>
            </a:r>
          </a:p>
        </p:txBody>
      </p:sp>
      <p:sp>
        <p:nvSpPr>
          <p:cNvPr id="3" name="Content Placeholder 2"/>
          <p:cNvSpPr>
            <a:spLocks noGrp="1"/>
          </p:cNvSpPr>
          <p:nvPr>
            <p:ph idx="1"/>
          </p:nvPr>
        </p:nvSpPr>
        <p:spPr/>
        <p:txBody>
          <a:bodyPr/>
          <a:lstStyle/>
          <a:p>
            <a:r>
              <a:rPr lang="nb-NO" dirty="0"/>
              <a:t>Les!</a:t>
            </a:r>
          </a:p>
          <a:p>
            <a:r>
              <a:rPr lang="nb-NO" dirty="0"/>
              <a:t>Les litt til!</a:t>
            </a:r>
          </a:p>
          <a:p>
            <a:r>
              <a:rPr lang="nb-NO" dirty="0"/>
              <a:t>Utdyp og forklar</a:t>
            </a:r>
          </a:p>
          <a:p>
            <a:r>
              <a:rPr lang="nb-NO" dirty="0"/>
              <a:t>Ikke ta det for gitt at leseren forstår hva du mener – gjør deg flid med å formulere deg så presist som mulig.</a:t>
            </a:r>
          </a:p>
        </p:txBody>
      </p:sp>
    </p:spTree>
    <p:extLst>
      <p:ext uri="{BB962C8B-B14F-4D97-AF65-F5344CB8AC3E}">
        <p14:creationId xmlns:p14="http://schemas.microsoft.com/office/powerpoint/2010/main" val="1412410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Lykke til!</a:t>
            </a:r>
          </a:p>
        </p:txBody>
      </p:sp>
      <p:sp>
        <p:nvSpPr>
          <p:cNvPr id="3" name="Content Placeholder 2"/>
          <p:cNvSpPr>
            <a:spLocks noGrp="1"/>
          </p:cNvSpPr>
          <p:nvPr>
            <p:ph idx="1"/>
          </p:nvPr>
        </p:nvSpPr>
        <p:spPr/>
        <p:txBody>
          <a:bodyPr/>
          <a:lstStyle/>
          <a:p>
            <a:r>
              <a:rPr lang="nb-NO" dirty="0"/>
              <a:t>Les!</a:t>
            </a:r>
          </a:p>
          <a:p>
            <a:r>
              <a:rPr lang="nb-NO" dirty="0"/>
              <a:t>Les hele pensum! Flere ganger!</a:t>
            </a:r>
          </a:p>
          <a:p>
            <a:r>
              <a:rPr lang="nb-NO" dirty="0"/>
              <a:t>Sett deg ned og besvar alle oppgavene i forkant</a:t>
            </a:r>
            <a:r>
              <a:rPr lang="nb-NO" dirty="0">
                <a:sym typeface="Wingdings" panose="05000000000000000000" pitchFamily="2" charset="2"/>
              </a:rPr>
              <a:t></a:t>
            </a:r>
            <a:endParaRPr lang="nb-NO" dirty="0"/>
          </a:p>
        </p:txBody>
      </p:sp>
    </p:spTree>
    <p:extLst>
      <p:ext uri="{BB962C8B-B14F-4D97-AF65-F5344CB8AC3E}">
        <p14:creationId xmlns:p14="http://schemas.microsoft.com/office/powerpoint/2010/main" val="93280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Vi skal:</a:t>
            </a:r>
          </a:p>
        </p:txBody>
      </p:sp>
      <p:sp>
        <p:nvSpPr>
          <p:cNvPr id="3" name="Content Placeholder 2"/>
          <p:cNvSpPr>
            <a:spLocks noGrp="1"/>
          </p:cNvSpPr>
          <p:nvPr>
            <p:ph idx="1"/>
          </p:nvPr>
        </p:nvSpPr>
        <p:spPr/>
        <p:txBody>
          <a:bodyPr/>
          <a:lstStyle/>
          <a:p>
            <a:r>
              <a:rPr lang="nb-NO" dirty="0"/>
              <a:t>Forberede oss til eksamen gjennom å vektlegge behovet for </a:t>
            </a:r>
            <a:r>
              <a:rPr lang="nb-NO" b="1" dirty="0"/>
              <a:t>etisk og moralsk refleksjon</a:t>
            </a:r>
            <a:r>
              <a:rPr lang="nb-NO" dirty="0"/>
              <a:t> når dere svarer på spørsmålene som stilles på eksamen. </a:t>
            </a:r>
          </a:p>
          <a:p>
            <a:r>
              <a:rPr lang="nb-NO" dirty="0"/>
              <a:t>Vi skal kort se på oppgaver som </a:t>
            </a:r>
            <a:r>
              <a:rPr lang="nb-NO" i="1" dirty="0"/>
              <a:t>kan</a:t>
            </a:r>
            <a:r>
              <a:rPr lang="nb-NO" dirty="0"/>
              <a:t> komme på eksamen og se på noen relevante hovedpunkter i relasjon til dem.</a:t>
            </a:r>
          </a:p>
        </p:txBody>
      </p:sp>
    </p:spTree>
    <p:extLst>
      <p:ext uri="{BB962C8B-B14F-4D97-AF65-F5344CB8AC3E}">
        <p14:creationId xmlns:p14="http://schemas.microsoft.com/office/powerpoint/2010/main" val="251763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Generelle råd: </a:t>
            </a:r>
          </a:p>
        </p:txBody>
      </p:sp>
      <p:sp>
        <p:nvSpPr>
          <p:cNvPr id="3" name="Content Placeholder 2"/>
          <p:cNvSpPr>
            <a:spLocks noGrp="1"/>
          </p:cNvSpPr>
          <p:nvPr>
            <p:ph idx="1"/>
          </p:nvPr>
        </p:nvSpPr>
        <p:spPr/>
        <p:txBody>
          <a:bodyPr/>
          <a:lstStyle/>
          <a:p>
            <a:r>
              <a:rPr lang="nb-NO" dirty="0"/>
              <a:t>Husk å svare på spørsmålene som stilles, ikke noe annet</a:t>
            </a:r>
          </a:p>
          <a:p>
            <a:r>
              <a:rPr lang="nb-NO" dirty="0"/>
              <a:t>Knytt besvarelsene opp mot temaer/eksempler som pensum tar opp</a:t>
            </a:r>
          </a:p>
          <a:p>
            <a:r>
              <a:rPr lang="nb-NO" dirty="0"/>
              <a:t>Forsøk å vise evne til selvstendig, kritisk og etisk refleksjon</a:t>
            </a:r>
          </a:p>
          <a:p>
            <a:r>
              <a:rPr lang="nb-NO" dirty="0"/>
              <a:t>Du vil ikke få </a:t>
            </a:r>
            <a:r>
              <a:rPr lang="nb-NO" b="1" dirty="0"/>
              <a:t>alle</a:t>
            </a:r>
            <a:r>
              <a:rPr lang="nb-NO" dirty="0"/>
              <a:t> disse oppgavene.. </a:t>
            </a:r>
          </a:p>
          <a:p>
            <a:endParaRPr lang="nb-NO" dirty="0"/>
          </a:p>
          <a:p>
            <a:endParaRPr lang="nb-NO" dirty="0"/>
          </a:p>
        </p:txBody>
      </p:sp>
    </p:spTree>
    <p:extLst>
      <p:ext uri="{BB962C8B-B14F-4D97-AF65-F5344CB8AC3E}">
        <p14:creationId xmlns:p14="http://schemas.microsoft.com/office/powerpoint/2010/main" val="86817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Kildebruk</a:t>
            </a:r>
          </a:p>
        </p:txBody>
      </p:sp>
      <p:sp>
        <p:nvSpPr>
          <p:cNvPr id="3" name="Content Placeholder 2"/>
          <p:cNvSpPr>
            <a:spLocks noGrp="1"/>
          </p:cNvSpPr>
          <p:nvPr>
            <p:ph idx="1"/>
          </p:nvPr>
        </p:nvSpPr>
        <p:spPr/>
        <p:txBody>
          <a:bodyPr/>
          <a:lstStyle/>
          <a:p>
            <a:r>
              <a:rPr lang="nb-NO" dirty="0"/>
              <a:t>Hvis du refererer til pensum (bøkene eller en artikkel), så må du ikke oppgi nøyaktig sidetall etc. men du kan gjerne referere på denne måten:</a:t>
            </a:r>
          </a:p>
          <a:p>
            <a:r>
              <a:rPr lang="nb-NO" dirty="0"/>
              <a:t>Eks.: «Som Bue Olsen og Syse legger vekt på, så….»</a:t>
            </a:r>
          </a:p>
          <a:p>
            <a:r>
              <a:rPr lang="nb-NO" dirty="0"/>
              <a:t>Eks.: «Ifølge Vetlesen….</a:t>
            </a:r>
          </a:p>
          <a:p>
            <a:r>
              <a:rPr lang="nb-NO" dirty="0"/>
              <a:t>Eks.: «Ifølge Kant og pliktetikken, så…</a:t>
            </a:r>
          </a:p>
        </p:txBody>
      </p:sp>
    </p:spTree>
    <p:extLst>
      <p:ext uri="{BB962C8B-B14F-4D97-AF65-F5344CB8AC3E}">
        <p14:creationId xmlns:p14="http://schemas.microsoft.com/office/powerpoint/2010/main" val="34802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a:t>
            </a:r>
          </a:p>
        </p:txBody>
      </p:sp>
      <p:sp>
        <p:nvSpPr>
          <p:cNvPr id="3" name="Content Placeholder 2"/>
          <p:cNvSpPr>
            <a:spLocks noGrp="1"/>
          </p:cNvSpPr>
          <p:nvPr>
            <p:ph idx="1"/>
          </p:nvPr>
        </p:nvSpPr>
        <p:spPr/>
        <p:txBody>
          <a:bodyPr/>
          <a:lstStyle/>
          <a:p>
            <a:r>
              <a:rPr lang="nb-NO" b="1" dirty="0"/>
              <a:t>1. Oppgave som vil kunne bli gitt til eksamen: </a:t>
            </a:r>
            <a:r>
              <a:rPr lang="nb-NO" dirty="0"/>
              <a:t>I pensumboken skriver Bue Olsen og Syse at vi ofte har «flere grunner på én gang for å handle slik vi mener er etisk riktig»?  Diskuter dette utsagnet i relasjon til ideen om at FNs </a:t>
            </a:r>
            <a:r>
              <a:rPr lang="nb-NO" dirty="0" err="1"/>
              <a:t>bærekraftsmål</a:t>
            </a:r>
            <a:r>
              <a:rPr lang="nb-NO" dirty="0"/>
              <a:t> er tenkt å ha en allmenn gyldighet.</a:t>
            </a:r>
          </a:p>
          <a:p>
            <a:endParaRPr lang="nb-NO" dirty="0"/>
          </a:p>
        </p:txBody>
      </p:sp>
    </p:spTree>
    <p:extLst>
      <p:ext uri="{BB962C8B-B14F-4D97-AF65-F5344CB8AC3E}">
        <p14:creationId xmlns:p14="http://schemas.microsoft.com/office/powerpoint/2010/main" val="104176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Hovedpunkter:</a:t>
            </a:r>
          </a:p>
        </p:txBody>
      </p:sp>
      <p:sp>
        <p:nvSpPr>
          <p:cNvPr id="3" name="Content Placeholder 2"/>
          <p:cNvSpPr>
            <a:spLocks noGrp="1"/>
          </p:cNvSpPr>
          <p:nvPr>
            <p:ph idx="1"/>
          </p:nvPr>
        </p:nvSpPr>
        <p:spPr/>
        <p:txBody>
          <a:bodyPr/>
          <a:lstStyle/>
          <a:p>
            <a:r>
              <a:rPr lang="nb-NO" dirty="0"/>
              <a:t>Hva er etikk og moral?</a:t>
            </a:r>
          </a:p>
          <a:p>
            <a:r>
              <a:rPr lang="nb-NO" dirty="0"/>
              <a:t>Menneskelig </a:t>
            </a:r>
            <a:r>
              <a:rPr lang="nb-NO" i="1" dirty="0"/>
              <a:t>karakter</a:t>
            </a:r>
            <a:r>
              <a:rPr lang="nb-NO" dirty="0"/>
              <a:t> og menneskelig </a:t>
            </a:r>
            <a:r>
              <a:rPr lang="nb-NO" i="1" dirty="0"/>
              <a:t>kultur</a:t>
            </a:r>
          </a:p>
          <a:p>
            <a:r>
              <a:rPr lang="nb-NO" dirty="0"/>
              <a:t>Etikken har visse grunnleggende prinsipper som (mange vil mene) er </a:t>
            </a:r>
            <a:r>
              <a:rPr lang="nb-NO" i="1" dirty="0"/>
              <a:t>gyldige</a:t>
            </a:r>
            <a:r>
              <a:rPr lang="nb-NO" dirty="0"/>
              <a:t> </a:t>
            </a:r>
            <a:r>
              <a:rPr lang="nb-NO" b="1" dirty="0"/>
              <a:t>uavhengig</a:t>
            </a:r>
            <a:r>
              <a:rPr lang="nb-NO" dirty="0"/>
              <a:t> av kultur</a:t>
            </a:r>
          </a:p>
          <a:p>
            <a:r>
              <a:rPr lang="nb-NO" dirty="0"/>
              <a:t>Eksempler kan være a) forbud mot dødsstraff b) rett til utdanning c) bærekraftig utvikling?</a:t>
            </a:r>
          </a:p>
          <a:p>
            <a:r>
              <a:rPr lang="nb-NO" dirty="0"/>
              <a:t>Hvordan kan man argumentere for at FNs </a:t>
            </a:r>
            <a:r>
              <a:rPr lang="nb-NO" dirty="0" err="1"/>
              <a:t>bærekraftsmål</a:t>
            </a:r>
            <a:r>
              <a:rPr lang="nb-NO" dirty="0"/>
              <a:t> er «allmenngyldige»?</a:t>
            </a:r>
          </a:p>
        </p:txBody>
      </p:sp>
    </p:spTree>
    <p:extLst>
      <p:ext uri="{BB962C8B-B14F-4D97-AF65-F5344CB8AC3E}">
        <p14:creationId xmlns:p14="http://schemas.microsoft.com/office/powerpoint/2010/main" val="113883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som du </a:t>
            </a:r>
            <a:r>
              <a:rPr lang="nb-NO" i="1" dirty="0"/>
              <a:t>kan</a:t>
            </a:r>
            <a:r>
              <a:rPr lang="nb-NO" dirty="0"/>
              <a:t> få: </a:t>
            </a:r>
          </a:p>
        </p:txBody>
      </p:sp>
      <p:sp>
        <p:nvSpPr>
          <p:cNvPr id="3" name="Content Placeholder 2"/>
          <p:cNvSpPr>
            <a:spLocks noGrp="1"/>
          </p:cNvSpPr>
          <p:nvPr>
            <p:ph idx="1"/>
          </p:nvPr>
        </p:nvSpPr>
        <p:spPr/>
        <p:txBody>
          <a:bodyPr>
            <a:normAutofit lnSpcReduction="10000"/>
          </a:bodyPr>
          <a:lstStyle/>
          <a:p>
            <a:r>
              <a:rPr lang="nb-NO" b="1" dirty="0"/>
              <a:t>2. Oppgave som vil kunne bli gitt til eksamen: </a:t>
            </a:r>
            <a:r>
              <a:rPr lang="nb-NO" dirty="0"/>
              <a:t>Hvis du var leder av en bedrift eller du var virksomhetsleder i en kommune, hvilke etiske retningslinjer ville du ha sørget for å ha på plass?</a:t>
            </a:r>
          </a:p>
          <a:p>
            <a:r>
              <a:rPr lang="nb-NO" dirty="0"/>
              <a:t>Konsekvensetikk?</a:t>
            </a:r>
          </a:p>
          <a:p>
            <a:r>
              <a:rPr lang="nb-NO" dirty="0"/>
              <a:t>Dy(g)</a:t>
            </a:r>
            <a:r>
              <a:rPr lang="nb-NO" dirty="0" err="1"/>
              <a:t>dsetikk</a:t>
            </a:r>
            <a:r>
              <a:rPr lang="nb-NO" dirty="0"/>
              <a:t>?</a:t>
            </a:r>
          </a:p>
          <a:p>
            <a:r>
              <a:rPr lang="nb-NO" dirty="0"/>
              <a:t>Pliktetikk?</a:t>
            </a:r>
          </a:p>
          <a:p>
            <a:r>
              <a:rPr lang="nb-NO" dirty="0"/>
              <a:t>Diskursetikk?</a:t>
            </a:r>
          </a:p>
          <a:p>
            <a:r>
              <a:rPr lang="nb-NO" dirty="0"/>
              <a:t>Hva med </a:t>
            </a:r>
            <a:r>
              <a:rPr lang="nb-NO" dirty="0" err="1"/>
              <a:t>dillemmatrening</a:t>
            </a:r>
            <a:r>
              <a:rPr lang="nb-NO" dirty="0"/>
              <a:t>? Kan det fungere som en form for </a:t>
            </a:r>
            <a:r>
              <a:rPr lang="nb-NO" i="1" dirty="0"/>
              <a:t>ex ante </a:t>
            </a:r>
            <a:r>
              <a:rPr lang="nb-NO" dirty="0"/>
              <a:t>ansvar?</a:t>
            </a:r>
          </a:p>
          <a:p>
            <a:r>
              <a:rPr lang="nb-NO" dirty="0"/>
              <a:t>«God selskapsstyring» er også relevant å trekke inn her</a:t>
            </a:r>
          </a:p>
          <a:p>
            <a:pPr marL="0" indent="0">
              <a:buNone/>
            </a:pPr>
            <a:endParaRPr lang="nb-NO" dirty="0"/>
          </a:p>
          <a:p>
            <a:endParaRPr lang="nb-NO" dirty="0"/>
          </a:p>
        </p:txBody>
      </p:sp>
    </p:spTree>
    <p:extLst>
      <p:ext uri="{BB962C8B-B14F-4D97-AF65-F5344CB8AC3E}">
        <p14:creationId xmlns:p14="http://schemas.microsoft.com/office/powerpoint/2010/main" val="425035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AA21-FFFE-2D1B-E75C-8E606CFE3824}"/>
              </a:ext>
            </a:extLst>
          </p:cNvPr>
          <p:cNvSpPr>
            <a:spLocks noGrp="1"/>
          </p:cNvSpPr>
          <p:nvPr>
            <p:ph type="title"/>
          </p:nvPr>
        </p:nvSpPr>
        <p:spPr/>
        <p:txBody>
          <a:bodyPr/>
          <a:lstStyle/>
          <a:p>
            <a:r>
              <a:rPr lang="nb-NO" dirty="0"/>
              <a:t>Videre:</a:t>
            </a:r>
          </a:p>
        </p:txBody>
      </p:sp>
      <p:sp>
        <p:nvSpPr>
          <p:cNvPr id="3" name="Content Placeholder 2">
            <a:extLst>
              <a:ext uri="{FF2B5EF4-FFF2-40B4-BE49-F238E27FC236}">
                <a16:creationId xmlns:a16="http://schemas.microsoft.com/office/drawing/2014/main" id="{10A1AD02-A824-42D0-C51F-6B95213B7D01}"/>
              </a:ext>
            </a:extLst>
          </p:cNvPr>
          <p:cNvSpPr>
            <a:spLocks noGrp="1"/>
          </p:cNvSpPr>
          <p:nvPr>
            <p:ph idx="1"/>
          </p:nvPr>
        </p:nvSpPr>
        <p:spPr/>
        <p:txBody>
          <a:bodyPr/>
          <a:lstStyle/>
          <a:p>
            <a:r>
              <a:rPr lang="nb-NO" dirty="0"/>
              <a:t>Rette søkelys på etikk og etiske utfordringer</a:t>
            </a:r>
          </a:p>
          <a:p>
            <a:r>
              <a:rPr lang="nb-NO" dirty="0"/>
              <a:t>Seminarer?</a:t>
            </a:r>
          </a:p>
          <a:p>
            <a:r>
              <a:rPr lang="nb-NO" dirty="0"/>
              <a:t>Undersøkelser</a:t>
            </a:r>
          </a:p>
          <a:p>
            <a:r>
              <a:rPr lang="nb-NO" dirty="0"/>
              <a:t>Navigasjonshjulet?</a:t>
            </a:r>
          </a:p>
          <a:p>
            <a:r>
              <a:rPr lang="nb-NO" dirty="0"/>
              <a:t>Involvere de ansatte?</a:t>
            </a:r>
          </a:p>
          <a:p>
            <a:r>
              <a:rPr lang="nb-NO" dirty="0"/>
              <a:t>Osv..</a:t>
            </a:r>
          </a:p>
        </p:txBody>
      </p:sp>
    </p:spTree>
    <p:extLst>
      <p:ext uri="{BB962C8B-B14F-4D97-AF65-F5344CB8AC3E}">
        <p14:creationId xmlns:p14="http://schemas.microsoft.com/office/powerpoint/2010/main" val="3740418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1530</Words>
  <Application>Microsoft Office PowerPoint</Application>
  <PresentationFormat>Widescreen</PresentationFormat>
  <Paragraphs>130</Paragraphs>
  <Slides>27</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27</vt:i4>
      </vt:variant>
    </vt:vector>
  </HeadingPairs>
  <TitlesOfParts>
    <vt:vector size="32" baseType="lpstr">
      <vt:lpstr>Arial</vt:lpstr>
      <vt:lpstr>Calibri</vt:lpstr>
      <vt:lpstr>Calibri Light</vt:lpstr>
      <vt:lpstr>Times New Roman</vt:lpstr>
      <vt:lpstr>Office Theme</vt:lpstr>
      <vt:lpstr>NB!</vt:lpstr>
      <vt:lpstr>Etikk og samfunnsansvar</vt:lpstr>
      <vt:lpstr>Vi skal:</vt:lpstr>
      <vt:lpstr>Generelle råd: </vt:lpstr>
      <vt:lpstr>Kildebruk</vt:lpstr>
      <vt:lpstr>Spørsmål som du kan få:</vt:lpstr>
      <vt:lpstr>Hovedpunkter:</vt:lpstr>
      <vt:lpstr>Spørsmål som du kan få: </vt:lpstr>
      <vt:lpstr>Videre:</vt:lpstr>
      <vt:lpstr>Spørsmål som du kan få:</vt:lpstr>
      <vt:lpstr>Hovedpunkter:</vt:lpstr>
      <vt:lpstr>Videre:</vt:lpstr>
      <vt:lpstr>Spørsmål som du kan få: </vt:lpstr>
      <vt:lpstr>Spørsmål som du kan få: </vt:lpstr>
      <vt:lpstr>Hovedpunkter:</vt:lpstr>
      <vt:lpstr>Pliktetisk</vt:lpstr>
      <vt:lpstr>Dydsetisk:</vt:lpstr>
      <vt:lpstr>Diskursetikk</vt:lpstr>
      <vt:lpstr>Spørsmål som du kan få:</vt:lpstr>
      <vt:lpstr>Hovedpunkter:</vt:lpstr>
      <vt:lpstr>Hovedpunkter:</vt:lpstr>
      <vt:lpstr>Spørsmål som du kan få: </vt:lpstr>
      <vt:lpstr>Spørsmål som du kan få: </vt:lpstr>
      <vt:lpstr>Anstendig arbeid og økonomisk vekst_</vt:lpstr>
      <vt:lpstr>Hovedpunkter:</vt:lpstr>
      <vt:lpstr>Generelt:</vt:lpstr>
      <vt:lpstr>Lykke til!</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Etikk og samfunnsansvar</dc:title>
  <dc:creator>Alf Andreas Bø</dc:creator>
  <cp:lastModifiedBy>Roman Kollar</cp:lastModifiedBy>
  <cp:revision>37</cp:revision>
  <dcterms:created xsi:type="dcterms:W3CDTF">2019-10-29T20:14:36Z</dcterms:created>
  <dcterms:modified xsi:type="dcterms:W3CDTF">2022-12-05T16:12:51Z</dcterms:modified>
</cp:coreProperties>
</file>