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1674138" cy="12192000"/>
  <p:notesSz cx="6811963" cy="9942513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>
      <p:cViewPr varScale="1">
        <p:scale>
          <a:sx n="39" d="100"/>
          <a:sy n="39" d="100"/>
        </p:scale>
        <p:origin x="4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DA23-8E03-47DC-AAD0-0ABDAE30ABF6}" type="datetimeFigureOut">
              <a:rPr lang="nb-NO" smtClean="0"/>
              <a:t>03.01.2018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9213" y="9444038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A10FA-27FB-449D-9707-1F6E62DCA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5788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1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6A1D0-AD54-4C6C-B3A5-BF7E88001227}" type="datetimeFigureOut">
              <a:rPr lang="nb-NO" smtClean="0"/>
              <a:t>03.01.2018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851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849D5-3F4F-4698-81DA-7AEB79AC9D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111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849D5-3F4F-4698-81DA-7AEB79AC9D9B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867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2835" y="2312508"/>
            <a:ext cx="15448469" cy="4460823"/>
          </a:xfrm>
        </p:spPr>
        <p:txBody>
          <a:bodyPr anchor="b">
            <a:normAutofit/>
          </a:bodyPr>
          <a:lstStyle>
            <a:lvl1pPr algn="ctr"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2835" y="6908801"/>
            <a:ext cx="15448469" cy="2438398"/>
          </a:xfrm>
        </p:spPr>
        <p:txBody>
          <a:bodyPr>
            <a:normAutofit/>
          </a:bodyPr>
          <a:lstStyle>
            <a:lvl1pPr marL="0" indent="0" algn="ctr">
              <a:buNone/>
              <a:defRPr sz="3911">
                <a:solidFill>
                  <a:schemeClr val="bg1">
                    <a:lumMod val="50000"/>
                  </a:schemeClr>
                </a:solidFill>
              </a:defRPr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4C88-3EE7-4237-ABCF-E55DE46AB043}" type="datetime1">
              <a:rPr lang="nb-NO" smtClean="0"/>
              <a:t>03.01.2018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Anne Sørebø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3FE9-D988-46CF-B8C2-BEBFA5CD5E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7511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483" y="7625554"/>
            <a:ext cx="18425207" cy="1442862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06160" y="1241353"/>
            <a:ext cx="17461853" cy="5714020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4448" y="9082183"/>
            <a:ext cx="18425243" cy="1213284"/>
          </a:xfrm>
        </p:spPr>
        <p:txBody>
          <a:bodyPr/>
          <a:lstStyle>
            <a:lvl1pPr marL="0" indent="0" algn="ctr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4E9C-07AD-42B9-BA23-1CC9B0718CEB}" type="datetime1">
              <a:rPr lang="nb-NO" smtClean="0"/>
              <a:t>03.01.2018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Anne Sørebø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3FE9-D988-46CF-B8C2-BEBFA5CD5E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501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448" y="1083732"/>
            <a:ext cx="18425243" cy="6092880"/>
          </a:xfrm>
        </p:spPr>
        <p:txBody>
          <a:bodyPr anchor="ctr"/>
          <a:lstStyle>
            <a:lvl1pPr algn="ctr"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4449" y="7475237"/>
            <a:ext cx="18425243" cy="2820231"/>
          </a:xfrm>
        </p:spPr>
        <p:txBody>
          <a:bodyPr anchor="ctr"/>
          <a:lstStyle>
            <a:lvl1pPr marL="0" indent="0" algn="ctr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3B8D-CCC3-4787-85CE-442566FB59DB}" type="datetime1">
              <a:rPr lang="nb-NO" smtClean="0"/>
              <a:t>03.01.2018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Anne Sørebø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3FE9-D988-46CF-B8C2-BEBFA5CD5E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0760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981" y="1083733"/>
            <a:ext cx="16537822" cy="5320718"/>
          </a:xfrm>
        </p:spPr>
        <p:txBody>
          <a:bodyPr anchor="ctr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058849" y="6417835"/>
            <a:ext cx="15559263" cy="1057401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4448" y="7773861"/>
            <a:ext cx="18425243" cy="252631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CB3-2265-42F6-8AD2-5654E4F354E8}" type="datetime1">
              <a:rPr lang="nb-NO" smtClean="0"/>
              <a:t>03.01.2018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Anne Sørebø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3FE9-D988-46CF-B8C2-BEBFA5CD5ECB}" type="slidenum">
              <a:rPr lang="nb-NO" smtClean="0"/>
              <a:t>‹#›</a:t>
            </a:fld>
            <a:endParaRPr lang="nb-NO"/>
          </a:p>
        </p:txBody>
      </p:sp>
      <p:sp>
        <p:nvSpPr>
          <p:cNvPr id="13" name="TextBox 12"/>
          <p:cNvSpPr txBox="1"/>
          <p:nvPr/>
        </p:nvSpPr>
        <p:spPr>
          <a:xfrm>
            <a:off x="1780380" y="1340739"/>
            <a:ext cx="1083707" cy="1039602"/>
          </a:xfrm>
          <a:prstGeom prst="rect">
            <a:avLst/>
          </a:prstGeom>
        </p:spPr>
        <p:txBody>
          <a:bodyPr vert="horz" lIns="162556" tIns="81278" rIns="162556" bIns="8127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22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768534" y="5321916"/>
            <a:ext cx="1083707" cy="1039602"/>
          </a:xfrm>
          <a:prstGeom prst="rect">
            <a:avLst/>
          </a:prstGeom>
        </p:spPr>
        <p:txBody>
          <a:bodyPr vert="horz" lIns="162556" tIns="81278" rIns="162556" bIns="8127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2902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449" y="3802172"/>
            <a:ext cx="18425243" cy="4465484"/>
          </a:xfrm>
        </p:spPr>
        <p:txBody>
          <a:bodyPr anchor="b"/>
          <a:lstStyle>
            <a:lvl1pPr algn="ctr"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4449" y="8288595"/>
            <a:ext cx="18425243" cy="2027812"/>
          </a:xfrm>
        </p:spPr>
        <p:txBody>
          <a:bodyPr anchor="t"/>
          <a:lstStyle>
            <a:lvl1pPr marL="0" indent="0" algn="ctr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3A56-3EE4-43D5-A145-58353A5C08E1}" type="datetime1">
              <a:rPr lang="nb-NO" smtClean="0"/>
              <a:t>03.01.2018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Anne Sørebø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3FE9-D988-46CF-B8C2-BEBFA5CD5E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1577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24448" y="1083734"/>
            <a:ext cx="18425243" cy="2853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624448" y="4208165"/>
            <a:ext cx="5864703" cy="1024466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4266" b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24448" y="5232632"/>
            <a:ext cx="5864703" cy="5062836"/>
          </a:xfrm>
        </p:spPr>
        <p:txBody>
          <a:bodyPr anchor="t">
            <a:normAutofit/>
          </a:bodyPr>
          <a:lstStyle>
            <a:lvl1pPr marL="0" indent="0" algn="ctr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15166" y="4208165"/>
            <a:ext cx="5851450" cy="1024466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4266" b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895538" y="5232632"/>
            <a:ext cx="5872481" cy="5062836"/>
          </a:xfrm>
        </p:spPr>
        <p:txBody>
          <a:bodyPr anchor="t">
            <a:normAutofit/>
          </a:bodyPr>
          <a:lstStyle>
            <a:lvl1pPr marL="0" indent="0" algn="ctr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174406" y="4208165"/>
            <a:ext cx="5875284" cy="1024466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4266" b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4174406" y="5232632"/>
            <a:ext cx="5875284" cy="5062836"/>
          </a:xfrm>
        </p:spPr>
        <p:txBody>
          <a:bodyPr anchor="t">
            <a:normAutofit/>
          </a:bodyPr>
          <a:lstStyle>
            <a:lvl1pPr marL="0" indent="0" algn="ctr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41A9-3B32-48C2-B86D-40BD985B6AA3}" type="datetime1">
              <a:rPr lang="nb-NO" smtClean="0"/>
              <a:t>03.01.2018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Anne Sørebø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3FE9-D988-46CF-B8C2-BEBFA5CD5E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7703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624448" y="1085817"/>
            <a:ext cx="18425243" cy="2851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624448" y="7475235"/>
            <a:ext cx="5860140" cy="1024466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911" b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24448" y="4208166"/>
            <a:ext cx="5860140" cy="2709333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764" indent="0">
              <a:buNone/>
              <a:defRPr sz="2844"/>
            </a:lvl2pPr>
            <a:lvl3pPr marL="1625529" indent="0">
              <a:buNone/>
              <a:defRPr sz="2844"/>
            </a:lvl3pPr>
            <a:lvl4pPr marL="2438293" indent="0">
              <a:buNone/>
              <a:defRPr sz="2844"/>
            </a:lvl4pPr>
            <a:lvl5pPr marL="3251058" indent="0">
              <a:buNone/>
              <a:defRPr sz="2844"/>
            </a:lvl5pPr>
            <a:lvl6pPr marL="4063822" indent="0">
              <a:buNone/>
              <a:defRPr sz="2844"/>
            </a:lvl6pPr>
            <a:lvl7pPr marL="4876587" indent="0">
              <a:buNone/>
              <a:defRPr sz="2844"/>
            </a:lvl7pPr>
            <a:lvl8pPr marL="5689351" indent="0">
              <a:buNone/>
              <a:defRPr sz="2844"/>
            </a:lvl8pPr>
            <a:lvl9pPr marL="6502116" indent="0">
              <a:buNone/>
              <a:defRPr sz="284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624448" y="8499702"/>
            <a:ext cx="5860140" cy="1795765"/>
          </a:xfrm>
        </p:spPr>
        <p:txBody>
          <a:bodyPr anchor="t">
            <a:normAutofit/>
          </a:bodyPr>
          <a:lstStyle>
            <a:lvl1pPr marL="0" indent="0" algn="ctr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8046" y="7475235"/>
            <a:ext cx="5869773" cy="1024466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911" b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895537" y="4208166"/>
            <a:ext cx="5872483" cy="2709333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764" indent="0">
              <a:buNone/>
              <a:defRPr sz="2844"/>
            </a:lvl2pPr>
            <a:lvl3pPr marL="1625529" indent="0">
              <a:buNone/>
              <a:defRPr sz="2844"/>
            </a:lvl3pPr>
            <a:lvl4pPr marL="2438293" indent="0">
              <a:buNone/>
              <a:defRPr sz="2844"/>
            </a:lvl4pPr>
            <a:lvl5pPr marL="3251058" indent="0">
              <a:buNone/>
              <a:defRPr sz="2844"/>
            </a:lvl5pPr>
            <a:lvl6pPr marL="4063822" indent="0">
              <a:buNone/>
              <a:defRPr sz="2844"/>
            </a:lvl6pPr>
            <a:lvl7pPr marL="4876587" indent="0">
              <a:buNone/>
              <a:defRPr sz="2844"/>
            </a:lvl7pPr>
            <a:lvl8pPr marL="5689351" indent="0">
              <a:buNone/>
              <a:defRPr sz="2844"/>
            </a:lvl8pPr>
            <a:lvl9pPr marL="6502116" indent="0">
              <a:buNone/>
              <a:defRPr sz="284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895537" y="8499699"/>
            <a:ext cx="5872483" cy="1795767"/>
          </a:xfrm>
        </p:spPr>
        <p:txBody>
          <a:bodyPr anchor="t">
            <a:normAutofit/>
          </a:bodyPr>
          <a:lstStyle>
            <a:lvl1pPr marL="0" indent="0" algn="ctr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174407" y="7475235"/>
            <a:ext cx="5867734" cy="1024466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911" b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4174406" y="4208166"/>
            <a:ext cx="5875284" cy="2709333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764" indent="0">
              <a:buNone/>
              <a:defRPr sz="2844"/>
            </a:lvl2pPr>
            <a:lvl3pPr marL="1625529" indent="0">
              <a:buNone/>
              <a:defRPr sz="2844"/>
            </a:lvl3pPr>
            <a:lvl4pPr marL="2438293" indent="0">
              <a:buNone/>
              <a:defRPr sz="2844"/>
            </a:lvl4pPr>
            <a:lvl5pPr marL="3251058" indent="0">
              <a:buNone/>
              <a:defRPr sz="2844"/>
            </a:lvl5pPr>
            <a:lvl6pPr marL="4063822" indent="0">
              <a:buNone/>
              <a:defRPr sz="2844"/>
            </a:lvl6pPr>
            <a:lvl7pPr marL="4876587" indent="0">
              <a:buNone/>
              <a:defRPr sz="2844"/>
            </a:lvl7pPr>
            <a:lvl8pPr marL="5689351" indent="0">
              <a:buNone/>
              <a:defRPr sz="2844"/>
            </a:lvl8pPr>
            <a:lvl9pPr marL="6502116" indent="0">
              <a:buNone/>
              <a:defRPr sz="284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4174185" y="8499695"/>
            <a:ext cx="5875506" cy="1795771"/>
          </a:xfrm>
        </p:spPr>
        <p:txBody>
          <a:bodyPr anchor="t">
            <a:normAutofit/>
          </a:bodyPr>
          <a:lstStyle>
            <a:lvl1pPr marL="0" indent="0" algn="ctr">
              <a:buNone/>
              <a:defRPr sz="2489"/>
            </a:lvl1pPr>
            <a:lvl2pPr marL="812764" indent="0">
              <a:buNone/>
              <a:defRPr sz="2133"/>
            </a:lvl2pPr>
            <a:lvl3pPr marL="1625529" indent="0">
              <a:buNone/>
              <a:defRPr sz="1778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CDD0-36A5-4978-AB75-279E3C6AA84B}" type="datetime1">
              <a:rPr lang="nb-NO" smtClean="0"/>
              <a:t>03.01.2018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Anne Sørebø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3FE9-D988-46CF-B8C2-BEBFA5CD5E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448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624449" y="4208166"/>
            <a:ext cx="18425243" cy="60873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4D7E-20B8-4DDE-B47A-353509FDF147}" type="datetime1">
              <a:rPr lang="nb-NO" smtClean="0"/>
              <a:t>03.01.2018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Anne Sørebø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3FE9-D988-46CF-B8C2-BEBFA5CD5E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7365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1083736"/>
            <a:ext cx="4539136" cy="921173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624449" y="1083736"/>
            <a:ext cx="13615177" cy="9211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2BDC-33C8-4175-9BA4-C698A367061F}" type="datetime1">
              <a:rPr lang="nb-NO" smtClean="0"/>
              <a:t>03.01.2018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Anne Sørebø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3FE9-D988-46CF-B8C2-BEBFA5CD5E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553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624448" y="4208165"/>
            <a:ext cx="18424130" cy="60873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693B-86E7-43F7-9214-DBDA893D7628}" type="datetime1">
              <a:rPr lang="nb-NO" smtClean="0"/>
              <a:t>03.01.2018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Anne Sørebø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3FE9-D988-46CF-B8C2-BEBFA5CD5E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749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447" y="1473002"/>
            <a:ext cx="18402666" cy="4865456"/>
          </a:xfrm>
        </p:spPr>
        <p:txBody>
          <a:bodyPr anchor="b">
            <a:normAutofit/>
          </a:bodyPr>
          <a:lstStyle>
            <a:lvl1pPr>
              <a:defRPr sz="711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447" y="6502147"/>
            <a:ext cx="18402666" cy="2432325"/>
          </a:xfrm>
        </p:spPr>
        <p:txBody>
          <a:bodyPr>
            <a:normAutofit/>
          </a:bodyPr>
          <a:lstStyle>
            <a:lvl1pPr marL="0" indent="0" algn="ctr">
              <a:buNone/>
              <a:defRPr sz="3555">
                <a:solidFill>
                  <a:schemeClr val="bg1">
                    <a:lumMod val="50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A41D-0E4F-4F14-8F48-CFB6CF9102B4}" type="datetime1">
              <a:rPr lang="nb-NO" smtClean="0"/>
              <a:t>03.01.2018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Anne Sørebø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3FE9-D988-46CF-B8C2-BEBFA5CD5E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904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24450" y="1099587"/>
            <a:ext cx="18425241" cy="28376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624448" y="4208165"/>
            <a:ext cx="9077158" cy="60873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10972533" y="4208165"/>
            <a:ext cx="9076045" cy="60873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ACD9-0A61-4A09-87DC-3F343A9C8C9C}" type="datetime1">
              <a:rPr lang="nb-NO" smtClean="0"/>
              <a:t>03.01.2018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Anne Sørebø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3FE9-D988-46CF-B8C2-BEBFA5CD5E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534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24450" y="1099587"/>
            <a:ext cx="18425241" cy="28376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7867" y="4215143"/>
            <a:ext cx="8663742" cy="1208878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4622" b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624448" y="5424022"/>
            <a:ext cx="9077160" cy="48714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71141" y="4215143"/>
            <a:ext cx="8678551" cy="1208878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4622" b="0">
                <a:solidFill>
                  <a:schemeClr val="tx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10972533" y="5424022"/>
            <a:ext cx="9076047" cy="48714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AD35-9FC0-4779-B1DE-17B0093A0C37}" type="datetime1">
              <a:rPr lang="nb-NO" smtClean="0"/>
              <a:t>03.01.2018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Anne Sørebø</a:t>
            </a:r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3FE9-D988-46CF-B8C2-BEBFA5CD5E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582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1BBF-25FD-442C-9904-B20BD04E4313}" type="datetime1">
              <a:rPr lang="nb-NO" smtClean="0"/>
              <a:t>03.01.2018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Anne Sørebø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3FE9-D988-46CF-B8C2-BEBFA5CD5E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235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EB9A-65B9-4A36-9AC7-33CEF79BD04B}" type="datetime1">
              <a:rPr lang="nb-NO" smtClean="0"/>
              <a:t>03.01.2018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Anne Sørebø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3FE9-D988-46CF-B8C2-BEBFA5CD5E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971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449" y="1083734"/>
            <a:ext cx="6996608" cy="3596892"/>
          </a:xfrm>
        </p:spPr>
        <p:txBody>
          <a:bodyPr anchor="b"/>
          <a:lstStyle>
            <a:lvl1pPr algn="ctr"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9027447" y="1083734"/>
            <a:ext cx="11022243" cy="92117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4448" y="4680626"/>
            <a:ext cx="6996610" cy="5614841"/>
          </a:xfrm>
        </p:spPr>
        <p:txBody>
          <a:bodyPr/>
          <a:lstStyle>
            <a:lvl1pPr marL="0" indent="0" algn="ctr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6494-5E9F-4A78-86FD-4D95C72E9787}" type="datetime1">
              <a:rPr lang="nb-NO" smtClean="0"/>
              <a:t>03.01.2018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Anne Sørebø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3FE9-D988-46CF-B8C2-BEBFA5CD5E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644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448" y="1083733"/>
            <a:ext cx="10550799" cy="3596896"/>
          </a:xfrm>
        </p:spPr>
        <p:txBody>
          <a:bodyPr anchor="b"/>
          <a:lstStyle>
            <a:lvl1pPr algn="ctr"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199328" y="1083735"/>
            <a:ext cx="5787162" cy="9211733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4484" y="4680627"/>
            <a:ext cx="10550763" cy="5614839"/>
          </a:xfrm>
        </p:spPr>
        <p:txBody>
          <a:bodyPr/>
          <a:lstStyle>
            <a:lvl1pPr marL="0" indent="0" algn="ctr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0239-46C8-43FD-B223-3AA2C578E70E}" type="datetime1">
              <a:rPr lang="nb-NO" smtClean="0"/>
              <a:t>03.01.2018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Anne Sørebø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3FE9-D988-46CF-B8C2-BEBFA5CD5E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623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21674143" cy="1219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4450" y="1099587"/>
            <a:ext cx="18425241" cy="2837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449" y="4208166"/>
            <a:ext cx="18425243" cy="6087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50755" y="10459157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8">
                <a:solidFill>
                  <a:schemeClr val="tx1"/>
                </a:solidFill>
              </a:defRPr>
            </a:lvl1pPr>
          </a:lstStyle>
          <a:p>
            <a:fld id="{65F592A5-16FD-450A-B191-3B357435B032}" type="datetime1">
              <a:rPr lang="nb-NO" smtClean="0"/>
              <a:t>03.01.2018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4448" y="10459157"/>
            <a:ext cx="1186262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8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Anne Sørebø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691120" y="10459157"/>
            <a:ext cx="135857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8">
                <a:solidFill>
                  <a:schemeClr val="tx1"/>
                </a:solidFill>
              </a:defRPr>
            </a:lvl1pPr>
          </a:lstStyle>
          <a:p>
            <a:fld id="{DAB33FE9-D988-46CF-B8C2-BEBFA5CD5E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984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sldNum="0" hdr="0" dt="0"/>
  <p:txStyles>
    <p:titleStyle>
      <a:lvl1pPr algn="ctr" defTabSz="1625529" rtl="0" eaLnBrk="1" latinLnBrk="0" hangingPunct="1">
        <a:lnSpc>
          <a:spcPct val="90000"/>
        </a:lnSpc>
        <a:spcBef>
          <a:spcPct val="0"/>
        </a:spcBef>
        <a:buNone/>
        <a:defRPr sz="64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120000"/>
        </a:lnSpc>
        <a:spcBef>
          <a:spcPts val="1778"/>
        </a:spcBef>
        <a:buClr>
          <a:schemeClr val="tx1"/>
        </a:buClr>
        <a:buFont typeface="Arial" panose="020B0604020202020204" pitchFamily="34" charset="0"/>
        <a:buChar char="•"/>
        <a:defRPr sz="3555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120000"/>
        </a:lnSpc>
        <a:spcBef>
          <a:spcPts val="889"/>
        </a:spcBef>
        <a:buClr>
          <a:schemeClr val="tx1"/>
        </a:buClr>
        <a:buFont typeface="Arial" panose="020B0604020202020204" pitchFamily="34" charset="0"/>
        <a:buChar char="•"/>
        <a:defRPr sz="3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120000"/>
        </a:lnSpc>
        <a:spcBef>
          <a:spcPts val="889"/>
        </a:spcBef>
        <a:buClr>
          <a:schemeClr val="tx1"/>
        </a:buClr>
        <a:buFont typeface="Arial" panose="020B0604020202020204" pitchFamily="34" charset="0"/>
        <a:buChar char="•"/>
        <a:defRPr sz="284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120000"/>
        </a:lnSpc>
        <a:spcBef>
          <a:spcPts val="889"/>
        </a:spcBef>
        <a:buClr>
          <a:schemeClr val="tx1"/>
        </a:buClr>
        <a:buFont typeface="Arial" panose="020B0604020202020204" pitchFamily="34" charset="0"/>
        <a:buChar char="•"/>
        <a:defRPr sz="248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120000"/>
        </a:lnSpc>
        <a:spcBef>
          <a:spcPts val="889"/>
        </a:spcBef>
        <a:buClr>
          <a:schemeClr val="tx1"/>
        </a:buClr>
        <a:buFont typeface="Arial" panose="020B0604020202020204" pitchFamily="34" charset="0"/>
        <a:buChar char="•"/>
        <a:defRPr sz="248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120000"/>
        </a:lnSpc>
        <a:spcBef>
          <a:spcPts val="889"/>
        </a:spcBef>
        <a:buClr>
          <a:schemeClr val="tx1"/>
        </a:buClr>
        <a:buFont typeface="Arial" panose="020B0604020202020204" pitchFamily="34" charset="0"/>
        <a:buChar char="•"/>
        <a:defRPr sz="248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120000"/>
        </a:lnSpc>
        <a:spcBef>
          <a:spcPts val="889"/>
        </a:spcBef>
        <a:buClr>
          <a:schemeClr val="tx1"/>
        </a:buClr>
        <a:buFont typeface="Arial" panose="020B0604020202020204" pitchFamily="34" charset="0"/>
        <a:buChar char="•"/>
        <a:defRPr sz="248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120000"/>
        </a:lnSpc>
        <a:spcBef>
          <a:spcPts val="889"/>
        </a:spcBef>
        <a:buClr>
          <a:schemeClr val="tx1"/>
        </a:buClr>
        <a:buFont typeface="Arial" panose="020B0604020202020204" pitchFamily="34" charset="0"/>
        <a:buChar char="•"/>
        <a:defRPr sz="248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120000"/>
        </a:lnSpc>
        <a:spcBef>
          <a:spcPts val="889"/>
        </a:spcBef>
        <a:buClr>
          <a:schemeClr val="tx1"/>
        </a:buClr>
        <a:buFont typeface="Arial" panose="020B0604020202020204" pitchFamily="34" charset="0"/>
        <a:buChar char="•"/>
        <a:defRPr sz="248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Samfunnsvitenskapelig metode</a:t>
            </a:r>
            <a:endParaRPr lang="nb-NO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HSN, Anne Sørebø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973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250" y="1279250"/>
            <a:ext cx="18425241" cy="2837648"/>
          </a:xfrm>
        </p:spPr>
        <p:txBody>
          <a:bodyPr/>
          <a:lstStyle/>
          <a:p>
            <a:r>
              <a:rPr lang="nb-NO" b="1" dirty="0" smtClean="0"/>
              <a:t>Hva</a:t>
            </a:r>
            <a:r>
              <a:rPr lang="nb-NO" dirty="0" smtClean="0"/>
              <a:t> skal dere lære?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 smtClean="0"/>
              <a:t>Hvordan går man frem for å forske på fenomener i samfunnet.</a:t>
            </a:r>
          </a:p>
          <a:p>
            <a:r>
              <a:rPr lang="nb-NO" dirty="0" smtClean="0"/>
              <a:t>Oversikt </a:t>
            </a:r>
            <a:r>
              <a:rPr lang="nb-NO" dirty="0"/>
              <a:t>over fremgangsmåter og teknikker en kan bruke for å få svar på vitenskapelige spørsmål og problemstillinger</a:t>
            </a:r>
            <a:endParaRPr lang="nb-N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Anne Sørebø</a:t>
            </a:r>
            <a:endParaRPr lang="nb-NO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42" y="6633033"/>
            <a:ext cx="6145886" cy="3441696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008" y="6511275"/>
            <a:ext cx="7479225" cy="5294282"/>
          </a:xfrm>
          <a:prstGeom prst="rect">
            <a:avLst/>
          </a:prstGeom>
        </p:spPr>
      </p:pic>
      <p:pic>
        <p:nvPicPr>
          <p:cNvPr id="1032" name="Picture 8" descr="Bilderesultat for skjult observasj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843" y="7993243"/>
            <a:ext cx="6189599" cy="371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98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/>
              <a:t>Hvorfor</a:t>
            </a:r>
            <a:r>
              <a:rPr lang="nb-NO" dirty="0" smtClean="0"/>
              <a:t> skal dere lære dette?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 smtClean="0"/>
              <a:t>Mye av samfunnsdebatten bygger på/støtter seg til  forskning.</a:t>
            </a:r>
          </a:p>
          <a:p>
            <a:r>
              <a:rPr lang="nb-NO" dirty="0" smtClean="0"/>
              <a:t>Alle akademiske lærebøker/fag er forskningsbaserte.</a:t>
            </a:r>
          </a:p>
          <a:p>
            <a:r>
              <a:rPr lang="nb-NO" dirty="0" smtClean="0"/>
              <a:t>Beslutninger og valg av strategier i næringsliv og forvaltning bør bygges på innsamling av data og analyser av disse, dvs. enkel forskning.</a:t>
            </a:r>
          </a:p>
          <a:p>
            <a:endParaRPr lang="nb-NO" dirty="0"/>
          </a:p>
          <a:p>
            <a:r>
              <a:rPr lang="nb-NO" dirty="0" smtClean="0"/>
              <a:t>Dere skal kunne </a:t>
            </a:r>
            <a:r>
              <a:rPr lang="nb-NO" u="sng" dirty="0" smtClean="0"/>
              <a:t>lese og forstå </a:t>
            </a:r>
            <a:r>
              <a:rPr lang="nb-NO" dirty="0" smtClean="0"/>
              <a:t>forskning. </a:t>
            </a:r>
          </a:p>
          <a:p>
            <a:r>
              <a:rPr lang="nb-NO" dirty="0" smtClean="0"/>
              <a:t>Dere skal kunne være </a:t>
            </a:r>
            <a:r>
              <a:rPr lang="nb-NO" u="sng" dirty="0" smtClean="0"/>
              <a:t>kritisk</a:t>
            </a:r>
            <a:r>
              <a:rPr lang="nb-NO" dirty="0" smtClean="0"/>
              <a:t> til forskning og bruk av forskningsresultater.</a:t>
            </a:r>
            <a:endParaRPr lang="nb-N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Anne Sørebø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131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Læringsmål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 smtClean="0"/>
              <a:t>Kunne gjennomføre enkle undersøkelser på en god forskningsmessig måte.</a:t>
            </a:r>
          </a:p>
          <a:p>
            <a:pPr lvl="1"/>
            <a:r>
              <a:rPr lang="nb-NO" dirty="0" smtClean="0"/>
              <a:t>Bacheloroppgave</a:t>
            </a:r>
          </a:p>
          <a:p>
            <a:pPr lvl="1"/>
            <a:r>
              <a:rPr lang="nb-NO" dirty="0" smtClean="0"/>
              <a:t>I arbeidslivet</a:t>
            </a:r>
          </a:p>
          <a:p>
            <a:pPr lvl="1"/>
            <a:endParaRPr lang="nb-NO" dirty="0"/>
          </a:p>
          <a:p>
            <a:r>
              <a:rPr lang="nb-NO" dirty="0" smtClean="0"/>
              <a:t>Kunne gjennomføre enkel datainnsamling, dataanalyse og presentasjon av funn.</a:t>
            </a:r>
          </a:p>
          <a:p>
            <a:pPr lvl="1"/>
            <a:r>
              <a:rPr lang="nb-NO" dirty="0" smtClean="0"/>
              <a:t>Kunne </a:t>
            </a:r>
            <a:r>
              <a:rPr lang="nb-NO" dirty="0"/>
              <a:t>skrive enkle «forskningsrapporter».</a:t>
            </a:r>
          </a:p>
          <a:p>
            <a:endParaRPr lang="nb-N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Anne Sørebø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450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448" y="375687"/>
            <a:ext cx="18425241" cy="2837648"/>
          </a:xfrm>
        </p:spPr>
        <p:txBody>
          <a:bodyPr/>
          <a:lstStyle/>
          <a:p>
            <a:r>
              <a:rPr lang="nb-NO" dirty="0" smtClean="0"/>
              <a:t>Vitenskapelig metode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24448" y="2895601"/>
            <a:ext cx="18424130" cy="7399866"/>
          </a:xfrm>
        </p:spPr>
        <p:txBody>
          <a:bodyPr>
            <a:noAutofit/>
          </a:bodyPr>
          <a:lstStyle/>
          <a:p>
            <a:r>
              <a:rPr lang="nb-NO" sz="3200" dirty="0" smtClean="0"/>
              <a:t>Metode </a:t>
            </a:r>
            <a:r>
              <a:rPr lang="nb-NO" sz="3200" dirty="0"/>
              <a:t>(Gresk – </a:t>
            </a:r>
            <a:r>
              <a:rPr lang="nb-NO" sz="3200" dirty="0" err="1"/>
              <a:t>methodos</a:t>
            </a:r>
            <a:r>
              <a:rPr lang="nb-NO" sz="3200" dirty="0"/>
              <a:t>)</a:t>
            </a:r>
          </a:p>
          <a:p>
            <a:pPr lvl="1"/>
            <a:r>
              <a:rPr lang="nb-NO" sz="2800" dirty="0" smtClean="0"/>
              <a:t>«Følge en bestemt vei til målet»</a:t>
            </a:r>
          </a:p>
          <a:p>
            <a:pPr lvl="1"/>
            <a:endParaRPr lang="nb-NO" sz="2800" dirty="0"/>
          </a:p>
          <a:p>
            <a:r>
              <a:rPr lang="nb-NO" sz="3200" dirty="0" smtClean="0"/>
              <a:t>Vitenskapelig</a:t>
            </a:r>
          </a:p>
          <a:p>
            <a:pPr lvl="1"/>
            <a:r>
              <a:rPr lang="nb-NO" sz="2800" dirty="0" smtClean="0"/>
              <a:t>Teoriforståelse</a:t>
            </a:r>
          </a:p>
          <a:p>
            <a:pPr lvl="2"/>
            <a:r>
              <a:rPr lang="nb-NO" sz="2400" dirty="0" smtClean="0"/>
              <a:t>Hvilke mekanismer skaper nordlys?</a:t>
            </a:r>
          </a:p>
          <a:p>
            <a:pPr lvl="2"/>
            <a:r>
              <a:rPr lang="nb-NO" sz="2400" dirty="0" smtClean="0"/>
              <a:t>Hvordan påvirker </a:t>
            </a:r>
            <a:r>
              <a:rPr lang="nb-NO" sz="2400" dirty="0" err="1" smtClean="0"/>
              <a:t>lederstil</a:t>
            </a:r>
            <a:r>
              <a:rPr lang="nb-NO" sz="2400" dirty="0" smtClean="0"/>
              <a:t> </a:t>
            </a:r>
            <a:r>
              <a:rPr lang="nb-NO" sz="2400" dirty="0" smtClean="0"/>
              <a:t>medarbeidertilfredshet?</a:t>
            </a:r>
            <a:endParaRPr lang="nb-NO" sz="2400" dirty="0"/>
          </a:p>
          <a:p>
            <a:pPr lvl="1"/>
            <a:r>
              <a:rPr lang="nb-NO" sz="2800" dirty="0" smtClean="0"/>
              <a:t>Testing</a:t>
            </a:r>
            <a:endParaRPr lang="nb-NO" sz="2800" dirty="0"/>
          </a:p>
          <a:p>
            <a:pPr lvl="2"/>
            <a:r>
              <a:rPr lang="nb-NO" sz="2400" dirty="0" smtClean="0"/>
              <a:t>Måler blodtrykk før og etter </a:t>
            </a:r>
            <a:r>
              <a:rPr lang="nb-NO" sz="2400" dirty="0" smtClean="0"/>
              <a:t>medisinering</a:t>
            </a:r>
            <a:endParaRPr lang="nb-NO" sz="2400" dirty="0"/>
          </a:p>
          <a:p>
            <a:pPr lvl="2"/>
            <a:r>
              <a:rPr lang="nb-NO" sz="2400" dirty="0" smtClean="0"/>
              <a:t>Måler </a:t>
            </a:r>
            <a:r>
              <a:rPr lang="nb-NO" sz="2400" dirty="0" smtClean="0"/>
              <a:t>og ser etter sammenhenger mellom utdanning og lønn</a:t>
            </a:r>
          </a:p>
          <a:p>
            <a:pPr lvl="1"/>
            <a:r>
              <a:rPr lang="nb-NO" sz="2800" dirty="0" smtClean="0"/>
              <a:t>Etterprøvbart</a:t>
            </a:r>
            <a:endParaRPr lang="nb-NO" sz="2800" dirty="0"/>
          </a:p>
          <a:p>
            <a:pPr lvl="1"/>
            <a:r>
              <a:rPr lang="nb-NO" sz="2800" dirty="0" smtClean="0"/>
              <a:t>Kritisk holdning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Anne Sørebø</a:t>
            </a:r>
            <a:endParaRPr lang="nb-NO"/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987" y="1932216"/>
            <a:ext cx="5924890" cy="5420644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966" y="4904279"/>
            <a:ext cx="4496821" cy="1850121"/>
          </a:xfrm>
          <a:prstGeom prst="rect">
            <a:avLst/>
          </a:prstGeom>
        </p:spPr>
      </p:pic>
      <p:pic>
        <p:nvPicPr>
          <p:cNvPr id="12" name="Bild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7069" y="8091599"/>
            <a:ext cx="2571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6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1. Samle inn gyldig informasjon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 smtClean="0"/>
              <a:t>Kunne velge blant ulike fremgangsmåter for datainnsamling</a:t>
            </a:r>
          </a:p>
          <a:p>
            <a:pPr lvl="1"/>
            <a:r>
              <a:rPr lang="nb-NO" dirty="0" smtClean="0"/>
              <a:t>Forskningsdesign</a:t>
            </a:r>
          </a:p>
          <a:p>
            <a:pPr lvl="1"/>
            <a:endParaRPr lang="nb-NO" dirty="0"/>
          </a:p>
          <a:p>
            <a:r>
              <a:rPr lang="nb-NO" dirty="0" smtClean="0"/>
              <a:t>Kjenne styrker og svakheter ved de </a:t>
            </a:r>
            <a:endParaRPr lang="nb-NO" dirty="0" smtClean="0"/>
          </a:p>
          <a:p>
            <a:pPr marL="0" indent="0">
              <a:buNone/>
            </a:pPr>
            <a:r>
              <a:rPr lang="nb-NO" dirty="0"/>
              <a:t> </a:t>
            </a:r>
            <a:r>
              <a:rPr lang="nb-NO" dirty="0" smtClean="0"/>
              <a:t>   </a:t>
            </a:r>
            <a:r>
              <a:rPr lang="nb-NO" dirty="0" smtClean="0"/>
              <a:t>ulike </a:t>
            </a:r>
            <a:r>
              <a:rPr lang="nb-NO" dirty="0" smtClean="0"/>
              <a:t>fremgangsmåtene</a:t>
            </a:r>
          </a:p>
          <a:p>
            <a:pPr lvl="1"/>
            <a:endParaRPr lang="nb-N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smtClean="0"/>
              <a:t>Anne Sørebø</a:t>
            </a:r>
            <a:endParaRPr lang="nb-NO" dirty="0"/>
          </a:p>
        </p:txBody>
      </p:sp>
      <p:pic>
        <p:nvPicPr>
          <p:cNvPr id="3074" name="Picture 2" descr="Bilderesultat for datainnsam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0500" y="5176157"/>
            <a:ext cx="9313692" cy="560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60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2. Analysere informasjon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 smtClean="0"/>
              <a:t>Hvordan telle, bruke statistikk for å si noe om sammenhenger og sannsynligheter</a:t>
            </a:r>
          </a:p>
          <a:p>
            <a:endParaRPr lang="nb-NO" dirty="0" smtClean="0"/>
          </a:p>
          <a:p>
            <a:r>
              <a:rPr lang="nb-NO" dirty="0" smtClean="0"/>
              <a:t>Hvordan trekke ut og tolke meningsinnhold i intervjuer eller andre tekster (historiske </a:t>
            </a:r>
            <a:r>
              <a:rPr lang="nb-NO" dirty="0"/>
              <a:t>d</a:t>
            </a:r>
            <a:r>
              <a:rPr lang="nb-NO" dirty="0" smtClean="0"/>
              <a:t>okumenter, politiske notater </a:t>
            </a:r>
            <a:r>
              <a:rPr lang="nb-NO" dirty="0" err="1" smtClean="0"/>
              <a:t>etc</a:t>
            </a:r>
            <a:r>
              <a:rPr lang="nb-NO" dirty="0" smtClean="0"/>
              <a:t>)</a:t>
            </a:r>
          </a:p>
          <a:p>
            <a:endParaRPr lang="nb-NO" dirty="0" smtClean="0"/>
          </a:p>
          <a:p>
            <a:r>
              <a:rPr lang="nb-NO" dirty="0" smtClean="0"/>
              <a:t>Hvordan tolke adferd  </a:t>
            </a:r>
            <a:endParaRPr lang="nb-N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Anne Sørebø</a:t>
            </a:r>
            <a:endParaRPr lang="nb-NO"/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4508" y="3122847"/>
            <a:ext cx="4821641" cy="2804424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57" y="8742891"/>
            <a:ext cx="5017289" cy="2638123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9595" y="7321428"/>
            <a:ext cx="4079762" cy="305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6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3. Presentere funn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nb-NO" dirty="0" smtClean="0"/>
              <a:t>Hvordan stemmer funnene med studiens teoriforståelse?</a:t>
            </a:r>
          </a:p>
          <a:p>
            <a:pPr>
              <a:lnSpc>
                <a:spcPct val="150000"/>
              </a:lnSpc>
            </a:pPr>
            <a:r>
              <a:rPr lang="nb-NO" dirty="0" smtClean="0"/>
              <a:t>Hvordan stemmer funnene med tidligere forskning?</a:t>
            </a:r>
          </a:p>
          <a:p>
            <a:pPr>
              <a:lnSpc>
                <a:spcPct val="150000"/>
              </a:lnSpc>
            </a:pPr>
            <a:r>
              <a:rPr lang="nb-NO" dirty="0" smtClean="0"/>
              <a:t>Er det svakheter, eller kilder til feil i gjennomføringen av studien?</a:t>
            </a:r>
          </a:p>
          <a:p>
            <a:pPr>
              <a:lnSpc>
                <a:spcPct val="150000"/>
              </a:lnSpc>
            </a:pPr>
            <a:r>
              <a:rPr lang="nb-NO" dirty="0" smtClean="0"/>
              <a:t>Åpner funnene for nye forskningsspørsmål?</a:t>
            </a:r>
          </a:p>
          <a:p>
            <a:pPr>
              <a:lnSpc>
                <a:spcPct val="150000"/>
              </a:lnSpc>
            </a:pPr>
            <a:r>
              <a:rPr lang="nb-NO" dirty="0" smtClean="0"/>
              <a:t>Hva betyr funnene for praksis (hverdagslivet/arbeidslivet </a:t>
            </a:r>
            <a:r>
              <a:rPr lang="nb-NO" dirty="0" err="1" smtClean="0"/>
              <a:t>etc</a:t>
            </a:r>
            <a:r>
              <a:rPr lang="nb-NO" dirty="0" smtClean="0"/>
              <a:t>)?</a:t>
            </a:r>
            <a:endParaRPr lang="nb-N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Anne Sørebø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3008</TotalTime>
  <Words>307</Words>
  <Application>Microsoft Office PowerPoint</Application>
  <PresentationFormat>Egendefinert</PresentationFormat>
  <Paragraphs>58</Paragraphs>
  <Slides>8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Droplet</vt:lpstr>
      <vt:lpstr>Samfunnsvitenskapelig metode</vt:lpstr>
      <vt:lpstr>Hva skal dere lære?</vt:lpstr>
      <vt:lpstr>Hvorfor skal dere lære dette?</vt:lpstr>
      <vt:lpstr>Læringsmål</vt:lpstr>
      <vt:lpstr>Vitenskapelig metode</vt:lpstr>
      <vt:lpstr>1. Samle inn gyldig informasjon</vt:lpstr>
      <vt:lpstr>2. Analysere informasjon</vt:lpstr>
      <vt:lpstr>3. Presentere funn</vt:lpstr>
    </vt:vector>
  </TitlesOfParts>
  <Company>HBV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Samfunnsvitenskapelig metode</dc:title>
  <dc:creator>Anne Mathisrud Sørebø</dc:creator>
  <cp:lastModifiedBy>Anne Mathisrud Sørebø</cp:lastModifiedBy>
  <cp:revision>24</cp:revision>
  <cp:lastPrinted>2016-01-08T13:49:25Z</cp:lastPrinted>
  <dcterms:created xsi:type="dcterms:W3CDTF">2016-01-08T11:29:25Z</dcterms:created>
  <dcterms:modified xsi:type="dcterms:W3CDTF">2018-01-05T13:09:07Z</dcterms:modified>
</cp:coreProperties>
</file>