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60" r:id="rId2"/>
    <p:sldId id="261" r:id="rId3"/>
    <p:sldId id="265" r:id="rId4"/>
    <p:sldId id="270" r:id="rId5"/>
    <p:sldId id="264" r:id="rId6"/>
    <p:sldId id="262" r:id="rId7"/>
    <p:sldId id="263" r:id="rId8"/>
    <p:sldId id="268" r:id="rId9"/>
    <p:sldId id="269" r:id="rId10"/>
    <p:sldId id="257" r:id="rId11"/>
    <p:sldId id="25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7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5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8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1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1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3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Teori 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Anne Sørebø - USN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44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05383" y="770290"/>
            <a:ext cx="9601200" cy="777359"/>
          </a:xfrm>
        </p:spPr>
        <p:txBody>
          <a:bodyPr/>
          <a:lstStyle/>
          <a:p>
            <a:pPr eaLnBrk="1" hangingPunct="1"/>
            <a:r>
              <a:rPr lang="nb-NO" altLang="nb-NO" dirty="0" smtClean="0"/>
              <a:t>Årsaksforklaringer - </a:t>
            </a:r>
            <a:r>
              <a:rPr lang="nb-NO" altLang="nb-NO" dirty="0" smtClean="0">
                <a:solidFill>
                  <a:srgbClr val="C00000"/>
                </a:solidFill>
              </a:rPr>
              <a:t>kvantitativt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83403" y="1580668"/>
            <a:ext cx="6323309" cy="4875552"/>
          </a:xfrm>
        </p:spPr>
        <p:txBody>
          <a:bodyPr>
            <a:normAutofit/>
          </a:bodyPr>
          <a:lstStyle/>
          <a:p>
            <a:pPr marL="530352" lvl="1" indent="0" eaLnBrk="1" hangingPunct="1">
              <a:buNone/>
            </a:pPr>
            <a:endParaRPr lang="nb-NO" altLang="nb-NO" sz="1100" dirty="0" smtClean="0"/>
          </a:p>
          <a:p>
            <a:r>
              <a:rPr lang="nb-NO" altLang="nb-NO" sz="2400" dirty="0" smtClean="0"/>
              <a:t>Hypotesetesting (</a:t>
            </a:r>
            <a:r>
              <a:rPr lang="nb-NO" altLang="nb-NO" sz="2400" b="1" dirty="0" smtClean="0"/>
              <a:t>korrelasjonsdesign</a:t>
            </a:r>
            <a:r>
              <a:rPr lang="nb-NO" altLang="nb-NO" sz="2400" dirty="0" smtClean="0"/>
              <a:t>)</a:t>
            </a:r>
          </a:p>
          <a:p>
            <a:pPr lvl="1"/>
            <a:r>
              <a:rPr lang="nb-NO" altLang="nb-NO" sz="2400" dirty="0" smtClean="0"/>
              <a:t>Korrelerer verdiene i de antatte </a:t>
            </a:r>
            <a:r>
              <a:rPr lang="nb-NO" altLang="nb-NO" sz="2400" dirty="0" err="1" smtClean="0"/>
              <a:t>årsaksvariablene</a:t>
            </a:r>
            <a:r>
              <a:rPr lang="nb-NO" altLang="nb-NO" sz="2400" dirty="0" smtClean="0"/>
              <a:t> med verdiene på den avhengige variabelen? </a:t>
            </a:r>
          </a:p>
          <a:p>
            <a:pPr lvl="1"/>
            <a:r>
              <a:rPr lang="nb-NO" altLang="nb-NO" sz="2400" dirty="0"/>
              <a:t>Spørreskjema/survey, eksisterende tallmateriale (regnskapstall, salgstall </a:t>
            </a:r>
            <a:r>
              <a:rPr lang="nb-NO" altLang="nb-NO" sz="2400" dirty="0" err="1"/>
              <a:t>etc</a:t>
            </a:r>
            <a:r>
              <a:rPr lang="nb-NO" altLang="nb-NO" sz="2400" dirty="0"/>
              <a:t>), eller omkoding av tekstdata eller observasjoner til talldata</a:t>
            </a:r>
          </a:p>
          <a:p>
            <a:pPr lvl="2"/>
            <a:endParaRPr lang="nb-NO" altLang="nb-NO" sz="2200" dirty="0"/>
          </a:p>
          <a:p>
            <a:pPr lvl="1" eaLnBrk="1" hangingPunct="1"/>
            <a:r>
              <a:rPr lang="nb-NO" altLang="nb-NO" sz="2400" dirty="0"/>
              <a:t>Utgangspunkt i empiriske </a:t>
            </a:r>
            <a:r>
              <a:rPr lang="nb-NO" altLang="nb-NO" sz="2400" dirty="0" err="1"/>
              <a:t>årsaksmodeller</a:t>
            </a:r>
            <a:endParaRPr lang="nb-NO" altLang="nb-NO" sz="2400" dirty="0"/>
          </a:p>
          <a:p>
            <a:pPr lvl="2" eaLnBrk="1" hangingPunct="1"/>
            <a:r>
              <a:rPr lang="nb-NO" altLang="nb-NO" dirty="0">
                <a:solidFill>
                  <a:srgbClr val="FFC000"/>
                </a:solidFill>
              </a:rPr>
              <a:t>Uavhengige variabler/</a:t>
            </a:r>
            <a:r>
              <a:rPr lang="nb-NO" altLang="nb-NO" dirty="0" err="1">
                <a:solidFill>
                  <a:srgbClr val="FFC000"/>
                </a:solidFill>
              </a:rPr>
              <a:t>årsaksvariabler</a:t>
            </a:r>
            <a:r>
              <a:rPr lang="nb-NO" altLang="nb-NO" dirty="0"/>
              <a:t>, </a:t>
            </a:r>
            <a:endParaRPr lang="nb-NO" altLang="nb-NO" dirty="0" smtClean="0"/>
          </a:p>
          <a:p>
            <a:pPr lvl="2" eaLnBrk="1" hangingPunct="1"/>
            <a:r>
              <a:rPr lang="nb-NO" altLang="nb-NO" dirty="0" smtClean="0">
                <a:solidFill>
                  <a:srgbClr val="FF0000"/>
                </a:solidFill>
              </a:rPr>
              <a:t>Avhengig </a:t>
            </a:r>
            <a:r>
              <a:rPr lang="nb-NO" altLang="nb-NO" dirty="0">
                <a:solidFill>
                  <a:srgbClr val="FF0000"/>
                </a:solidFill>
              </a:rPr>
              <a:t>variabel/</a:t>
            </a:r>
            <a:r>
              <a:rPr lang="nb-NO" altLang="nb-NO" dirty="0" err="1">
                <a:solidFill>
                  <a:srgbClr val="FF0000"/>
                </a:solidFill>
              </a:rPr>
              <a:t>effektsvariabel</a:t>
            </a:r>
            <a:r>
              <a:rPr lang="nb-NO" altLang="nb-NO" dirty="0"/>
              <a:t>, </a:t>
            </a:r>
            <a:endParaRPr lang="nb-NO" altLang="nb-NO" dirty="0" smtClean="0"/>
          </a:p>
          <a:p>
            <a:pPr lvl="2" eaLnBrk="1" hangingPunct="1"/>
            <a:r>
              <a:rPr lang="nb-NO" altLang="nb-NO" dirty="0" err="1" smtClean="0">
                <a:solidFill>
                  <a:schemeClr val="accent5">
                    <a:lumMod val="75000"/>
                  </a:schemeClr>
                </a:solidFill>
              </a:rPr>
              <a:t>Årsaksreaksjon</a:t>
            </a:r>
            <a:r>
              <a:rPr lang="nb-NO" altLang="nb-NO" dirty="0" smtClean="0">
                <a:solidFill>
                  <a:schemeClr val="accent5">
                    <a:lumMod val="75000"/>
                  </a:schemeClr>
                </a:solidFill>
              </a:rPr>
              <a:t>/hypotese </a:t>
            </a:r>
            <a:r>
              <a:rPr lang="nb-NO" altLang="nb-NO" dirty="0">
                <a:solidFill>
                  <a:schemeClr val="accent5">
                    <a:lumMod val="75000"/>
                  </a:schemeClr>
                </a:solidFill>
              </a:rPr>
              <a:t>med </a:t>
            </a:r>
            <a:r>
              <a:rPr lang="nb-NO" altLang="nb-NO" dirty="0" smtClean="0">
                <a:solidFill>
                  <a:schemeClr val="accent5">
                    <a:lumMod val="75000"/>
                  </a:schemeClr>
                </a:solidFill>
              </a:rPr>
              <a:t>retning</a:t>
            </a:r>
          </a:p>
          <a:p>
            <a:pPr lvl="2" eaLnBrk="1" hangingPunct="1"/>
            <a:endParaRPr lang="nb-NO" altLang="nb-NO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 rot="1576866">
            <a:off x="6117119" y="2300193"/>
            <a:ext cx="2787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b-NO" altLang="nb-NO" sz="2000" b="1" dirty="0"/>
              <a:t>Klart</a:t>
            </a:r>
            <a:r>
              <a:rPr lang="nb-NO" altLang="nb-NO" sz="2000" dirty="0"/>
              <a:t> </a:t>
            </a:r>
            <a:r>
              <a:rPr lang="nb-NO" altLang="nb-NO" sz="2000" dirty="0">
                <a:solidFill>
                  <a:srgbClr val="C00000"/>
                </a:solidFill>
              </a:rPr>
              <a:t>DEDUKTIVT</a:t>
            </a:r>
          </a:p>
        </p:txBody>
      </p:sp>
      <p:pic>
        <p:nvPicPr>
          <p:cNvPr id="4098" name="Picture 2" descr="http://www.forebygging.no/Global/holand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1"/>
          <a:stretch/>
        </p:blipFill>
        <p:spPr bwMode="auto">
          <a:xfrm>
            <a:off x="8672385" y="1389264"/>
            <a:ext cx="3154361" cy="18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795" t="36335" r="23014" b="18464"/>
          <a:stretch/>
        </p:blipFill>
        <p:spPr>
          <a:xfrm>
            <a:off x="6947978" y="3296776"/>
            <a:ext cx="5189440" cy="32016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583782">
            <a:off x="4126872" y="5478809"/>
            <a:ext cx="4091485" cy="1133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 smtClean="0">
                <a:solidFill>
                  <a:schemeClr val="tx1"/>
                </a:solidFill>
              </a:rPr>
              <a:t>Kan bli en teori</a:t>
            </a:r>
            <a:endParaRPr lang="nb-N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nb-NO" smtClean="0"/>
              <a:t>Krav til årsaksforklaringer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2547"/>
            <a:ext cx="9601200" cy="413485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nb-NO" dirty="0" smtClean="0">
                <a:ea typeface="+mn-ea"/>
              </a:rPr>
              <a:t>John Stuart Mill</a:t>
            </a:r>
          </a:p>
          <a:p>
            <a:pPr eaLnBrk="1" hangingPunct="1">
              <a:buFontTx/>
              <a:buNone/>
              <a:defRPr/>
            </a:pPr>
            <a:endParaRPr lang="nb-NO" sz="1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nb-NO" sz="2400" dirty="0"/>
              <a:t>Årsak må komme før virkning i tid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b-NO" sz="2400" dirty="0"/>
              <a:t>Årsak og virkning må </a:t>
            </a:r>
            <a:r>
              <a:rPr lang="nb-NO" sz="2400" dirty="0" err="1"/>
              <a:t>samvariere</a:t>
            </a:r>
            <a:r>
              <a:rPr lang="nb-NO" sz="2400" dirty="0"/>
              <a:t> (være empirisk korrelert)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b-NO" sz="2400" dirty="0"/>
              <a:t>Den empiriske sammenhengen må ikke skyldes en ”tredje” variabel (spuriøs sammenheng)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nb-NO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Sammenhengen/kausaliteten må være teoretisk meningsfylt. Minimumskravet er en logisk begrunnelse for at X er årsak til </a:t>
            </a:r>
            <a:r>
              <a:rPr lang="nb-NO" sz="24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nb-NO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nb-NO" sz="1700" dirty="0" smtClean="0">
                <a:solidFill>
                  <a:schemeClr val="tx1"/>
                </a:solidFill>
              </a:rPr>
              <a:t>Dette kommer vi tilbake til </a:t>
            </a:r>
            <a:r>
              <a:rPr lang="nb-NO" sz="17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nb-NO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fORMÅLSFORKLARINGER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Hvorfor tok individet den eller den beslutningen?</a:t>
            </a:r>
          </a:p>
          <a:p>
            <a:r>
              <a:rPr lang="nb-NO" dirty="0" smtClean="0"/>
              <a:t>Hvorfor ble resultatet av en prosess slik den ble?</a:t>
            </a:r>
          </a:p>
          <a:p>
            <a:endParaRPr lang="nb-NO" dirty="0"/>
          </a:p>
          <a:p>
            <a:r>
              <a:rPr lang="nb-NO" dirty="0" smtClean="0"/>
              <a:t>Filosofisk ståsted </a:t>
            </a:r>
          </a:p>
          <a:p>
            <a:pPr lvl="1"/>
            <a:r>
              <a:rPr lang="nb-NO" dirty="0" smtClean="0"/>
              <a:t>Sosial konstruktivisme</a:t>
            </a:r>
          </a:p>
          <a:p>
            <a:pPr lvl="1"/>
            <a:r>
              <a:rPr lang="nb-NO" dirty="0" smtClean="0"/>
              <a:t>Induktivt</a:t>
            </a:r>
          </a:p>
          <a:p>
            <a:pPr lvl="1"/>
            <a:endParaRPr lang="nb-NO" dirty="0"/>
          </a:p>
          <a:p>
            <a:pPr marL="128016" lvl="1" indent="0">
              <a:buNone/>
            </a:pPr>
            <a:r>
              <a:rPr lang="nb-NO" sz="2000" dirty="0" smtClean="0"/>
              <a:t>Man gjør personlige valg ut fra sine personlige mål. Handlingene utføres av bevisste, målrettede aktører</a:t>
            </a:r>
          </a:p>
          <a:p>
            <a:pPr marL="128016" lvl="1" indent="0">
              <a:buNone/>
            </a:pPr>
            <a:endParaRPr lang="nb-NO" sz="2000" dirty="0"/>
          </a:p>
          <a:p>
            <a:pPr marL="128016" lvl="1" indent="0">
              <a:buNone/>
            </a:pPr>
            <a:r>
              <a:rPr lang="nb-NO" sz="2000" dirty="0" smtClean="0"/>
              <a:t>Ønsket om å gå i dybden, avdekke mer enn de eksisterende antagelsene (eksplorere)</a:t>
            </a:r>
          </a:p>
          <a:p>
            <a:pPr marL="128016" lvl="1" indent="0">
              <a:buNone/>
            </a:pPr>
            <a:r>
              <a:rPr lang="nb-NO" sz="2000" dirty="0" smtClean="0"/>
              <a:t>Kvalitative teknikker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7945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Formålsforklaringer - </a:t>
            </a:r>
            <a:r>
              <a:rPr lang="nb-NO" dirty="0">
                <a:solidFill>
                  <a:srgbClr val="C00000"/>
                </a:solidFill>
              </a:rPr>
              <a:t>kvalitativt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5673"/>
            <a:ext cx="9720073" cy="4563687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Hvorfor </a:t>
            </a:r>
            <a:r>
              <a:rPr lang="nb-NO" dirty="0" smtClean="0"/>
              <a:t>klarer noen elever å oppnå </a:t>
            </a:r>
            <a:r>
              <a:rPr lang="nb-NO" dirty="0" err="1" smtClean="0"/>
              <a:t>ektremt</a:t>
            </a:r>
            <a:r>
              <a:rPr lang="nb-NO" dirty="0" smtClean="0"/>
              <a:t> </a:t>
            </a:r>
            <a:r>
              <a:rPr lang="nb-NO" dirty="0" smtClean="0"/>
              <a:t>gode karakterer?</a:t>
            </a:r>
          </a:p>
          <a:p>
            <a:endParaRPr lang="nb-NO" dirty="0" smtClean="0"/>
          </a:p>
          <a:p>
            <a:pPr lvl="1"/>
            <a:r>
              <a:rPr lang="nb-NO" sz="1900" dirty="0" smtClean="0"/>
              <a:t>Empiri, forklaringer som kommer frem under intervju eller observasjon</a:t>
            </a:r>
            <a:r>
              <a:rPr lang="nb-NO" dirty="0" smtClean="0"/>
              <a:t> </a:t>
            </a:r>
            <a:endParaRPr lang="nb-NO" dirty="0"/>
          </a:p>
          <a:p>
            <a:pPr lvl="2"/>
            <a:r>
              <a:rPr lang="nb-NO" sz="1700" dirty="0" smtClean="0"/>
              <a:t>Genuin </a:t>
            </a:r>
            <a:r>
              <a:rPr lang="nb-NO" sz="1700" dirty="0" smtClean="0"/>
              <a:t>interesse for bestemte fag</a:t>
            </a:r>
          </a:p>
          <a:p>
            <a:pPr lvl="2"/>
            <a:r>
              <a:rPr lang="nb-NO" sz="1700" dirty="0" smtClean="0"/>
              <a:t>Sterkt konkurranseinstinkt</a:t>
            </a:r>
          </a:p>
          <a:p>
            <a:pPr lvl="2"/>
            <a:r>
              <a:rPr lang="nb-NO" sz="1700" dirty="0" smtClean="0"/>
              <a:t>Ønske om å være flink</a:t>
            </a:r>
          </a:p>
          <a:p>
            <a:pPr lvl="2"/>
            <a:r>
              <a:rPr lang="nb-NO" sz="1700" dirty="0" smtClean="0"/>
              <a:t>Redsel for å ikke være god nok</a:t>
            </a:r>
          </a:p>
          <a:p>
            <a:pPr lvl="2"/>
            <a:r>
              <a:rPr lang="nb-NO" sz="1700" dirty="0" smtClean="0"/>
              <a:t>En lærer, venn, annen som tente spiren</a:t>
            </a:r>
          </a:p>
          <a:p>
            <a:pPr lvl="2"/>
            <a:r>
              <a:rPr lang="nb-NO" sz="1700" dirty="0" smtClean="0"/>
              <a:t>Et idol</a:t>
            </a:r>
          </a:p>
          <a:p>
            <a:pPr lvl="2"/>
            <a:r>
              <a:rPr lang="nb-NO" sz="1700" dirty="0" smtClean="0"/>
              <a:t>Et tydelig mål</a:t>
            </a:r>
          </a:p>
          <a:p>
            <a:pPr lvl="2"/>
            <a:endParaRPr lang="nb-NO" dirty="0" smtClean="0"/>
          </a:p>
          <a:p>
            <a:pPr lvl="2"/>
            <a:endParaRPr lang="nb-NO" dirty="0" smtClean="0"/>
          </a:p>
          <a:p>
            <a:pPr lvl="1"/>
            <a:r>
              <a:rPr lang="nb-NO" dirty="0"/>
              <a:t>A</a:t>
            </a:r>
            <a:r>
              <a:rPr lang="nb-NO" dirty="0" smtClean="0"/>
              <a:t>bstraherer funnene (tar dem et hakk opp, generalisere, forenkle, finne regelmessigheter)</a:t>
            </a:r>
          </a:p>
          <a:p>
            <a:pPr lvl="2"/>
            <a:r>
              <a:rPr lang="nb-NO" sz="1700" dirty="0" smtClean="0"/>
              <a:t>Starter med en form for ytre motivasjon (ønsket om gode karakterer)</a:t>
            </a:r>
          </a:p>
          <a:p>
            <a:pPr lvl="2"/>
            <a:r>
              <a:rPr lang="nb-NO" sz="1700" dirty="0" smtClean="0"/>
              <a:t>Fører til økt selvtillit (får taket på det faglige, blir flink)</a:t>
            </a:r>
          </a:p>
          <a:p>
            <a:pPr lvl="2"/>
            <a:r>
              <a:rPr lang="nb-NO" sz="1700" dirty="0" smtClean="0"/>
              <a:t>Mestringsfølelse skaper indre motivasjon (glede, synes det er gøy å få til ting/forstå)</a:t>
            </a:r>
          </a:p>
          <a:p>
            <a:pPr lvl="2"/>
            <a:r>
              <a:rPr lang="nb-NO" sz="1700" dirty="0" smtClean="0"/>
              <a:t>Blir mer og mer interessert i faget (fagene), skaper nysgjerrighet som driver personen til å ville vite mer</a:t>
            </a:r>
          </a:p>
          <a:p>
            <a:pPr marL="310896" lvl="2" indent="0">
              <a:buNone/>
            </a:pPr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 rot="1534400">
            <a:off x="8520452" y="4784509"/>
            <a:ext cx="4109617" cy="124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 smtClean="0">
                <a:solidFill>
                  <a:schemeClr val="tx1"/>
                </a:solidFill>
              </a:rPr>
              <a:t>Kan bli en teori</a:t>
            </a:r>
            <a:endParaRPr lang="nb-NO" sz="3200" dirty="0">
              <a:solidFill>
                <a:schemeClr val="tx1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 rot="1576866">
            <a:off x="5184245" y="3380457"/>
            <a:ext cx="2787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b-NO" altLang="nb-NO" sz="2000" b="1" dirty="0"/>
              <a:t>Klart</a:t>
            </a:r>
            <a:r>
              <a:rPr lang="nb-NO" altLang="nb-NO" sz="2000" dirty="0"/>
              <a:t> </a:t>
            </a:r>
            <a:r>
              <a:rPr lang="nb-NO" altLang="nb-NO" sz="2000" dirty="0" smtClean="0">
                <a:solidFill>
                  <a:srgbClr val="C00000"/>
                </a:solidFill>
              </a:rPr>
              <a:t>INDUKTIVT</a:t>
            </a:r>
            <a:endParaRPr lang="nb-NO" altLang="nb-NO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Teorier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Antagelser og kunnskaper vedrørende virkeligheten</a:t>
            </a:r>
          </a:p>
          <a:p>
            <a:r>
              <a:rPr lang="nb-NO" dirty="0" smtClean="0"/>
              <a:t>Teorier er mer abstrakte enn data</a:t>
            </a:r>
          </a:p>
          <a:p>
            <a:pPr lvl="2"/>
            <a:endParaRPr lang="nb-NO" dirty="0"/>
          </a:p>
          <a:p>
            <a:pPr lvl="2"/>
            <a:r>
              <a:rPr lang="nb-NO" dirty="0" err="1" smtClean="0"/>
              <a:t>Evolosjonsteorien</a:t>
            </a:r>
            <a:endParaRPr lang="nb-NO" dirty="0" smtClean="0"/>
          </a:p>
          <a:p>
            <a:pPr lvl="2"/>
            <a:r>
              <a:rPr lang="nb-NO" dirty="0" err="1" smtClean="0"/>
              <a:t>Motiovasjonsteorier</a:t>
            </a:r>
            <a:r>
              <a:rPr lang="nb-NO" dirty="0" smtClean="0"/>
              <a:t> (flere), forklarer hvordan mennesker motiveres</a:t>
            </a:r>
          </a:p>
          <a:p>
            <a:pPr lvl="2"/>
            <a:r>
              <a:rPr lang="nb-NO" dirty="0" smtClean="0"/>
              <a:t>Aksept teorier (flere), forklarer hva som skal til for at mennesker aksepterer nye ting (innovasjoner, teknologi etc.)</a:t>
            </a:r>
          </a:p>
          <a:p>
            <a:pPr lvl="2"/>
            <a:r>
              <a:rPr lang="nb-NO" dirty="0" smtClean="0"/>
              <a:t>Konsumentteori</a:t>
            </a:r>
          </a:p>
          <a:p>
            <a:pPr lvl="2"/>
            <a:r>
              <a:rPr lang="nb-NO" dirty="0" smtClean="0"/>
              <a:t>Etc. </a:t>
            </a:r>
          </a:p>
          <a:p>
            <a:pPr lvl="2"/>
            <a:endParaRPr lang="nb-NO" dirty="0"/>
          </a:p>
          <a:p>
            <a:pPr marL="128016" lvl="1" indent="0">
              <a:buNone/>
            </a:pPr>
            <a:r>
              <a:rPr lang="nb-NO" dirty="0" smtClean="0"/>
              <a:t>Teori (greske </a:t>
            </a:r>
            <a:r>
              <a:rPr lang="nb-NO" dirty="0" err="1" smtClean="0"/>
              <a:t>theoria</a:t>
            </a:r>
            <a:r>
              <a:rPr lang="nb-NO" dirty="0" smtClean="0"/>
              <a:t>) – å se på, betrakte, granske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5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Kjennetegn ved teorier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94" y="1960536"/>
            <a:ext cx="9720073" cy="4023360"/>
          </a:xfrm>
        </p:spPr>
        <p:txBody>
          <a:bodyPr/>
          <a:lstStyle/>
          <a:p>
            <a:r>
              <a:rPr lang="nb-NO" dirty="0" smtClean="0"/>
              <a:t>En teori skal</a:t>
            </a:r>
          </a:p>
          <a:p>
            <a:endParaRPr lang="nb-NO" dirty="0" smtClean="0"/>
          </a:p>
          <a:p>
            <a:pPr lvl="1"/>
            <a:r>
              <a:rPr lang="nb-NO" dirty="0" smtClean="0"/>
              <a:t>UTTRYKKE NOE ALLMENT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VÆRE EN FORENKLING AV VIRKELIGHETEN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SI NOE OM REGELMESSIGHETER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SI NOE OM SAMMENHENGER MELLOM FENOMENER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HA EN FAGLIG BEGRUNNELSE PÅ BAKGRUNN AV EMPIRI OG/ELLER LOGISKE RESONNEMENTER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3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Teori - </a:t>
            </a:r>
            <a:r>
              <a:rPr lang="nb-NO" sz="4000" dirty="0" smtClean="0"/>
              <a:t>begrep – hypotese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5055"/>
            <a:ext cx="9720073" cy="4314305"/>
          </a:xfrm>
        </p:spPr>
        <p:txBody>
          <a:bodyPr>
            <a:normAutofit/>
          </a:bodyPr>
          <a:lstStyle/>
          <a:p>
            <a:r>
              <a:rPr lang="nb-NO" sz="2400" dirty="0" smtClean="0">
                <a:solidFill>
                  <a:srgbClr val="FF0000"/>
                </a:solidFill>
              </a:rPr>
              <a:t>Begreper</a:t>
            </a:r>
            <a:r>
              <a:rPr lang="nb-NO" sz="2400" dirty="0" smtClean="0"/>
              <a:t> – inngår i teorier og er mer enn bare ord. Begreper er betydningen av et generelt fenomen </a:t>
            </a:r>
          </a:p>
          <a:p>
            <a:r>
              <a:rPr lang="nb-NO" sz="2000" dirty="0" smtClean="0"/>
              <a:t>«ekteskap», «livskvalitet», «smittespredning» etc.</a:t>
            </a:r>
          </a:p>
          <a:p>
            <a:pPr marL="128016" lvl="1" indent="0">
              <a:buNone/>
            </a:pPr>
            <a:r>
              <a:rPr lang="nb-NO" sz="2000" dirty="0" smtClean="0"/>
              <a:t>Det er nødvendig å definere begrepene for å presisere hva de betyr, slik at </a:t>
            </a:r>
            <a:r>
              <a:rPr lang="nb-NO" sz="2000" dirty="0" err="1" smtClean="0"/>
              <a:t>flertydelighet</a:t>
            </a:r>
            <a:r>
              <a:rPr lang="nb-NO" sz="2000" dirty="0" smtClean="0"/>
              <a:t> og uklarheter kan fjernes (teoretisk begrepsdefinisjon)</a:t>
            </a:r>
          </a:p>
          <a:p>
            <a:pPr marL="128016" lvl="1" indent="0">
              <a:buNone/>
            </a:pPr>
            <a:endParaRPr lang="nb-NO" sz="2000" dirty="0"/>
          </a:p>
          <a:p>
            <a:pPr marL="128016" lvl="1" indent="0">
              <a:buNone/>
            </a:pPr>
            <a:r>
              <a:rPr lang="nb-NO" sz="2400" dirty="0">
                <a:solidFill>
                  <a:srgbClr val="FF0000"/>
                </a:solidFill>
              </a:rPr>
              <a:t>Hypoteser </a:t>
            </a:r>
            <a:r>
              <a:rPr lang="nb-NO" sz="2400" dirty="0" smtClean="0"/>
              <a:t>– kan brukes for å utvikle teorier, sier noe om sammenhenger/ påvirkning. En hypotese baseres på forhold mellom ulike begreper</a:t>
            </a:r>
            <a:endParaRPr lang="nb-NO" sz="2000" dirty="0" smtClean="0"/>
          </a:p>
          <a:p>
            <a:pPr marL="128016" lvl="1" indent="0">
              <a:buNone/>
            </a:pPr>
            <a:endParaRPr lang="nb-NO" sz="2000" u="sng" dirty="0" smtClean="0"/>
          </a:p>
          <a:p>
            <a:pPr marL="128016" lvl="1" indent="0">
              <a:buNone/>
            </a:pPr>
            <a:r>
              <a:rPr lang="nb-NO" sz="2000" u="sng" dirty="0" smtClean="0"/>
              <a:t>Hvis</a:t>
            </a:r>
            <a:r>
              <a:rPr lang="nb-NO" sz="2000" dirty="0" smtClean="0"/>
              <a:t> vi innfører påbud om bruk av munnbind i offentlige rom </a:t>
            </a:r>
            <a:r>
              <a:rPr lang="nb-NO" sz="2000" u="sng" dirty="0" smtClean="0"/>
              <a:t>så</a:t>
            </a:r>
            <a:r>
              <a:rPr lang="nb-NO" sz="2000" dirty="0" smtClean="0"/>
              <a:t> vil smittespredningen reduseres</a:t>
            </a:r>
          </a:p>
          <a:p>
            <a:pPr marL="128016" lvl="1" indent="0">
              <a:buNone/>
            </a:pPr>
            <a:r>
              <a:rPr lang="nb-NO" sz="2000" dirty="0" smtClean="0"/>
              <a:t>Antagelser </a:t>
            </a:r>
            <a:r>
              <a:rPr lang="nb-NO" sz="2000" dirty="0"/>
              <a:t>om sammenhenger</a:t>
            </a:r>
          </a:p>
          <a:p>
            <a:pPr marL="128016" lvl="1" indent="0">
              <a:buNone/>
            </a:pP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43127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perspektiv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71700"/>
            <a:ext cx="9720073" cy="4137660"/>
          </a:xfrm>
        </p:spPr>
        <p:txBody>
          <a:bodyPr/>
          <a:lstStyle/>
          <a:p>
            <a:r>
              <a:rPr lang="nb-NO" dirty="0" smtClean="0"/>
              <a:t>Man må alltid velge et ståsted eller perspektiv for studien</a:t>
            </a:r>
          </a:p>
          <a:p>
            <a:pPr lvl="1"/>
            <a:r>
              <a:rPr lang="nb-NO" dirty="0" smtClean="0"/>
              <a:t>Individ / Gruppe / Samfunn</a:t>
            </a:r>
          </a:p>
          <a:p>
            <a:pPr lvl="1"/>
            <a:r>
              <a:rPr lang="nb-NO" dirty="0" smtClean="0"/>
              <a:t>Ulike roller</a:t>
            </a:r>
          </a:p>
          <a:p>
            <a:pPr lvl="2"/>
            <a:r>
              <a:rPr lang="nb-NO" dirty="0" smtClean="0"/>
              <a:t>Ansatt / Leder</a:t>
            </a:r>
          </a:p>
          <a:p>
            <a:pPr lvl="2"/>
            <a:r>
              <a:rPr lang="nb-NO" dirty="0" smtClean="0"/>
              <a:t>Sosiolog / Lege / Psykolog</a:t>
            </a:r>
          </a:p>
          <a:p>
            <a:pPr lvl="2"/>
            <a:r>
              <a:rPr lang="nb-NO" dirty="0" smtClean="0"/>
              <a:t>Lærer / Forelder / Elev</a:t>
            </a:r>
          </a:p>
          <a:p>
            <a:pPr lvl="1"/>
            <a:r>
              <a:rPr lang="nb-NO" dirty="0" smtClean="0"/>
              <a:t>Ulike fokus</a:t>
            </a:r>
          </a:p>
          <a:p>
            <a:pPr lvl="2"/>
            <a:r>
              <a:rPr lang="nb-NO" dirty="0" smtClean="0"/>
              <a:t>Beskrive utvikling eller status / Ønske om å endre? </a:t>
            </a:r>
          </a:p>
          <a:p>
            <a:pPr lvl="2"/>
            <a:r>
              <a:rPr lang="nb-NO" dirty="0" smtClean="0"/>
              <a:t>Årsaksforklaringer / Formålsforklaringer</a:t>
            </a:r>
          </a:p>
          <a:p>
            <a:pPr lvl="2"/>
            <a:endParaRPr lang="nb-NO" dirty="0" smtClean="0"/>
          </a:p>
          <a:p>
            <a:pPr lvl="1"/>
            <a:r>
              <a:rPr lang="nb-NO" dirty="0" smtClean="0"/>
              <a:t>Ønsker </a:t>
            </a:r>
            <a:r>
              <a:rPr lang="nb-NO" dirty="0"/>
              <a:t>man å se på arbeidsmiljø med </a:t>
            </a:r>
            <a:r>
              <a:rPr lang="nb-NO" dirty="0" smtClean="0"/>
              <a:t>ansattbriller </a:t>
            </a:r>
            <a:r>
              <a:rPr lang="nb-NO" dirty="0"/>
              <a:t>eller bedriftsbriller?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37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Nivået av teorier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0793"/>
            <a:ext cx="9720073" cy="4418567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Gunnar C. Aakvaag (2008)- deler inn teorier etter grad av generalisering</a:t>
            </a:r>
          </a:p>
          <a:p>
            <a:endParaRPr lang="nb-NO" dirty="0"/>
          </a:p>
          <a:p>
            <a:r>
              <a:rPr lang="nb-NO" dirty="0" smtClean="0"/>
              <a:t>Tidshorisont, hvor begrenset er teoriens gyldighet i TID?</a:t>
            </a:r>
          </a:p>
          <a:p>
            <a:pPr lvl="1"/>
            <a:r>
              <a:rPr lang="nb-NO" dirty="0" smtClean="0"/>
              <a:t>Passer de samme økonomiske teoriene som stammer fra 1700 tallet med dagens samfunn? </a:t>
            </a:r>
          </a:p>
          <a:p>
            <a:pPr lvl="1"/>
            <a:r>
              <a:rPr lang="nb-NO" dirty="0" smtClean="0"/>
              <a:t>Er indre motivasjon viktigere i dag enn før i tiden?</a:t>
            </a:r>
          </a:p>
          <a:p>
            <a:endParaRPr lang="nb-NO" dirty="0"/>
          </a:p>
          <a:p>
            <a:r>
              <a:rPr lang="nb-NO" dirty="0" smtClean="0"/>
              <a:t>Romhorisont, hvor begrenset er teoriens gyldighet geografisk (STED)?</a:t>
            </a:r>
          </a:p>
          <a:p>
            <a:pPr lvl="1"/>
            <a:r>
              <a:rPr lang="nb-NO" dirty="0" smtClean="0"/>
              <a:t>Er indre motivasjon like essensielt i alle samfunn?</a:t>
            </a:r>
          </a:p>
          <a:p>
            <a:pPr lvl="1"/>
            <a:r>
              <a:rPr lang="nb-NO" dirty="0" smtClean="0"/>
              <a:t>Vil andres mening (akseptteori) være like avgjørende i alle samfunn (individorienterte </a:t>
            </a:r>
            <a:r>
              <a:rPr lang="nb-NO" dirty="0" err="1" smtClean="0"/>
              <a:t>vs</a:t>
            </a:r>
            <a:r>
              <a:rPr lang="nb-NO" dirty="0" smtClean="0"/>
              <a:t> gruppeorienterte samfunn)</a:t>
            </a:r>
          </a:p>
          <a:p>
            <a:pPr lvl="1"/>
            <a:r>
              <a:rPr lang="nb-NO" dirty="0" smtClean="0"/>
              <a:t>Er det de samme tingene som avgjør aksept av IT systemer i hierarkiske organisasjoner som i flate organisasjoner, hva med pålagt eller frivillig bruk?</a:t>
            </a:r>
          </a:p>
          <a:p>
            <a:pPr lvl="1"/>
            <a:endParaRPr lang="nb-NO" dirty="0"/>
          </a:p>
          <a:p>
            <a:pPr marL="0" indent="-4572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99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Forklaringsbasert teori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053846" y="2781945"/>
            <a:ext cx="125536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Begreper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4130279" y="2781945"/>
            <a:ext cx="194245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Mellomnivå-teorier</a:t>
            </a:r>
            <a:endParaRPr lang="nb-NO" dirty="0" smtClean="0"/>
          </a:p>
          <a:p>
            <a:pPr algn="ctr"/>
            <a:r>
              <a:rPr lang="nb-NO" dirty="0" smtClean="0"/>
              <a:t>Mekanismer</a:t>
            </a:r>
          </a:p>
          <a:p>
            <a:pPr algn="ctr"/>
            <a:r>
              <a:rPr lang="nb-NO" dirty="0" smtClean="0"/>
              <a:t>Årsaksforklaringer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3803" y="2781945"/>
            <a:ext cx="26450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Lover eller lovmessigheter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440597" y="3692788"/>
            <a:ext cx="30045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Definere begrepet </a:t>
            </a:r>
            <a:r>
              <a:rPr lang="nb-NO" dirty="0" smtClean="0"/>
              <a:t>«narsissist»</a:t>
            </a:r>
            <a:endParaRPr lang="nb-NO" dirty="0" smtClean="0"/>
          </a:p>
          <a:p>
            <a:r>
              <a:rPr lang="nb-NO" dirty="0" smtClean="0"/>
              <a:t>Hva kjennetegner en narsissist?</a:t>
            </a:r>
          </a:p>
          <a:p>
            <a:endParaRPr lang="nb-NO" dirty="0"/>
          </a:p>
          <a:p>
            <a:r>
              <a:rPr lang="nb-NO" dirty="0" smtClean="0"/>
              <a:t>Begrepet </a:t>
            </a:r>
            <a:r>
              <a:rPr lang="nb-NO" dirty="0" smtClean="0"/>
              <a:t>«depresjon»</a:t>
            </a:r>
            <a:endParaRPr lang="nb-NO" dirty="0" smtClean="0"/>
          </a:p>
          <a:p>
            <a:r>
              <a:rPr lang="nb-NO" dirty="0" smtClean="0"/>
              <a:t>Hva er det? Kjennetegn</a:t>
            </a:r>
          </a:p>
          <a:p>
            <a:endParaRPr lang="nb-NO" dirty="0"/>
          </a:p>
          <a:p>
            <a:r>
              <a:rPr lang="nb-NO" dirty="0" smtClean="0"/>
              <a:t>Hva er kunstig intelligens</a:t>
            </a:r>
            <a:r>
              <a:rPr lang="nb-NO" dirty="0" smtClean="0"/>
              <a:t>?</a:t>
            </a:r>
          </a:p>
          <a:p>
            <a:endParaRPr lang="nb-NO" dirty="0" smtClean="0"/>
          </a:p>
          <a:p>
            <a:r>
              <a:rPr lang="nb-NO" dirty="0" smtClean="0"/>
              <a:t>«Smittespredning»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4130279" y="4079222"/>
            <a:ext cx="2945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Forklaring på hvorfor </a:t>
            </a:r>
          </a:p>
          <a:p>
            <a:r>
              <a:rPr lang="nb-NO" dirty="0" smtClean="0"/>
              <a:t>fenomener inntreffer</a:t>
            </a:r>
          </a:p>
          <a:p>
            <a:endParaRPr lang="nb-NO" dirty="0" smtClean="0"/>
          </a:p>
          <a:p>
            <a:r>
              <a:rPr lang="nb-NO" dirty="0" smtClean="0"/>
              <a:t>Hypoteser </a:t>
            </a:r>
            <a:r>
              <a:rPr lang="nb-NO" dirty="0"/>
              <a:t>om årsaker til</a:t>
            </a:r>
          </a:p>
          <a:p>
            <a:r>
              <a:rPr lang="nb-NO" dirty="0" smtClean="0"/>
              <a:t>bestemt fenomener/utfall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Kausale forklaringer (årsaker)</a:t>
            </a:r>
            <a:endParaRPr lang="nb-NO" dirty="0" smtClean="0"/>
          </a:p>
          <a:p>
            <a:r>
              <a:rPr lang="nb-NO" dirty="0" smtClean="0"/>
              <a:t>Kausalmodeller</a:t>
            </a:r>
          </a:p>
          <a:p>
            <a:endParaRPr lang="nb-NO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93803" y="3756056"/>
            <a:ext cx="303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Teorier som er gyldige i alle </a:t>
            </a:r>
          </a:p>
          <a:p>
            <a:r>
              <a:rPr lang="nb-NO" dirty="0" smtClean="0"/>
              <a:t>tider og i alle samfunn</a:t>
            </a:r>
          </a:p>
          <a:p>
            <a:endParaRPr lang="nb-NO" dirty="0"/>
          </a:p>
          <a:p>
            <a:r>
              <a:rPr lang="nb-NO" dirty="0" smtClean="0"/>
              <a:t>Veldig få slike allmenngyldige </a:t>
            </a:r>
          </a:p>
          <a:p>
            <a:r>
              <a:rPr lang="nb-NO" dirty="0"/>
              <a:t>t</a:t>
            </a:r>
            <a:r>
              <a:rPr lang="nb-NO" dirty="0" smtClean="0"/>
              <a:t>eorier i samfunnsvitenskapen</a:t>
            </a:r>
            <a:endParaRPr lang="nb-NO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3234" y="2966611"/>
            <a:ext cx="144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55024" y="2966611"/>
            <a:ext cx="144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Årsaksforklaringer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Hva fører til hva?</a:t>
            </a:r>
          </a:p>
          <a:p>
            <a:r>
              <a:rPr lang="nb-NO" dirty="0" smtClean="0"/>
              <a:t>På jakt etter forklaringer på fenomener</a:t>
            </a:r>
          </a:p>
          <a:p>
            <a:endParaRPr lang="nb-NO" dirty="0" smtClean="0"/>
          </a:p>
          <a:p>
            <a:r>
              <a:rPr lang="nb-NO" dirty="0"/>
              <a:t>Filosofisk ståsted </a:t>
            </a:r>
          </a:p>
          <a:p>
            <a:pPr lvl="1"/>
            <a:r>
              <a:rPr lang="nb-NO" dirty="0" smtClean="0"/>
              <a:t>Kritisk rasjonalisme</a:t>
            </a:r>
            <a:endParaRPr lang="nb-NO" dirty="0"/>
          </a:p>
          <a:p>
            <a:pPr lvl="1"/>
            <a:r>
              <a:rPr lang="nb-NO" dirty="0" smtClean="0"/>
              <a:t>Deduktivt</a:t>
            </a:r>
          </a:p>
          <a:p>
            <a:pPr lvl="1"/>
            <a:endParaRPr lang="nb-NO" dirty="0"/>
          </a:p>
          <a:p>
            <a:r>
              <a:rPr lang="nb-NO" dirty="0" smtClean="0"/>
              <a:t>Individuelle valg skjer ikke i et </a:t>
            </a:r>
            <a:r>
              <a:rPr lang="nb-NO" dirty="0" err="1" smtClean="0"/>
              <a:t>vakum</a:t>
            </a:r>
            <a:r>
              <a:rPr lang="nb-NO" dirty="0" smtClean="0"/>
              <a:t>, men i et samfunn som legger rammebetingelse og føringer for den enkeltes beslutning</a:t>
            </a:r>
          </a:p>
          <a:p>
            <a:r>
              <a:rPr lang="nb-NO" dirty="0" smtClean="0"/>
              <a:t>Ønsket om å finne trender, tendenser og/eller det typiske 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20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914400"/>
            <a:ext cx="9720073" cy="5394960"/>
          </a:xfrm>
        </p:spPr>
        <p:txBody>
          <a:bodyPr/>
          <a:lstStyle/>
          <a:p>
            <a:r>
              <a:rPr lang="nb-NO" dirty="0" smtClean="0"/>
              <a:t>Hva er det som er avgjørende for hvorvidt ungdom velger å ta høyere utdannelse eller ikke?</a:t>
            </a:r>
          </a:p>
          <a:p>
            <a:endParaRPr lang="nb-NO" dirty="0"/>
          </a:p>
          <a:p>
            <a:r>
              <a:rPr lang="nb-NO" dirty="0" smtClean="0"/>
              <a:t>Foreldrenes utdanning?</a:t>
            </a:r>
          </a:p>
          <a:p>
            <a:r>
              <a:rPr lang="nb-NO" dirty="0" smtClean="0"/>
              <a:t>Familiens status (økonomisk, kulturell)?</a:t>
            </a:r>
          </a:p>
          <a:p>
            <a:r>
              <a:rPr lang="nb-NO" dirty="0" smtClean="0"/>
              <a:t>Kjønn (kjønnsroller, forventninger)?</a:t>
            </a:r>
          </a:p>
          <a:p>
            <a:r>
              <a:rPr lang="nb-NO" dirty="0" smtClean="0"/>
              <a:t>Vennekrets?</a:t>
            </a:r>
          </a:p>
          <a:p>
            <a:r>
              <a:rPr lang="nb-NO" dirty="0" smtClean="0"/>
              <a:t>Oppvekstmiljø?</a:t>
            </a:r>
          </a:p>
          <a:p>
            <a:r>
              <a:rPr lang="nb-NO" dirty="0" smtClean="0"/>
              <a:t>Arbeidsmarkedet?</a:t>
            </a:r>
          </a:p>
          <a:p>
            <a:endParaRPr lang="nb-NO" dirty="0"/>
          </a:p>
          <a:p>
            <a:r>
              <a:rPr lang="nb-NO" dirty="0" smtClean="0"/>
              <a:t>Lager hypoteser om sammenhenger, samler inn data(empiri) og tester 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7952508" y="2955637"/>
            <a:ext cx="1533237" cy="82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Høyere utdanning</a:t>
            </a:r>
            <a:endParaRPr lang="nb-NO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8945" y="2346036"/>
            <a:ext cx="314960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49455" y="2955637"/>
            <a:ext cx="2299854" cy="2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53891" y="3366655"/>
            <a:ext cx="260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81745" y="3472873"/>
            <a:ext cx="4876800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20291" y="3611880"/>
            <a:ext cx="4729018" cy="68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63636" y="3745347"/>
            <a:ext cx="4285673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1773</TotalTime>
  <Words>864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Tw Cen MT</vt:lpstr>
      <vt:lpstr>Tw Cen MT Condensed</vt:lpstr>
      <vt:lpstr>Wingdings</vt:lpstr>
      <vt:lpstr>Wingdings 3</vt:lpstr>
      <vt:lpstr>Integral</vt:lpstr>
      <vt:lpstr>Teori </vt:lpstr>
      <vt:lpstr>Teorier</vt:lpstr>
      <vt:lpstr>Kjennetegn ved teorier</vt:lpstr>
      <vt:lpstr>Teori - begrep – hypotese</vt:lpstr>
      <vt:lpstr>Teoretisk perspektiv</vt:lpstr>
      <vt:lpstr>Nivået av teorier</vt:lpstr>
      <vt:lpstr>Forklaringsbasert teori</vt:lpstr>
      <vt:lpstr>Årsaksforklaringer</vt:lpstr>
      <vt:lpstr>PowerPoint Presentation</vt:lpstr>
      <vt:lpstr>Årsaksforklaringer - kvantitativt</vt:lpstr>
      <vt:lpstr>Krav til årsaksforklaringer</vt:lpstr>
      <vt:lpstr>fORMÅLSFORKLARINGER</vt:lpstr>
      <vt:lpstr>Formålsforklaringer - kvalitativt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Årsaksforklaringer - kvantitativt</dc:title>
  <dc:creator>Anne Mathisrud Sørebø</dc:creator>
  <cp:lastModifiedBy>Anne Mathisrud Sørebø</cp:lastModifiedBy>
  <cp:revision>21</cp:revision>
  <dcterms:created xsi:type="dcterms:W3CDTF">2020-01-06T13:04:31Z</dcterms:created>
  <dcterms:modified xsi:type="dcterms:W3CDTF">2021-12-31T14:11:48Z</dcterms:modified>
</cp:coreProperties>
</file>