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F7E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712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131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405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57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75919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727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32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395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71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2210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55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118FF01-C490-481B-99E3-E76E504C7593}" type="datetimeFigureOut">
              <a:rPr lang="nb-NO" smtClean="0"/>
              <a:t>30.12.2021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C0A7B9-54AB-44FF-8DEC-CA864D569BDE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nl.no/Newtons_gravitasjonslov" TargetMode="External"/><Relationship Id="rId2" Type="http://schemas.openxmlformats.org/officeDocument/2006/relationships/hyperlink" Target="http://snl.no/relativitetsteori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Vitenskapsteori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25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Prøve- og feilemetoden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6189"/>
            <a:ext cx="9601200" cy="4764506"/>
          </a:xfrm>
        </p:spPr>
        <p:txBody>
          <a:bodyPr>
            <a:normAutofit/>
          </a:bodyPr>
          <a:lstStyle/>
          <a:p>
            <a:r>
              <a:rPr lang="nb-NO" sz="2400" dirty="0" smtClean="0"/>
              <a:t>Problemet </a:t>
            </a:r>
            <a:r>
              <a:rPr lang="nb-NO" sz="2400" dirty="0" smtClean="0"/>
              <a:t>med falsifiseringsprinsippet:</a:t>
            </a:r>
          </a:p>
          <a:p>
            <a:pPr lvl="1"/>
            <a:r>
              <a:rPr lang="nb-NO" sz="2400" dirty="0" smtClean="0"/>
              <a:t>Falsifiseringsprinsippet er logisk korrekt, men det forutsetter SANNE observasjoner</a:t>
            </a:r>
          </a:p>
          <a:p>
            <a:r>
              <a:rPr lang="nb-NO" sz="2400" dirty="0" smtClean="0"/>
              <a:t>Siden all måling vil være beheftet med større eller mindre målefeil, blir også falsifiseringsprinsippet problematisk</a:t>
            </a:r>
          </a:p>
          <a:p>
            <a:pPr lvl="1"/>
            <a:r>
              <a:rPr lang="nb-NO" sz="2400" dirty="0" smtClean="0"/>
              <a:t>En del av de store teoriene som Bohrs atomteori og Newtons gravitasjonsteori ville blitt avvist dersom falsifiseringsprinsippet skulle følges blindt </a:t>
            </a:r>
          </a:p>
          <a:p>
            <a:pPr lvl="2"/>
            <a:r>
              <a:rPr lang="nb-NO" sz="2000" i="0" dirty="0"/>
              <a:t>Etter at Einstein i 1905 hadde kommet frem til den </a:t>
            </a:r>
            <a:r>
              <a:rPr lang="nb-NO" sz="2000" i="0" dirty="0" smtClean="0"/>
              <a:t>spesielle </a:t>
            </a:r>
            <a:r>
              <a:rPr lang="nb-NO" sz="2000" i="0" dirty="0" smtClean="0">
                <a:hlinkClick r:id="rId2"/>
              </a:rPr>
              <a:t>relativitetsteorien</a:t>
            </a:r>
            <a:r>
              <a:rPr lang="nb-NO" sz="2000" i="0" dirty="0"/>
              <a:t>, fant han ut at </a:t>
            </a:r>
            <a:r>
              <a:rPr lang="nb-NO" sz="2000" i="0" dirty="0">
                <a:hlinkClick r:id="rId3"/>
              </a:rPr>
              <a:t>Newtons </a:t>
            </a:r>
            <a:r>
              <a:rPr lang="nb-NO" sz="2000" i="0" dirty="0" err="1">
                <a:hlinkClick r:id="rId3"/>
              </a:rPr>
              <a:t>gravitasjonslov</a:t>
            </a:r>
            <a:r>
              <a:rPr lang="nb-NO" sz="2000" i="0" dirty="0"/>
              <a:t> ikke passer med relativitetsteorien. Han innså at gravitasjonsteorien måtte bygges på et helt nytt grunnlag.</a:t>
            </a:r>
            <a:endParaRPr lang="nb-NO" sz="2000" dirty="0" smtClean="0"/>
          </a:p>
          <a:p>
            <a:pPr marL="530352" lvl="1" indent="0">
              <a:buNone/>
            </a:pP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783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62225" y="2085975"/>
            <a:ext cx="6276976" cy="273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endParaRPr lang="nb-NO" altLang="nb-NO" sz="2400">
              <a:latin typeface="Tahoma" panose="020B060403050404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120063" y="3167063"/>
            <a:ext cx="155844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 dirty="0">
                <a:latin typeface="Tahoma" panose="020B0604030504040204" pitchFamily="34" charset="0"/>
              </a:rPr>
              <a:t>Hypoteser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79975" y="4606925"/>
            <a:ext cx="185557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>
                <a:latin typeface="Tahoma" panose="020B0604030504040204" pitchFamily="34" charset="0"/>
              </a:rPr>
              <a:t>Observasjon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022850" y="1943100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022850" y="2085975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790825" y="3959225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790825" y="39592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6751638" y="4533900"/>
            <a:ext cx="1444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751638" y="4751388"/>
            <a:ext cx="2873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8767763" y="2951163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8480425" y="3094038"/>
            <a:ext cx="2873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rot="5400000">
            <a:off x="9126516" y="3159275"/>
            <a:ext cx="16129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 dirty="0">
                <a:solidFill>
                  <a:srgbClr val="C00000"/>
                </a:solidFill>
                <a:latin typeface="Tahoma" panose="020B0604030504040204" pitchFamily="34" charset="0"/>
              </a:rPr>
              <a:t>Deduksjon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Den deduktive tilnærmingen</a:t>
            </a:r>
            <a:endParaRPr lang="nb-NO" dirty="0"/>
          </a:p>
        </p:txBody>
      </p:sp>
      <p:sp>
        <p:nvSpPr>
          <p:cNvPr id="26" name="Rectangle 25"/>
          <p:cNvSpPr/>
          <p:nvPr/>
        </p:nvSpPr>
        <p:spPr>
          <a:xfrm>
            <a:off x="2171700" y="1840211"/>
            <a:ext cx="2708275" cy="3228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79975" y="1840211"/>
            <a:ext cx="120131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 dirty="0">
                <a:latin typeface="Tahoma" panose="020B0604030504040204" pitchFamily="34" charset="0"/>
              </a:rPr>
              <a:t>Teori</a:t>
            </a:r>
          </a:p>
        </p:txBody>
      </p:sp>
    </p:spTree>
    <p:extLst>
      <p:ext uri="{BB962C8B-B14F-4D97-AF65-F5344CB8AC3E}">
        <p14:creationId xmlns:p14="http://schemas.microsoft.com/office/powerpoint/2010/main" val="11469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Sosial konstruktivisme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1916"/>
            <a:ext cx="9601200" cy="4884821"/>
          </a:xfrm>
        </p:spPr>
        <p:txBody>
          <a:bodyPr>
            <a:normAutofit/>
          </a:bodyPr>
          <a:lstStyle/>
          <a:p>
            <a:r>
              <a:rPr lang="nb-NO" dirty="0" smtClean="0"/>
              <a:t>Positivismestriden</a:t>
            </a:r>
          </a:p>
          <a:p>
            <a:pPr lvl="1"/>
            <a:r>
              <a:rPr lang="nb-NO" dirty="0" smtClean="0"/>
              <a:t>hovedtyngden </a:t>
            </a:r>
            <a:r>
              <a:rPr lang="nb-NO" dirty="0"/>
              <a:t>av debatten ble ført på 1960-tallet, og </a:t>
            </a:r>
            <a:r>
              <a:rPr lang="nb-NO" dirty="0" smtClean="0"/>
              <a:t>la </a:t>
            </a:r>
            <a:r>
              <a:rPr lang="nb-NO" dirty="0"/>
              <a:t>grunnlaget for det antakelig største </a:t>
            </a:r>
            <a:r>
              <a:rPr lang="nb-NO" dirty="0" smtClean="0"/>
              <a:t>paradigmeskiftet innen </a:t>
            </a:r>
            <a:r>
              <a:rPr lang="nb-NO" dirty="0"/>
              <a:t>vestlig vitenskap i det 20. </a:t>
            </a:r>
            <a:r>
              <a:rPr lang="nb-NO" dirty="0" smtClean="0"/>
              <a:t>århundret</a:t>
            </a:r>
          </a:p>
          <a:p>
            <a:r>
              <a:rPr lang="nb-NO" dirty="0" smtClean="0">
                <a:solidFill>
                  <a:srgbClr val="C00000"/>
                </a:solidFill>
              </a:rPr>
              <a:t>Den sosiale virkelighet er konstruert</a:t>
            </a:r>
          </a:p>
          <a:p>
            <a:r>
              <a:rPr lang="nb-NO" dirty="0" smtClean="0"/>
              <a:t>Vitenskapelige funn og data er skapt av mennesker, og derfor konstruert</a:t>
            </a:r>
          </a:p>
          <a:p>
            <a:r>
              <a:rPr lang="nb-NO" dirty="0" smtClean="0"/>
              <a:t>Ideer og begreper så vel som organisasjoner og politiske institusjoner er sosiale konstruksjoner</a:t>
            </a:r>
          </a:p>
          <a:p>
            <a:pPr lvl="2"/>
            <a:r>
              <a:rPr lang="nb-NO" dirty="0" smtClean="0"/>
              <a:t>Kjønnsroller er menneskeskapte og påvirker hvordan individet velger eller blir oppfattet</a:t>
            </a:r>
          </a:p>
          <a:p>
            <a:pPr lvl="2"/>
            <a:r>
              <a:rPr lang="nb-NO" dirty="0" smtClean="0"/>
              <a:t>Sosiale klassifikasjoner (arbeidsledig, bedriftseier, akademiker, </a:t>
            </a:r>
            <a:r>
              <a:rPr lang="nb-NO" dirty="0" err="1" smtClean="0"/>
              <a:t>håndtverker</a:t>
            </a:r>
            <a:r>
              <a:rPr lang="nb-NO" dirty="0" smtClean="0"/>
              <a:t> </a:t>
            </a:r>
            <a:r>
              <a:rPr lang="nb-NO" dirty="0" err="1" smtClean="0"/>
              <a:t>etc</a:t>
            </a:r>
            <a:r>
              <a:rPr lang="nb-NO" dirty="0" smtClean="0"/>
              <a:t>) er menneskeskapte «merkelapper» som påvirker hvordan individer blir sett på av andre</a:t>
            </a:r>
          </a:p>
          <a:p>
            <a:pPr lvl="2"/>
            <a:r>
              <a:rPr lang="nb-NO" dirty="0" smtClean="0"/>
              <a:t>Moral og kultur er menneskeskapte konstruksjoner</a:t>
            </a:r>
          </a:p>
          <a:p>
            <a:pPr lvl="1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54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5485"/>
            <a:ext cx="9601200" cy="798095"/>
          </a:xfrm>
        </p:spPr>
        <p:txBody>
          <a:bodyPr/>
          <a:lstStyle/>
          <a:p>
            <a:r>
              <a:rPr lang="nb-NO" dirty="0" smtClean="0"/>
              <a:t>Aksjonsforskning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2126"/>
            <a:ext cx="9601200" cy="4295274"/>
          </a:xfrm>
        </p:spPr>
        <p:txBody>
          <a:bodyPr/>
          <a:lstStyle/>
          <a:p>
            <a:r>
              <a:rPr lang="nb-NO" dirty="0" smtClean="0">
                <a:solidFill>
                  <a:srgbClr val="C00000"/>
                </a:solidFill>
              </a:rPr>
              <a:t>Innen sosial konstruktivisme mener man at sosialt </a:t>
            </a:r>
            <a:r>
              <a:rPr lang="nb-NO" dirty="0">
                <a:solidFill>
                  <a:srgbClr val="C00000"/>
                </a:solidFill>
              </a:rPr>
              <a:t>skapte institusjoner og samhandling i dagliglivet kan endres, rettes på</a:t>
            </a:r>
          </a:p>
          <a:p>
            <a:r>
              <a:rPr lang="nb-NO" dirty="0"/>
              <a:t>Åpner for såkalt «aksjonsforskning»</a:t>
            </a:r>
          </a:p>
          <a:p>
            <a:pPr lvl="1"/>
            <a:r>
              <a:rPr lang="nb-NO" i="0" dirty="0" smtClean="0"/>
              <a:t>Utføres </a:t>
            </a:r>
            <a:r>
              <a:rPr lang="nb-NO" i="0" dirty="0"/>
              <a:t>ved at den som forsker er tett på virksomheten eller området det forskes </a:t>
            </a:r>
            <a:r>
              <a:rPr lang="nb-NO" i="0" dirty="0" smtClean="0"/>
              <a:t>på</a:t>
            </a:r>
          </a:p>
          <a:p>
            <a:pPr lvl="1"/>
            <a:r>
              <a:rPr lang="nb-NO" i="0" dirty="0" smtClean="0"/>
              <a:t>Retningen </a:t>
            </a:r>
            <a:r>
              <a:rPr lang="nb-NO" i="0" dirty="0"/>
              <a:t>står i motsetning til forskning der forskeren trer inn i et område som </a:t>
            </a:r>
            <a:r>
              <a:rPr lang="nb-NO" i="0" dirty="0" smtClean="0"/>
              <a:t>utenforstående </a:t>
            </a:r>
          </a:p>
          <a:p>
            <a:pPr lvl="1"/>
            <a:r>
              <a:rPr lang="nb-NO" i="0" dirty="0" smtClean="0"/>
              <a:t>Formålet </a:t>
            </a:r>
            <a:r>
              <a:rPr lang="nb-NO" i="0" dirty="0"/>
              <a:t>med aksjonsforskning er å ha en direkte og umiddelbar påvirkning av </a:t>
            </a:r>
            <a:r>
              <a:rPr lang="nb-NO" i="0" dirty="0" smtClean="0"/>
              <a:t>forskningsområdet</a:t>
            </a:r>
          </a:p>
          <a:p>
            <a:pPr lvl="1"/>
            <a:r>
              <a:rPr lang="nb-NO" i="0" dirty="0" smtClean="0"/>
              <a:t>Målet </a:t>
            </a:r>
            <a:r>
              <a:rPr lang="nb-NO" i="0" dirty="0"/>
              <a:t>er å bidra til å finne løsninger på menneskers praktiske problemer i en virkelig </a:t>
            </a:r>
            <a:r>
              <a:rPr lang="nb-NO" i="0" dirty="0" smtClean="0"/>
              <a:t>situasjon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3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Hypotetisk deduktiv metode</a:t>
            </a:r>
            <a:endParaRPr lang="nb-NO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923173" y="2013785"/>
            <a:ext cx="6276976" cy="273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endParaRPr lang="nb-NO" altLang="nb-NO" sz="2400">
              <a:latin typeface="Tahoma" panose="020B060403050404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481011" y="3094873"/>
            <a:ext cx="155844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 dirty="0">
                <a:latin typeface="Tahoma" panose="020B0604030504040204" pitchFamily="34" charset="0"/>
              </a:rPr>
              <a:t>Hypoteser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40923" y="4534735"/>
            <a:ext cx="185557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>
                <a:latin typeface="Tahoma" panose="020B0604030504040204" pitchFamily="34" charset="0"/>
              </a:rPr>
              <a:t>Observasjon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383798" y="1870910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5383798" y="2013785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151773" y="3887035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151773" y="388703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7112586" y="4461710"/>
            <a:ext cx="1444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7112586" y="4679198"/>
            <a:ext cx="2873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V="1">
            <a:off x="9128711" y="2878973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 flipV="1">
            <a:off x="8841373" y="3021848"/>
            <a:ext cx="2873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 rot="5400000">
            <a:off x="9487464" y="3087085"/>
            <a:ext cx="16129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 dirty="0">
                <a:solidFill>
                  <a:srgbClr val="C00000"/>
                </a:solidFill>
                <a:latin typeface="Tahoma" panose="020B0604030504040204" pitchFamily="34" charset="0"/>
              </a:rPr>
              <a:t>Deduksjon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614076" y="1782952"/>
            <a:ext cx="120131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 dirty="0">
                <a:latin typeface="Tahoma" panose="020B0604030504040204" pitchFamily="34" charset="0"/>
              </a:rPr>
              <a:t>Teori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867716" y="3009574"/>
            <a:ext cx="2281394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nb-NO" altLang="nb-NO" sz="2400" dirty="0" smtClean="0">
                <a:latin typeface="Tahoma" panose="020B0604030504040204" pitchFamily="34" charset="0"/>
              </a:rPr>
              <a:t>Empiriske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nb-NO" altLang="nb-NO" sz="2400" dirty="0" smtClean="0">
                <a:latin typeface="Tahoma" panose="020B0604030504040204" pitchFamily="34" charset="0"/>
              </a:rPr>
              <a:t>sammenhenger</a:t>
            </a:r>
            <a:endParaRPr lang="nb-NO" altLang="nb-NO" sz="2400" dirty="0">
              <a:latin typeface="Tahoma" panose="020B0604030504040204" pitchFamily="34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 rot="16200000">
            <a:off x="766785" y="3257423"/>
            <a:ext cx="1516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sz="2400" dirty="0">
                <a:solidFill>
                  <a:srgbClr val="0070C0"/>
                </a:solidFill>
                <a:latin typeface="Tahoma" panose="020B0604030504040204" pitchFamily="34" charset="0"/>
              </a:rPr>
              <a:t>Induksjon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8379" y="5622758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Wallace</a:t>
            </a:r>
            <a:r>
              <a:rPr lang="nb-NO" dirty="0" smtClean="0"/>
              <a:t> 1971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55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Hypotetisk deduktiv metode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En forskers tre egenskaper</a:t>
            </a:r>
          </a:p>
          <a:p>
            <a:pPr marL="987552" lvl="1" indent="-457200">
              <a:buFont typeface="+mj-lt"/>
              <a:buAutoNum type="arabicPeriod"/>
            </a:pPr>
            <a:r>
              <a:rPr lang="nb-NO" dirty="0" smtClean="0"/>
              <a:t>Stille naive spørsmål</a:t>
            </a:r>
          </a:p>
          <a:p>
            <a:pPr marL="987552" lvl="2" indent="0">
              <a:buNone/>
            </a:pPr>
            <a:r>
              <a:rPr lang="nb-NO" dirty="0" smtClean="0"/>
              <a:t>Evne til å stille fruktbare forskningsspørsmål</a:t>
            </a:r>
          </a:p>
          <a:p>
            <a:pPr marL="987552" lvl="2" indent="0">
              <a:buNone/>
            </a:pPr>
            <a:r>
              <a:rPr lang="nb-NO" dirty="0" smtClean="0"/>
              <a:t>Newtons eple</a:t>
            </a:r>
          </a:p>
          <a:p>
            <a:pPr marL="987552" lvl="1" indent="-457200">
              <a:buFont typeface="+mj-lt"/>
              <a:buAutoNum type="arabicPeriod"/>
            </a:pPr>
            <a:r>
              <a:rPr lang="nb-NO" dirty="0" smtClean="0"/>
              <a:t>Å utvikle de villeste fantasier </a:t>
            </a:r>
          </a:p>
          <a:p>
            <a:pPr marL="987552" lvl="2" indent="0">
              <a:buNone/>
            </a:pPr>
            <a:r>
              <a:rPr lang="nb-NO" dirty="0" smtClean="0"/>
              <a:t>Bruke sin kreativitet til å finne mulige forklaringer å sette dem sammen til en teori</a:t>
            </a:r>
          </a:p>
          <a:p>
            <a:pPr marL="873252" lvl="1" indent="-342900">
              <a:buFont typeface="+mj-lt"/>
              <a:buAutoNum type="arabicPeriod"/>
            </a:pPr>
            <a:r>
              <a:rPr lang="nb-NO" dirty="0" smtClean="0"/>
              <a:t>  </a:t>
            </a:r>
            <a:r>
              <a:rPr lang="nb-NO" dirty="0"/>
              <a:t>Kontrollere om teoriene har noe for </a:t>
            </a:r>
            <a:r>
              <a:rPr lang="nb-NO" dirty="0" smtClean="0"/>
              <a:t>seg</a:t>
            </a:r>
          </a:p>
          <a:p>
            <a:pPr marL="987552" lvl="2" indent="0">
              <a:buNone/>
            </a:pPr>
            <a:r>
              <a:rPr lang="nb-NO" dirty="0" smtClean="0"/>
              <a:t>Prøve teorien mot virkeligheten</a:t>
            </a:r>
          </a:p>
          <a:p>
            <a:pPr marL="987552" lvl="2" indent="0">
              <a:buNone/>
            </a:pPr>
            <a:endParaRPr lang="nb-NO" dirty="0"/>
          </a:p>
          <a:p>
            <a:r>
              <a:rPr lang="nb-NO" dirty="0" smtClean="0"/>
              <a:t>Ofte kan teoriene og hypotesene ha sitt utspring i resultater fra tidligere studier eller rene observasjoner</a:t>
            </a:r>
          </a:p>
          <a:p>
            <a:pPr lvl="1"/>
            <a:r>
              <a:rPr lang="nb-NO" dirty="0" err="1" smtClean="0"/>
              <a:t>Dataminding</a:t>
            </a:r>
            <a:r>
              <a:rPr lang="nb-NO" dirty="0" smtClean="0"/>
              <a:t>, «tilfeldige sammenhenger man ser i store datamengder»</a:t>
            </a:r>
          </a:p>
          <a:p>
            <a:pPr marL="530352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71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134" y="3553641"/>
            <a:ext cx="1144266" cy="1331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7056" t="10993" b="11476"/>
          <a:stretch/>
        </p:blipFill>
        <p:spPr>
          <a:xfrm>
            <a:off x="6181725" y="5314949"/>
            <a:ext cx="1530082" cy="1276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09" y="3200588"/>
            <a:ext cx="2170766" cy="1085383"/>
          </a:xfrm>
          <a:prstGeom prst="rect">
            <a:avLst/>
          </a:prstGeom>
        </p:spPr>
      </p:pic>
      <p:pic>
        <p:nvPicPr>
          <p:cNvPr id="1030" name="Picture 6" descr="Bilderesultat for descar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4" y="4970765"/>
            <a:ext cx="1304920" cy="146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0" y="139699"/>
            <a:ext cx="4443984" cy="752440"/>
          </a:xfrm>
        </p:spPr>
        <p:txBody>
          <a:bodyPr/>
          <a:lstStyle/>
          <a:p>
            <a:r>
              <a:rPr lang="nb-NO" sz="3600" dirty="0" smtClean="0"/>
              <a:t>Rasjonalisme</a:t>
            </a:r>
            <a:endParaRPr lang="nb-NO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86150" y="0"/>
            <a:ext cx="4443984" cy="812800"/>
          </a:xfrm>
        </p:spPr>
        <p:txBody>
          <a:bodyPr/>
          <a:lstStyle/>
          <a:p>
            <a:r>
              <a:rPr lang="nb-NO" sz="3600" dirty="0" smtClean="0"/>
              <a:t>Empirisme</a:t>
            </a:r>
            <a:endParaRPr lang="nb-NO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86150" y="1295400"/>
            <a:ext cx="4700950" cy="5295900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Observasjoner skaper teorier (induktivt)</a:t>
            </a:r>
          </a:p>
          <a:p>
            <a:r>
              <a:rPr lang="nb-NO" dirty="0" smtClean="0"/>
              <a:t>Observasjoner er det eneste som gir beviser, det eneste sanne</a:t>
            </a:r>
          </a:p>
          <a:p>
            <a:r>
              <a:rPr lang="nb-NO" dirty="0" smtClean="0"/>
              <a:t>Renessansen (1300 – 1700)</a:t>
            </a:r>
          </a:p>
          <a:p>
            <a:pPr lvl="1"/>
            <a:r>
              <a:rPr lang="nb-NO" dirty="0" smtClean="0"/>
              <a:t>Opposisjon mot tidligere overtro og spekulasjoner</a:t>
            </a:r>
          </a:p>
          <a:p>
            <a:pPr lvl="1"/>
            <a:r>
              <a:rPr lang="nb-NO" dirty="0" smtClean="0"/>
              <a:t>Empiriske observasjoner innen astronomi </a:t>
            </a:r>
          </a:p>
          <a:p>
            <a:pPr lvl="1"/>
            <a:r>
              <a:rPr lang="nb-NO" dirty="0" smtClean="0"/>
              <a:t>Den vitenskapelige revolusjon</a:t>
            </a:r>
          </a:p>
          <a:p>
            <a:pPr lvl="2"/>
            <a:r>
              <a:rPr lang="nb-NO" dirty="0" smtClean="0"/>
              <a:t>Nikolaus Kopernikus </a:t>
            </a:r>
          </a:p>
          <a:p>
            <a:pPr marL="987552" lvl="2" indent="0">
              <a:buNone/>
            </a:pPr>
            <a:r>
              <a:rPr lang="nb-NO" dirty="0"/>
              <a:t> </a:t>
            </a:r>
            <a:r>
              <a:rPr lang="nb-NO" dirty="0" smtClean="0"/>
              <a:t>       (1473– 1543)</a:t>
            </a:r>
          </a:p>
          <a:p>
            <a:pPr lvl="3"/>
            <a:r>
              <a:rPr lang="nb-NO" dirty="0" smtClean="0"/>
              <a:t>Teorien om jordens bane rundt sola i 1543</a:t>
            </a:r>
          </a:p>
          <a:p>
            <a:pPr lvl="3"/>
            <a:r>
              <a:rPr lang="nb-NO" dirty="0" smtClean="0"/>
              <a:t>Den moderne vitenskapens fødsel</a:t>
            </a:r>
          </a:p>
          <a:p>
            <a:pPr lvl="2"/>
            <a:endParaRPr lang="nb-NO" dirty="0"/>
          </a:p>
          <a:p>
            <a:pPr lvl="2"/>
            <a:r>
              <a:rPr lang="nb-NO" dirty="0" smtClean="0"/>
              <a:t>Galileo Galilei (1564 – 1642)</a:t>
            </a:r>
          </a:p>
          <a:p>
            <a:pPr lvl="3"/>
            <a:r>
              <a:rPr lang="nb-NO" dirty="0" smtClean="0"/>
              <a:t>I følge Albert Einstein «Vitenskapens far»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38275" y="1295400"/>
            <a:ext cx="4443984" cy="5218112"/>
          </a:xfrm>
        </p:spPr>
        <p:txBody>
          <a:bodyPr>
            <a:normAutofit/>
          </a:bodyPr>
          <a:lstStyle/>
          <a:p>
            <a:r>
              <a:rPr lang="nb-NO" dirty="0" smtClean="0"/>
              <a:t>Fornuften og tanken (deduktivt)</a:t>
            </a:r>
          </a:p>
          <a:p>
            <a:r>
              <a:rPr lang="nb-NO" dirty="0" smtClean="0"/>
              <a:t>Man oppnår kunnskap ved å bruke fornuften. Sansene er fundamentalt upålitelige</a:t>
            </a:r>
          </a:p>
          <a:p>
            <a:r>
              <a:rPr lang="nb-NO" dirty="0" smtClean="0"/>
              <a:t>Antikken (700 </a:t>
            </a:r>
            <a:r>
              <a:rPr lang="nb-NO" dirty="0" err="1" smtClean="0"/>
              <a:t>f.Kr</a:t>
            </a:r>
            <a:r>
              <a:rPr lang="nb-NO" dirty="0" smtClean="0"/>
              <a:t> – 300 </a:t>
            </a:r>
            <a:r>
              <a:rPr lang="nb-NO" dirty="0" err="1" smtClean="0"/>
              <a:t>e.Kr</a:t>
            </a:r>
            <a:r>
              <a:rPr lang="nb-NO" dirty="0" smtClean="0"/>
              <a:t>)</a:t>
            </a:r>
          </a:p>
          <a:p>
            <a:pPr lvl="3"/>
            <a:r>
              <a:rPr lang="nb-NO" dirty="0" smtClean="0"/>
              <a:t>De store tenkerne </a:t>
            </a:r>
          </a:p>
          <a:p>
            <a:pPr lvl="3"/>
            <a:r>
              <a:rPr lang="nb-NO" dirty="0" smtClean="0"/>
              <a:t>Platon, Sokrates, Aristoteles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Opplysningstiden (1600 – 1800)</a:t>
            </a:r>
          </a:p>
          <a:p>
            <a:pPr lvl="2"/>
            <a:r>
              <a:rPr lang="nb-NO" dirty="0" smtClean="0"/>
              <a:t>Descartes (1596 – 1650) </a:t>
            </a:r>
          </a:p>
          <a:p>
            <a:pPr lvl="3"/>
            <a:r>
              <a:rPr lang="nb-NO" dirty="0" smtClean="0"/>
              <a:t>«Jeg tenker altså er jeg»</a:t>
            </a:r>
          </a:p>
          <a:p>
            <a:pPr lvl="2"/>
            <a:r>
              <a:rPr lang="nb-NO" dirty="0" err="1" smtClean="0"/>
              <a:t>Spinoza</a:t>
            </a:r>
            <a:endParaRPr lang="nb-NO" dirty="0" smtClean="0"/>
          </a:p>
          <a:p>
            <a:pPr lvl="2"/>
            <a:r>
              <a:rPr lang="nb-NO" dirty="0" err="1"/>
              <a:t>Baruch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9" name="AutoShape 8" descr="Bilderesultat for platon sokrates aristote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10" name="AutoShape 10" descr="Bilderesultat for platon sokrates aristoteles"/>
          <p:cNvSpPr>
            <a:spLocks noChangeAspect="1" noChangeArrowheads="1"/>
          </p:cNvSpPr>
          <p:nvPr/>
        </p:nvSpPr>
        <p:spPr bwMode="auto">
          <a:xfrm>
            <a:off x="307975" y="7937"/>
            <a:ext cx="673100" cy="67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11" name="AutoShape 12" descr="Bilderesultat for platon sokrates aristoteles"/>
          <p:cNvSpPr>
            <a:spLocks noChangeAspect="1" noChangeArrowheads="1"/>
          </p:cNvSpPr>
          <p:nvPr/>
        </p:nvSpPr>
        <p:spPr bwMode="auto">
          <a:xfrm>
            <a:off x="374650" y="-127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83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</a:t>
            </a:r>
            <a:r>
              <a:rPr lang="nb-NO" dirty="0" smtClean="0"/>
              <a:t>amfunnsvitenskapen</a:t>
            </a:r>
            <a:endParaRPr lang="nb-N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sz="3200" dirty="0" smtClean="0"/>
              <a:t>Tidlig positivisme (1800 tallet, induktivt)</a:t>
            </a:r>
          </a:p>
          <a:p>
            <a:r>
              <a:rPr lang="nb-NO" sz="3200" dirty="0" smtClean="0"/>
              <a:t>Logisk positivisme (1920 -)</a:t>
            </a:r>
          </a:p>
          <a:p>
            <a:pPr lvl="1"/>
            <a:r>
              <a:rPr lang="nb-NO" sz="3200" dirty="0" smtClean="0"/>
              <a:t>Wiener sirkelen</a:t>
            </a:r>
          </a:p>
          <a:p>
            <a:r>
              <a:rPr lang="nb-NO" sz="3200" dirty="0" smtClean="0"/>
              <a:t>Kritisk rasjonalisme (1930 -, deduktivt)</a:t>
            </a:r>
          </a:p>
          <a:p>
            <a:pPr lvl="1"/>
            <a:r>
              <a:rPr lang="nb-NO" sz="3200" dirty="0" smtClean="0"/>
              <a:t>Karl Popper (1902-1994)</a:t>
            </a:r>
          </a:p>
          <a:p>
            <a:r>
              <a:rPr lang="nb-NO" sz="3200" dirty="0" smtClean="0"/>
              <a:t>Sosial konstruktivisme (1960 -, induktivt)</a:t>
            </a:r>
          </a:p>
          <a:p>
            <a:pPr lvl="1"/>
            <a:r>
              <a:rPr lang="nb-NO" sz="3200" dirty="0" smtClean="0"/>
              <a:t>Positivismestriden på 1970 -tallet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16020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9893"/>
            <a:ext cx="9601200" cy="1485900"/>
          </a:xfrm>
        </p:spPr>
        <p:txBody>
          <a:bodyPr/>
          <a:lstStyle/>
          <a:p>
            <a:r>
              <a:rPr lang="nb-NO" dirty="0" smtClean="0"/>
              <a:t>Tidlig positivisme - 1800 tallet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23950"/>
            <a:ext cx="9734550" cy="5524500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Framveksten av den tidlige positivismen må sees i sammenheng med opplysningstiden og kirkens reduserte rolle i samfunnet</a:t>
            </a:r>
          </a:p>
          <a:p>
            <a:r>
              <a:rPr lang="nb-NO" dirty="0" smtClean="0">
                <a:solidFill>
                  <a:srgbClr val="C00000"/>
                </a:solidFill>
              </a:rPr>
              <a:t>Tradisjonelle og religiøse ideer var i ferd med å kollapse</a:t>
            </a:r>
          </a:p>
          <a:p>
            <a:r>
              <a:rPr lang="nb-NO" dirty="0" smtClean="0">
                <a:solidFill>
                  <a:srgbClr val="C00000"/>
                </a:solidFill>
              </a:rPr>
              <a:t>Kunnskap ble nå ansett å være frembrakt av mennesker og ikke av Gud</a:t>
            </a:r>
          </a:p>
          <a:p>
            <a:r>
              <a:rPr lang="nb-NO" dirty="0" err="1" smtClean="0"/>
              <a:t>Auguste</a:t>
            </a:r>
            <a:r>
              <a:rPr lang="nb-NO" dirty="0" smtClean="0"/>
              <a:t> Comte (1798 – 1857)</a:t>
            </a:r>
          </a:p>
          <a:p>
            <a:pPr lvl="1"/>
            <a:r>
              <a:rPr lang="nb-NO" dirty="0" smtClean="0"/>
              <a:t>Sosiologiens grunnlegger</a:t>
            </a:r>
          </a:p>
          <a:p>
            <a:pPr lvl="1"/>
            <a:r>
              <a:rPr lang="nb-NO" dirty="0" smtClean="0"/>
              <a:t>Opphavsmann til positivismebegrepet</a:t>
            </a:r>
          </a:p>
          <a:p>
            <a:r>
              <a:rPr lang="nn-NO" dirty="0" smtClean="0"/>
              <a:t>Claude Saint-Simon</a:t>
            </a:r>
            <a:r>
              <a:rPr lang="nn-NO" dirty="0"/>
              <a:t> (1760–1825), </a:t>
            </a:r>
            <a:r>
              <a:rPr lang="nn-NO" dirty="0" smtClean="0"/>
              <a:t>og</a:t>
            </a:r>
            <a:r>
              <a:rPr lang="nn-NO" dirty="0"/>
              <a:t> </a:t>
            </a:r>
            <a:r>
              <a:rPr lang="nn-NO" dirty="0" smtClean="0"/>
              <a:t>John Stuart Mill</a:t>
            </a:r>
            <a:r>
              <a:rPr lang="nn-NO" dirty="0"/>
              <a:t> (1806–1873)</a:t>
            </a:r>
            <a:endParaRPr lang="nb-NO" dirty="0" smtClean="0"/>
          </a:p>
          <a:p>
            <a:r>
              <a:rPr lang="nb-NO" dirty="0" smtClean="0"/>
              <a:t>Comte så til naturvitenskapen for å etablere objektiv kunnskap om samfunnet, en «sosial fysikk»</a:t>
            </a:r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Samfunnsvitenskapene måtte ta i bruk de etablerte vitenskapelige metodene, eksperiment og sammenligning.</a:t>
            </a:r>
            <a:r>
              <a:rPr lang="nb-NO" dirty="0">
                <a:solidFill>
                  <a:srgbClr val="C00000"/>
                </a:solidFill>
              </a:rPr>
              <a:t> </a:t>
            </a:r>
            <a:endParaRPr lang="nb-NO" dirty="0" smtClean="0">
              <a:solidFill>
                <a:srgbClr val="C00000"/>
              </a:solidFill>
            </a:endParaRPr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«Å telle, å veie, å måle og så å vite»</a:t>
            </a:r>
          </a:p>
          <a:p>
            <a:pPr lvl="1"/>
            <a:r>
              <a:rPr lang="nb-NO" dirty="0" smtClean="0">
                <a:solidFill>
                  <a:srgbClr val="C00000"/>
                </a:solidFill>
              </a:rPr>
              <a:t>Mente det var mulig å oppdage vitenskapelige lover som styrte samfunnet på linje med Newtons fysikk</a:t>
            </a:r>
          </a:p>
          <a:p>
            <a:r>
              <a:rPr lang="nb-NO" dirty="0" smtClean="0"/>
              <a:t>Forklaringer som intensjon, hensikt, forventninger og motiv ble sett på som </a:t>
            </a:r>
            <a:r>
              <a:rPr lang="nb-NO" b="1" u="sng" dirty="0" smtClean="0"/>
              <a:t>U</a:t>
            </a:r>
            <a:r>
              <a:rPr lang="nb-NO" u="sng" dirty="0" smtClean="0"/>
              <a:t>vitenskapelig</a:t>
            </a:r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6" y="1696183"/>
            <a:ext cx="1381124" cy="18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9575"/>
            <a:ext cx="9601200" cy="1190625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Logisk positivisme – Wienerkretsen (1920)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66823"/>
            <a:ext cx="9601200" cy="5314951"/>
          </a:xfrm>
        </p:spPr>
        <p:txBody>
          <a:bodyPr>
            <a:normAutofit/>
          </a:bodyPr>
          <a:lstStyle/>
          <a:p>
            <a:r>
              <a:rPr lang="nb-NO" dirty="0" smtClean="0"/>
              <a:t>Videreutvikling av positivismen</a:t>
            </a:r>
          </a:p>
          <a:p>
            <a:r>
              <a:rPr lang="nb-NO" dirty="0" smtClean="0"/>
              <a:t>Vitenskapen skal frigjøre seg fra fordommer og metafysikk </a:t>
            </a:r>
            <a:r>
              <a:rPr lang="nb-NO" dirty="0"/>
              <a:t>	</a:t>
            </a:r>
            <a:endParaRPr lang="nb-NO" dirty="0" smtClean="0"/>
          </a:p>
          <a:p>
            <a:pPr lvl="1"/>
            <a:r>
              <a:rPr lang="nb-NO" sz="1800" b="1" i="0" dirty="0"/>
              <a:t>Metafysikk</a:t>
            </a:r>
            <a:r>
              <a:rPr lang="nb-NO" sz="1800" i="0" dirty="0"/>
              <a:t> er den grenen av </a:t>
            </a:r>
            <a:r>
              <a:rPr lang="nb-NO" sz="1800" i="0" dirty="0" smtClean="0"/>
              <a:t>filosofien</a:t>
            </a:r>
            <a:r>
              <a:rPr lang="nb-NO" sz="1800" i="0" dirty="0"/>
              <a:t> som stiller de mest grunnleggende </a:t>
            </a:r>
            <a:r>
              <a:rPr lang="nb-NO" sz="1800" i="0" dirty="0" smtClean="0"/>
              <a:t>spørsmål. </a:t>
            </a:r>
            <a:r>
              <a:rPr lang="nb-NO" sz="1800" i="0" dirty="0"/>
              <a:t>Den kan defineres som læren om </a:t>
            </a:r>
            <a:r>
              <a:rPr lang="nb-NO" sz="1800" i="0" dirty="0" err="1" smtClean="0"/>
              <a:t>tilværelsens</a:t>
            </a:r>
            <a:r>
              <a:rPr lang="nb-NO" sz="1800" i="0" dirty="0" smtClean="0"/>
              <a:t> </a:t>
            </a:r>
            <a:r>
              <a:rPr lang="nb-NO" sz="1800" i="0" dirty="0"/>
              <a:t>grunner og </a:t>
            </a:r>
            <a:r>
              <a:rPr lang="nb-NO" sz="1800" i="0" dirty="0" smtClean="0"/>
              <a:t>prinsipper </a:t>
            </a:r>
          </a:p>
          <a:p>
            <a:r>
              <a:rPr lang="nb-NO" dirty="0" smtClean="0"/>
              <a:t>Et sterkt ønske om </a:t>
            </a:r>
            <a:r>
              <a:rPr lang="nb-NO" b="1" dirty="0" smtClean="0"/>
              <a:t>objektiv</a:t>
            </a:r>
            <a:r>
              <a:rPr lang="nb-NO" dirty="0" smtClean="0"/>
              <a:t> vitenskap</a:t>
            </a:r>
          </a:p>
          <a:p>
            <a:r>
              <a:rPr lang="nb-NO" dirty="0" smtClean="0"/>
              <a:t>Sansemessig erfaring var utgangspunktet for ideer og kunnskap</a:t>
            </a:r>
          </a:p>
          <a:p>
            <a:r>
              <a:rPr lang="nb-NO" b="1" dirty="0" smtClean="0">
                <a:solidFill>
                  <a:srgbClr val="0070C0"/>
                </a:solidFill>
              </a:rPr>
              <a:t>INDUKSJON</a:t>
            </a:r>
            <a:r>
              <a:rPr lang="nb-NO" dirty="0" smtClean="0">
                <a:solidFill>
                  <a:srgbClr val="0070C0"/>
                </a:solidFill>
              </a:rPr>
              <a:t> </a:t>
            </a:r>
            <a:r>
              <a:rPr lang="nb-NO" dirty="0"/>
              <a:t>– starter med observasjon, sammenligning og utstrakt bruk av statistikk for så å generere generelle utsagn eller </a:t>
            </a:r>
            <a:r>
              <a:rPr lang="nb-NO" dirty="0" smtClean="0"/>
              <a:t>teorier</a:t>
            </a:r>
          </a:p>
          <a:p>
            <a:r>
              <a:rPr lang="nb-NO" dirty="0" smtClean="0"/>
              <a:t>Bevis – Verifisering</a:t>
            </a:r>
          </a:p>
          <a:p>
            <a:pPr lvl="1"/>
            <a:r>
              <a:rPr lang="nb-NO" dirty="0" smtClean="0"/>
              <a:t>Vitenskapelig kunnskap er det samme som verifisert kunnskap</a:t>
            </a:r>
            <a:endParaRPr lang="nb-NO" dirty="0"/>
          </a:p>
          <a:p>
            <a:r>
              <a:rPr lang="nb-NO" dirty="0"/>
              <a:t>Rudolf </a:t>
            </a:r>
            <a:r>
              <a:rPr lang="nb-NO" dirty="0" err="1"/>
              <a:t>Carnap</a:t>
            </a:r>
            <a:r>
              <a:rPr lang="nb-NO" dirty="0"/>
              <a:t>, Moritz </a:t>
            </a:r>
            <a:r>
              <a:rPr lang="nb-NO" dirty="0" err="1"/>
              <a:t>Schlick</a:t>
            </a:r>
            <a:r>
              <a:rPr lang="nb-NO" dirty="0"/>
              <a:t>, Philipp Frank og Arne </a:t>
            </a:r>
            <a:r>
              <a:rPr lang="nb-NO" dirty="0" smtClean="0"/>
              <a:t>Næss</a:t>
            </a:r>
          </a:p>
          <a:p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237" y="4297023"/>
            <a:ext cx="1919288" cy="20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Den induktive tilnærmingen</a:t>
            </a:r>
            <a:endParaRPr lang="nb-NO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841625" y="2476500"/>
            <a:ext cx="6264275" cy="273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b-NO" altLang="nb-NO" sz="2400">
              <a:latin typeface="Tahoma" panose="020B06040305040402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495925" y="2260600"/>
            <a:ext cx="14954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sz="2400">
                <a:latin typeface="Tahoma" panose="020B0604030504040204" pitchFamily="34" charset="0"/>
              </a:rPr>
              <a:t>Teori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09825" y="3557588"/>
            <a:ext cx="226060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sz="2400">
                <a:latin typeface="Tahoma" panose="020B0604030504040204" pitchFamily="34" charset="0"/>
              </a:rPr>
              <a:t>Empiriske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sz="2400">
                <a:latin typeface="Tahoma" panose="020B0604030504040204" pitchFamily="34" charset="0"/>
              </a:rPr>
              <a:t>sammenhenger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146675" y="4997450"/>
            <a:ext cx="18446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sz="2400">
                <a:latin typeface="Tahoma" panose="020B0604030504040204" pitchFamily="34" charset="0"/>
              </a:rPr>
              <a:t>Observasjon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289550" y="2333625"/>
            <a:ext cx="2159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5289550" y="24765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057525" y="434975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057525" y="4349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7018338" y="4924425"/>
            <a:ext cx="1444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7018338" y="5141913"/>
            <a:ext cx="2873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V="1">
            <a:off x="9034463" y="334168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 rot="16200000">
            <a:off x="1161257" y="3650456"/>
            <a:ext cx="1516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sz="2400" dirty="0">
                <a:solidFill>
                  <a:srgbClr val="0070C0"/>
                </a:solidFill>
                <a:latin typeface="Tahoma" panose="020B0604030504040204" pitchFamily="34" charset="0"/>
              </a:rPr>
              <a:t>Induksjon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91350" y="2171700"/>
            <a:ext cx="2373312" cy="3819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39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 smtClean="0">
                <a:solidFill>
                  <a:schemeClr val="bg1"/>
                </a:solidFill>
              </a:rPr>
              <a:t>Problemet med </a:t>
            </a:r>
            <a:br>
              <a:rPr lang="nb-NO" sz="4400" dirty="0" smtClean="0">
                <a:solidFill>
                  <a:schemeClr val="bg1"/>
                </a:solidFill>
              </a:rPr>
            </a:br>
            <a:r>
              <a:rPr lang="nb-NO" sz="4400" dirty="0" smtClean="0">
                <a:solidFill>
                  <a:schemeClr val="bg1"/>
                </a:solidFill>
              </a:rPr>
              <a:t>INDUKSJONS-PRINSIPPET</a:t>
            </a:r>
            <a:endParaRPr lang="nb-NO" sz="4400" dirty="0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En kan ikke slutte sikkert fra regelmessigheter i fortiden til fremtidige observasjoner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Induksjonsprinsippet kan aldri bevise eller verifisere lovmessigheter som har gyldighet i fremtiden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Vi kan altså ikke predikere hva som vil skje i fremtiden basert på hva som har skjedd i fortiden</a:t>
            </a:r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-3176"/>
            <a:ext cx="6659880" cy="68230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7858" y="127819"/>
            <a:ext cx="3156155" cy="334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8917858" y="3428999"/>
            <a:ext cx="3156155" cy="334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5614219" y="3428999"/>
            <a:ext cx="3303639" cy="334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5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Poppers kritiske rasjonalisme </a:t>
            </a:r>
            <a:endParaRPr lang="nb-NO" dirty="0"/>
          </a:p>
        </p:txBody>
      </p:sp>
      <p:sp>
        <p:nvSpPr>
          <p:cNvPr id="7" name="AutoShape 2" descr="Bilderesultat for popper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71600" y="1638299"/>
            <a:ext cx="8448675" cy="4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nb-NO" dirty="0" smtClean="0"/>
              <a:t>Karl Popper (1902 – 1994)</a:t>
            </a:r>
          </a:p>
          <a:p>
            <a:r>
              <a:rPr lang="nb-NO" dirty="0" smtClean="0"/>
              <a:t>En evig søken etter empirisk sannhet med den begrensning at sannheten aldri fullt ut kan finnes</a:t>
            </a:r>
          </a:p>
          <a:p>
            <a:r>
              <a:rPr lang="nb-NO" dirty="0" smtClean="0"/>
              <a:t>Å basere vitenskap på rene observasjoner uten noen form for teori er i følge Popper absurd</a:t>
            </a:r>
          </a:p>
          <a:p>
            <a:pPr lvl="1"/>
            <a:r>
              <a:rPr lang="nb-NO" dirty="0" smtClean="0"/>
              <a:t>Observasjoner av virkeligheten må nødvendigvis være selektiv, og krever definisjoner av hva som skal observeres</a:t>
            </a:r>
          </a:p>
          <a:p>
            <a:pPr lvl="2"/>
            <a:r>
              <a:rPr lang="nb-NO" dirty="0" smtClean="0"/>
              <a:t>Begrepsdefinisjoner</a:t>
            </a:r>
          </a:p>
          <a:p>
            <a:pPr lvl="2"/>
            <a:r>
              <a:rPr lang="nb-NO" dirty="0" smtClean="0"/>
              <a:t>Teoretiske referanserammer</a:t>
            </a:r>
          </a:p>
          <a:p>
            <a:r>
              <a:rPr lang="nb-NO" dirty="0" smtClean="0"/>
              <a:t>Vår rasjonalitet viser seg i evnen til å være kritisk til våre egne og andres oppfatning</a:t>
            </a:r>
          </a:p>
          <a:p>
            <a:r>
              <a:rPr lang="nb-NO" b="1" dirty="0" smtClean="0">
                <a:solidFill>
                  <a:srgbClr val="C00000"/>
                </a:solidFill>
              </a:rPr>
              <a:t>DEDUKSJON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/>
              <a:t>– starter med </a:t>
            </a:r>
            <a:r>
              <a:rPr lang="nb-NO" dirty="0" smtClean="0"/>
              <a:t>teorier og hypoteser som man tester ved hjelp av observasjoner. Hypotesene forkastes (falsifiseres) eller blir stående som foreløpige sannheter</a:t>
            </a:r>
            <a:endParaRPr lang="nb-NO" dirty="0"/>
          </a:p>
          <a:p>
            <a:endParaRPr lang="nb-N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75" y="514350"/>
            <a:ext cx="1828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Falsifiseringsprinsippet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9621"/>
            <a:ext cx="9601200" cy="4487779"/>
          </a:xfrm>
        </p:spPr>
        <p:txBody>
          <a:bodyPr/>
          <a:lstStyle/>
          <a:p>
            <a:r>
              <a:rPr lang="nb-NO" dirty="0" smtClean="0"/>
              <a:t>Selv om vi ikke kan påvise at en teori er sann, kan vi forkaste teorier om er gale, hvis de ikke stemmer med virkeligheten</a:t>
            </a:r>
          </a:p>
          <a:p>
            <a:r>
              <a:rPr lang="nb-NO" dirty="0" smtClean="0"/>
              <a:t>Hypotesen - </a:t>
            </a:r>
            <a:r>
              <a:rPr lang="nb-NO" b="1" i="1" dirty="0" smtClean="0"/>
              <a:t>Alle ravner er svarte</a:t>
            </a:r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79638"/>
            <a:ext cx="3890211" cy="3020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4993"/>
          <a:stretch/>
        </p:blipFill>
        <p:spPr>
          <a:xfrm>
            <a:off x="4140367" y="3849603"/>
            <a:ext cx="961022" cy="873543"/>
          </a:xfrm>
          <a:prstGeom prst="rect">
            <a:avLst/>
          </a:prstGeom>
        </p:spPr>
      </p:pic>
      <p:pic>
        <p:nvPicPr>
          <p:cNvPr id="1030" name="Picture 6" descr="White Rav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16" y="4043405"/>
            <a:ext cx="4313738" cy="215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2200" y="3280886"/>
            <a:ext cx="437395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famous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paradox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states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"All ravens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are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black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",  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but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1 in 10,000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are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albino.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They're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rare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because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of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disease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, and predators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find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them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easier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to </a:t>
            </a:r>
            <a:r>
              <a:rPr kumimoji="0" lang="nb-NO" altLang="nb-NO" sz="1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catch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.</a:t>
            </a:r>
            <a:r>
              <a:rPr kumimoji="0" lang="nb-NO" altLang="nb-NO" sz="14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2810306"/>
            <a:ext cx="23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Verifiseringsprinsippet</a:t>
            </a:r>
            <a:endParaRPr lang="nb-NO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2810306"/>
            <a:ext cx="24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Falsifiseringsprinsippet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523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1937</TotalTime>
  <Words>1017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Franklin Gothic Book</vt:lpstr>
      <vt:lpstr>Tahoma</vt:lpstr>
      <vt:lpstr>Crop</vt:lpstr>
      <vt:lpstr>Vitenskapsteori</vt:lpstr>
      <vt:lpstr>PowerPoint Presentation</vt:lpstr>
      <vt:lpstr>Samfunnsvitenskapen</vt:lpstr>
      <vt:lpstr>Tidlig positivisme - 1800 tallet</vt:lpstr>
      <vt:lpstr>Logisk positivisme – Wienerkretsen (1920)</vt:lpstr>
      <vt:lpstr>Den induktive tilnærmingen</vt:lpstr>
      <vt:lpstr>Problemet med  INDUKSJONS-PRINSIPPET</vt:lpstr>
      <vt:lpstr>Poppers kritiske rasjonalisme </vt:lpstr>
      <vt:lpstr>Falsifiseringsprinsippet</vt:lpstr>
      <vt:lpstr>Prøve- og feilemetoden</vt:lpstr>
      <vt:lpstr>Den deduktive tilnærmingen</vt:lpstr>
      <vt:lpstr>Sosial konstruktivisme</vt:lpstr>
      <vt:lpstr>Aksjonsforskning</vt:lpstr>
      <vt:lpstr>Hypotetisk deduktiv metode</vt:lpstr>
      <vt:lpstr>Hypotetisk deduktiv metode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Vitenskapsteori</dc:title>
  <dc:creator>Anne Mathisrud Sørebø</dc:creator>
  <cp:lastModifiedBy>Anne Mathisrud Sørebø</cp:lastModifiedBy>
  <cp:revision>46</cp:revision>
  <dcterms:created xsi:type="dcterms:W3CDTF">2016-01-13T10:32:49Z</dcterms:created>
  <dcterms:modified xsi:type="dcterms:W3CDTF">2021-12-31T10:33:20Z</dcterms:modified>
</cp:coreProperties>
</file>