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94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8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597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410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905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442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99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56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4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96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0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31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2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92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3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1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Eksperimenter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4992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Faktorer som kan true eksperimentets indre validitet/gyldighet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Seleksjon</a:t>
            </a:r>
          </a:p>
          <a:p>
            <a:pPr lvl="1"/>
            <a:r>
              <a:rPr lang="nb-NO" dirty="0"/>
              <a:t>Systematiske ulikheter i eksperiment og kontrollgruppe </a:t>
            </a:r>
          </a:p>
          <a:p>
            <a:pPr lvl="2"/>
            <a:r>
              <a:rPr lang="nb-NO" dirty="0"/>
              <a:t>Barn med akademikerforeldre i eksperimentgruppen og barn med foreldre uten utdannelse i kontrollgruppen </a:t>
            </a:r>
          </a:p>
          <a:p>
            <a:r>
              <a:rPr lang="nb-NO" dirty="0"/>
              <a:t>Frafall</a:t>
            </a:r>
          </a:p>
          <a:p>
            <a:pPr lvl="1"/>
            <a:r>
              <a:rPr lang="nb-NO" dirty="0"/>
              <a:t>Systematisk frafall fra den ene gruppen </a:t>
            </a:r>
          </a:p>
          <a:p>
            <a:pPr lvl="2"/>
            <a:r>
              <a:rPr lang="nb-NO" dirty="0"/>
              <a:t>Alle som får placebo dropper ut av studien, Sitter igjen med for få enheter til sammenligning</a:t>
            </a:r>
          </a:p>
        </p:txBody>
      </p:sp>
      <p:sp>
        <p:nvSpPr>
          <p:cNvPr id="4" name="TextBox 3"/>
          <p:cNvSpPr txBox="1"/>
          <p:nvPr/>
        </p:nvSpPr>
        <p:spPr>
          <a:xfrm rot="669913">
            <a:off x="5218296" y="4204642"/>
            <a:ext cx="5603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Løses med ulik grad av randomisert utvelging</a:t>
            </a:r>
          </a:p>
        </p:txBody>
      </p:sp>
    </p:spTree>
    <p:extLst>
      <p:ext uri="{BB962C8B-B14F-4D97-AF65-F5344CB8AC3E}">
        <p14:creationId xmlns:p14="http://schemas.microsoft.com/office/powerpoint/2010/main" val="218835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2BD6-2CB6-D151-92D3-5637841D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Små eller store eksperimenter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956E3-1937-B6AD-3654-276391326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Dersom effekten av stimuli forventes å være stor, kan dette oppdages og bevises i et lite utvalg.</a:t>
            </a:r>
          </a:p>
          <a:p>
            <a:pPr marL="457200" lvl="1" indent="0">
              <a:buNone/>
            </a:pPr>
            <a:endParaRPr lang="nb-NO" dirty="0"/>
          </a:p>
          <a:p>
            <a:r>
              <a:rPr lang="nb-NO" dirty="0"/>
              <a:t>Dersom effekten av stimuli forventes å være lav (usikkerhet), må man ha et stort utvalg enheter. Mange enheter i eksperimentgruppe og i kontrollgruppe.</a:t>
            </a:r>
          </a:p>
          <a:p>
            <a:r>
              <a:rPr lang="nb-NO" dirty="0"/>
              <a:t>Desto større individuelle ulikheter i populasjonen, desto større utvalg er nødvendig (det er nødvendig å inkludere alle undergrupper).</a:t>
            </a:r>
          </a:p>
        </p:txBody>
      </p:sp>
    </p:spTree>
    <p:extLst>
      <p:ext uri="{BB962C8B-B14F-4D97-AF65-F5344CB8AC3E}">
        <p14:creationId xmlns:p14="http://schemas.microsoft.com/office/powerpoint/2010/main" val="333864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Det klassiske forskningsdesignet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 et eksperiment studere man effekten av et stimuli</a:t>
            </a:r>
          </a:p>
          <a:p>
            <a:r>
              <a:rPr lang="nb-NO" dirty="0"/>
              <a:t>Hentet fra naturvitenskapen</a:t>
            </a:r>
          </a:p>
          <a:p>
            <a:pPr lvl="1"/>
            <a:r>
              <a:rPr lang="nb-NO" dirty="0"/>
              <a:t>1920 – 1930 Landbruksvitenskap og biologi</a:t>
            </a:r>
          </a:p>
          <a:p>
            <a:pPr lvl="1"/>
            <a:r>
              <a:rPr lang="nb-NO" dirty="0"/>
              <a:t>Ronald A. Fisher – Gjødsling og avling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684" y="3106675"/>
            <a:ext cx="4779211" cy="297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6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Gullstandarden for årsaksforklaringer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Eksperimentgruppe og kontrollgruppe</a:t>
            </a:r>
          </a:p>
          <a:p>
            <a:r>
              <a:rPr lang="nb-NO" dirty="0"/>
              <a:t>Forsker bestemmer når eksperimentgruppen skal utsettes/eksponeres for stimuli </a:t>
            </a:r>
            <a:r>
              <a:rPr lang="nb-NO" dirty="0" err="1"/>
              <a:t>X</a:t>
            </a:r>
            <a:endParaRPr lang="nb-NO" dirty="0"/>
          </a:p>
          <a:p>
            <a:r>
              <a:rPr lang="nb-NO" dirty="0"/>
              <a:t>Kontrollgruppen utsettes/eksponeres for Placebo, eller ordinær (tradisjonell) behandling</a:t>
            </a:r>
          </a:p>
          <a:p>
            <a:r>
              <a:rPr lang="nb-NO" dirty="0"/>
              <a:t>Alle andre forklaringsfaktorer holdes under kontroll</a:t>
            </a:r>
          </a:p>
        </p:txBody>
      </p:sp>
    </p:spTree>
    <p:extLst>
      <p:ext uri="{BB962C8B-B14F-4D97-AF65-F5344CB8AC3E}">
        <p14:creationId xmlns:p14="http://schemas.microsoft.com/office/powerpoint/2010/main" val="373205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Kontroll på individuelle egenskaper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Mulige effekter av </a:t>
            </a:r>
            <a:r>
              <a:rPr lang="nb-NO" b="1" dirty="0"/>
              <a:t>individuelle egenskaper </a:t>
            </a:r>
            <a:r>
              <a:rPr lang="nb-NO" dirty="0"/>
              <a:t>holdes under kontroll ved at deltagerne plasseres tilfeldig i eksperiment eller kontrollgruppe. </a:t>
            </a:r>
            <a:r>
              <a:rPr lang="nb-NO" b="1" dirty="0"/>
              <a:t>Randomisert plassering.  </a:t>
            </a:r>
          </a:p>
          <a:p>
            <a:endParaRPr lang="nb-NO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99" y="3563937"/>
            <a:ext cx="1676400" cy="1304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928" y="4587209"/>
            <a:ext cx="1653340" cy="11077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60" b="2026"/>
          <a:stretch/>
        </p:blipFill>
        <p:spPr>
          <a:xfrm>
            <a:off x="6934199" y="3569285"/>
            <a:ext cx="1263317" cy="127543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131" y="4466894"/>
            <a:ext cx="1653340" cy="11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3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Kontroll på alternativ stimuli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38400"/>
            <a:ext cx="9601196" cy="3437468"/>
          </a:xfrm>
        </p:spPr>
        <p:txBody>
          <a:bodyPr/>
          <a:lstStyle/>
          <a:p>
            <a:r>
              <a:rPr lang="nb-NO" dirty="0"/>
              <a:t>Mulige effekter av </a:t>
            </a:r>
            <a:r>
              <a:rPr lang="nb-NO" b="1" dirty="0"/>
              <a:t>alternativ stimuli </a:t>
            </a:r>
            <a:r>
              <a:rPr lang="nb-NO" dirty="0"/>
              <a:t>holdes under kontroll gjennom </a:t>
            </a:r>
            <a:r>
              <a:rPr lang="nb-NO" b="1" dirty="0"/>
              <a:t>isolasjon</a:t>
            </a:r>
          </a:p>
          <a:p>
            <a:r>
              <a:rPr lang="nb-NO" dirty="0"/>
              <a:t>Deltagerne holdes borte fra muligheten til å oppsøke alternativ stimuli (behandling/opplæring </a:t>
            </a:r>
            <a:r>
              <a:rPr lang="nb-NO" dirty="0" err="1"/>
              <a:t>etc</a:t>
            </a:r>
            <a:r>
              <a:rPr lang="nb-NO" dirty="0"/>
              <a:t>)</a:t>
            </a:r>
          </a:p>
          <a:p>
            <a:endParaRPr lang="nb-NO" b="1" dirty="0"/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236" y="3940789"/>
            <a:ext cx="2499059" cy="199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Kontroll på forventningseffekter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/>
              <a:t>Deltagerne kan oppleve effekter basert på forventninger </a:t>
            </a:r>
          </a:p>
          <a:p>
            <a:r>
              <a:rPr lang="nb-NO" dirty="0"/>
              <a:t>Placebo  og </a:t>
            </a:r>
            <a:r>
              <a:rPr lang="nb-NO" dirty="0" err="1"/>
              <a:t>Nocebo</a:t>
            </a:r>
            <a:r>
              <a:rPr lang="nb-NO" dirty="0"/>
              <a:t> effekter</a:t>
            </a:r>
          </a:p>
          <a:p>
            <a:r>
              <a:rPr lang="nb-NO" dirty="0"/>
              <a:t>Dette løses gjennom «blinding»</a:t>
            </a:r>
          </a:p>
          <a:p>
            <a:pPr lvl="1"/>
            <a:r>
              <a:rPr lang="nb-NO" dirty="0"/>
              <a:t>Ingen blinding: </a:t>
            </a:r>
          </a:p>
          <a:p>
            <a:pPr lvl="2"/>
            <a:r>
              <a:rPr lang="nb-NO" dirty="0"/>
              <a:t>Deltagere og administratorer vet hvem som er i eksperimentgruppe og hvem som er i kontrollgruppe</a:t>
            </a:r>
          </a:p>
          <a:p>
            <a:pPr lvl="1"/>
            <a:r>
              <a:rPr lang="nb-NO" dirty="0"/>
              <a:t>Enkel blinding: </a:t>
            </a:r>
          </a:p>
          <a:p>
            <a:pPr lvl="2"/>
            <a:r>
              <a:rPr lang="nb-NO" dirty="0"/>
              <a:t>Administratorer vet hvem som er i de ulike gruppene, deltagerne vet det IKKE</a:t>
            </a:r>
          </a:p>
          <a:p>
            <a:pPr lvl="1"/>
            <a:r>
              <a:rPr lang="nb-NO" dirty="0"/>
              <a:t>Dobbel blinding:</a:t>
            </a:r>
          </a:p>
          <a:p>
            <a:pPr lvl="2"/>
            <a:r>
              <a:rPr lang="nb-NO" dirty="0"/>
              <a:t>Hverken deltagere eller administratorer vet hvem som tilhørere eksperimentgruppe og hvem som tilhører kontrollgruppe, administratorer vet IKKE om de administrerer «virkestoff» eller placebo</a:t>
            </a:r>
          </a:p>
          <a:p>
            <a:pPr lvl="2"/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838" y="2016292"/>
            <a:ext cx="3492305" cy="200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6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48" y="911371"/>
            <a:ext cx="4090736" cy="50090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46" y="911371"/>
            <a:ext cx="4424112" cy="494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8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3895" y="1189231"/>
            <a:ext cx="7130716" cy="4700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483894" y="1189231"/>
            <a:ext cx="7130717" cy="6198"/>
          </a:xfrm>
          <a:prstGeom prst="line">
            <a:avLst/>
          </a:prstGeom>
          <a:ln w="25400">
            <a:solidFill>
              <a:srgbClr val="F8F8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614611" y="930442"/>
            <a:ext cx="0" cy="4965032"/>
          </a:xfrm>
          <a:prstGeom prst="line">
            <a:avLst/>
          </a:prstGeom>
          <a:ln w="25400">
            <a:solidFill>
              <a:srgbClr val="F8F8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4497" y="731668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Realisme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20989" y="5710808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Kontroll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724025" y="1495425"/>
            <a:ext cx="4972050" cy="4219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93469" y="2017796"/>
            <a:ext cx="3524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Felteksperiment</a:t>
            </a:r>
          </a:p>
          <a:p>
            <a:r>
              <a:rPr lang="nb-NO" dirty="0"/>
              <a:t>- Deltager er i sitt eget naturlige miljø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68070" y="5016213"/>
            <a:ext cx="23182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Laboratorieeksperiment</a:t>
            </a:r>
          </a:p>
          <a:p>
            <a:r>
              <a:rPr lang="nb-NO" dirty="0"/>
              <a:t>- Deltager isoleres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90757" y="1295901"/>
            <a:ext cx="50556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Høy kontroll svekker realismen i eksperimentet</a:t>
            </a:r>
          </a:p>
          <a:p>
            <a:r>
              <a:rPr lang="nb-NO" dirty="0"/>
              <a:t>	Lavere grad av reliabilitet/pålitelige data</a:t>
            </a:r>
          </a:p>
          <a:p>
            <a:endParaRPr lang="nb-NO" dirty="0"/>
          </a:p>
          <a:p>
            <a:r>
              <a:rPr lang="nb-NO" dirty="0"/>
              <a:t>Høy realisme svekker kontrollen på årsaksforklaringen</a:t>
            </a:r>
          </a:p>
          <a:p>
            <a:r>
              <a:rPr lang="nb-NO" dirty="0"/>
              <a:t>	Lavere grad av intern validitet/gyldig konklusjon </a:t>
            </a:r>
          </a:p>
          <a:p>
            <a:r>
              <a:rPr lang="nb-NO" dirty="0"/>
              <a:t>	om årsaksforklaring</a:t>
            </a:r>
          </a:p>
        </p:txBody>
      </p:sp>
      <p:sp>
        <p:nvSpPr>
          <p:cNvPr id="20" name="5-Point Star 19"/>
          <p:cNvSpPr/>
          <p:nvPr/>
        </p:nvSpPr>
        <p:spPr>
          <a:xfrm>
            <a:off x="2257425" y="1877403"/>
            <a:ext cx="24765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5-Point Star 20"/>
          <p:cNvSpPr/>
          <p:nvPr/>
        </p:nvSpPr>
        <p:spPr>
          <a:xfrm>
            <a:off x="5770385" y="4835740"/>
            <a:ext cx="24765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253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/>
      <p:bldP spid="12" grpId="0"/>
      <p:bldP spid="13" grpId="0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Faktorer som kan true eksperimentets indre validitet/gyldighet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b-NO" dirty="0"/>
              <a:t>Historie	</a:t>
            </a:r>
          </a:p>
          <a:p>
            <a:pPr lvl="1"/>
            <a:r>
              <a:rPr lang="nb-NO" dirty="0"/>
              <a:t>Hendelser i eksperimentperioden som kan forklare eksperimentell adferd </a:t>
            </a:r>
          </a:p>
          <a:p>
            <a:pPr lvl="2"/>
            <a:r>
              <a:rPr lang="nb-NO" dirty="0"/>
              <a:t>Foreldre driver leseopplæring hjemme, pasienten inntar alternativ medisin eller endrer kosthold og begynner å trene</a:t>
            </a:r>
          </a:p>
          <a:p>
            <a:r>
              <a:rPr lang="nb-NO" dirty="0"/>
              <a:t>Modning</a:t>
            </a:r>
          </a:p>
          <a:p>
            <a:pPr lvl="1"/>
            <a:r>
              <a:rPr lang="nb-NO" dirty="0"/>
              <a:t>Naturlig prosess som kan endre deltagernes adferd</a:t>
            </a:r>
          </a:p>
          <a:p>
            <a:pPr lvl="2"/>
            <a:r>
              <a:rPr lang="nb-NO" dirty="0"/>
              <a:t>Tretthet, kjedsomhet, vekst/modning</a:t>
            </a:r>
          </a:p>
          <a:p>
            <a:r>
              <a:rPr lang="nb-NO" dirty="0"/>
              <a:t>Instrumenteffekter</a:t>
            </a:r>
          </a:p>
          <a:p>
            <a:pPr lvl="1"/>
            <a:r>
              <a:rPr lang="nb-NO" dirty="0"/>
              <a:t>Læring underveis i eksperimentet (blir flinkere på IQ tester eller andre typer prøver)</a:t>
            </a:r>
          </a:p>
          <a:p>
            <a:pPr lvl="1"/>
            <a:r>
              <a:rPr lang="nb-NO" dirty="0"/>
              <a:t>Placebo og </a:t>
            </a:r>
            <a:r>
              <a:rPr lang="nb-NO" dirty="0" err="1"/>
              <a:t>Nocebo</a:t>
            </a:r>
            <a:r>
              <a:rPr lang="nb-NO" dirty="0"/>
              <a:t> effekter (man forventer og tror at man skal bli bedre eller dårligere)</a:t>
            </a:r>
          </a:p>
          <a:p>
            <a:pPr lvl="1"/>
            <a:r>
              <a:rPr lang="nb-NO" dirty="0" err="1"/>
              <a:t>Hawthorne</a:t>
            </a:r>
            <a:r>
              <a:rPr lang="nb-NO" dirty="0"/>
              <a:t>-effekten (selve deltagelsen i eksperimentet påvirker Y)</a:t>
            </a:r>
          </a:p>
          <a:p>
            <a:pPr lvl="1"/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 rot="705813">
            <a:off x="7194436" y="2975970"/>
            <a:ext cx="4159971" cy="477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Løses med ulik grad av isolasjon</a:t>
            </a:r>
          </a:p>
        </p:txBody>
      </p:sp>
      <p:sp>
        <p:nvSpPr>
          <p:cNvPr id="6" name="TextBox 5"/>
          <p:cNvSpPr txBox="1"/>
          <p:nvPr/>
        </p:nvSpPr>
        <p:spPr>
          <a:xfrm rot="669913">
            <a:off x="7285511" y="4923713"/>
            <a:ext cx="3977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Løses med ulik grad av blinding</a:t>
            </a:r>
          </a:p>
        </p:txBody>
      </p:sp>
    </p:spTree>
    <p:extLst>
      <p:ext uri="{BB962C8B-B14F-4D97-AF65-F5344CB8AC3E}">
        <p14:creationId xmlns:p14="http://schemas.microsoft.com/office/powerpoint/2010/main" val="97197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1460</TotalTime>
  <Words>487</Words>
  <Application>Microsoft Office PowerPoint</Application>
  <PresentationFormat>Widescreen</PresentationFormat>
  <Paragraphs>64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Eksperimenter</vt:lpstr>
      <vt:lpstr>Det klassiske forskningsdesignet</vt:lpstr>
      <vt:lpstr>Gullstandarden for årsaksforklaringer</vt:lpstr>
      <vt:lpstr>Kontroll på individuelle egenskaper</vt:lpstr>
      <vt:lpstr>Kontroll på alternativ stimuli</vt:lpstr>
      <vt:lpstr>Kontroll på forventningseffekter </vt:lpstr>
      <vt:lpstr>PowerPoint Presentation</vt:lpstr>
      <vt:lpstr>PowerPoint Presentation</vt:lpstr>
      <vt:lpstr>Faktorer som kan true eksperimentets indre validitet/gyldighet</vt:lpstr>
      <vt:lpstr>Faktorer som kan true eksperimentets indre validitet/gyldighet</vt:lpstr>
      <vt:lpstr>Små eller store eksperimenter</vt:lpstr>
    </vt:vector>
  </TitlesOfParts>
  <Company>HBV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Eksperimenter</dc:title>
  <dc:creator>Anne Mathisrud Sørebø</dc:creator>
  <cp:lastModifiedBy>Anne Mathisrud Sørebø</cp:lastModifiedBy>
  <cp:revision>20</cp:revision>
  <dcterms:created xsi:type="dcterms:W3CDTF">2017-01-17T11:32:58Z</dcterms:created>
  <dcterms:modified xsi:type="dcterms:W3CDTF">2023-01-23T09:20:49Z</dcterms:modified>
</cp:coreProperties>
</file>