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24"/>
  </p:notesMasterIdLst>
  <p:sldIdLst>
    <p:sldId id="256" r:id="rId2"/>
    <p:sldId id="257" r:id="rId3"/>
    <p:sldId id="276" r:id="rId4"/>
    <p:sldId id="277" r:id="rId5"/>
    <p:sldId id="278" r:id="rId6"/>
    <p:sldId id="258" r:id="rId7"/>
    <p:sldId id="27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80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A86B3-DBD8-4783-AE73-72C5557F1EFA}" type="datetimeFigureOut">
              <a:rPr lang="nb-NO" smtClean="0"/>
              <a:t>15.01.2023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4AB0-3A70-404B-998A-1A2D972DAD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60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937DC9-8D4D-4B4F-B2A0-EB9A76C89AE7}" type="slidenum">
              <a:rPr lang="nb-NO" altLang="nb-NO">
                <a:latin typeface="Times New Roman" panose="02020603050405020304" pitchFamily="18" charset="0"/>
              </a:rPr>
              <a:pPr/>
              <a:t>8</a:t>
            </a:fld>
            <a:endParaRPr lang="nb-NO" altLang="nb-NO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altLang="nb-NO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49D5-3F4F-4698-81DA-7AEB79AC9D9B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456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0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5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80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13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nb-NO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D2CAA-6B53-49A4-834F-EF422C1AD239}" type="datetime1">
              <a:rPr lang="nb-NO" altLang="en-US" smtClean="0"/>
              <a:t>15.01.2023</a:t>
            </a:fld>
            <a:endParaRPr lang="nb-N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altLang="en-US"/>
              <a:t>Anne Sørebø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E7EF3-60D6-4834-AC00-455065E0369C}" type="slidenum">
              <a:rPr lang="nb-NO" altLang="en-US"/>
              <a:pPr/>
              <a:t>‹#›</a:t>
            </a:fld>
            <a:endParaRPr lang="nb-NO" altLang="en-US"/>
          </a:p>
        </p:txBody>
      </p:sp>
    </p:spTree>
    <p:extLst>
      <p:ext uri="{BB962C8B-B14F-4D97-AF65-F5344CB8AC3E}">
        <p14:creationId xmlns:p14="http://schemas.microsoft.com/office/powerpoint/2010/main" val="381361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2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8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5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8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30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Forskningsprosessen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Anne Sørebø - USN</a:t>
            </a:r>
          </a:p>
        </p:txBody>
      </p:sp>
    </p:spTree>
    <p:extLst>
      <p:ext uri="{BB962C8B-B14F-4D97-AF65-F5344CB8AC3E}">
        <p14:creationId xmlns:p14="http://schemas.microsoft.com/office/powerpoint/2010/main" val="121302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z="3500" dirty="0"/>
              <a:t>Sannsynlighetsutvelging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609608" indent="-609608">
              <a:buFont typeface="Wingdings" panose="05000000000000000000" pitchFamily="2" charset="2"/>
              <a:buAutoNum type="alphaUcPeriod"/>
            </a:pPr>
            <a:r>
              <a:rPr lang="nb-NO" altLang="nb-NO" dirty="0"/>
              <a:t>Enkel tilfeldig utvelging (ETT)</a:t>
            </a:r>
          </a:p>
          <a:p>
            <a:pPr marL="609608" indent="-609608">
              <a:buFont typeface="Wingdings" panose="05000000000000000000" pitchFamily="2" charset="2"/>
              <a:buAutoNum type="alphaUcPeriod"/>
            </a:pPr>
            <a:r>
              <a:rPr lang="nb-NO" altLang="nb-NO" dirty="0"/>
              <a:t>Stratifisert utvelging</a:t>
            </a:r>
          </a:p>
          <a:p>
            <a:pPr marL="982675" lvl="1" indent="-525470">
              <a:buFont typeface="Wingdings" panose="05000000000000000000" pitchFamily="2" charset="2"/>
              <a:buChar char="n"/>
            </a:pPr>
            <a:r>
              <a:rPr lang="nb-NO" altLang="nb-NO" dirty="0" err="1"/>
              <a:t>Proposjonal</a:t>
            </a:r>
            <a:r>
              <a:rPr lang="nb-NO" altLang="nb-NO" dirty="0"/>
              <a:t> </a:t>
            </a:r>
            <a:r>
              <a:rPr lang="nb-NO" altLang="nb-NO" dirty="0" err="1"/>
              <a:t>stratisfering</a:t>
            </a:r>
            <a:endParaRPr lang="nb-NO" altLang="nb-NO" dirty="0"/>
          </a:p>
          <a:p>
            <a:pPr marL="982675" lvl="1" indent="-525470">
              <a:buFont typeface="Wingdings" panose="05000000000000000000" pitchFamily="2" charset="2"/>
              <a:buChar char="n"/>
            </a:pPr>
            <a:r>
              <a:rPr lang="nb-NO" altLang="nb-NO" dirty="0" err="1"/>
              <a:t>Disproposjonal</a:t>
            </a:r>
            <a:r>
              <a:rPr lang="nb-NO" altLang="nb-NO" dirty="0"/>
              <a:t> </a:t>
            </a:r>
            <a:r>
              <a:rPr lang="nb-NO" altLang="nb-NO" dirty="0" err="1"/>
              <a:t>stratisfering</a:t>
            </a:r>
            <a:endParaRPr lang="nb-NO" altLang="nb-NO" dirty="0"/>
          </a:p>
          <a:p>
            <a:pPr marL="609608" indent="-609608">
              <a:buFont typeface="Wingdings" panose="05000000000000000000" pitchFamily="2" charset="2"/>
              <a:buAutoNum type="alphaUcPeriod"/>
            </a:pPr>
            <a:r>
              <a:rPr lang="nb-NO" altLang="nb-NO" dirty="0"/>
              <a:t>Klyngeutvelging</a:t>
            </a:r>
          </a:p>
          <a:p>
            <a:pPr marL="609608" indent="-609608">
              <a:buFont typeface="Wingdings" panose="05000000000000000000" pitchFamily="2" charset="2"/>
              <a:buAutoNum type="alphaUcPeriod"/>
            </a:pPr>
            <a:endParaRPr lang="nb-NO" altLang="nb-NO" dirty="0"/>
          </a:p>
          <a:p>
            <a:pPr marL="0" indent="0" algn="ctr">
              <a:buNone/>
            </a:pPr>
            <a:r>
              <a:rPr lang="nb-NO" altLang="nb-NO" sz="1800" dirty="0"/>
              <a:t>Dette kommer vi tilbake til </a:t>
            </a:r>
            <a:r>
              <a:rPr lang="nb-NO" altLang="nb-NO" sz="1800" dirty="0">
                <a:sym typeface="Wingdings" panose="05000000000000000000" pitchFamily="2" charset="2"/>
              </a:rPr>
              <a:t></a:t>
            </a:r>
            <a:endParaRPr lang="nb-NO" altLang="nb-NO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459" y="2143131"/>
            <a:ext cx="5368208" cy="26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2676" y="612850"/>
            <a:ext cx="8002588" cy="1295400"/>
          </a:xfrm>
        </p:spPr>
        <p:txBody>
          <a:bodyPr/>
          <a:lstStyle/>
          <a:p>
            <a:r>
              <a:rPr lang="nb-NO" altLang="nb-NO" dirty="0"/>
              <a:t>2  Variabler/Begreper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96412" y="1782568"/>
            <a:ext cx="8229600" cy="3870325"/>
          </a:xfrm>
        </p:spPr>
        <p:txBody>
          <a:bodyPr/>
          <a:lstStyle/>
          <a:p>
            <a:pPr lvl="1" eaLnBrk="1" hangingPunct="1"/>
            <a:endParaRPr lang="nb-NO" altLang="nb-NO" dirty="0"/>
          </a:p>
          <a:p>
            <a:pPr eaLnBrk="1" hangingPunct="1"/>
            <a:r>
              <a:rPr lang="nb-NO" altLang="nb-NO" dirty="0"/>
              <a:t>Enhetene kan beskrives ved hjelp av variabler/</a:t>
            </a:r>
            <a:r>
              <a:rPr lang="nb-NO" altLang="nb-NO" dirty="0">
                <a:solidFill>
                  <a:srgbClr val="3366CC"/>
                </a:solidFill>
              </a:rPr>
              <a:t>begreper</a:t>
            </a:r>
            <a:r>
              <a:rPr lang="nb-NO" altLang="nb-NO" dirty="0"/>
              <a:t> (</a:t>
            </a:r>
            <a:r>
              <a:rPr lang="en-US" altLang="nb-NO" dirty="0"/>
              <a:t>Concepts/</a:t>
            </a:r>
            <a:r>
              <a:rPr lang="en-US" altLang="nb-NO" dirty="0">
                <a:solidFill>
                  <a:srgbClr val="3366CC"/>
                </a:solidFill>
              </a:rPr>
              <a:t>Constructs</a:t>
            </a:r>
            <a:r>
              <a:rPr lang="nb-NO" altLang="nb-NO" dirty="0"/>
              <a:t>)</a:t>
            </a:r>
          </a:p>
          <a:p>
            <a:pPr lvl="1" eaLnBrk="1" hangingPunct="1"/>
            <a:r>
              <a:rPr lang="nb-NO" altLang="nb-NO" dirty="0"/>
              <a:t>Kjønn, alder, </a:t>
            </a:r>
            <a:r>
              <a:rPr lang="nb-NO" altLang="nb-NO" dirty="0">
                <a:solidFill>
                  <a:srgbClr val="3366CC"/>
                </a:solidFill>
              </a:rPr>
              <a:t>sosial status, tilfredshet med noe</a:t>
            </a:r>
            <a:r>
              <a:rPr lang="nb-NO" altLang="nb-NO" dirty="0"/>
              <a:t>, lønnsomhet, </a:t>
            </a:r>
            <a:r>
              <a:rPr lang="nb-NO" altLang="nb-NO" dirty="0">
                <a:solidFill>
                  <a:srgbClr val="3366CC"/>
                </a:solidFill>
              </a:rPr>
              <a:t>godt arbeidsmarked, kvalitet</a:t>
            </a:r>
            <a:r>
              <a:rPr lang="nb-NO" altLang="nb-NO" dirty="0"/>
              <a:t> etc.</a:t>
            </a:r>
          </a:p>
          <a:p>
            <a:pPr lvl="1" eaLnBrk="1" hangingPunct="1"/>
            <a:endParaRPr lang="nb-NO" altLang="nb-NO" dirty="0"/>
          </a:p>
          <a:p>
            <a:r>
              <a:rPr lang="nb-NO" altLang="nb-NO" dirty="0"/>
              <a:t>Variablene (</a:t>
            </a:r>
            <a:r>
              <a:rPr lang="nb-NO" altLang="nb-NO" dirty="0" err="1"/>
              <a:t>Concepts</a:t>
            </a:r>
            <a:r>
              <a:rPr lang="nb-NO" altLang="nb-NO" dirty="0"/>
              <a:t>) er konkrete faktaopplysninger om enhetene, mens </a:t>
            </a:r>
            <a:r>
              <a:rPr lang="nb-NO" altLang="nb-NO" dirty="0">
                <a:solidFill>
                  <a:srgbClr val="3366CC"/>
                </a:solidFill>
              </a:rPr>
              <a:t>begrepene (</a:t>
            </a:r>
            <a:r>
              <a:rPr lang="nb-NO" altLang="nb-NO" dirty="0" err="1">
                <a:solidFill>
                  <a:srgbClr val="3366CC"/>
                </a:solidFill>
              </a:rPr>
              <a:t>Constructs</a:t>
            </a:r>
            <a:r>
              <a:rPr lang="nb-NO" altLang="nb-NO" dirty="0">
                <a:solidFill>
                  <a:srgbClr val="3366CC"/>
                </a:solidFill>
              </a:rPr>
              <a:t>)</a:t>
            </a:r>
            <a:r>
              <a:rPr lang="nb-NO" altLang="nb-NO" dirty="0"/>
              <a:t> er mer </a:t>
            </a:r>
            <a:r>
              <a:rPr lang="nb-NO" altLang="nb-NO" dirty="0">
                <a:solidFill>
                  <a:srgbClr val="3366CC"/>
                </a:solidFill>
              </a:rPr>
              <a:t>abstrakte verdier</a:t>
            </a:r>
            <a:r>
              <a:rPr lang="nb-NO" altLang="nb-NO" dirty="0"/>
              <a:t> </a:t>
            </a:r>
            <a:r>
              <a:rPr lang="nb-NO" altLang="nb-NO" dirty="0">
                <a:solidFill>
                  <a:srgbClr val="3366CC"/>
                </a:solidFill>
              </a:rPr>
              <a:t>(adferd, holdninger </a:t>
            </a:r>
            <a:r>
              <a:rPr lang="nb-NO" altLang="nb-NO" dirty="0" err="1">
                <a:solidFill>
                  <a:srgbClr val="3366CC"/>
                </a:solidFill>
              </a:rPr>
              <a:t>etc</a:t>
            </a:r>
            <a:r>
              <a:rPr lang="nb-NO" altLang="nb-NO" dirty="0">
                <a:solidFill>
                  <a:srgbClr val="3366CC"/>
                </a:solidFill>
              </a:rPr>
              <a:t>).</a:t>
            </a:r>
          </a:p>
          <a:p>
            <a:pPr lvl="1" eaLnBrk="1" hangingPunct="1"/>
            <a:endParaRPr lang="nb-NO" altLang="nb-N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  <p:pic>
        <p:nvPicPr>
          <p:cNvPr id="5122" name="Picture 2" descr="Relatert bil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41" y="2118043"/>
            <a:ext cx="3103659" cy="24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665" y="270071"/>
            <a:ext cx="2619375" cy="1743075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012" y="4738493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0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032" y="656517"/>
            <a:ext cx="7543800" cy="949325"/>
          </a:xfrm>
        </p:spPr>
        <p:txBody>
          <a:bodyPr/>
          <a:lstStyle/>
          <a:p>
            <a:r>
              <a:rPr lang="nb-NO" altLang="nb-NO" dirty="0"/>
              <a:t>Variabler/Begreper - eksempler</a:t>
            </a:r>
          </a:p>
        </p:txBody>
      </p:sp>
      <p:graphicFrame>
        <p:nvGraphicFramePr>
          <p:cNvPr id="26726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13230470"/>
              </p:ext>
            </p:extLst>
          </p:nvPr>
        </p:nvGraphicFramePr>
        <p:xfrm>
          <a:off x="1103301" y="1732766"/>
          <a:ext cx="10493769" cy="3203038"/>
        </p:xfrm>
        <a:graphic>
          <a:graphicData uri="http://schemas.openxmlformats.org/drawingml/2006/table">
            <a:tbl>
              <a:tblPr/>
              <a:tblGrid>
                <a:gridCol w="229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3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Samfunns-vitenskap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Psykologi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Økonomi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Sosial 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Rolle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Makt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Byråkrati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Intelligens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Identitet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Oppfatning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Læring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Brukergrensesnitt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Beslutningsstøtte-systemer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Brukeraksept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Kunstig intelligens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Likviditet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Overskudd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Utrangeringsverdi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nb-NO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Vinningsoptimum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altLang="en-US"/>
              <a:t>Anne Sørebø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103301" y="5189652"/>
            <a:ext cx="10493768" cy="102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nb-NO" altLang="nb-NO" sz="2025" dirty="0">
                <a:latin typeface="Tahoma" panose="020B0604030504040204" pitchFamily="34" charset="0"/>
              </a:rPr>
              <a:t>Hvert fagfelt har sitt sett av begreper/variabler som blir et slags indre språk (sjargong)</a:t>
            </a:r>
          </a:p>
          <a:p>
            <a:pPr eaLnBrk="1" hangingPunct="1">
              <a:lnSpc>
                <a:spcPct val="150000"/>
              </a:lnSpc>
            </a:pPr>
            <a:r>
              <a:rPr lang="nb-NO" altLang="nb-NO" sz="2025" dirty="0">
                <a:latin typeface="Tahoma" panose="020B0604030504040204" pitchFamily="34" charset="0"/>
              </a:rPr>
              <a:t>Fagfeltene låner av hverandre når det er behov for det</a:t>
            </a:r>
          </a:p>
        </p:txBody>
      </p:sp>
    </p:spTree>
    <p:extLst>
      <p:ext uri="{BB962C8B-B14F-4D97-AF65-F5344CB8AC3E}">
        <p14:creationId xmlns:p14="http://schemas.microsoft.com/office/powerpoint/2010/main" val="273712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/>
              <a:t>Hvorfor begreper/variabler?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609608" indent="-609608">
              <a:buFont typeface="Wingdings" panose="05000000000000000000" pitchFamily="2" charset="2"/>
              <a:buAutoNum type="arabicPeriod"/>
            </a:pPr>
            <a:r>
              <a:rPr lang="nb-NO" altLang="nb-NO" dirty="0"/>
              <a:t>Grunnlag for kommunikasjon</a:t>
            </a:r>
          </a:p>
          <a:p>
            <a:pPr marL="609608" indent="-609608">
              <a:buFont typeface="Wingdings" panose="05000000000000000000" pitchFamily="2" charset="2"/>
              <a:buAutoNum type="arabicPeriod"/>
            </a:pPr>
            <a:r>
              <a:rPr lang="nb-NO" altLang="nb-NO" dirty="0"/>
              <a:t>Gir oss et bestemt perspektiv</a:t>
            </a:r>
          </a:p>
          <a:p>
            <a:pPr marL="609608" indent="-609608">
              <a:buFont typeface="Wingdings" panose="05000000000000000000" pitchFamily="2" charset="2"/>
              <a:buAutoNum type="arabicPeriod"/>
            </a:pPr>
            <a:r>
              <a:rPr lang="nb-NO" altLang="nb-NO" dirty="0"/>
              <a:t>Benyttes til å klassifisere og organisere</a:t>
            </a:r>
          </a:p>
          <a:p>
            <a:pPr marL="609608" indent="-609608">
              <a:buFont typeface="Wingdings" panose="05000000000000000000" pitchFamily="2" charset="2"/>
              <a:buAutoNum type="arabicPeriod"/>
            </a:pPr>
            <a:r>
              <a:rPr lang="nb-NO" altLang="nb-NO" b="1" dirty="0"/>
              <a:t>Tjener som komponenter i en teori/ hypotese (forskningsmodell)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</p:spTree>
    <p:extLst>
      <p:ext uri="{BB962C8B-B14F-4D97-AF65-F5344CB8AC3E}">
        <p14:creationId xmlns:p14="http://schemas.microsoft.com/office/powerpoint/2010/main" val="31742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2324" y="595258"/>
            <a:ext cx="10515344" cy="1325563"/>
          </a:xfrm>
        </p:spPr>
        <p:txBody>
          <a:bodyPr/>
          <a:lstStyle/>
          <a:p>
            <a:pPr eaLnBrk="1" hangingPunct="1"/>
            <a:r>
              <a:rPr lang="nb-NO" altLang="nb-NO" dirty="0"/>
              <a:t>Begrepsdefinisjoner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977845" y="2143125"/>
            <a:ext cx="7772400" cy="4724400"/>
          </a:xfrm>
        </p:spPr>
        <p:txBody>
          <a:bodyPr/>
          <a:lstStyle/>
          <a:p>
            <a:pPr eaLnBrk="1" hangingPunct="1"/>
            <a:r>
              <a:rPr lang="nb-NO" altLang="nb-NO" sz="2600" dirty="0"/>
              <a:t>Begreper er ikke det samme som ord – men hvilken betydning vi legger i ordene</a:t>
            </a:r>
          </a:p>
          <a:p>
            <a:pPr eaLnBrk="1" hangingPunct="1"/>
            <a:endParaRPr lang="nb-NO" altLang="nb-NO" sz="2600" dirty="0"/>
          </a:p>
          <a:p>
            <a:pPr lvl="1" eaLnBrk="1" hangingPunct="1"/>
            <a:r>
              <a:rPr lang="nb-NO" altLang="nb-NO" dirty="0"/>
              <a:t>Voksen	</a:t>
            </a:r>
          </a:p>
          <a:p>
            <a:pPr lvl="2" eaLnBrk="1" hangingPunct="1"/>
            <a:r>
              <a:rPr lang="nb-NO" altLang="nb-NO" dirty="0"/>
              <a:t>ikke det samme i 2015 som i 1860</a:t>
            </a:r>
          </a:p>
          <a:p>
            <a:pPr lvl="1" eaLnBrk="1" hangingPunct="1"/>
            <a:r>
              <a:rPr lang="nb-NO" altLang="nb-NO" dirty="0"/>
              <a:t>Ære</a:t>
            </a:r>
          </a:p>
          <a:p>
            <a:pPr lvl="2" eaLnBrk="1" hangingPunct="1"/>
            <a:r>
              <a:rPr lang="nb-NO" altLang="nb-NO" dirty="0"/>
              <a:t>ikke det samme i Norge og Afghanistan</a:t>
            </a:r>
          </a:p>
          <a:p>
            <a:pPr lvl="1" eaLnBrk="1" hangingPunct="1"/>
            <a:r>
              <a:rPr lang="nb-NO" altLang="nb-NO" dirty="0"/>
              <a:t>Respekt</a:t>
            </a:r>
          </a:p>
          <a:p>
            <a:pPr lvl="2" eaLnBrk="1" hangingPunct="1"/>
            <a:r>
              <a:rPr lang="nb-NO" altLang="nb-NO" dirty="0"/>
              <a:t>ikke det samme for deg og din oldefar/bestefar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45" y="1847146"/>
            <a:ext cx="1943100" cy="2352675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665" y="450532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1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943" y="644688"/>
            <a:ext cx="7543800" cy="1003300"/>
          </a:xfrm>
        </p:spPr>
        <p:txBody>
          <a:bodyPr>
            <a:normAutofit/>
          </a:bodyPr>
          <a:lstStyle/>
          <a:p>
            <a:pPr eaLnBrk="1" hangingPunct="1"/>
            <a:r>
              <a:rPr lang="nb-NO" altLang="nb-NO" sz="4400" dirty="0"/>
              <a:t>Teoretisk begrepsdefinisjon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64248" y="1822504"/>
            <a:ext cx="10248463" cy="408876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nb-NO" altLang="nb-NO" sz="2600" dirty="0"/>
              <a:t>Et begrep defineres ofte med andre begrep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nb-NO" altLang="nb-NO" sz="2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nb-NO" altLang="nb-NO" sz="2600" dirty="0"/>
              <a:t>	</a:t>
            </a:r>
            <a:r>
              <a:rPr lang="nb-NO" altLang="nb-NO" sz="2600" i="1" dirty="0"/>
              <a:t>Brukertilfredshet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nb-NO" altLang="nb-NO" sz="2600" dirty="0"/>
              <a:t>	”Sluttbrukers følelse av at informasjonssystemet hjelper dem med å få løst sine arbeidsoppgaver på en god måte”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nb-NO" altLang="nb-NO" sz="2600" i="1" dirty="0"/>
              <a:t>Makt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nb-NO" altLang="nb-NO" sz="2600" dirty="0"/>
              <a:t>	”En aktørs evne til å få en annen aktør til å gjøre noe han ellers ikke ville ha gjort”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nb-NO" altLang="nb-NO" sz="2600" dirty="0"/>
          </a:p>
          <a:p>
            <a:pPr>
              <a:buNone/>
            </a:pPr>
            <a:r>
              <a:rPr lang="nb-NO" altLang="nb-NO" sz="2400" i="1" dirty="0"/>
              <a:t>En teoretisk definisjon er verken sann eller usann</a:t>
            </a:r>
          </a:p>
          <a:p>
            <a:pPr>
              <a:buNone/>
            </a:pPr>
            <a:r>
              <a:rPr lang="nb-NO" altLang="nb-NO" sz="2400" dirty="0"/>
              <a:t>En teoretisk definisjon er hva den som definerer legger i den, men for å gjøre sammenligning mulig er det naturlig å følge fagfeltet</a:t>
            </a:r>
          </a:p>
          <a:p>
            <a:pPr>
              <a:buNone/>
            </a:pPr>
            <a:endParaRPr lang="nb-NO" altLang="nb-NO" sz="2400" i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nb-NO" altLang="nb-NO" sz="2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</p:spTree>
    <p:extLst>
      <p:ext uri="{BB962C8B-B14F-4D97-AF65-F5344CB8AC3E}">
        <p14:creationId xmlns:p14="http://schemas.microsoft.com/office/powerpoint/2010/main" val="40650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/>
              <a:t>3 Verdiene i undersøkelsen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r>
              <a:rPr lang="nb-NO" altLang="nb-NO" dirty="0"/>
              <a:t>Det må være konsistens mellom det teoretiske innholdet i begrepene vi ønsker å måle og de reelle verdiene (dataene) vi klarer å samle inn.</a:t>
            </a:r>
          </a:p>
          <a:p>
            <a:pPr eaLnBrk="1" hangingPunct="1"/>
            <a:endParaRPr lang="nb-NO" altLang="nb-NO" dirty="0"/>
          </a:p>
          <a:p>
            <a:pPr eaLnBrk="1" hangingPunct="1"/>
            <a:r>
              <a:rPr lang="nb-NO" altLang="nb-NO" dirty="0"/>
              <a:t>Noe av det </a:t>
            </a:r>
            <a:r>
              <a:rPr lang="nb-NO" altLang="nb-NO" u="sng" dirty="0"/>
              <a:t>vanskeligste</a:t>
            </a:r>
            <a:r>
              <a:rPr lang="nb-NO" altLang="nb-NO" dirty="0"/>
              <a:t> i forskningsprosessen er </a:t>
            </a:r>
            <a:r>
              <a:rPr lang="nb-NO" altLang="nb-NO" u="sng" dirty="0"/>
              <a:t>måling </a:t>
            </a:r>
          </a:p>
          <a:p>
            <a:pPr lvl="1" eaLnBrk="1" hangingPunct="1"/>
            <a:r>
              <a:rPr lang="nb-NO" altLang="nb-NO" dirty="0"/>
              <a:t>Operasjonell definisjon av de teoretiske begrepene (å operasjonalisere de teoretiske begrepene)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  <p:pic>
        <p:nvPicPr>
          <p:cNvPr id="7170" name="Picture 2" descr="Bilderesultat for measuring resp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88" y="4859800"/>
            <a:ext cx="2086693" cy="138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1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dirty="0"/>
              <a:t>Operasjonell definisjon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nb-NO" altLang="nb-NO" sz="2600" dirty="0"/>
              <a:t>Forteller hva som skal gjøres og hva som skal observeres for å bringe fenomenet, som er definert, innen rekkevidde for undersøkelsen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nb-NO" altLang="nb-NO" sz="2600" dirty="0"/>
          </a:p>
          <a:p>
            <a:pPr eaLnBrk="1" hangingPunct="1"/>
            <a:r>
              <a:rPr lang="nb-NO" altLang="nb-NO" sz="2600" dirty="0"/>
              <a:t>Spesifisere prosedyrer og </a:t>
            </a:r>
            <a:r>
              <a:rPr lang="nb-NO" altLang="nb-NO" sz="2600" b="1" dirty="0"/>
              <a:t>målemodeller</a:t>
            </a:r>
            <a:endParaRPr lang="nb-NO" altLang="nb-NO" sz="2600" dirty="0"/>
          </a:p>
          <a:p>
            <a:pPr eaLnBrk="1" hangingPunct="1"/>
            <a:endParaRPr lang="nb-NO" altLang="nb-NO" sz="2600" dirty="0"/>
          </a:p>
          <a:p>
            <a:pPr eaLnBrk="1" hangingPunct="1"/>
            <a:r>
              <a:rPr lang="nb-NO" altLang="nb-NO" sz="2600" dirty="0"/>
              <a:t>Hvordan skal vi </a:t>
            </a:r>
            <a:r>
              <a:rPr lang="nb-NO" altLang="nb-NO" sz="2600" u="sng" dirty="0"/>
              <a:t>fange opp verdier</a:t>
            </a:r>
            <a:r>
              <a:rPr lang="nb-NO" altLang="nb-NO" sz="2600" dirty="0"/>
              <a:t> på om en person har makt, eller om en sluttbruker er tilfreds?</a:t>
            </a:r>
          </a:p>
          <a:p>
            <a:pPr lvl="1" eaLnBrk="1" hangingPunct="1"/>
            <a:r>
              <a:rPr lang="nb-NO" altLang="nb-NO" sz="2200" dirty="0"/>
              <a:t>Hvilke spørsmål skal vi stille?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Anne Sørebø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634" y="5057772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dirty="0">
                <a:solidFill>
                  <a:srgbClr val="0070C0"/>
                </a:solidFill>
              </a:rPr>
              <a:t>Operasjonell</a:t>
            </a:r>
            <a:r>
              <a:rPr lang="nb-NO" altLang="nb-NO" dirty="0"/>
              <a:t> definisjon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altLang="nb-NO" dirty="0"/>
              <a:t>Enheten i studien	</a:t>
            </a:r>
            <a:r>
              <a:rPr lang="nb-NO" altLang="nb-NO" dirty="0">
                <a:sym typeface="Wingdings" panose="05000000000000000000" pitchFamily="2" charset="2"/>
              </a:rPr>
              <a:t>     utsettes for m</a:t>
            </a:r>
            <a:r>
              <a:rPr lang="nb-NO" altLang="nb-NO" dirty="0"/>
              <a:t>åling		</a:t>
            </a:r>
            <a:r>
              <a:rPr lang="nb-NO" altLang="nb-NO" dirty="0">
                <a:sym typeface="Wingdings" panose="05000000000000000000" pitchFamily="2" charset="2"/>
              </a:rPr>
              <a:t></a:t>
            </a:r>
            <a:r>
              <a:rPr lang="nb-NO" altLang="nb-NO" dirty="0"/>
              <a:t>   «Får» en verdi</a:t>
            </a:r>
          </a:p>
          <a:p>
            <a:pPr eaLnBrk="1" hangingPunct="1"/>
            <a:endParaRPr lang="nb-NO" altLang="nb-NO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b-NO" altLang="nb-NO" dirty="0">
                <a:sym typeface="Wingdings" panose="05000000000000000000" pitchFamily="2" charset="2"/>
              </a:rPr>
              <a:t>Person                 	 </a:t>
            </a:r>
            <a:r>
              <a:rPr lang="nb-NO" altLang="nb-NO" b="1" i="1" dirty="0">
                <a:solidFill>
                  <a:srgbClr val="C00000"/>
                </a:solidFill>
              </a:rPr>
              <a:t>Målingsprosedyre</a:t>
            </a:r>
            <a:r>
              <a:rPr lang="nb-NO" altLang="nb-NO" dirty="0"/>
              <a:t>           	</a:t>
            </a:r>
            <a:r>
              <a:rPr lang="nb-NO" altLang="nb-NO" dirty="0">
                <a:sym typeface="Wingdings" panose="05000000000000000000" pitchFamily="2" charset="2"/>
              </a:rPr>
              <a:t>    høyde (antall cm)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b-NO" altLang="nb-NO" dirty="0">
                <a:sym typeface="Wingdings" panose="05000000000000000000" pitchFamily="2" charset="2"/>
              </a:rPr>
              <a:t>Person                  	 Tar en «</a:t>
            </a:r>
            <a:r>
              <a:rPr lang="nb-NO" altLang="nb-NO" b="1" i="1" dirty="0">
                <a:solidFill>
                  <a:srgbClr val="C00000"/>
                </a:solidFill>
                <a:sym typeface="Wingdings" panose="05000000000000000000" pitchFamily="2" charset="2"/>
              </a:rPr>
              <a:t>Intelligenstest</a:t>
            </a:r>
            <a:r>
              <a:rPr lang="nb-NO" altLang="nb-NO" dirty="0">
                <a:sym typeface="Wingdings" panose="05000000000000000000" pitchFamily="2" charset="2"/>
              </a:rPr>
              <a:t>» 	    </a:t>
            </a:r>
            <a:r>
              <a:rPr lang="nb-NO" altLang="nb-NO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IQ verdi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b-NO" altLang="nb-NO" sz="2025" dirty="0">
                <a:sym typeface="Wingdings" panose="05000000000000000000" pitchFamily="2" charset="2"/>
              </a:rPr>
              <a:t>Organisasjon 		 </a:t>
            </a:r>
            <a:r>
              <a:rPr lang="nb-NO" altLang="nb-NO" b="1" i="1" dirty="0">
                <a:solidFill>
                  <a:srgbClr val="C00000"/>
                </a:solidFill>
                <a:sym typeface="Wingdings" panose="05000000000000000000" pitchFamily="2" charset="2"/>
              </a:rPr>
              <a:t>Revisjon</a:t>
            </a:r>
            <a:r>
              <a:rPr lang="nb-NO" altLang="nb-NO" sz="2025" dirty="0">
                <a:sym typeface="Wingdings" panose="05000000000000000000" pitchFamily="2" charset="2"/>
              </a:rPr>
              <a:t> av regnskapet		    Økonomisk stilling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b-NO" altLang="nb-NO" sz="2025" dirty="0">
                <a:sym typeface="Wingdings" panose="05000000000000000000" pitchFamily="2" charset="2"/>
              </a:rPr>
              <a:t>Student 			 </a:t>
            </a:r>
            <a:r>
              <a:rPr lang="nb-NO" altLang="nb-NO" b="1" i="1" dirty="0">
                <a:solidFill>
                  <a:srgbClr val="C00000"/>
                </a:solidFill>
                <a:sym typeface="Wingdings" panose="05000000000000000000" pitchFamily="2" charset="2"/>
              </a:rPr>
              <a:t>Spørsmål </a:t>
            </a:r>
            <a:r>
              <a:rPr lang="nb-NO" altLang="nb-NO" dirty="0">
                <a:sym typeface="Wingdings" panose="05000000000000000000" pitchFamily="2" charset="2"/>
              </a:rPr>
              <a:t>om tilfredshet   </a:t>
            </a:r>
            <a:r>
              <a:rPr lang="nb-NO" altLang="nb-NO" sz="2025" dirty="0">
                <a:sym typeface="Wingdings" panose="05000000000000000000" pitchFamily="2" charset="2"/>
              </a:rPr>
              <a:t>	    </a:t>
            </a:r>
            <a:r>
              <a:rPr lang="nb-NO" altLang="nb-NO" sz="2025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Student</a:t>
            </a:r>
            <a:r>
              <a:rPr lang="nb-NO" altLang="nb-NO" sz="2025" dirty="0">
                <a:sym typeface="Wingdings" panose="05000000000000000000" pitchFamily="2" charset="2"/>
              </a:rPr>
              <a:t>-</a:t>
            </a:r>
            <a:r>
              <a:rPr lang="nb-NO" altLang="nb-NO" sz="2025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Tilfredshet</a:t>
            </a:r>
            <a:r>
              <a:rPr lang="nb-NO" altLang="nb-NO" sz="2025" dirty="0">
                <a:sym typeface="Wingdings" panose="05000000000000000000" pitchFamily="2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nb-NO" altLang="nb-NO" sz="2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5704127"/>
            <a:ext cx="87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Variabelen/</a:t>
            </a:r>
            <a:r>
              <a:rPr lang="nb-NO" sz="2800" dirty="0">
                <a:solidFill>
                  <a:schemeClr val="accent1">
                    <a:lumMod val="75000"/>
                  </a:schemeClr>
                </a:solidFill>
              </a:rPr>
              <a:t>begrepet </a:t>
            </a:r>
            <a:r>
              <a:rPr lang="nb-NO" sz="2800" dirty="0"/>
              <a:t>får en verdi og blir til Data/Empiri</a:t>
            </a:r>
          </a:p>
        </p:txBody>
      </p:sp>
    </p:spTree>
    <p:extLst>
      <p:ext uri="{BB962C8B-B14F-4D97-AF65-F5344CB8AC3E}">
        <p14:creationId xmlns:p14="http://schemas.microsoft.com/office/powerpoint/2010/main" val="23233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5943DFC-B0AF-661A-7B52-A3E69DE6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altLang="nb-NO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Data/empiri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CE38FDE-F0FB-5C6F-15FD-BC3E1338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053" y="1782341"/>
            <a:ext cx="7289800" cy="4824536"/>
          </a:xfrm>
        </p:spPr>
        <p:txBody>
          <a:bodyPr/>
          <a:lstStyle/>
          <a:p>
            <a:pPr eaLnBrk="1" hangingPunct="1"/>
            <a:r>
              <a:rPr lang="nb-NO" altLang="nb-NO" sz="2800" dirty="0"/>
              <a:t>Primærdata/Forskergenererte data</a:t>
            </a:r>
          </a:p>
          <a:p>
            <a:pPr lvl="1" eaLnBrk="1" hangingPunct="1"/>
            <a:r>
              <a:rPr lang="nb-NO" altLang="nb-NO" sz="2400" dirty="0"/>
              <a:t>Data som er samlet inn spesielt for studien (egne data)</a:t>
            </a:r>
          </a:p>
          <a:p>
            <a:pPr lvl="2" eaLnBrk="1" hangingPunct="1"/>
            <a:r>
              <a:rPr lang="nb-NO" altLang="nb-NO" sz="2000" dirty="0"/>
              <a:t>Intervjutekst </a:t>
            </a:r>
          </a:p>
          <a:p>
            <a:pPr lvl="2" eaLnBrk="1" hangingPunct="1"/>
            <a:r>
              <a:rPr lang="nb-NO" altLang="nb-NO" sz="2000" dirty="0"/>
              <a:t>Videoopptak</a:t>
            </a:r>
          </a:p>
          <a:p>
            <a:pPr lvl="2" eaLnBrk="1" hangingPunct="1"/>
            <a:r>
              <a:rPr lang="nb-NO" altLang="nb-NO" sz="2000" dirty="0"/>
              <a:t>Svar på spørreskjemaer (tall)</a:t>
            </a:r>
          </a:p>
          <a:p>
            <a:pPr eaLnBrk="1" hangingPunct="1"/>
            <a:endParaRPr lang="nb-NO" altLang="nb-NO" sz="2800" dirty="0"/>
          </a:p>
          <a:p>
            <a:pPr eaLnBrk="1" hangingPunct="1"/>
            <a:r>
              <a:rPr lang="nb-NO" altLang="nb-NO" sz="2800" dirty="0"/>
              <a:t>Sekundærdata/Naturlige data</a:t>
            </a:r>
          </a:p>
          <a:p>
            <a:pPr lvl="1" eaLnBrk="1" hangingPunct="1"/>
            <a:r>
              <a:rPr lang="nb-NO" altLang="nb-NO" sz="2400" dirty="0"/>
              <a:t>Eksisterende data</a:t>
            </a:r>
          </a:p>
          <a:p>
            <a:pPr lvl="2" eaLnBrk="1" hangingPunct="1"/>
            <a:r>
              <a:rPr lang="nb-NO" altLang="nb-NO" sz="2000" dirty="0"/>
              <a:t>Eksisterende statistikk</a:t>
            </a:r>
          </a:p>
          <a:p>
            <a:pPr lvl="2" eaLnBrk="1" hangingPunct="1"/>
            <a:r>
              <a:rPr lang="nb-NO" altLang="nb-NO" sz="2000" dirty="0"/>
              <a:t>Regnskapstall etc.</a:t>
            </a:r>
          </a:p>
          <a:p>
            <a:pPr lvl="2" eaLnBrk="1" hangingPunct="1"/>
            <a:r>
              <a:rPr lang="nb-NO" altLang="nb-NO" sz="2000" dirty="0"/>
              <a:t>Dokumenter (brev, rapporter, lovutkast, </a:t>
            </a:r>
            <a:r>
              <a:rPr lang="nb-NO" altLang="nb-NO" sz="2000" dirty="0" err="1"/>
              <a:t>prossesbeskrivelser</a:t>
            </a:r>
            <a:r>
              <a:rPr lang="nb-NO" altLang="nb-NO" sz="2000" dirty="0"/>
              <a:t>  etc.)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469392C9-7CF6-B22C-6CC3-C5F2BFA4E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2781300"/>
            <a:ext cx="167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Bilderesultat for filming">
            <a:extLst>
              <a:ext uri="{FF2B5EF4-FFF2-40B4-BE49-F238E27FC236}">
                <a16:creationId xmlns:a16="http://schemas.microsoft.com/office/drawing/2014/main" id="{6ABD37F7-7265-56A9-9909-2E76FC9F7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2333626"/>
            <a:ext cx="11906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>
            <a:extLst>
              <a:ext uri="{FF2B5EF4-FFF2-40B4-BE49-F238E27FC236}">
                <a16:creationId xmlns:a16="http://schemas.microsoft.com/office/drawing/2014/main" id="{8C2E4258-FA73-CD9C-F08A-A5C226745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4" y="2805113"/>
            <a:ext cx="15255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3" descr="https://encrypted-tbn3.gstatic.com/images?q=tbn:ANd9GcQz9txobQWlXvLwq53kymQrUSVLt2uOsbT5-OUDNeV20K5y9V7IsNIk02ko">
            <a:extLst>
              <a:ext uri="{FF2B5EF4-FFF2-40B4-BE49-F238E27FC236}">
                <a16:creationId xmlns:a16="http://schemas.microsoft.com/office/drawing/2014/main" id="{B5EE69C6-98A4-31B2-E3DE-B8ABFC60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940" y="4915197"/>
            <a:ext cx="12223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5" descr="Bilderesultat for regnskapet">
            <a:extLst>
              <a:ext uri="{FF2B5EF4-FFF2-40B4-BE49-F238E27FC236}">
                <a16:creationId xmlns:a16="http://schemas.microsoft.com/office/drawing/2014/main" id="{BA8ECEF2-BAED-52DA-A1F8-559DF8492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53" y="4921547"/>
            <a:ext cx="129857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6">
            <a:extLst>
              <a:ext uri="{FF2B5EF4-FFF2-40B4-BE49-F238E27FC236}">
                <a16:creationId xmlns:a16="http://schemas.microsoft.com/office/drawing/2014/main" id="{28025637-366D-66CE-FE9E-BFB5622FE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4869160"/>
            <a:ext cx="13144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2" y="167483"/>
            <a:ext cx="7543800" cy="1036637"/>
          </a:xfrm>
        </p:spPr>
        <p:txBody>
          <a:bodyPr/>
          <a:lstStyle/>
          <a:p>
            <a:pPr eaLnBrk="1" hangingPunct="1"/>
            <a:r>
              <a:rPr lang="nb-NO" altLang="nb-NO" dirty="0"/>
              <a:t>Forskningsprosessen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922713" y="1963280"/>
            <a:ext cx="3809999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nb-NO" altLang="nb-NO" sz="2400" dirty="0">
                <a:latin typeface="Tahoma" panose="020B0604030504040204" pitchFamily="34" charset="0"/>
              </a:rPr>
              <a:t>Ide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922713" y="2725280"/>
            <a:ext cx="3809999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nb-NO" altLang="nb-NO" sz="2400" dirty="0">
                <a:latin typeface="Tahoma" panose="020B0604030504040204" pitchFamily="34" charset="0"/>
              </a:rPr>
              <a:t>Problemstillinger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922713" y="4249280"/>
            <a:ext cx="3809999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nb-NO" altLang="nb-NO" sz="2400" dirty="0">
                <a:latin typeface="Tahoma" panose="020B0604030504040204" pitchFamily="34" charset="0"/>
              </a:rPr>
              <a:t>Datainnsamling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922713" y="5011280"/>
            <a:ext cx="3809999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nb-NO" altLang="nb-NO" sz="2400">
                <a:latin typeface="Tahoma" panose="020B0604030504040204" pitchFamily="34" charset="0"/>
              </a:rPr>
              <a:t>Dataanalyse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922713" y="5773280"/>
            <a:ext cx="3809999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nb-NO" altLang="nb-NO" sz="2400">
                <a:latin typeface="Tahoma" panose="020B0604030504040204" pitchFamily="34" charset="0"/>
              </a:rPr>
              <a:t>Rapportering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922713" y="3487280"/>
            <a:ext cx="3809999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nb-NO" altLang="nb-NO" sz="2400" dirty="0">
                <a:latin typeface="Tahoma" panose="020B0604030504040204" pitchFamily="34" charset="0"/>
              </a:rPr>
              <a:t>Strategi og design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620839" y="2606218"/>
            <a:ext cx="15287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b-NO" altLang="nb-NO" sz="2400" dirty="0">
                <a:latin typeface="Tahoma" panose="020B0604030504040204" pitchFamily="34" charset="0"/>
              </a:rPr>
              <a:t>Tidligere</a:t>
            </a:r>
          </a:p>
          <a:p>
            <a:pPr eaLnBrk="1" hangingPunct="1"/>
            <a:r>
              <a:rPr lang="nb-NO" altLang="nb-NO" sz="2400" dirty="0">
                <a:latin typeface="Tahoma" panose="020B0604030504040204" pitchFamily="34" charset="0"/>
              </a:rPr>
              <a:t>forskning </a:t>
            </a:r>
          </a:p>
          <a:p>
            <a:pPr eaLnBrk="1" hangingPunct="1"/>
            <a:r>
              <a:rPr lang="nb-NO" altLang="nb-NO" sz="2400" dirty="0">
                <a:latin typeface="Tahoma" panose="020B0604030504040204" pitchFamily="34" charset="0"/>
              </a:rPr>
              <a:t>og teori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326437" y="2072818"/>
            <a:ext cx="1327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b-NO" altLang="nb-NO" sz="2400" dirty="0">
                <a:latin typeface="Tahoma" panose="020B0604030504040204" pitchFamily="34" charset="0"/>
              </a:rPr>
              <a:t>Brukere,</a:t>
            </a:r>
          </a:p>
          <a:p>
            <a:pPr eaLnBrk="1" hangingPunct="1"/>
            <a:r>
              <a:rPr lang="nb-NO" altLang="nb-NO" sz="2400" dirty="0">
                <a:latin typeface="Tahoma" panose="020B0604030504040204" pitchFamily="34" charset="0"/>
              </a:rPr>
              <a:t>kunder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326437" y="3673018"/>
            <a:ext cx="1746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b-NO" altLang="nb-NO" sz="2400">
                <a:latin typeface="Tahoma" panose="020B0604030504040204" pitchFamily="34" charset="0"/>
              </a:rPr>
              <a:t>Forsknings-</a:t>
            </a:r>
          </a:p>
          <a:p>
            <a:pPr eaLnBrk="1" hangingPunct="1"/>
            <a:r>
              <a:rPr lang="nb-NO" altLang="nb-NO" sz="2400">
                <a:latin typeface="Tahoma" panose="020B0604030504040204" pitchFamily="34" charset="0"/>
              </a:rPr>
              <a:t>etiske </a:t>
            </a:r>
          </a:p>
          <a:p>
            <a:pPr eaLnBrk="1" hangingPunct="1"/>
            <a:r>
              <a:rPr lang="nb-NO" altLang="nb-NO" sz="2400">
                <a:latin typeface="Tahoma" panose="020B0604030504040204" pitchFamily="34" charset="0"/>
              </a:rPr>
              <a:t>vurderinger</a:t>
            </a:r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7732713" y="21156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732713" y="28014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 flipV="1">
            <a:off x="7732713" y="371588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7732713" y="424928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7732713" y="4401680"/>
            <a:ext cx="609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V="1">
            <a:off x="3008314" y="226808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V="1">
            <a:off x="3008314" y="295388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3008314" y="318248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3008314" y="325868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3008314" y="3411080"/>
            <a:ext cx="914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227513" y="1201280"/>
            <a:ext cx="3068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b-NO" altLang="nb-NO" sz="2400" dirty="0">
                <a:latin typeface="Tahoma" panose="020B0604030504040204" pitchFamily="34" charset="0"/>
              </a:rPr>
              <a:t>Forskerens interesser</a:t>
            </a:r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5751513" y="15822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5751513" y="24204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5751513" y="31824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5751513" y="39444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5751513" y="47064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>
            <a:off x="5751513" y="54684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D4498B-6FA2-578C-1486-55F22488DE70}"/>
              </a:ext>
            </a:extLst>
          </p:cNvPr>
          <p:cNvSpPr/>
          <p:nvPr/>
        </p:nvSpPr>
        <p:spPr>
          <a:xfrm>
            <a:off x="3922713" y="1963280"/>
            <a:ext cx="3809999" cy="199282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dirty="0"/>
              <a:t>Forberedelse</a:t>
            </a:r>
          </a:p>
        </p:txBody>
      </p:sp>
    </p:spTree>
    <p:extLst>
      <p:ext uri="{BB962C8B-B14F-4D97-AF65-F5344CB8AC3E}">
        <p14:creationId xmlns:p14="http://schemas.microsoft.com/office/powerpoint/2010/main" val="12884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 animBg="1"/>
      <p:bldP spid="4102" grpId="0" animBg="1"/>
      <p:bldP spid="4103" grpId="0" animBg="1"/>
      <p:bldP spid="4104" grpId="0" animBg="1"/>
      <p:bldP spid="4105" grpId="0" animBg="1"/>
      <p:bldP spid="4106" grpId="0"/>
      <p:bldP spid="4107" grpId="0"/>
      <p:bldP spid="4108" grpId="0"/>
      <p:bldP spid="4109" grpId="0" animBg="1"/>
      <p:bldP spid="4110" grpId="0" animBg="1"/>
      <p:bldP spid="4111" grpId="0" animBg="1"/>
      <p:bldP spid="4112" grpId="0" animBg="1"/>
      <p:bldP spid="4113" grpId="0" animBg="1"/>
      <p:bldP spid="4114" grpId="0" animBg="1"/>
      <p:bldP spid="4115" grpId="0" animBg="1"/>
      <p:bldP spid="4116" grpId="0" animBg="1"/>
      <p:bldP spid="4117" grpId="0" animBg="1"/>
      <p:bldP spid="4118" grpId="0" animBg="1"/>
      <p:bldP spid="4119" grpId="0"/>
      <p:bldP spid="4120" grpId="0" animBg="1"/>
      <p:bldP spid="4121" grpId="0" animBg="1"/>
      <p:bldP spid="4122" grpId="0" animBg="1"/>
      <p:bldP spid="4123" grpId="0" animBg="1"/>
      <p:bldP spid="4124" grpId="0" animBg="1"/>
      <p:bldP spid="4125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251" y="119994"/>
            <a:ext cx="10364198" cy="1596177"/>
          </a:xfrm>
        </p:spPr>
        <p:txBody>
          <a:bodyPr>
            <a:normAutofit/>
          </a:bodyPr>
          <a:lstStyle/>
          <a:p>
            <a:pPr eaLnBrk="1" hangingPunct="1"/>
            <a:r>
              <a:rPr lang="nb-NO" altLang="nb-NO" sz="3038" dirty="0"/>
              <a:t>Overgang fra teoretisk nivå til empirisk undersøkelsesnivå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328" y="1825625"/>
            <a:ext cx="10515344" cy="4520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nb-NO" altLang="nb-NO" dirty="0"/>
              <a:t>Sørge for samsvar/konsistens</a:t>
            </a:r>
          </a:p>
          <a:p>
            <a:pPr eaLnBrk="1" hangingPunct="1">
              <a:lnSpc>
                <a:spcPct val="90000"/>
              </a:lnSpc>
            </a:pPr>
            <a:endParaRPr lang="nb-NO" altLang="nb-NO" dirty="0"/>
          </a:p>
          <a:p>
            <a:pPr eaLnBrk="1" hangingPunct="1">
              <a:lnSpc>
                <a:spcPct val="90000"/>
              </a:lnSpc>
            </a:pPr>
            <a:r>
              <a:rPr lang="nb-NO" altLang="nb-NO" dirty="0"/>
              <a:t>Den operasjonelle definisjonen skal ta høyde for, og dekke den teoretiske definisjonen</a:t>
            </a:r>
          </a:p>
          <a:p>
            <a:pPr lvl="1"/>
            <a:r>
              <a:rPr lang="nb-NO" altLang="nb-NO" dirty="0"/>
              <a:t>De spørsmålene vi stiller vedrørende tilfredshet skal </a:t>
            </a:r>
            <a:r>
              <a:rPr lang="nb-NO" altLang="nb-NO" u="sng" dirty="0"/>
              <a:t>fange opp ALT </a:t>
            </a:r>
            <a:r>
              <a:rPr lang="nb-NO" altLang="nb-NO" dirty="0"/>
              <a:t>det </a:t>
            </a:r>
          </a:p>
          <a:p>
            <a:pPr marL="457200" lvl="1" indent="0">
              <a:buNone/>
            </a:pPr>
            <a:r>
              <a:rPr lang="nb-NO" altLang="nb-NO" dirty="0"/>
              <a:t>   vi legger i det teoretiske begrepet tilfredshet</a:t>
            </a:r>
          </a:p>
          <a:p>
            <a:pPr lvl="1"/>
            <a:r>
              <a:rPr lang="nb-NO" altLang="nb-NO" dirty="0"/>
              <a:t>Vi må sørge for at en revisjon av regnskapet fanger opp ALT det vi </a:t>
            </a:r>
          </a:p>
          <a:p>
            <a:pPr marL="457200" lvl="1" indent="0">
              <a:buNone/>
            </a:pPr>
            <a:r>
              <a:rPr lang="nb-NO" altLang="nb-NO" dirty="0"/>
              <a:t>   legger i det teoretiske begrepet «økonomisk stilling»</a:t>
            </a:r>
          </a:p>
          <a:p>
            <a:pPr eaLnBrk="1" hangingPunct="1">
              <a:lnSpc>
                <a:spcPct val="90000"/>
              </a:lnSpc>
            </a:pPr>
            <a:endParaRPr lang="nb-NO" altLang="nb-NO" dirty="0"/>
          </a:p>
          <a:p>
            <a:pPr eaLnBrk="1" hangingPunct="1">
              <a:lnSpc>
                <a:spcPct val="90000"/>
              </a:lnSpc>
            </a:pPr>
            <a:r>
              <a:rPr lang="nb-NO" altLang="nb-NO" sz="1800" dirty="0"/>
              <a:t>Studiesteds</a:t>
            </a:r>
            <a:r>
              <a:rPr lang="nb-NO" altLang="nb-NO" sz="1800" b="1" dirty="0"/>
              <a:t>kvalitet</a:t>
            </a:r>
            <a:r>
              <a:rPr lang="nb-NO" altLang="nb-NO" sz="1800" dirty="0"/>
              <a:t> er for eksempel ikke det samme som studiesteds</a:t>
            </a:r>
            <a:r>
              <a:rPr lang="nb-NO" altLang="nb-NO" sz="1800" b="1" dirty="0"/>
              <a:t>popularitet</a:t>
            </a:r>
            <a:r>
              <a:rPr lang="nb-NO" altLang="nb-NO" sz="1800" dirty="0"/>
              <a:t>, selv om det er fristende å bruke søkertall som et mål på kvalitet.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3"/>
          <a:srcRect l="-1" r="49329" b="14113"/>
          <a:stretch/>
        </p:blipFill>
        <p:spPr>
          <a:xfrm>
            <a:off x="9717693" y="3053352"/>
            <a:ext cx="1398945" cy="19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0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Indikatorer/</a:t>
            </a:r>
            <a:r>
              <a:rPr lang="nb-NO" dirty="0" err="1"/>
              <a:t>Items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58617"/>
            <a:ext cx="10363826" cy="3932583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Komplekse fenomener/begreper/</a:t>
            </a:r>
            <a:r>
              <a:rPr lang="nb-NO" dirty="0" err="1"/>
              <a:t>Constructs</a:t>
            </a:r>
            <a:r>
              <a:rPr lang="nb-NO" dirty="0"/>
              <a:t> operasjonaliseres ofte ved at vi finner frem til eller definerer indikatorer som vi mener er typiske for fenomenet/begrepet 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Indikatorer er ofte spørsmål eller utsagn i et spørreskjema</a:t>
            </a:r>
          </a:p>
          <a:p>
            <a:pPr marL="457200" lvl="1" indent="0">
              <a:buNone/>
            </a:pPr>
            <a:endParaRPr lang="nb-NO" dirty="0"/>
          </a:p>
          <a:p>
            <a:pPr lvl="1"/>
            <a:r>
              <a:rPr lang="nb-NO" dirty="0"/>
              <a:t>Indikatorer som fanger opp verdien på folks nettverk (Eks. side 59 i gammel bok)</a:t>
            </a:r>
          </a:p>
          <a:p>
            <a:pPr lvl="2"/>
            <a:r>
              <a:rPr lang="nb-NO" dirty="0"/>
              <a:t>Hvor ofte har du kontakt med din far, via telefon, tekstmelding, e-post, annen internettkommunikasjon, brev eller lignende?</a:t>
            </a:r>
          </a:p>
          <a:p>
            <a:pPr lvl="2"/>
            <a:r>
              <a:rPr lang="nb-NO" dirty="0"/>
              <a:t>Hvor ofte har du kontakt med din mor, via telefon, tekstmelding, e-post, annen internettkommunikasjon, brev eller lignende?</a:t>
            </a:r>
          </a:p>
          <a:p>
            <a:pPr lvl="2"/>
            <a:r>
              <a:rPr lang="nb-NO" dirty="0"/>
              <a:t>Etc.</a:t>
            </a:r>
          </a:p>
          <a:p>
            <a:pPr lvl="2"/>
            <a:endParaRPr lang="nb-NO" dirty="0"/>
          </a:p>
          <a:p>
            <a:pPr lvl="1"/>
            <a:r>
              <a:rPr lang="nb-NO" dirty="0"/>
              <a:t>Indikatorer som fanger opp verdier på samspill med kollegaer og overordnede (s.38 i ny bok)</a:t>
            </a:r>
          </a:p>
          <a:p>
            <a:pPr lvl="2"/>
            <a:r>
              <a:rPr lang="nb-NO" dirty="0"/>
              <a:t>Om du trenger det, kan du få støtte og hjelp i ditt arbeid fra dine arbeidskollegaer?</a:t>
            </a:r>
          </a:p>
          <a:p>
            <a:pPr lvl="2"/>
            <a:r>
              <a:rPr lang="nb-NO" dirty="0"/>
              <a:t>Om du trenger det, kan du få støtte og hjelp i ditt arbeid fra din nærmeste leder?</a:t>
            </a:r>
          </a:p>
          <a:p>
            <a:pPr lvl="2"/>
            <a:r>
              <a:rPr lang="nb-NO" dirty="0"/>
              <a:t>Om du trenger det, kan du snakke med noen om problemene du har i arbeidet?</a:t>
            </a:r>
          </a:p>
          <a:p>
            <a:pPr lvl="2"/>
            <a:r>
              <a:rPr lang="nb-NO" dirty="0"/>
              <a:t>Blir dine arbeidsresultater verdsatt av din nærmeste leder?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241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94" y="191902"/>
            <a:ext cx="8158689" cy="513509"/>
          </a:xfrm>
        </p:spPr>
        <p:txBody>
          <a:bodyPr>
            <a:normAutofit fontScale="90000"/>
          </a:bodyPr>
          <a:lstStyle/>
          <a:p>
            <a:pPr algn="ctr"/>
            <a:r>
              <a:rPr lang="nb-NO" dirty="0"/>
              <a:t>Måleprosessen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1745734"/>
            <a:ext cx="249055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1. Teoretisk definisjon</a:t>
            </a:r>
          </a:p>
          <a:p>
            <a:r>
              <a:rPr lang="nb-NO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3" y="3066534"/>
            <a:ext cx="286649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2. Operasjonell definisjon</a:t>
            </a:r>
          </a:p>
          <a:p>
            <a:r>
              <a:rPr lang="nb-NO" dirty="0"/>
              <a:t>	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1922611" y="2392065"/>
            <a:ext cx="0" cy="6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orldartsme.com/images/girl-driving-test-clipar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1" y="4173578"/>
            <a:ext cx="1119673" cy="103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625" y="4206199"/>
            <a:ext cx="964855" cy="964855"/>
          </a:xfrm>
          <a:prstGeom prst="rect">
            <a:avLst/>
          </a:prstGeom>
        </p:spPr>
      </p:pic>
      <p:pic>
        <p:nvPicPr>
          <p:cNvPr id="1034" name="Picture 10" descr="http://www.holbergprisen.no/images/materiell/sporsmaal3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01" y="3937518"/>
            <a:ext cx="2380922" cy="181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8178" y="5654811"/>
            <a:ext cx="3244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b-NO" sz="1600" dirty="0"/>
              <a:t>Lage måleinstrumentet: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b-NO" sz="1600" dirty="0" err="1"/>
              <a:t>Egenutfylt</a:t>
            </a:r>
            <a:r>
              <a:rPr lang="nb-NO" sz="1600" dirty="0"/>
              <a:t> spørreskjema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b-NO" sz="1600" dirty="0"/>
              <a:t>Praktisk test/prøve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b-NO" sz="1600" dirty="0"/>
              <a:t>Teoretisk test/prøve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0143" y="4557346"/>
            <a:ext cx="2106667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3. Data innsamling</a:t>
            </a:r>
          </a:p>
          <a:p>
            <a:r>
              <a:rPr lang="nb-NO" dirty="0"/>
              <a:t>	</a:t>
            </a:r>
          </a:p>
        </p:txBody>
      </p:sp>
      <p:pic>
        <p:nvPicPr>
          <p:cNvPr id="1038" name="Picture 14" descr="http://www.realtid.se/ArticlePages/201012/03/20101203105444_Realtid522/telefonintervju_47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99" y="5344082"/>
            <a:ext cx="2124968" cy="90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543823" y="3389700"/>
            <a:ext cx="1504915" cy="116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851" y="5290191"/>
            <a:ext cx="868119" cy="1362801"/>
          </a:xfrm>
          <a:prstGeom prst="rect">
            <a:avLst/>
          </a:prstGeom>
        </p:spPr>
      </p:pic>
      <p:pic>
        <p:nvPicPr>
          <p:cNvPr id="1028" name="Picture 4" descr="Bilderesultat for praktisk tes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54" y="5290191"/>
            <a:ext cx="911526" cy="128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24805" y="6244492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Bruke måleinstrumentet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	Hente inn verdier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54946" y="3614352"/>
            <a:ext cx="220124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4. Data registrering</a:t>
            </a:r>
          </a:p>
          <a:p>
            <a:r>
              <a:rPr lang="nb-NO" dirty="0"/>
              <a:t>	</a:t>
            </a:r>
          </a:p>
        </p:txBody>
      </p:sp>
      <p:cxnSp>
        <p:nvCxnSpPr>
          <p:cNvPr id="14" name="Straight Arrow Connector 13"/>
          <p:cNvCxnSpPr>
            <a:stCxn id="18" idx="3"/>
            <a:endCxn id="19" idx="2"/>
          </p:cNvCxnSpPr>
          <p:nvPr/>
        </p:nvCxnSpPr>
        <p:spPr>
          <a:xfrm flipV="1">
            <a:off x="6856810" y="4260683"/>
            <a:ext cx="1398758" cy="61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6258" y="3566746"/>
            <a:ext cx="2314575" cy="1981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04877" y="1514901"/>
            <a:ext cx="270138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5. Mål til bruk i analyser</a:t>
            </a:r>
          </a:p>
          <a:p>
            <a:r>
              <a:rPr lang="nb-NO" dirty="0"/>
              <a:t>	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8255568" y="2175301"/>
            <a:ext cx="0" cy="143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70587" y="685225"/>
            <a:ext cx="3339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Gjennomføre «datainspeksjon»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/>
              <a:t>Reliabilitetstester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/>
              <a:t>Validitetstester</a:t>
            </a:r>
          </a:p>
          <a:p>
            <a:pPr lvl="2"/>
            <a:endParaRPr lang="nb-NO" sz="1200" dirty="0"/>
          </a:p>
          <a:p>
            <a:pPr lvl="2"/>
            <a:r>
              <a:rPr lang="nb-NO" sz="1200" dirty="0"/>
              <a:t>Dette kommer vi tilbake til </a:t>
            </a:r>
            <a:r>
              <a:rPr lang="nb-NO" sz="1200" dirty="0">
                <a:sym typeface="Wingdings" panose="05000000000000000000" pitchFamily="2" charset="2"/>
              </a:rPr>
              <a:t></a:t>
            </a:r>
            <a:endParaRPr lang="nb-NO" sz="1200" dirty="0"/>
          </a:p>
          <a:p>
            <a:endParaRPr lang="nb-NO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90290" y="1020751"/>
            <a:ext cx="2957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b-NO" sz="1600" dirty="0"/>
              <a:t>Definere teoretisk innhold </a:t>
            </a:r>
          </a:p>
          <a:p>
            <a:r>
              <a:rPr lang="nb-NO" sz="1600" dirty="0"/>
              <a:t>     for variabler/</a:t>
            </a:r>
            <a:r>
              <a:rPr lang="nb-NO" sz="1600" dirty="0" err="1"/>
              <a:t>constructs</a:t>
            </a:r>
            <a:endParaRPr lang="nb-NO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370DB-D0CE-FAEA-B087-061F64B8B91D}"/>
              </a:ext>
            </a:extLst>
          </p:cNvPr>
          <p:cNvSpPr/>
          <p:nvPr/>
        </p:nvSpPr>
        <p:spPr>
          <a:xfrm>
            <a:off x="488178" y="705411"/>
            <a:ext cx="402112" cy="104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3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8" grpId="0" animBg="1"/>
      <p:bldP spid="10" grpId="0"/>
      <p:bldP spid="19" grpId="0" animBg="1"/>
      <p:bldP spid="23" grpId="0" animBg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Problemstilling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84832"/>
            <a:ext cx="10363826" cy="3706368"/>
          </a:xfrm>
        </p:spPr>
        <p:txBody>
          <a:bodyPr>
            <a:normAutofit/>
          </a:bodyPr>
          <a:lstStyle/>
          <a:p>
            <a:r>
              <a:rPr lang="nb-NO" dirty="0"/>
              <a:t>Må være godt gjennomtenkt</a:t>
            </a:r>
          </a:p>
          <a:p>
            <a:pPr lvl="1"/>
            <a:r>
              <a:rPr lang="nb-NO" dirty="0"/>
              <a:t>Sette seg inn i relevant litteratur</a:t>
            </a:r>
          </a:p>
          <a:p>
            <a:pPr lvl="1"/>
            <a:r>
              <a:rPr lang="nb-NO" dirty="0"/>
              <a:t>Posisjonere arbeidet (plassere dette arbeidet inn i mengden av studier på samme tema)</a:t>
            </a:r>
          </a:p>
          <a:p>
            <a:pPr lvl="1"/>
            <a:r>
              <a:rPr lang="nb-NO" dirty="0"/>
              <a:t>Tenke igjennom </a:t>
            </a:r>
            <a:r>
              <a:rPr lang="nb-NO" u="sng" dirty="0"/>
              <a:t>hva, hvor</a:t>
            </a:r>
            <a:r>
              <a:rPr lang="nb-NO" dirty="0"/>
              <a:t> og </a:t>
            </a:r>
            <a:r>
              <a:rPr lang="nb-NO" u="sng" dirty="0"/>
              <a:t>hvem</a:t>
            </a:r>
            <a:r>
              <a:rPr lang="nb-NO" dirty="0"/>
              <a:t> som undersøkes</a:t>
            </a:r>
          </a:p>
          <a:p>
            <a:pPr marL="128016" lvl="1" indent="0">
              <a:buNone/>
            </a:pPr>
            <a:endParaRPr lang="nb-NO" dirty="0"/>
          </a:p>
          <a:p>
            <a:pPr algn="ctr"/>
            <a:r>
              <a:rPr lang="nb-NO" dirty="0"/>
              <a:t>Problemstilling – </a:t>
            </a:r>
          </a:p>
          <a:p>
            <a:pPr algn="ctr"/>
            <a:r>
              <a:rPr lang="nb-NO" dirty="0"/>
              <a:t>«</a:t>
            </a:r>
            <a:r>
              <a:rPr lang="nb-NO" i="1" dirty="0"/>
              <a:t>spørsmål som blir stilt med  et bestemt formål, og på en så presis måte at det lar seg belyse gjennom bruk av samfunnsvitenskapelig metode» (Halvorsen 2008, 35)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1817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Problemstilling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38036"/>
            <a:ext cx="10363826" cy="39531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Tydelige problemstillinger bidrar til økonomisering av prosjektets ressurser (unngå å se på/studere unødvendige ting, eller bruke tid på uaktuelle personer/enheter)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Angir de spørsmålene som undersøkelsen forventes å gi svar på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Legger premisser for utvalgsstørrelse og rekruttering av informanter eller respondenter (hvem skal svaret gjelde? og hvor mange må vi undersøke?)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Legger premisser for datainnsamling, utforming av intervjuguide eller spørreskjema (hvilke spørsmål skal stilles?)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Legger premisser for gjennomføring av datainnsamling, dataanalyse, fortolkning og rapportering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100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43459"/>
            <a:ext cx="10364451" cy="1596177"/>
          </a:xfrm>
        </p:spPr>
        <p:txBody>
          <a:bodyPr/>
          <a:lstStyle/>
          <a:p>
            <a:r>
              <a:rPr lang="nb-NO" dirty="0"/>
              <a:t>Kvalitative og kvantitative problemstillinger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7574" y="1653310"/>
            <a:ext cx="5106026" cy="4747490"/>
          </a:xfrm>
        </p:spPr>
        <p:txBody>
          <a:bodyPr>
            <a:noAutofit/>
          </a:bodyPr>
          <a:lstStyle/>
          <a:p>
            <a:r>
              <a:rPr lang="nb-NO" sz="2000" dirty="0"/>
              <a:t>Problemstillinger vedrørende nye og mer «ukjente» fenomener, krever kvalitative informanter som kan belyse temaet og informere forskeren </a:t>
            </a:r>
          </a:p>
          <a:p>
            <a:r>
              <a:rPr lang="nb-NO" sz="2000" dirty="0"/>
              <a:t>Ved valg av en kvalitativ tilnærming er det mulig å gå frem og tilbake i arbeidet, og justere problemstillingen underveis etter hvert som man får ny kunnskap</a:t>
            </a:r>
          </a:p>
          <a:p>
            <a:r>
              <a:rPr lang="nb-NO" sz="2000" dirty="0"/>
              <a:t>Problemstillinger som er mer generelle og åpne besvares derfor ofte ved hjelp av kvalitative tilnærminger (intervju, observasjon)</a:t>
            </a:r>
          </a:p>
          <a:p>
            <a:endParaRPr lang="nb-NO" sz="2000" dirty="0"/>
          </a:p>
          <a:p>
            <a:r>
              <a:rPr lang="nb-NO" sz="2000" dirty="0">
                <a:solidFill>
                  <a:srgbClr val="C00000"/>
                </a:solidFill>
              </a:rPr>
              <a:t>Mer fleksibilitet rundt formulering av en kvalitativ problemstilling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1653310"/>
            <a:ext cx="5105400" cy="4747490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Konkrete problemstillinger med ønske om å tallfeste eller presisere utbredelse av et fenomen, løses best med en kvantitativ tilnærming</a:t>
            </a:r>
          </a:p>
          <a:p>
            <a:r>
              <a:rPr lang="nb-NO" dirty="0"/>
              <a:t>Dersom problemstillingen går ut på å identifisere viktige/typiske/generelle årsaksforhold (hvilke faktorer som er avgjørende for et utfall eller et fenomen), er kvantitative teknikker best egnet</a:t>
            </a:r>
          </a:p>
          <a:p>
            <a:r>
              <a:rPr lang="nb-NO" dirty="0"/>
              <a:t>I kvantitative studier kan IKKE Problemstillingen endres underveis, da datainnsamlingen er rigid og uten mulighet for justering (spørreskjemaet er fast)</a:t>
            </a:r>
          </a:p>
          <a:p>
            <a:endParaRPr lang="nb-NO" dirty="0"/>
          </a:p>
          <a:p>
            <a:r>
              <a:rPr lang="nb-NO" dirty="0">
                <a:solidFill>
                  <a:srgbClr val="C00000"/>
                </a:solidFill>
              </a:rPr>
              <a:t>Mindre fleksibilitet rundt formulering av en kvantitativ problemstilling</a:t>
            </a:r>
          </a:p>
        </p:txBody>
      </p:sp>
    </p:spTree>
    <p:extLst>
      <p:ext uri="{BB962C8B-B14F-4D97-AF65-F5344CB8AC3E}">
        <p14:creationId xmlns:p14="http://schemas.microsoft.com/office/powerpoint/2010/main" val="293616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28" y="36042"/>
            <a:ext cx="10364198" cy="1596177"/>
          </a:xfrm>
        </p:spPr>
        <p:txBody>
          <a:bodyPr/>
          <a:lstStyle/>
          <a:p>
            <a:pPr eaLnBrk="1" hangingPunct="1"/>
            <a:r>
              <a:rPr lang="nb-NO" altLang="nb-NO" dirty="0"/>
              <a:t>Åpne Spørsmål eller konkrete hypoteser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905022" y="1632220"/>
            <a:ext cx="4033838" cy="3922760"/>
          </a:xfrm>
        </p:spPr>
        <p:txBody>
          <a:bodyPr>
            <a:normAutofit/>
          </a:bodyPr>
          <a:lstStyle/>
          <a:p>
            <a:pPr eaLnBrk="1" hangingPunct="1"/>
            <a:r>
              <a:rPr lang="nb-NO" altLang="nb-NO" dirty="0"/>
              <a:t>Har opplæringstilbud noe å si for medarbeideres tilfredshet med arbeidsgiver?</a:t>
            </a:r>
          </a:p>
          <a:p>
            <a:pPr eaLnBrk="1" hangingPunct="1"/>
            <a:r>
              <a:rPr lang="nb-NO" altLang="nb-NO" dirty="0"/>
              <a:t>Hvorfor velger ansatte å bytte jobb?</a:t>
            </a:r>
          </a:p>
          <a:p>
            <a:pPr eaLnBrk="1" hangingPunct="1"/>
            <a:r>
              <a:rPr lang="nb-NO" altLang="nb-NO" dirty="0"/>
              <a:t>Hvordan påvirker bruk av PC og </a:t>
            </a:r>
            <a:r>
              <a:rPr lang="nb-NO" altLang="nb-NO" dirty="0" err="1"/>
              <a:t>IPad</a:t>
            </a:r>
            <a:r>
              <a:rPr lang="nb-NO" altLang="nb-NO" dirty="0"/>
              <a:t> i barneskolen elevenes læring?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14"/>
          </p:nvPr>
        </p:nvSpPr>
        <p:spPr>
          <a:xfrm>
            <a:off x="6129347" y="1632220"/>
            <a:ext cx="4033837" cy="44116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nb-NO" altLang="nb-NO" dirty="0"/>
              <a:t>Det er positiv og lineær sammenheng mellom opplæringstilbud og medarbeideres tilfredshet med arbeidsgiver?</a:t>
            </a:r>
          </a:p>
          <a:p>
            <a:pPr eaLnBrk="1" hangingPunct="1">
              <a:lnSpc>
                <a:spcPct val="90000"/>
              </a:lnSpc>
            </a:pPr>
            <a:r>
              <a:rPr lang="nb-NO" altLang="nb-NO" dirty="0"/>
              <a:t>Når arbeidsmarkedet blir strammere ser man en reduksjon i turnover</a:t>
            </a:r>
          </a:p>
          <a:p>
            <a:r>
              <a:rPr lang="nb-NO" altLang="nb-NO" dirty="0"/>
              <a:t>I virksomheter med et dårlig arbeidsmiljø er det høyere turnover enn i virksomheter med et godt arbeidsmiljø</a:t>
            </a:r>
          </a:p>
          <a:p>
            <a:pPr eaLnBrk="1" hangingPunct="1">
              <a:lnSpc>
                <a:spcPct val="90000"/>
              </a:lnSpc>
            </a:pPr>
            <a:r>
              <a:rPr lang="nb-NO" altLang="nb-NO" dirty="0"/>
              <a:t>Bruk av PC og </a:t>
            </a:r>
            <a:r>
              <a:rPr lang="nb-NO" altLang="nb-NO" dirty="0" err="1"/>
              <a:t>Ipad</a:t>
            </a:r>
            <a:r>
              <a:rPr lang="nb-NO" altLang="nb-NO" dirty="0"/>
              <a:t> på skolen har ført til at barn har dårligere konsentrasjonsevne nå enn tidligere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nb-NO" altLang="nb-NO" dirty="0"/>
              <a:t>           HVIS………SÅ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nb-NO" altLang="nb-N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  <p:pic>
        <p:nvPicPr>
          <p:cNvPr id="1032" name="Picture 8" descr="Bilderesultat for turn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83" y="3019907"/>
            <a:ext cx="1890993" cy="189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esultat for bærbar pc i skol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84" y="4530035"/>
            <a:ext cx="2411920" cy="13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6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Problemstillinger - eksempler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Er folks nettverk dårligere nå enn før?</a:t>
            </a:r>
          </a:p>
          <a:p>
            <a:r>
              <a:rPr lang="nb-NO" dirty="0"/>
              <a:t>Har folk sjeldnere kontakt med nær familie, utenfor eget hushold, nå enn før?</a:t>
            </a:r>
          </a:p>
          <a:p>
            <a:r>
              <a:rPr lang="nb-NO" dirty="0"/>
              <a:t>Er det færre som har nære venner nå enn før?</a:t>
            </a:r>
          </a:p>
          <a:p>
            <a:endParaRPr lang="nb-NO" dirty="0"/>
          </a:p>
          <a:p>
            <a:r>
              <a:rPr lang="nb-NO" dirty="0"/>
              <a:t>Stiller foreldre i større grad opp og hjelper voksne barn økonomisk nå enn før?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593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z="3500"/>
              <a:t>Innholdet i en undersøkelse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919288" y="1989138"/>
            <a:ext cx="8229600" cy="3935412"/>
          </a:xfrm>
        </p:spPr>
        <p:txBody>
          <a:bodyPr/>
          <a:lstStyle/>
          <a:p>
            <a:pPr marL="609608" indent="-609608">
              <a:buFont typeface="Wingdings" panose="05000000000000000000" pitchFamily="2" charset="2"/>
              <a:buAutoNum type="arabicPeriod"/>
            </a:pPr>
            <a:r>
              <a:rPr lang="nb-NO" altLang="nb-NO" i="1" u="sng" dirty="0"/>
              <a:t>Enhetene</a:t>
            </a:r>
            <a:r>
              <a:rPr lang="nb-NO" altLang="nb-NO" dirty="0"/>
              <a:t> i undersøkelsen</a:t>
            </a:r>
          </a:p>
          <a:p>
            <a:pPr marL="609608" indent="-609608">
              <a:buFont typeface="Wingdings" panose="05000000000000000000" pitchFamily="2" charset="2"/>
              <a:buAutoNum type="arabicPeriod"/>
            </a:pPr>
            <a:r>
              <a:rPr lang="nb-NO" altLang="nb-NO" i="1" u="sng" dirty="0"/>
              <a:t>Variablene/Begrepene</a:t>
            </a:r>
            <a:r>
              <a:rPr lang="nb-NO" altLang="nb-NO" dirty="0"/>
              <a:t> i undersøkelsen</a:t>
            </a:r>
          </a:p>
          <a:p>
            <a:pPr marL="609608" indent="-609608">
              <a:buFont typeface="Wingdings" panose="05000000000000000000" pitchFamily="2" charset="2"/>
              <a:buAutoNum type="arabicPeriod"/>
            </a:pPr>
            <a:r>
              <a:rPr lang="nb-NO" altLang="nb-NO" i="1" u="sng" dirty="0"/>
              <a:t>Verdiene</a:t>
            </a:r>
            <a:r>
              <a:rPr lang="nb-NO" altLang="nb-NO" dirty="0"/>
              <a:t> i undersøkelsen</a:t>
            </a:r>
          </a:p>
          <a:p>
            <a:pPr marL="609608" indent="-609608">
              <a:buFont typeface="Wingdings" panose="05000000000000000000" pitchFamily="2" charset="2"/>
              <a:buAutoNum type="arabicPeriod"/>
            </a:pPr>
            <a:endParaRPr lang="nb-NO" altLang="nb-NO" dirty="0"/>
          </a:p>
          <a:p>
            <a:pPr marL="609608" indent="-609608">
              <a:buFont typeface="Wingdings" panose="05000000000000000000" pitchFamily="2" charset="2"/>
              <a:buAutoNum type="arabicPeriod"/>
            </a:pPr>
            <a:r>
              <a:rPr lang="nb-NO" altLang="nb-NO" dirty="0"/>
              <a:t>Ofte inneholder også problemstillingen </a:t>
            </a:r>
            <a:r>
              <a:rPr lang="nb-NO" altLang="nb-NO" i="1" u="sng" dirty="0"/>
              <a:t>antagelser om sammenhenger</a:t>
            </a:r>
            <a:r>
              <a:rPr lang="nb-NO" altLang="nb-NO" dirty="0"/>
              <a:t> mellom variablene (hypoteser)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83" y="753052"/>
            <a:ext cx="2341373" cy="1642455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 rot="1352201">
            <a:off x="8497583" y="2164839"/>
            <a:ext cx="857927" cy="1200329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32000"/>
              </a:prstClr>
            </a:outerShdw>
            <a:softEdge rad="228600"/>
          </a:effectLst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Kjønn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Alder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Mening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Adferd</a:t>
            </a:r>
          </a:p>
        </p:txBody>
      </p:sp>
      <p:sp>
        <p:nvSpPr>
          <p:cNvPr id="7" name="TekstSylinder 6"/>
          <p:cNvSpPr txBox="1"/>
          <p:nvPr/>
        </p:nvSpPr>
        <p:spPr>
          <a:xfrm rot="1362907">
            <a:off x="9533248" y="2802192"/>
            <a:ext cx="1056892" cy="1200329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32000"/>
              </a:prstClr>
            </a:outerShdw>
            <a:softEdge rad="228600"/>
          </a:effectLst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Kvinne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30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Helt enig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Hver dag</a:t>
            </a:r>
          </a:p>
        </p:txBody>
      </p:sp>
      <p:sp>
        <p:nvSpPr>
          <p:cNvPr id="8" name="TekstSylinder 7"/>
          <p:cNvSpPr txBox="1"/>
          <p:nvPr/>
        </p:nvSpPr>
        <p:spPr>
          <a:xfrm rot="1362907">
            <a:off x="10662612" y="2711784"/>
            <a:ext cx="1056892" cy="1200329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32000"/>
              </a:prstClr>
            </a:outerShdw>
            <a:softEdge rad="228600"/>
          </a:effectLst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Kvinne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45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Litt enig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Hver dag</a:t>
            </a:r>
          </a:p>
        </p:txBody>
      </p:sp>
      <p:sp>
        <p:nvSpPr>
          <p:cNvPr id="9" name="TekstSylinder 8"/>
          <p:cNvSpPr txBox="1"/>
          <p:nvPr/>
        </p:nvSpPr>
        <p:spPr>
          <a:xfrm rot="1362907">
            <a:off x="10250292" y="3934432"/>
            <a:ext cx="1112805" cy="1200329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32000"/>
              </a:prstClr>
            </a:outerShdw>
            <a:softEdge rad="228600"/>
          </a:effectLst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Mann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28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Helt uenig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Aldri</a:t>
            </a:r>
          </a:p>
        </p:txBody>
      </p:sp>
      <p:sp>
        <p:nvSpPr>
          <p:cNvPr id="4" name="Frihåndsform 3"/>
          <p:cNvSpPr/>
          <p:nvPr/>
        </p:nvSpPr>
        <p:spPr>
          <a:xfrm>
            <a:off x="9300669" y="2549273"/>
            <a:ext cx="2764615" cy="2774045"/>
          </a:xfrm>
          <a:custGeom>
            <a:avLst/>
            <a:gdLst>
              <a:gd name="connsiteX0" fmla="*/ 244023 w 2764615"/>
              <a:gd name="connsiteY0" fmla="*/ 204201 h 2774045"/>
              <a:gd name="connsiteX1" fmla="*/ 613893 w 2764615"/>
              <a:gd name="connsiteY1" fmla="*/ 70637 h 2774045"/>
              <a:gd name="connsiteX2" fmla="*/ 1137875 w 2764615"/>
              <a:gd name="connsiteY2" fmla="*/ 204201 h 2774045"/>
              <a:gd name="connsiteX3" fmla="*/ 1548841 w 2764615"/>
              <a:gd name="connsiteY3" fmla="*/ 50089 h 2774045"/>
              <a:gd name="connsiteX4" fmla="*/ 2103646 w 2764615"/>
              <a:gd name="connsiteY4" fmla="*/ 8992 h 2774045"/>
              <a:gd name="connsiteX5" fmla="*/ 2391322 w 2764615"/>
              <a:gd name="connsiteY5" fmla="*/ 204201 h 2774045"/>
              <a:gd name="connsiteX6" fmla="*/ 2761192 w 2764615"/>
              <a:gd name="connsiteY6" fmla="*/ 769280 h 2774045"/>
              <a:gd name="connsiteX7" fmla="*/ 2565983 w 2764615"/>
              <a:gd name="connsiteY7" fmla="*/ 1457648 h 2774045"/>
              <a:gd name="connsiteX8" fmla="*/ 2401596 w 2764615"/>
              <a:gd name="connsiteY8" fmla="*/ 1858340 h 2774045"/>
              <a:gd name="connsiteX9" fmla="*/ 2031727 w 2764615"/>
              <a:gd name="connsiteY9" fmla="*/ 2495338 h 2774045"/>
              <a:gd name="connsiteX10" fmla="*/ 1528293 w 2764615"/>
              <a:gd name="connsiteY10" fmla="*/ 2762466 h 2774045"/>
              <a:gd name="connsiteX11" fmla="*/ 983762 w 2764615"/>
              <a:gd name="connsiteY11" fmla="*/ 2669999 h 2774045"/>
              <a:gd name="connsiteX12" fmla="*/ 552248 w 2764615"/>
              <a:gd name="connsiteY12" fmla="*/ 2176839 h 2774045"/>
              <a:gd name="connsiteX13" fmla="*/ 644715 w 2764615"/>
              <a:gd name="connsiteY13" fmla="*/ 1827518 h 2774045"/>
              <a:gd name="connsiteX14" fmla="*/ 346765 w 2764615"/>
              <a:gd name="connsiteY14" fmla="*/ 1509019 h 2774045"/>
              <a:gd name="connsiteX15" fmla="*/ 38540 w 2764615"/>
              <a:gd name="connsiteY15" fmla="*/ 1334358 h 2774045"/>
              <a:gd name="connsiteX16" fmla="*/ 28266 w 2764615"/>
              <a:gd name="connsiteY16" fmla="*/ 635716 h 2774045"/>
              <a:gd name="connsiteX17" fmla="*/ 244023 w 2764615"/>
              <a:gd name="connsiteY17" fmla="*/ 204201 h 27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64615" h="2774045">
                <a:moveTo>
                  <a:pt x="244023" y="204201"/>
                </a:moveTo>
                <a:cubicBezTo>
                  <a:pt x="341628" y="110021"/>
                  <a:pt x="464918" y="70637"/>
                  <a:pt x="613893" y="70637"/>
                </a:cubicBezTo>
                <a:cubicBezTo>
                  <a:pt x="762868" y="70637"/>
                  <a:pt x="982050" y="207626"/>
                  <a:pt x="1137875" y="204201"/>
                </a:cubicBezTo>
                <a:cubicBezTo>
                  <a:pt x="1293700" y="200776"/>
                  <a:pt x="1387879" y="82624"/>
                  <a:pt x="1548841" y="50089"/>
                </a:cubicBezTo>
                <a:cubicBezTo>
                  <a:pt x="1709803" y="17554"/>
                  <a:pt x="1963233" y="-16693"/>
                  <a:pt x="2103646" y="8992"/>
                </a:cubicBezTo>
                <a:cubicBezTo>
                  <a:pt x="2244059" y="34677"/>
                  <a:pt x="2281731" y="77486"/>
                  <a:pt x="2391322" y="204201"/>
                </a:cubicBezTo>
                <a:cubicBezTo>
                  <a:pt x="2500913" y="330916"/>
                  <a:pt x="2732082" y="560372"/>
                  <a:pt x="2761192" y="769280"/>
                </a:cubicBezTo>
                <a:cubicBezTo>
                  <a:pt x="2790302" y="978188"/>
                  <a:pt x="2625916" y="1276138"/>
                  <a:pt x="2565983" y="1457648"/>
                </a:cubicBezTo>
                <a:cubicBezTo>
                  <a:pt x="2506050" y="1639158"/>
                  <a:pt x="2490639" y="1685392"/>
                  <a:pt x="2401596" y="1858340"/>
                </a:cubicBezTo>
                <a:cubicBezTo>
                  <a:pt x="2312553" y="2031288"/>
                  <a:pt x="2177277" y="2344650"/>
                  <a:pt x="2031727" y="2495338"/>
                </a:cubicBezTo>
                <a:cubicBezTo>
                  <a:pt x="1886177" y="2646026"/>
                  <a:pt x="1702954" y="2733356"/>
                  <a:pt x="1528293" y="2762466"/>
                </a:cubicBezTo>
                <a:cubicBezTo>
                  <a:pt x="1353632" y="2791576"/>
                  <a:pt x="1146436" y="2767604"/>
                  <a:pt x="983762" y="2669999"/>
                </a:cubicBezTo>
                <a:cubicBezTo>
                  <a:pt x="821088" y="2572395"/>
                  <a:pt x="608756" y="2317253"/>
                  <a:pt x="552248" y="2176839"/>
                </a:cubicBezTo>
                <a:cubicBezTo>
                  <a:pt x="495740" y="2036426"/>
                  <a:pt x="678962" y="1938821"/>
                  <a:pt x="644715" y="1827518"/>
                </a:cubicBezTo>
                <a:cubicBezTo>
                  <a:pt x="610468" y="1716215"/>
                  <a:pt x="447794" y="1591212"/>
                  <a:pt x="346765" y="1509019"/>
                </a:cubicBezTo>
                <a:cubicBezTo>
                  <a:pt x="245736" y="1426826"/>
                  <a:pt x="91623" y="1479908"/>
                  <a:pt x="38540" y="1334358"/>
                </a:cubicBezTo>
                <a:cubicBezTo>
                  <a:pt x="-14543" y="1188808"/>
                  <a:pt x="-7693" y="825788"/>
                  <a:pt x="28266" y="635716"/>
                </a:cubicBezTo>
                <a:cubicBezTo>
                  <a:pt x="64225" y="445644"/>
                  <a:pt x="146418" y="298381"/>
                  <a:pt x="244023" y="20420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476071" y="5013789"/>
            <a:ext cx="6990311" cy="1477328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32000"/>
              </a:prstClr>
            </a:outerShdw>
            <a:softEdge rad="228600"/>
          </a:effectLst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H1) Eldre ansatte er mer opptatt av …… enn yngre ansatte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H2) Hvor ofte man …… påvirkes av inntekt, alder, utdannelsesgrad etc.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H3) Opplevelse av ……. forklarer hvor ofte man ……….</a:t>
            </a:r>
          </a:p>
          <a:p>
            <a:r>
              <a:rPr lang="nb-NO" dirty="0">
                <a:solidFill>
                  <a:schemeClr val="accent5">
                    <a:lumMod val="50000"/>
                  </a:schemeClr>
                </a:solidFill>
              </a:rPr>
              <a:t>H4) Grad av ……. forklarer grad av …….</a:t>
            </a:r>
          </a:p>
          <a:p>
            <a:endParaRPr lang="nb-NO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dirty="0"/>
              <a:t>1    Valg av enheter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nb-NO" altLang="nb-NO" sz="2475" dirty="0"/>
              <a:t>Enheter er forskningsobjektene</a:t>
            </a:r>
          </a:p>
          <a:p>
            <a:pPr lvl="1">
              <a:lnSpc>
                <a:spcPct val="160000"/>
              </a:lnSpc>
            </a:pPr>
            <a:r>
              <a:rPr lang="nb-NO" altLang="nb-NO" dirty="0"/>
              <a:t>Personer, organisasjoner, grupper, land etc.</a:t>
            </a:r>
          </a:p>
          <a:p>
            <a:pPr eaLnBrk="1" hangingPunct="1">
              <a:lnSpc>
                <a:spcPct val="160000"/>
              </a:lnSpc>
            </a:pPr>
            <a:r>
              <a:rPr lang="nb-NO" altLang="nb-NO" sz="2475" dirty="0"/>
              <a:t>Undersøkelsens målgruppe kalles </a:t>
            </a:r>
            <a:r>
              <a:rPr lang="nb-NO" altLang="nb-NO" sz="2475" u="sng" dirty="0"/>
              <a:t>populasjonen</a:t>
            </a:r>
          </a:p>
          <a:p>
            <a:pPr eaLnBrk="1" hangingPunct="1">
              <a:lnSpc>
                <a:spcPct val="160000"/>
              </a:lnSpc>
            </a:pPr>
            <a:r>
              <a:rPr lang="nb-NO" altLang="nb-NO" sz="2475" dirty="0"/>
              <a:t>Ofte er det praktisk umulig og uhensiktsmessig å ta med hele populasjonen i undersøkelsen</a:t>
            </a:r>
          </a:p>
          <a:p>
            <a:pPr eaLnBrk="1" hangingPunct="1">
              <a:lnSpc>
                <a:spcPct val="160000"/>
              </a:lnSpc>
            </a:pPr>
            <a:r>
              <a:rPr lang="nb-NO" altLang="nb-NO" sz="2475" dirty="0"/>
              <a:t>Ved å unnlate å ta med hele populasjonen kan man få et </a:t>
            </a:r>
            <a:r>
              <a:rPr lang="nb-NO" altLang="nb-NO" sz="2475" u="sng" dirty="0"/>
              <a:t>generaliseringsproblem</a:t>
            </a:r>
          </a:p>
          <a:p>
            <a:pPr eaLnBrk="1" hangingPunct="1">
              <a:lnSpc>
                <a:spcPct val="160000"/>
              </a:lnSpc>
            </a:pPr>
            <a:r>
              <a:rPr lang="nb-NO" altLang="nb-NO" sz="2475" dirty="0"/>
              <a:t>Dette vil man løse ved å velge ut enheter (et utvalg fra populasjonen) som er så </a:t>
            </a:r>
            <a:r>
              <a:rPr lang="nb-NO" altLang="nb-NO" sz="2475" u="sng" dirty="0"/>
              <a:t>representative</a:t>
            </a:r>
            <a:r>
              <a:rPr lang="nb-NO" altLang="nb-NO" sz="2475" dirty="0"/>
              <a:t> som mulig for alle enhetene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Anne Sørebø</a:t>
            </a:r>
          </a:p>
        </p:txBody>
      </p:sp>
      <p:pic>
        <p:nvPicPr>
          <p:cNvPr id="2052" name="Picture 4" descr="Relatert bil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177" y="1314206"/>
            <a:ext cx="3128315" cy="23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6528</TotalTime>
  <Words>1569</Words>
  <Application>Microsoft Office PowerPoint</Application>
  <PresentationFormat>Widescreen</PresentationFormat>
  <Paragraphs>250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Forskningsprosessen</vt:lpstr>
      <vt:lpstr>Forskningsprosessen</vt:lpstr>
      <vt:lpstr>Problemstilling</vt:lpstr>
      <vt:lpstr>Problemstilling</vt:lpstr>
      <vt:lpstr>Kvalitative og kvantitative problemstillinger</vt:lpstr>
      <vt:lpstr>Åpne Spørsmål eller konkrete hypoteser</vt:lpstr>
      <vt:lpstr>Problemstillinger - eksempler</vt:lpstr>
      <vt:lpstr>Innholdet i en undersøkelse</vt:lpstr>
      <vt:lpstr>1    Valg av enheter</vt:lpstr>
      <vt:lpstr>Sannsynlighetsutvelging</vt:lpstr>
      <vt:lpstr>2  Variabler/Begreper</vt:lpstr>
      <vt:lpstr>Variabler/Begreper - eksempler</vt:lpstr>
      <vt:lpstr>Hvorfor begreper/variabler?</vt:lpstr>
      <vt:lpstr>Begrepsdefinisjoner</vt:lpstr>
      <vt:lpstr>Teoretisk begrepsdefinisjon</vt:lpstr>
      <vt:lpstr>3 Verdiene i undersøkelsen</vt:lpstr>
      <vt:lpstr>Operasjonell definisjon</vt:lpstr>
      <vt:lpstr>Operasjonell definisjon</vt:lpstr>
      <vt:lpstr>Data/empiri</vt:lpstr>
      <vt:lpstr>Overgang fra teoretisk nivå til empirisk undersøkelsesnivå</vt:lpstr>
      <vt:lpstr>Indikatorer/Items</vt:lpstr>
      <vt:lpstr>Måleprosessen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Forskningsprosessen</dc:title>
  <dc:creator>Anne Mathisrud Sørebø</dc:creator>
  <cp:lastModifiedBy>Anne Mathisrud Sørebø</cp:lastModifiedBy>
  <cp:revision>28</cp:revision>
  <dcterms:created xsi:type="dcterms:W3CDTF">2017-01-09T09:25:56Z</dcterms:created>
  <dcterms:modified xsi:type="dcterms:W3CDTF">2023-01-15T17:27:25Z</dcterms:modified>
</cp:coreProperties>
</file>