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CE1A-5B46-46D7-9EAE-8E1532E3286F}" type="datetimeFigureOut">
              <a:rPr lang="nb-NO" smtClean="0"/>
              <a:t>15.01.2023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1D3E-60FF-4F05-92ED-71EA7254BF4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6950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CE1A-5B46-46D7-9EAE-8E1532E3286F}" type="datetimeFigureOut">
              <a:rPr lang="nb-NO" smtClean="0"/>
              <a:t>15.01.2023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1D3E-60FF-4F05-92ED-71EA7254BF4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2877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CE1A-5B46-46D7-9EAE-8E1532E3286F}" type="datetimeFigureOut">
              <a:rPr lang="nb-NO" smtClean="0"/>
              <a:t>15.01.2023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1D3E-60FF-4F05-92ED-71EA7254BF4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1811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CE1A-5B46-46D7-9EAE-8E1532E3286F}" type="datetimeFigureOut">
              <a:rPr lang="nb-NO" smtClean="0"/>
              <a:t>15.01.2023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1D3E-60FF-4F05-92ED-71EA7254BF4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297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CE1A-5B46-46D7-9EAE-8E1532E3286F}" type="datetimeFigureOut">
              <a:rPr lang="nb-NO" smtClean="0"/>
              <a:t>15.01.2023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1D3E-60FF-4F05-92ED-71EA7254BF4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7830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CE1A-5B46-46D7-9EAE-8E1532E3286F}" type="datetimeFigureOut">
              <a:rPr lang="nb-NO" smtClean="0"/>
              <a:t>15.01.2023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1D3E-60FF-4F05-92ED-71EA7254BF4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905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CE1A-5B46-46D7-9EAE-8E1532E3286F}" type="datetimeFigureOut">
              <a:rPr lang="nb-NO" smtClean="0"/>
              <a:t>15.01.2023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1D3E-60FF-4F05-92ED-71EA7254BF4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9515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CE1A-5B46-46D7-9EAE-8E1532E3286F}" type="datetimeFigureOut">
              <a:rPr lang="nb-NO" smtClean="0"/>
              <a:t>15.01.2023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1D3E-60FF-4F05-92ED-71EA7254BF4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183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CE1A-5B46-46D7-9EAE-8E1532E3286F}" type="datetimeFigureOut">
              <a:rPr lang="nb-NO" smtClean="0"/>
              <a:t>15.01.2023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1D3E-60FF-4F05-92ED-71EA7254BF4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6841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CE1A-5B46-46D7-9EAE-8E1532E3286F}" type="datetimeFigureOut">
              <a:rPr lang="nb-NO" smtClean="0"/>
              <a:t>15.01.2023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1D3E-60FF-4F05-92ED-71EA7254BF4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6706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CE1A-5B46-46D7-9EAE-8E1532E3286F}" type="datetimeFigureOut">
              <a:rPr lang="nb-NO" smtClean="0"/>
              <a:t>15.01.2023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1D3E-60FF-4F05-92ED-71EA7254BF4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19269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DCE1A-5B46-46D7-9EAE-8E1532E3286F}" type="datetimeFigureOut">
              <a:rPr lang="nb-NO" smtClean="0"/>
              <a:t>15.01.2023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11D3E-60FF-4F05-92ED-71EA7254BF4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1929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Hawthorne</a:t>
            </a:r>
            <a:r>
              <a:rPr lang="nb-NO" dirty="0"/>
              <a:t> eksperimentene – 1930 </a:t>
            </a:r>
          </a:p>
        </p:txBody>
      </p:sp>
      <p:pic>
        <p:nvPicPr>
          <p:cNvPr id="1026" name="Picture 2" descr="https://ing.dk/sites/ing/files/styles/w1120_media_right/public/images/39055.jpg?itok=TpR58Ow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27" y="1902409"/>
            <a:ext cx="5715000" cy="46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398294" y="1578559"/>
            <a:ext cx="527785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600" b="0" i="0" dirty="0">
                <a:solidFill>
                  <a:srgbClr val="111111"/>
                </a:solidFill>
                <a:effectLst/>
                <a:latin typeface="Helvetica Neue"/>
              </a:rPr>
              <a:t>De aller fleste, som har studert psykologi eller sosialvitenskap, kjenner til dette klassiske sosiale eksperimentet:</a:t>
            </a:r>
          </a:p>
          <a:p>
            <a:endParaRPr lang="nb-NO" sz="1600" b="0" i="0" dirty="0">
              <a:solidFill>
                <a:srgbClr val="111111"/>
              </a:solidFill>
              <a:effectLst/>
              <a:latin typeface="Helvetica Neue"/>
            </a:endParaRPr>
          </a:p>
          <a:p>
            <a:r>
              <a:rPr lang="nb-NO" sz="1600" b="0" i="0" dirty="0">
                <a:solidFill>
                  <a:srgbClr val="111111"/>
                </a:solidFill>
                <a:effectLst/>
                <a:latin typeface="Helvetica Neue"/>
              </a:rPr>
              <a:t>Man går inn i et fabrikklokale og forteller arbeiderne, at man vil variere på arbeidsbetingelsene for å se, om effektiviteten endrer sig. Det viser seg, at produksjonen øker, både når man for eksempel gjør lokalene lysere, og når man gjør dem mørkere. Også andre variasjoner i arbeidsbetingelsene fører til produktivitetsøkning.</a:t>
            </a:r>
          </a:p>
          <a:p>
            <a:endParaRPr lang="nb-NO" sz="1600" b="0" i="0" dirty="0">
              <a:solidFill>
                <a:srgbClr val="111111"/>
              </a:solidFill>
              <a:effectLst/>
              <a:latin typeface="Helvetica Neue"/>
            </a:endParaRPr>
          </a:p>
          <a:p>
            <a:r>
              <a:rPr lang="nb-NO" sz="1600" b="0" i="0" dirty="0">
                <a:solidFill>
                  <a:srgbClr val="111111"/>
                </a:solidFill>
                <a:effectLst/>
                <a:latin typeface="Helvetica Neue"/>
              </a:rPr>
              <a:t>Helt siden disse eksperimenter ble utført i 1920‘årene, har forskernes konklusjon vært, at det å bli undersøkt og iakttatt som ansatt i sig selv kan gjøre en forskjell på arbeidslysten. At forskere viser interesse og kommuniserer med deres forsøkspersoner kan altså være nok til å gi en positiv respons. Med andre ord en slags sosiologiens placeboeffekt.</a:t>
            </a:r>
          </a:p>
          <a:p>
            <a:endParaRPr lang="nb-NO" sz="1600" dirty="0">
              <a:solidFill>
                <a:srgbClr val="111111"/>
              </a:solidFill>
              <a:latin typeface="Helvetica Neue"/>
            </a:endParaRPr>
          </a:p>
          <a:p>
            <a:r>
              <a:rPr lang="nb-NO" sz="2000" b="1" i="0" dirty="0" err="1">
                <a:solidFill>
                  <a:srgbClr val="111111"/>
                </a:solidFill>
                <a:effectLst/>
                <a:latin typeface="Helvetica Neue"/>
              </a:rPr>
              <a:t>Hawthorne</a:t>
            </a:r>
            <a:r>
              <a:rPr lang="nb-NO" sz="2000" b="1" i="0" dirty="0">
                <a:solidFill>
                  <a:srgbClr val="111111"/>
                </a:solidFill>
                <a:effectLst/>
                <a:latin typeface="Helvetica Neue"/>
              </a:rPr>
              <a:t> - effekten</a:t>
            </a:r>
          </a:p>
        </p:txBody>
      </p:sp>
    </p:spTree>
    <p:extLst>
      <p:ext uri="{BB962C8B-B14F-4D97-AF65-F5344CB8AC3E}">
        <p14:creationId xmlns:p14="http://schemas.microsoft.com/office/powerpoint/2010/main" val="3266108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Hawthorne</a:t>
            </a:r>
            <a:r>
              <a:rPr lang="nb-NO" dirty="0"/>
              <a:t> eksperimentene – 1930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38200" y="1546967"/>
            <a:ext cx="522972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600" b="0" i="0" dirty="0">
                <a:solidFill>
                  <a:srgbClr val="111111"/>
                </a:solidFill>
                <a:effectLst/>
                <a:latin typeface="Helvetica Neue"/>
              </a:rPr>
              <a:t>De opprinnelige dataene stammer fra en av Western Electrics fabrikker for produksjon av telefonsentraler, kalt </a:t>
            </a:r>
            <a:r>
              <a:rPr lang="nb-NO" sz="1600" b="0" i="0" dirty="0" err="1">
                <a:solidFill>
                  <a:srgbClr val="111111"/>
                </a:solidFill>
                <a:effectLst/>
                <a:latin typeface="Helvetica Neue"/>
              </a:rPr>
              <a:t>Hawthorne</a:t>
            </a:r>
            <a:r>
              <a:rPr lang="nb-NO" sz="1600" b="0" i="0" dirty="0">
                <a:solidFill>
                  <a:srgbClr val="111111"/>
                </a:solidFill>
                <a:effectLst/>
                <a:latin typeface="Helvetica Neue"/>
              </a:rPr>
              <a:t> Works, som lå utenfor Chicago. </a:t>
            </a:r>
          </a:p>
          <a:p>
            <a:endParaRPr lang="nb-NO" sz="1600" dirty="0">
              <a:solidFill>
                <a:srgbClr val="111111"/>
              </a:solidFill>
              <a:latin typeface="Helvetica Neue"/>
            </a:endParaRPr>
          </a:p>
          <a:p>
            <a:r>
              <a:rPr lang="nb-NO" sz="1600" b="0" i="0" dirty="0">
                <a:solidFill>
                  <a:srgbClr val="111111"/>
                </a:solidFill>
                <a:effectLst/>
                <a:latin typeface="Helvetica Neue"/>
              </a:rPr>
              <a:t>Dataene, som stammer fra perioden 1924-32, ble ifølge List og Levitt aldri analysert fullt ut, og i mange år trodde man, at de var forsvunnet. Men nå har forskerne gravd dem frem fra glemselen, og de kan fortelle, at alle de berømte korrelasjoner mellom lyset i et lokale og arbeidernes effektivitet er den rene fiksjon.</a:t>
            </a:r>
          </a:p>
          <a:p>
            <a:endParaRPr lang="nb-NO" sz="1600" b="0" i="0" dirty="0">
              <a:solidFill>
                <a:srgbClr val="111111"/>
              </a:solidFill>
              <a:effectLst/>
              <a:latin typeface="Helvetica Neue"/>
            </a:endParaRPr>
          </a:p>
          <a:p>
            <a:r>
              <a:rPr lang="nb-NO" sz="1600" b="0" i="0" dirty="0">
                <a:solidFill>
                  <a:srgbClr val="111111"/>
                </a:solidFill>
                <a:effectLst/>
                <a:latin typeface="Helvetica Neue"/>
              </a:rPr>
              <a:t>For eksempel viser det seg, at lyset alltid ble endret om søndagen, når fabrikken var stengt. Når arbeiderne startet på en ny uke om mandagen steg produksjonen i forhold til lørdagen før. Men sammenligner man disse ukene med uker, da lyset ikke ble endret, var det i virkeligheten ingen forskjell. Uansett så ville mandagen alltid være mer produktiv end lørdagen, kanskje på grunn av søndagsfri </a:t>
            </a:r>
            <a:r>
              <a:rPr lang="nb-NO" sz="1600" dirty="0">
                <a:solidFill>
                  <a:srgbClr val="111111"/>
                </a:solidFill>
                <a:latin typeface="Helvetica Neue"/>
              </a:rPr>
              <a:t>eller </a:t>
            </a:r>
            <a:r>
              <a:rPr lang="nb-NO" sz="1600" b="0" i="0" dirty="0">
                <a:solidFill>
                  <a:srgbClr val="111111"/>
                </a:solidFill>
                <a:effectLst/>
                <a:latin typeface="Helvetica Neue"/>
              </a:rPr>
              <a:t>andre faktorer - bare ikke lyset.</a:t>
            </a:r>
          </a:p>
        </p:txBody>
      </p:sp>
      <p:pic>
        <p:nvPicPr>
          <p:cNvPr id="2064" name="Picture 16" descr="https://ing.dk/sites/ing/files/images/3905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46" y="1748590"/>
            <a:ext cx="4958467" cy="395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12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Pygmalion</a:t>
            </a:r>
            <a:r>
              <a:rPr lang="nb-NO" dirty="0"/>
              <a:t> eksperimentet – 1968 </a:t>
            </a:r>
          </a:p>
        </p:txBody>
      </p:sp>
      <p:pic>
        <p:nvPicPr>
          <p:cNvPr id="4100" name="Picture 4" descr="Bilderesultat for pygmalion in he classr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894" y="1585912"/>
            <a:ext cx="6020906" cy="410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23924" y="2190750"/>
            <a:ext cx="3943351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/>
              <a:t>Hvem:</a:t>
            </a:r>
            <a:r>
              <a:rPr lang="nb-NO" dirty="0"/>
              <a:t> Psykologene Robert Rosenthal og </a:t>
            </a:r>
            <a:r>
              <a:rPr lang="nb-NO" dirty="0" err="1"/>
              <a:t>Leonore</a:t>
            </a:r>
            <a:r>
              <a:rPr lang="nb-NO" dirty="0"/>
              <a:t> Jacobsen (1968/1992)</a:t>
            </a:r>
          </a:p>
          <a:p>
            <a:endParaRPr lang="nb-NO" dirty="0"/>
          </a:p>
          <a:p>
            <a:r>
              <a:rPr lang="nb-NO" b="1" dirty="0"/>
              <a:t>Hva:</a:t>
            </a:r>
            <a:r>
              <a:rPr lang="nb-NO" dirty="0"/>
              <a:t> Når lærere forventer at elever vil </a:t>
            </a:r>
          </a:p>
          <a:p>
            <a:r>
              <a:rPr lang="nb-NO" dirty="0"/>
              <a:t>gjøre det bra og viser intellektuell vekst, så vil de gjøre det.</a:t>
            </a:r>
          </a:p>
          <a:p>
            <a:endParaRPr lang="nb-NO" dirty="0"/>
          </a:p>
          <a:p>
            <a:r>
              <a:rPr lang="nb-NO" sz="2000" b="1" dirty="0"/>
              <a:t>Virkeligheten blir påvirket av forventninger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0515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000" dirty="0" err="1"/>
              <a:t>Pygmalion</a:t>
            </a:r>
            <a:r>
              <a:rPr lang="nb-NO" sz="4000" dirty="0"/>
              <a:t> eksperimentet – 1968 </a:t>
            </a:r>
          </a:p>
        </p:txBody>
      </p:sp>
      <p:sp>
        <p:nvSpPr>
          <p:cNvPr id="3" name="AutoShape 2" descr="Bilderesultat for pygmalion effekt"/>
          <p:cNvSpPr>
            <a:spLocks noChangeAspect="1" noChangeArrowheads="1"/>
          </p:cNvSpPr>
          <p:nvPr/>
        </p:nvSpPr>
        <p:spPr bwMode="auto">
          <a:xfrm>
            <a:off x="1917699" y="2808287"/>
            <a:ext cx="2054225" cy="205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pic>
        <p:nvPicPr>
          <p:cNvPr id="3076" name="Picture 4" descr="Bilderesultat for pygmalion in the classro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9" y="1550987"/>
            <a:ext cx="6193244" cy="464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ilderesultat for pygmalion in he classr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568328"/>
            <a:ext cx="43561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Bilderesultat for pygmalion in he classr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900" y="4067000"/>
            <a:ext cx="3286099" cy="24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017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364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 Neue</vt:lpstr>
      <vt:lpstr>Office Theme</vt:lpstr>
      <vt:lpstr>Hawthorne eksperimentene – 1930 </vt:lpstr>
      <vt:lpstr>Hawthorne eksperimentene – 1930 </vt:lpstr>
      <vt:lpstr>Pygmalion eksperimentet – 1968 </vt:lpstr>
      <vt:lpstr>Pygmalion eksperimentet – 1968 </vt:lpstr>
    </vt:vector>
  </TitlesOfParts>
  <Company>HBV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Hawthorne eksperimentene – 1930</dc:title>
  <dc:creator>Anne Mathisrud Sørebø</dc:creator>
  <cp:lastModifiedBy>Anne Mathisrud Sørebø</cp:lastModifiedBy>
  <cp:revision>5</cp:revision>
  <dcterms:created xsi:type="dcterms:W3CDTF">2017-02-10T10:24:25Z</dcterms:created>
  <dcterms:modified xsi:type="dcterms:W3CDTF">2023-01-15T18:00:24Z</dcterms:modified>
</cp:coreProperties>
</file>