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70" r:id="rId4"/>
    <p:sldId id="269" r:id="rId5"/>
    <p:sldId id="258" r:id="rId6"/>
    <p:sldId id="271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1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8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9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1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8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6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7fAu0C7-c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observasjon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Anne Sørebø - USN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78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567" y="263903"/>
            <a:ext cx="8229600" cy="706437"/>
          </a:xfrm>
        </p:spPr>
        <p:txBody>
          <a:bodyPr/>
          <a:lstStyle/>
          <a:p>
            <a:pPr algn="l" eaLnBrk="1" hangingPunct="1"/>
            <a:r>
              <a:rPr lang="nb-NO" altLang="nb-NO" sz="4000" dirty="0">
                <a:latin typeface="Times New Roman" panose="02020603050405020304" pitchFamily="18" charset="0"/>
              </a:rPr>
              <a:t>Observasjon</a:t>
            </a:r>
          </a:p>
        </p:txBody>
      </p:sp>
      <p:grpSp>
        <p:nvGrpSpPr>
          <p:cNvPr id="2051" name="Group 17"/>
          <p:cNvGrpSpPr>
            <a:grpSpLocks/>
          </p:cNvGrpSpPr>
          <p:nvPr/>
        </p:nvGrpSpPr>
        <p:grpSpPr bwMode="auto">
          <a:xfrm>
            <a:off x="1524000" y="908050"/>
            <a:ext cx="8891588" cy="5113338"/>
            <a:chOff x="295" y="890"/>
            <a:chExt cx="5306" cy="2903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429" y="1207"/>
              <a:ext cx="4172" cy="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b-NO" altLang="nb-NO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3515" y="1207"/>
              <a:ext cx="0" cy="2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1429" y="2432"/>
              <a:ext cx="4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1476" y="1258"/>
              <a:ext cx="2039" cy="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nb-NO" altLang="nb-NO" dirty="0"/>
                <a:t>Fullstendig deltager</a:t>
              </a:r>
            </a:p>
            <a:p>
              <a:pPr eaLnBrk="1" hangingPunct="1">
                <a:defRPr/>
              </a:pPr>
              <a:r>
                <a:rPr lang="nb-NO" altLang="nb-NO" sz="1400" dirty="0"/>
                <a:t>”Go native”</a:t>
              </a:r>
            </a:p>
            <a:p>
              <a:pPr eaLnBrk="1" hangingPunct="1">
                <a:defRPr/>
              </a:pPr>
              <a:endParaRPr lang="nb-NO" altLang="nb-NO" sz="1200" dirty="0"/>
            </a:p>
            <a:p>
              <a:pPr eaLnBrk="1" hangingPunct="1">
                <a:defRPr/>
              </a:pPr>
              <a:r>
                <a:rPr lang="nb-NO" altLang="nb-NO" sz="1200" dirty="0"/>
                <a:t>Farer:    </a:t>
              </a:r>
              <a:r>
                <a:rPr lang="nb-NO" altLang="nb-NO" sz="1200" dirty="0" smtClean="0"/>
                <a:t>Glemmer </a:t>
              </a:r>
              <a:r>
                <a:rPr lang="nb-NO" altLang="nb-NO" sz="1200" dirty="0"/>
                <a:t>å observere</a:t>
              </a:r>
            </a:p>
            <a:p>
              <a:pPr eaLnBrk="1" hangingPunct="1">
                <a:defRPr/>
              </a:pPr>
              <a:r>
                <a:rPr lang="nb-NO" altLang="nb-NO" sz="1200" dirty="0"/>
                <a:t>             P</a:t>
              </a:r>
              <a:r>
                <a:rPr lang="nb-NO" altLang="nb-NO" sz="1200" dirty="0" smtClean="0"/>
                <a:t>åvirker samhandling</a:t>
              </a:r>
            </a:p>
            <a:p>
              <a:pPr eaLnBrk="1" hangingPunct="1">
                <a:defRPr/>
              </a:pPr>
              <a:endParaRPr lang="nb-NO" altLang="nb-NO" sz="1200" dirty="0"/>
            </a:p>
            <a:p>
              <a:pPr eaLnBrk="1" hangingPunct="1">
                <a:defRPr/>
              </a:pPr>
              <a:r>
                <a:rPr lang="nb-NO" altLang="nb-NO" sz="1200" dirty="0"/>
                <a:t>Styrker: </a:t>
              </a:r>
              <a:r>
                <a:rPr lang="nb-NO" altLang="nb-NO" sz="1200" dirty="0" smtClean="0"/>
                <a:t> Realisme</a:t>
              </a:r>
              <a:endParaRPr lang="nb-NO" altLang="nb-NO" sz="1200" dirty="0"/>
            </a:p>
            <a:p>
              <a:pPr eaLnBrk="1" hangingPunct="1">
                <a:defRPr/>
              </a:pPr>
              <a:r>
                <a:rPr lang="nb-NO" altLang="nb-NO" sz="1200" dirty="0"/>
                <a:t>             </a:t>
              </a:r>
              <a:r>
                <a:rPr lang="nb-NO" altLang="nb-NO" sz="1200" dirty="0" smtClean="0"/>
                <a:t>Tilgang </a:t>
              </a:r>
              <a:r>
                <a:rPr lang="nb-NO" altLang="nb-NO" sz="1200" dirty="0"/>
                <a:t>på informasjon/kunnskap</a:t>
              </a:r>
            </a:p>
            <a:p>
              <a:pPr eaLnBrk="1" hangingPunct="1">
                <a:defRPr/>
              </a:pPr>
              <a:endParaRPr lang="nb-NO" altLang="nb-NO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eaLnBrk="1" hangingPunct="1">
                <a:defRPr/>
              </a:pPr>
              <a:endParaRPr lang="nb-NO" altLang="nb-NO" sz="1400" dirty="0"/>
            </a:p>
          </p:txBody>
        </p:sp>
        <p:sp>
          <p:nvSpPr>
            <p:cNvPr id="2056" name="Text Box 12"/>
            <p:cNvSpPr txBox="1">
              <a:spLocks noChangeArrowheads="1"/>
            </p:cNvSpPr>
            <p:nvPr/>
          </p:nvSpPr>
          <p:spPr bwMode="auto">
            <a:xfrm>
              <a:off x="295" y="3022"/>
              <a:ext cx="89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Ikke deltager</a:t>
              </a:r>
            </a:p>
          </p:txBody>
        </p:sp>
        <p:sp>
          <p:nvSpPr>
            <p:cNvPr id="2057" name="Text Box 13"/>
            <p:cNvSpPr txBox="1">
              <a:spLocks noChangeArrowheads="1"/>
            </p:cNvSpPr>
            <p:nvPr/>
          </p:nvSpPr>
          <p:spPr bwMode="auto">
            <a:xfrm>
              <a:off x="431" y="1752"/>
              <a:ext cx="62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Deltager</a:t>
              </a:r>
            </a:p>
          </p:txBody>
        </p:sp>
        <p:sp>
          <p:nvSpPr>
            <p:cNvPr id="2058" name="Text Box 14"/>
            <p:cNvSpPr txBox="1">
              <a:spLocks noChangeArrowheads="1"/>
            </p:cNvSpPr>
            <p:nvPr/>
          </p:nvSpPr>
          <p:spPr bwMode="auto">
            <a:xfrm>
              <a:off x="1973" y="890"/>
              <a:ext cx="44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Skjult</a:t>
              </a:r>
            </a:p>
          </p:txBody>
        </p:sp>
        <p:sp>
          <p:nvSpPr>
            <p:cNvPr id="2" name="Text Box 15"/>
            <p:cNvSpPr txBox="1">
              <a:spLocks noChangeArrowheads="1"/>
            </p:cNvSpPr>
            <p:nvPr/>
          </p:nvSpPr>
          <p:spPr bwMode="auto">
            <a:xfrm>
              <a:off x="4150" y="890"/>
              <a:ext cx="4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Åpen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594849">
            <a:off x="2376176" y="4239211"/>
            <a:ext cx="772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nb-NO" dirty="0">
                <a:solidFill>
                  <a:schemeClr val="accent5">
                    <a:lumMod val="50000"/>
                  </a:schemeClr>
                </a:solidFill>
              </a:rPr>
              <a:t>Innsider myten: Det er nødvendig å kjenne en gruppe fra innsiden for å forstå </a:t>
            </a:r>
            <a:r>
              <a:rPr lang="nb-NO" altLang="nb-NO" dirty="0" smtClean="0">
                <a:solidFill>
                  <a:schemeClr val="accent5">
                    <a:lumMod val="50000"/>
                  </a:schemeClr>
                </a:solidFill>
              </a:rPr>
              <a:t>den</a:t>
            </a:r>
            <a:endParaRPr lang="nb-NO" altLang="nb-NO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Svakheter med skjult deltager rollen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nb-NO" altLang="nb-NO" sz="2400"/>
              <a:t>Kan bli en IKKE observerende deltager</a:t>
            </a:r>
          </a:p>
          <a:p>
            <a:pPr lvl="1" eaLnBrk="1" hangingPunct="1"/>
            <a:r>
              <a:rPr lang="nb-NO" altLang="nb-NO" sz="2000"/>
              <a:t>Er så opptatt av å delta at man glemmer å observere</a:t>
            </a:r>
          </a:p>
          <a:p>
            <a:pPr eaLnBrk="1" hangingPunct="1"/>
            <a:r>
              <a:rPr lang="nb-NO" altLang="nb-NO" sz="2400"/>
              <a:t>«Goes native»</a:t>
            </a:r>
          </a:p>
          <a:p>
            <a:pPr lvl="1" eaLnBrk="1" hangingPunct="1"/>
            <a:r>
              <a:rPr lang="nb-NO" altLang="nb-NO" sz="2000"/>
              <a:t>Vanskelig å holde den nødvendige distansen og åpenheten til å kunne se ting utenifra</a:t>
            </a:r>
          </a:p>
          <a:p>
            <a:pPr eaLnBrk="1" hangingPunct="1"/>
            <a:r>
              <a:rPr lang="nb-NO" altLang="nb-NO" sz="2400"/>
              <a:t>Etikk</a:t>
            </a:r>
          </a:p>
          <a:p>
            <a:pPr lvl="1" eaLnBrk="1" hangingPunct="1"/>
            <a:r>
              <a:rPr lang="nb-NO" altLang="nb-NO" sz="2000"/>
              <a:t>Holder noen for narr</a:t>
            </a:r>
          </a:p>
          <a:p>
            <a:pPr eaLnBrk="1" hangingPunct="1"/>
            <a:r>
              <a:rPr lang="nb-NO" altLang="nb-NO" sz="2400"/>
              <a:t>Vanskelig å ikke påvirke det fenomenet (den gruppen) man studerer</a:t>
            </a:r>
          </a:p>
          <a:p>
            <a:pPr lvl="1" eaLnBrk="1" hangingPunct="1"/>
            <a:r>
              <a:rPr lang="nb-NO" altLang="nb-NO" sz="2000"/>
              <a:t>Ønske om å bryte inn</a:t>
            </a:r>
          </a:p>
          <a:p>
            <a:pPr eaLnBrk="1" hangingPunct="1"/>
            <a:r>
              <a:rPr lang="nb-NO" altLang="nb-NO" sz="2400"/>
              <a:t>Kan bli påvirket (skadet) selv</a:t>
            </a:r>
          </a:p>
          <a:p>
            <a:pPr lvl="1" eaLnBrk="1" hangingPunct="1"/>
            <a:r>
              <a:rPr lang="nb-NO" altLang="nb-NO" sz="2000"/>
              <a:t>Bryter ned barrierer, holdniger</a:t>
            </a:r>
          </a:p>
        </p:txBody>
      </p:sp>
    </p:spTree>
    <p:extLst>
      <p:ext uri="{BB962C8B-B14F-4D97-AF65-F5344CB8AC3E}">
        <p14:creationId xmlns:p14="http://schemas.microsoft.com/office/powerpoint/2010/main" val="6924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7"/>
          <p:cNvGrpSpPr>
            <a:grpSpLocks/>
          </p:cNvGrpSpPr>
          <p:nvPr/>
        </p:nvGrpSpPr>
        <p:grpSpPr bwMode="auto">
          <a:xfrm>
            <a:off x="1546698" y="1165250"/>
            <a:ext cx="9034260" cy="5129750"/>
            <a:chOff x="295" y="890"/>
            <a:chExt cx="5306" cy="2903"/>
          </a:xfrm>
        </p:grpSpPr>
        <p:sp>
          <p:nvSpPr>
            <p:cNvPr id="4099" name="Rectangle 4"/>
            <p:cNvSpPr>
              <a:spLocks noChangeArrowheads="1"/>
            </p:cNvSpPr>
            <p:nvPr/>
          </p:nvSpPr>
          <p:spPr bwMode="auto">
            <a:xfrm>
              <a:off x="1429" y="1207"/>
              <a:ext cx="4172" cy="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b-NO" altLang="nb-NO"/>
            </a:p>
          </p:txBody>
        </p:sp>
        <p:sp>
          <p:nvSpPr>
            <p:cNvPr id="4100" name="Line 5"/>
            <p:cNvSpPr>
              <a:spLocks noChangeShapeType="1"/>
            </p:cNvSpPr>
            <p:nvPr/>
          </p:nvSpPr>
          <p:spPr bwMode="auto">
            <a:xfrm>
              <a:off x="3515" y="1207"/>
              <a:ext cx="0" cy="2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01" name="Line 6"/>
            <p:cNvSpPr>
              <a:spLocks noChangeShapeType="1"/>
            </p:cNvSpPr>
            <p:nvPr/>
          </p:nvSpPr>
          <p:spPr bwMode="auto">
            <a:xfrm>
              <a:off x="1429" y="2432"/>
              <a:ext cx="4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476" y="2484"/>
              <a:ext cx="1908" cy="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nb-NO" altLang="nb-NO" dirty="0"/>
                <a:t>Ren observatør</a:t>
              </a:r>
            </a:p>
            <a:p>
              <a:pPr eaLnBrk="1" hangingPunct="1">
                <a:defRPr/>
              </a:pPr>
              <a:r>
                <a:rPr lang="nb-NO" altLang="nb-NO" sz="1400" dirty="0"/>
                <a:t>”Ensidig speil”</a:t>
              </a:r>
            </a:p>
            <a:p>
              <a:pPr eaLnBrk="1" hangingPunct="1">
                <a:defRPr/>
              </a:pPr>
              <a:endParaRPr lang="nb-NO" altLang="nb-NO" sz="1400" dirty="0"/>
            </a:p>
            <a:p>
              <a:pPr eaLnBrk="1" hangingPunct="1">
                <a:defRPr/>
              </a:pPr>
              <a:r>
                <a:rPr lang="nb-NO" altLang="nb-NO" sz="1400" dirty="0"/>
                <a:t>Fare – etikk, spionere</a:t>
              </a:r>
            </a:p>
            <a:p>
              <a:pPr eaLnBrk="1" hangingPunct="1">
                <a:defRPr/>
              </a:pPr>
              <a:r>
                <a:rPr lang="nb-NO" altLang="nb-NO" sz="1400" dirty="0"/>
                <a:t>Styrke – realisme</a:t>
              </a:r>
            </a:p>
            <a:p>
              <a:pPr eaLnBrk="1" hangingPunct="1">
                <a:defRPr/>
              </a:pPr>
              <a:endParaRPr lang="nb-NO" altLang="nb-NO" sz="1400" dirty="0"/>
            </a:p>
            <a:p>
              <a:pPr eaLnBrk="1" hangingPunct="1">
                <a:defRPr/>
              </a:pPr>
              <a:endParaRPr lang="nb-NO" altLang="nb-NO" sz="1400" dirty="0"/>
            </a:p>
          </p:txBody>
        </p:sp>
        <p:sp>
          <p:nvSpPr>
            <p:cNvPr id="4103" name="Text Box 12"/>
            <p:cNvSpPr txBox="1">
              <a:spLocks noChangeArrowheads="1"/>
            </p:cNvSpPr>
            <p:nvPr/>
          </p:nvSpPr>
          <p:spPr bwMode="auto">
            <a:xfrm>
              <a:off x="295" y="3022"/>
              <a:ext cx="89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Ikke deltager</a:t>
              </a:r>
            </a:p>
          </p:txBody>
        </p:sp>
        <p:sp>
          <p:nvSpPr>
            <p:cNvPr id="4104" name="Text Box 13"/>
            <p:cNvSpPr txBox="1">
              <a:spLocks noChangeArrowheads="1"/>
            </p:cNvSpPr>
            <p:nvPr/>
          </p:nvSpPr>
          <p:spPr bwMode="auto">
            <a:xfrm>
              <a:off x="431" y="1752"/>
              <a:ext cx="62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Deltager</a:t>
              </a:r>
            </a:p>
          </p:txBody>
        </p:sp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973" y="890"/>
              <a:ext cx="44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Skjult</a:t>
              </a:r>
            </a:p>
          </p:txBody>
        </p:sp>
        <p:sp>
          <p:nvSpPr>
            <p:cNvPr id="4106" name="Text Box 15"/>
            <p:cNvSpPr txBox="1">
              <a:spLocks noChangeArrowheads="1"/>
            </p:cNvSpPr>
            <p:nvPr/>
          </p:nvSpPr>
          <p:spPr bwMode="auto">
            <a:xfrm>
              <a:off x="4150" y="890"/>
              <a:ext cx="4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Åpen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1710721">
            <a:off x="2511009" y="4039108"/>
            <a:ext cx="8526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nb-NO" dirty="0">
                <a:solidFill>
                  <a:schemeClr val="accent5">
                    <a:lumMod val="50000"/>
                  </a:schemeClr>
                </a:solidFill>
              </a:rPr>
              <a:t>Outsider myten: holdbar forskning kan kun utføres av forskere som har tilstrekkelig avstand</a:t>
            </a:r>
          </a:p>
          <a:p>
            <a:endParaRPr lang="nb-NO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57678" y="458813"/>
            <a:ext cx="82296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altLang="nb-NO" sz="4000" smtClean="0">
                <a:latin typeface="Times New Roman" panose="02020603050405020304" pitchFamily="18" charset="0"/>
              </a:rPr>
              <a:t>Observasjon</a:t>
            </a:r>
            <a:endParaRPr lang="nb-NO" altLang="nb-NO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7"/>
          <p:cNvGrpSpPr>
            <a:grpSpLocks/>
          </p:cNvGrpSpPr>
          <p:nvPr/>
        </p:nvGrpSpPr>
        <p:grpSpPr bwMode="auto">
          <a:xfrm>
            <a:off x="1313234" y="1127045"/>
            <a:ext cx="9316362" cy="5049986"/>
            <a:chOff x="295" y="890"/>
            <a:chExt cx="5306" cy="2903"/>
          </a:xfrm>
        </p:grpSpPr>
        <p:sp>
          <p:nvSpPr>
            <p:cNvPr id="5123" name="Rectangle 4"/>
            <p:cNvSpPr>
              <a:spLocks noChangeArrowheads="1"/>
            </p:cNvSpPr>
            <p:nvPr/>
          </p:nvSpPr>
          <p:spPr bwMode="auto">
            <a:xfrm>
              <a:off x="1429" y="1207"/>
              <a:ext cx="4172" cy="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b-NO" altLang="nb-NO"/>
            </a:p>
          </p:txBody>
        </p:sp>
        <p:sp>
          <p:nvSpPr>
            <p:cNvPr id="5124" name="Line 5"/>
            <p:cNvSpPr>
              <a:spLocks noChangeShapeType="1"/>
            </p:cNvSpPr>
            <p:nvPr/>
          </p:nvSpPr>
          <p:spPr bwMode="auto">
            <a:xfrm>
              <a:off x="3515" y="1207"/>
              <a:ext cx="0" cy="2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25" name="Line 6"/>
            <p:cNvSpPr>
              <a:spLocks noChangeShapeType="1"/>
            </p:cNvSpPr>
            <p:nvPr/>
          </p:nvSpPr>
          <p:spPr bwMode="auto">
            <a:xfrm>
              <a:off x="1429" y="2432"/>
              <a:ext cx="4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26" name="Text Box 10"/>
            <p:cNvSpPr txBox="1">
              <a:spLocks noChangeArrowheads="1"/>
            </p:cNvSpPr>
            <p:nvPr/>
          </p:nvSpPr>
          <p:spPr bwMode="auto">
            <a:xfrm>
              <a:off x="3542" y="1288"/>
              <a:ext cx="1641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 dirty="0"/>
                <a:t>Observerende deltager</a:t>
              </a:r>
            </a:p>
            <a:p>
              <a:pPr eaLnBrk="1" hangingPunct="1"/>
              <a:r>
                <a:rPr lang="nb-NO" altLang="nb-NO" sz="1400" dirty="0"/>
                <a:t>”antropologi - fullstendig innfødt”</a:t>
              </a:r>
            </a:p>
            <a:p>
              <a:pPr eaLnBrk="1" hangingPunct="1"/>
              <a:endParaRPr lang="nb-NO" altLang="nb-NO" sz="1400" dirty="0"/>
            </a:p>
            <a:p>
              <a:pPr eaLnBrk="1" hangingPunct="1"/>
              <a:r>
                <a:rPr lang="nb-NO" altLang="nb-NO" sz="1400" dirty="0"/>
                <a:t>Fare – påvirker samhandling</a:t>
              </a:r>
            </a:p>
            <a:p>
              <a:pPr eaLnBrk="1" hangingPunct="1"/>
              <a:r>
                <a:rPr lang="nb-NO" altLang="nb-NO" sz="1400" dirty="0"/>
                <a:t>            manglende </a:t>
              </a:r>
              <a:r>
                <a:rPr lang="nb-NO" altLang="nb-NO" sz="1400" dirty="0" smtClean="0"/>
                <a:t>aksept</a:t>
              </a:r>
            </a:p>
            <a:p>
              <a:pPr eaLnBrk="1" hangingPunct="1"/>
              <a:endParaRPr lang="nb-NO" altLang="nb-NO" sz="1400" dirty="0"/>
            </a:p>
            <a:p>
              <a:pPr eaLnBrk="1" hangingPunct="1"/>
              <a:r>
                <a:rPr lang="nb-NO" altLang="nb-NO" sz="1400" dirty="0"/>
                <a:t>Styrke – etikk</a:t>
              </a:r>
            </a:p>
          </p:txBody>
        </p:sp>
        <p:sp>
          <p:nvSpPr>
            <p:cNvPr id="5127" name="Text Box 12"/>
            <p:cNvSpPr txBox="1">
              <a:spLocks noChangeArrowheads="1"/>
            </p:cNvSpPr>
            <p:nvPr/>
          </p:nvSpPr>
          <p:spPr bwMode="auto">
            <a:xfrm>
              <a:off x="295" y="3022"/>
              <a:ext cx="89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Ikke deltager</a:t>
              </a:r>
            </a:p>
          </p:txBody>
        </p:sp>
        <p:sp>
          <p:nvSpPr>
            <p:cNvPr id="5128" name="Text Box 13"/>
            <p:cNvSpPr txBox="1">
              <a:spLocks noChangeArrowheads="1"/>
            </p:cNvSpPr>
            <p:nvPr/>
          </p:nvSpPr>
          <p:spPr bwMode="auto">
            <a:xfrm>
              <a:off x="431" y="1752"/>
              <a:ext cx="62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Deltager</a:t>
              </a:r>
            </a:p>
          </p:txBody>
        </p:sp>
        <p:sp>
          <p:nvSpPr>
            <p:cNvPr id="5129" name="Text Box 14"/>
            <p:cNvSpPr txBox="1">
              <a:spLocks noChangeArrowheads="1"/>
            </p:cNvSpPr>
            <p:nvPr/>
          </p:nvSpPr>
          <p:spPr bwMode="auto">
            <a:xfrm>
              <a:off x="1973" y="890"/>
              <a:ext cx="44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Skjult</a:t>
              </a:r>
            </a:p>
          </p:txBody>
        </p:sp>
        <p:sp>
          <p:nvSpPr>
            <p:cNvPr id="5130" name="Text Box 15"/>
            <p:cNvSpPr txBox="1">
              <a:spLocks noChangeArrowheads="1"/>
            </p:cNvSpPr>
            <p:nvPr/>
          </p:nvSpPr>
          <p:spPr bwMode="auto">
            <a:xfrm>
              <a:off x="4150" y="890"/>
              <a:ext cx="4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Åpen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693" y="420608"/>
            <a:ext cx="82296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altLang="nb-NO" sz="4000" smtClean="0">
                <a:latin typeface="Times New Roman" panose="02020603050405020304" pitchFamily="18" charset="0"/>
              </a:rPr>
              <a:t>Observasjon</a:t>
            </a:r>
            <a:endParaRPr lang="nb-NO" altLang="nb-NO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Svakheter med åpen observerende deltaker rollen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800"/>
              <a:t>Manglende aksept</a:t>
            </a:r>
          </a:p>
          <a:p>
            <a:pPr lvl="1" eaLnBrk="1" hangingPunct="1"/>
            <a:r>
              <a:rPr lang="nb-NO" altLang="nb-NO" sz="2000"/>
              <a:t>Skepsis ovenfor forskeren (eks «Salmer fra et kjøkken» Norsk film)</a:t>
            </a:r>
            <a:r>
              <a:rPr lang="nb-NO" altLang="nb-NO" sz="2400"/>
              <a:t> </a:t>
            </a:r>
          </a:p>
          <a:p>
            <a:pPr eaLnBrk="1" hangingPunct="1"/>
            <a:r>
              <a:rPr lang="nb-NO" altLang="nb-NO" sz="2400"/>
              <a:t>Vanskelig å ikke påvirke det fenomenet (den gruppen) man studerer</a:t>
            </a:r>
          </a:p>
          <a:p>
            <a:pPr lvl="1" eaLnBrk="1" hangingPunct="1"/>
            <a:r>
              <a:rPr lang="nb-NO" altLang="nb-NO" sz="2000"/>
              <a:t>Informantene «pynter» seg for forskeren</a:t>
            </a:r>
          </a:p>
          <a:p>
            <a:pPr eaLnBrk="1" hangingPunct="1"/>
            <a:r>
              <a:rPr lang="nb-NO" altLang="nb-NO" sz="2400"/>
              <a:t>«Goes native»</a:t>
            </a:r>
          </a:p>
          <a:p>
            <a:pPr lvl="1" eaLnBrk="1" hangingPunct="1"/>
            <a:r>
              <a:rPr lang="nb-NO" altLang="nb-NO" sz="2000"/>
              <a:t>Vanskelig å holde den nødvendige distansen og åpenheten til å kunne se ting utenifra</a:t>
            </a:r>
          </a:p>
          <a:p>
            <a:pPr lvl="1" eaLnBrk="1" hangingPunct="1"/>
            <a:endParaRPr lang="nb-NO" altLang="nb-NO" sz="2000"/>
          </a:p>
        </p:txBody>
      </p:sp>
    </p:spTree>
    <p:extLst>
      <p:ext uri="{BB962C8B-B14F-4D97-AF65-F5344CB8AC3E}">
        <p14:creationId xmlns:p14="http://schemas.microsoft.com/office/powerpoint/2010/main" val="14003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7"/>
          <p:cNvGrpSpPr>
            <a:grpSpLocks/>
          </p:cNvGrpSpPr>
          <p:nvPr/>
        </p:nvGrpSpPr>
        <p:grpSpPr bwMode="auto">
          <a:xfrm>
            <a:off x="1485090" y="1062952"/>
            <a:ext cx="8912225" cy="5384593"/>
            <a:chOff x="295" y="890"/>
            <a:chExt cx="5318" cy="3057"/>
          </a:xfrm>
        </p:grpSpPr>
        <p:sp>
          <p:nvSpPr>
            <p:cNvPr id="7171" name="Rectangle 4"/>
            <p:cNvSpPr>
              <a:spLocks noChangeArrowheads="1"/>
            </p:cNvSpPr>
            <p:nvPr/>
          </p:nvSpPr>
          <p:spPr bwMode="auto">
            <a:xfrm>
              <a:off x="1429" y="1207"/>
              <a:ext cx="4172" cy="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b-NO" altLang="nb-NO"/>
            </a:p>
          </p:txBody>
        </p:sp>
        <p:sp>
          <p:nvSpPr>
            <p:cNvPr id="7172" name="Line 5"/>
            <p:cNvSpPr>
              <a:spLocks noChangeShapeType="1"/>
            </p:cNvSpPr>
            <p:nvPr/>
          </p:nvSpPr>
          <p:spPr bwMode="auto">
            <a:xfrm>
              <a:off x="3515" y="1207"/>
              <a:ext cx="0" cy="2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173" name="Line 6"/>
            <p:cNvSpPr>
              <a:spLocks noChangeShapeType="1"/>
            </p:cNvSpPr>
            <p:nvPr/>
          </p:nvSpPr>
          <p:spPr bwMode="auto">
            <a:xfrm>
              <a:off x="1429" y="2432"/>
              <a:ext cx="4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174" name="Text Box 8"/>
            <p:cNvSpPr txBox="1">
              <a:spLocks noChangeArrowheads="1"/>
            </p:cNvSpPr>
            <p:nvPr/>
          </p:nvSpPr>
          <p:spPr bwMode="auto">
            <a:xfrm>
              <a:off x="3551" y="2654"/>
              <a:ext cx="2062" cy="1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 dirty="0"/>
                <a:t>Åpen (deltagende) observatør</a:t>
              </a:r>
            </a:p>
            <a:p>
              <a:pPr eaLnBrk="1" hangingPunct="1"/>
              <a:r>
                <a:rPr lang="nb-NO" altLang="nb-NO" sz="1400" dirty="0"/>
                <a:t>”antropologi – marginal innfødt”</a:t>
              </a:r>
            </a:p>
            <a:p>
              <a:pPr eaLnBrk="1" hangingPunct="1"/>
              <a:endParaRPr lang="nb-NO" altLang="nb-NO" sz="1400" dirty="0"/>
            </a:p>
            <a:p>
              <a:pPr eaLnBrk="1" hangingPunct="1"/>
              <a:r>
                <a:rPr lang="nb-NO" altLang="nb-NO" sz="1400" dirty="0"/>
                <a:t>Fare – manglende aksept</a:t>
              </a:r>
            </a:p>
            <a:p>
              <a:pPr eaLnBrk="1" hangingPunct="1"/>
              <a:r>
                <a:rPr lang="nb-NO" altLang="nb-NO" sz="1400" dirty="0"/>
                <a:t>Styrke – etikk</a:t>
              </a:r>
            </a:p>
            <a:p>
              <a:pPr eaLnBrk="1" hangingPunct="1"/>
              <a:endParaRPr lang="nb-NO" altLang="nb-NO" sz="1400" dirty="0"/>
            </a:p>
            <a:p>
              <a:pPr eaLnBrk="1" hangingPunct="1"/>
              <a:r>
                <a:rPr lang="nb-NO" altLang="nb-NO" b="1" dirty="0">
                  <a:solidFill>
                    <a:srgbClr val="0070C0"/>
                  </a:solidFill>
                </a:rPr>
                <a:t>VANLIG – </a:t>
              </a:r>
              <a:r>
                <a:rPr lang="nb-NO" altLang="nb-NO" b="1" dirty="0" smtClean="0">
                  <a:solidFill>
                    <a:srgbClr val="0070C0"/>
                  </a:solidFill>
                </a:rPr>
                <a:t>den mest </a:t>
              </a:r>
              <a:r>
                <a:rPr lang="nb-NO" altLang="nb-NO" b="1" dirty="0">
                  <a:solidFill>
                    <a:srgbClr val="0070C0"/>
                  </a:solidFill>
                </a:rPr>
                <a:t>benyttede rollen</a:t>
              </a:r>
            </a:p>
            <a:p>
              <a:pPr eaLnBrk="1" hangingPunct="1"/>
              <a:endParaRPr lang="nb-NO" altLang="nb-NO" dirty="0"/>
            </a:p>
          </p:txBody>
        </p:sp>
        <p:sp>
          <p:nvSpPr>
            <p:cNvPr id="7175" name="Text Box 12"/>
            <p:cNvSpPr txBox="1">
              <a:spLocks noChangeArrowheads="1"/>
            </p:cNvSpPr>
            <p:nvPr/>
          </p:nvSpPr>
          <p:spPr bwMode="auto">
            <a:xfrm>
              <a:off x="295" y="3022"/>
              <a:ext cx="89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Ikke deltager</a:t>
              </a:r>
            </a:p>
          </p:txBody>
        </p:sp>
        <p:sp>
          <p:nvSpPr>
            <p:cNvPr id="7176" name="Text Box 13"/>
            <p:cNvSpPr txBox="1">
              <a:spLocks noChangeArrowheads="1"/>
            </p:cNvSpPr>
            <p:nvPr/>
          </p:nvSpPr>
          <p:spPr bwMode="auto">
            <a:xfrm>
              <a:off x="431" y="1752"/>
              <a:ext cx="62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Deltager</a:t>
              </a:r>
            </a:p>
          </p:txBody>
        </p:sp>
        <p:sp>
          <p:nvSpPr>
            <p:cNvPr id="7177" name="Text Box 14"/>
            <p:cNvSpPr txBox="1">
              <a:spLocks noChangeArrowheads="1"/>
            </p:cNvSpPr>
            <p:nvPr/>
          </p:nvSpPr>
          <p:spPr bwMode="auto">
            <a:xfrm>
              <a:off x="1973" y="890"/>
              <a:ext cx="44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Skjult</a:t>
              </a:r>
            </a:p>
          </p:txBody>
        </p:sp>
        <p:sp>
          <p:nvSpPr>
            <p:cNvPr id="7178" name="Text Box 15"/>
            <p:cNvSpPr txBox="1">
              <a:spLocks noChangeArrowheads="1"/>
            </p:cNvSpPr>
            <p:nvPr/>
          </p:nvSpPr>
          <p:spPr bwMode="auto">
            <a:xfrm>
              <a:off x="4150" y="890"/>
              <a:ext cx="4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b-NO" altLang="nb-NO"/>
                <a:t>Åpen</a:t>
              </a:r>
            </a:p>
          </p:txBody>
        </p:sp>
        <p:sp>
          <p:nvSpPr>
            <p:cNvPr id="7179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969" y="2251"/>
              <a:ext cx="1225" cy="343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9991"/>
                </a:avLst>
              </a:prstTxWarp>
            </a:bodyPr>
            <a:lstStyle/>
            <a:p>
              <a:pPr algn="ctr"/>
              <a:r>
                <a:rPr lang="nb-NO" kern="10">
                  <a:ln w="12700">
                    <a:solidFill>
                      <a:srgbClr val="B2B2B2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  <a:effectLst>
                    <a:outerShdw dist="35921" dir="2700000" sy="50000" rotWithShape="0">
                      <a:srgbClr val="875B0D">
                        <a:alpha val="70000"/>
                      </a:srgbClr>
                    </a:outerShdw>
                  </a:effectLst>
                  <a:latin typeface="Arial Black" panose="020B0A04020102020204" pitchFamily="34" charset="0"/>
                </a:rPr>
                <a:t>Flytende overgang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92498" y="356515"/>
            <a:ext cx="82296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altLang="nb-NO" sz="4000" smtClean="0">
                <a:latin typeface="Times New Roman" panose="02020603050405020304" pitchFamily="18" charset="0"/>
              </a:rPr>
              <a:t>Observasjon</a:t>
            </a:r>
            <a:endParaRPr lang="nb-NO" altLang="nb-NO" sz="40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4612" y="6262879"/>
            <a:ext cx="476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hlinkClick r:id="rId2"/>
              </a:rPr>
              <a:t>https://www.youtube.com/watch?v=P7fAu0C7-c0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4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observasjon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b-NO" sz="4000" dirty="0" smtClean="0"/>
              <a:t>Observatøren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4000" dirty="0" smtClean="0"/>
              <a:t>Observasjon</a:t>
            </a:r>
            <a:endParaRPr lang="nb-NO" sz="4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nb-NO" sz="4000" dirty="0" smtClean="0"/>
              <a:t>F</a:t>
            </a:r>
            <a:r>
              <a:rPr lang="nb-NO" sz="4000" dirty="0" smtClean="0"/>
              <a:t>eltet</a:t>
            </a:r>
            <a:endParaRPr lang="nb-NO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36" y="1915481"/>
            <a:ext cx="5678922" cy="32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Observasjon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47" y="204508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b-NO" sz="3200" dirty="0" smtClean="0"/>
              <a:t>Settingen (situasjonen)</a:t>
            </a:r>
          </a:p>
          <a:p>
            <a:pPr>
              <a:buFont typeface="Wingdings" panose="05000000000000000000" pitchFamily="2" charset="2"/>
              <a:buChar char="ü"/>
            </a:pPr>
            <a:endParaRPr lang="nb-NO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nb-NO" sz="3200" dirty="0" smtClean="0"/>
              <a:t>Analyseenheten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2000" dirty="0" smtClean="0"/>
              <a:t>Aktør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2000" dirty="0" smtClean="0"/>
              <a:t>Handling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2000" dirty="0" smtClean="0"/>
              <a:t>Argumenter/meninger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2000" dirty="0" smtClean="0"/>
              <a:t>Hendelser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2000" dirty="0" smtClean="0"/>
              <a:t>Prosesser</a:t>
            </a:r>
            <a:endParaRPr lang="nb-NO" sz="24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nb-NO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42" y="2147420"/>
            <a:ext cx="2085636" cy="118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78" y="1335024"/>
            <a:ext cx="2195628" cy="1249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206" y="2085767"/>
            <a:ext cx="2124125" cy="12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Utvalgsstrategi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Ekstreme case</a:t>
            </a:r>
          </a:p>
          <a:p>
            <a:r>
              <a:rPr lang="nb-NO" dirty="0" smtClean="0"/>
              <a:t>Avvikende case</a:t>
            </a:r>
          </a:p>
          <a:p>
            <a:r>
              <a:rPr lang="nb-NO" dirty="0" smtClean="0"/>
              <a:t>Typiske case</a:t>
            </a:r>
          </a:p>
          <a:p>
            <a:endParaRPr lang="nb-NO" dirty="0"/>
          </a:p>
          <a:p>
            <a:r>
              <a:rPr lang="nb-NO" dirty="0" smtClean="0"/>
              <a:t>Flere komparative case</a:t>
            </a:r>
          </a:p>
          <a:p>
            <a:r>
              <a:rPr lang="nb-NO" dirty="0" smtClean="0">
                <a:solidFill>
                  <a:srgbClr val="0070C0"/>
                </a:solidFill>
              </a:rPr>
              <a:t>Serielle</a:t>
            </a:r>
            <a:r>
              <a:rPr lang="nb-NO" dirty="0" smtClean="0"/>
              <a:t> casestudier – utvalget blir til underveis (snøballeffekten)</a:t>
            </a:r>
          </a:p>
          <a:p>
            <a:endParaRPr lang="nb-NO" dirty="0" smtClean="0"/>
          </a:p>
          <a:p>
            <a:r>
              <a:rPr lang="nb-NO" dirty="0" smtClean="0">
                <a:solidFill>
                  <a:schemeClr val="accent3">
                    <a:lumMod val="75000"/>
                  </a:schemeClr>
                </a:solidFill>
              </a:rPr>
              <a:t>Multiple</a:t>
            </a:r>
            <a:r>
              <a:rPr lang="nb-NO" dirty="0" smtClean="0"/>
              <a:t> casestudier – utvalget planlegges på forhånd (</a:t>
            </a:r>
            <a:r>
              <a:rPr lang="nb-NO" dirty="0" err="1" smtClean="0"/>
              <a:t>f.eks</a:t>
            </a:r>
            <a:r>
              <a:rPr lang="nb-NO" dirty="0" smtClean="0"/>
              <a:t> to eller flere caser som gir kontrast langs en flere forklaringsvariabler – planlagte sammenligninger)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803861" y="4746567"/>
            <a:ext cx="540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70C0"/>
                </a:solidFill>
              </a:rPr>
              <a:t>Induktiv logikk som kan munne ut i teoretiske konklusjoner</a:t>
            </a:r>
            <a:endParaRPr lang="nb-NO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840" y="5940028"/>
            <a:ext cx="427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accent3">
                    <a:lumMod val="75000"/>
                  </a:schemeClr>
                </a:solidFill>
              </a:rPr>
              <a:t>Deduktiv logikk der teori styrer valg av case</a:t>
            </a:r>
            <a:endParaRPr lang="nb-NO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52" name="Picture 4" descr="Image result for avviken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24" y="1668221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vviken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1" t="4082" r="64328" b="80482"/>
          <a:stretch/>
        </p:blipFill>
        <p:spPr bwMode="auto">
          <a:xfrm>
            <a:off x="7792343" y="2436452"/>
            <a:ext cx="943897" cy="71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Naturlig setting/feltobservasjon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Feltobservasjon velges først og fremst på grunn av ønsket om realisme, og/eller ønsket om å følge ett panel over tid.</a:t>
            </a:r>
          </a:p>
          <a:p>
            <a:r>
              <a:rPr lang="nb-NO" dirty="0" smtClean="0"/>
              <a:t>Observere i «felten» – det realistiske miljøet for enhetene som studeres</a:t>
            </a:r>
          </a:p>
          <a:p>
            <a:r>
              <a:rPr lang="nb-NO" dirty="0" smtClean="0"/>
              <a:t>Feltet (</a:t>
            </a:r>
            <a:r>
              <a:rPr lang="nb-NO" dirty="0" err="1" smtClean="0"/>
              <a:t>Caset</a:t>
            </a:r>
            <a:r>
              <a:rPr lang="nb-NO" dirty="0" smtClean="0"/>
              <a:t>):</a:t>
            </a:r>
          </a:p>
          <a:p>
            <a:pPr lvl="1"/>
            <a:r>
              <a:rPr lang="nb-NO" dirty="0" smtClean="0"/>
              <a:t>Enkeltpersoner</a:t>
            </a:r>
          </a:p>
          <a:p>
            <a:pPr lvl="1"/>
            <a:r>
              <a:rPr lang="nb-NO" dirty="0" smtClean="0"/>
              <a:t>Grupper</a:t>
            </a:r>
          </a:p>
          <a:p>
            <a:pPr lvl="1"/>
            <a:r>
              <a:rPr lang="nb-NO" dirty="0" smtClean="0"/>
              <a:t>Organisasjoner</a:t>
            </a:r>
          </a:p>
          <a:p>
            <a:pPr lvl="1"/>
            <a:r>
              <a:rPr lang="nb-NO" dirty="0" smtClean="0"/>
              <a:t>Land </a:t>
            </a:r>
            <a:endParaRPr lang="nb-NO" dirty="0"/>
          </a:p>
          <a:p>
            <a:pPr lvl="1"/>
            <a:r>
              <a:rPr lang="nb-NO" dirty="0" smtClean="0"/>
              <a:t>Samhandling (</a:t>
            </a:r>
            <a:r>
              <a:rPr lang="nb-NO" dirty="0" err="1" smtClean="0"/>
              <a:t>f.eks</a:t>
            </a:r>
            <a:r>
              <a:rPr lang="nb-NO" dirty="0" smtClean="0"/>
              <a:t> kunderelasjoner i butikk)</a:t>
            </a:r>
          </a:p>
          <a:p>
            <a:pPr lvl="1"/>
            <a:r>
              <a:rPr lang="nb-NO" dirty="0" smtClean="0"/>
              <a:t>Hendelse og beslutninger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623186"/>
            <a:ext cx="4529598" cy="27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4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Arrangert setting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 smtClean="0"/>
              <a:t>   Velges slik at man har kontroll på ulike faktorer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dirty="0" smtClean="0"/>
              <a:t>   Bygger </a:t>
            </a:r>
            <a:r>
              <a:rPr lang="nb-NO" dirty="0"/>
              <a:t>eller lager et kunstig miljø</a:t>
            </a:r>
          </a:p>
          <a:p>
            <a:pPr lvl="3"/>
            <a:r>
              <a:rPr lang="nb-NO" sz="1800" dirty="0" smtClean="0"/>
              <a:t>Øvelseskjøkken fylt opp med ferdigpizzaer og pizzabunner og ulik topping</a:t>
            </a:r>
          </a:p>
          <a:p>
            <a:pPr lvl="3"/>
            <a:r>
              <a:rPr lang="nb-NO" sz="1800" dirty="0" smtClean="0"/>
              <a:t>Personer skulle lage sin yndlingspizza, slik at forskeren kunne finne ut hvilken type topping etc. </a:t>
            </a:r>
            <a:endParaRPr lang="nb-NO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2" y="4172877"/>
            <a:ext cx="3143250" cy="1457325"/>
          </a:xfrm>
          <a:prstGeom prst="rect">
            <a:avLst/>
          </a:prstGeom>
        </p:spPr>
      </p:pic>
      <p:pic>
        <p:nvPicPr>
          <p:cNvPr id="3076" name="Picture 4" descr="Image result for ferdigpi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43" y="446150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erdigpizz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59" y="3831750"/>
            <a:ext cx="28289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ferdigpizz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8"/>
          <a:stretch/>
        </p:blipFill>
        <p:spPr bwMode="auto">
          <a:xfrm>
            <a:off x="8706678" y="4709576"/>
            <a:ext cx="1672026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Feltnotater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Observasjoner med angivelse av tid og sted</a:t>
            </a:r>
          </a:p>
          <a:p>
            <a:pPr lvl="1"/>
            <a:r>
              <a:rPr lang="nb-NO" dirty="0" smtClean="0"/>
              <a:t>Lyd, Video</a:t>
            </a:r>
          </a:p>
          <a:p>
            <a:pPr lvl="1"/>
            <a:r>
              <a:rPr lang="nb-NO" dirty="0" smtClean="0"/>
              <a:t>Skriftlige notater</a:t>
            </a:r>
          </a:p>
          <a:p>
            <a:pPr lvl="1"/>
            <a:r>
              <a:rPr lang="nb-NO" dirty="0"/>
              <a:t>Samtaler/uformelle intervjuer</a:t>
            </a:r>
          </a:p>
          <a:p>
            <a:pPr lvl="1"/>
            <a:endParaRPr lang="nb-NO" dirty="0"/>
          </a:p>
          <a:p>
            <a:r>
              <a:rPr lang="nb-NO" dirty="0" smtClean="0"/>
              <a:t>Dette kan suppleres med foreliggende data (sekundærdata)</a:t>
            </a:r>
          </a:p>
          <a:p>
            <a:pPr lvl="1"/>
            <a:r>
              <a:rPr lang="nb-NO" dirty="0" smtClean="0"/>
              <a:t>Historiske data</a:t>
            </a:r>
          </a:p>
          <a:p>
            <a:pPr lvl="1"/>
            <a:r>
              <a:rPr lang="nb-NO" dirty="0" smtClean="0"/>
              <a:t>Registerdata</a:t>
            </a:r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488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Åpen eller skjult observatør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Åpen observatør, </a:t>
            </a:r>
            <a:r>
              <a:rPr lang="nb-NO" dirty="0" err="1" smtClean="0"/>
              <a:t>dvs</a:t>
            </a:r>
            <a:r>
              <a:rPr lang="nb-NO" dirty="0" smtClean="0"/>
              <a:t> å være åpen om forskerrollen</a:t>
            </a:r>
          </a:p>
          <a:p>
            <a:pPr lvl="1"/>
            <a:r>
              <a:rPr lang="nb-NO" dirty="0" smtClean="0"/>
              <a:t>Mest moralsk forsvarlig</a:t>
            </a:r>
          </a:p>
          <a:p>
            <a:pPr lvl="1"/>
            <a:r>
              <a:rPr lang="nb-NO" dirty="0" smtClean="0"/>
              <a:t>Unngå å «lure» folk</a:t>
            </a:r>
          </a:p>
          <a:p>
            <a:endParaRPr lang="nb-NO" dirty="0"/>
          </a:p>
          <a:p>
            <a:r>
              <a:rPr lang="nb-NO" dirty="0" smtClean="0"/>
              <a:t>Skjult observatør, </a:t>
            </a:r>
            <a:r>
              <a:rPr lang="nb-NO" dirty="0" smtClean="0"/>
              <a:t>det vil si </a:t>
            </a:r>
            <a:r>
              <a:rPr lang="nb-NO" dirty="0" smtClean="0"/>
              <a:t>å holde forskerrollen hemmelig</a:t>
            </a:r>
          </a:p>
          <a:p>
            <a:pPr lvl="1"/>
            <a:r>
              <a:rPr lang="nb-NO" dirty="0" smtClean="0"/>
              <a:t>Undercover</a:t>
            </a:r>
          </a:p>
          <a:p>
            <a:pPr lvl="1"/>
            <a:r>
              <a:rPr lang="nb-NO" dirty="0" smtClean="0"/>
              <a:t>Fysisk skjult</a:t>
            </a:r>
          </a:p>
          <a:p>
            <a:pPr lvl="1"/>
            <a:r>
              <a:rPr lang="nb-NO" dirty="0" smtClean="0"/>
              <a:t>Mest akseptabelt i det «offentlige rom», men kan være «nødvendig» og akseptabelt i andre tilfeller også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49" y="1054256"/>
            <a:ext cx="2388932" cy="3189347"/>
          </a:xfrm>
          <a:prstGeom prst="rect">
            <a:avLst/>
          </a:prstGeom>
        </p:spPr>
      </p:pic>
      <p:pic>
        <p:nvPicPr>
          <p:cNvPr id="2050" name="Picture 2" descr="Image result for taxik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03" y="5290653"/>
            <a:ext cx="2078408" cy="116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Deltager eller ikke deltager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Deltager, </a:t>
            </a:r>
            <a:r>
              <a:rPr lang="nb-NO" dirty="0" err="1" smtClean="0"/>
              <a:t>dvs</a:t>
            </a:r>
            <a:r>
              <a:rPr lang="nb-NO" dirty="0" smtClean="0"/>
              <a:t> at forskeren deltar sammen med dem han/hun studerer</a:t>
            </a:r>
          </a:p>
          <a:p>
            <a:pPr lvl="1"/>
            <a:r>
              <a:rPr lang="nb-NO" dirty="0" smtClean="0"/>
              <a:t>Brukes først og fremst dersom man antar at man lærer/opplever mer av å delta</a:t>
            </a:r>
          </a:p>
          <a:p>
            <a:endParaRPr lang="nb-NO" sz="2400" dirty="0" smtClean="0"/>
          </a:p>
          <a:p>
            <a:r>
              <a:rPr lang="nb-NO" dirty="0" smtClean="0"/>
              <a:t>Ikke </a:t>
            </a:r>
            <a:r>
              <a:rPr lang="nb-NO" dirty="0"/>
              <a:t>deltager, </a:t>
            </a:r>
            <a:r>
              <a:rPr lang="nb-NO" dirty="0" err="1"/>
              <a:t>dvs</a:t>
            </a:r>
            <a:r>
              <a:rPr lang="nb-NO" dirty="0"/>
              <a:t> at forskeren «står utenfor» og ser </a:t>
            </a:r>
            <a:r>
              <a:rPr lang="nb-NO" dirty="0" smtClean="0"/>
              <a:t>inn</a:t>
            </a:r>
          </a:p>
          <a:p>
            <a:pPr lvl="1"/>
            <a:r>
              <a:rPr lang="nb-NO" dirty="0" smtClean="0"/>
              <a:t>Brukes først og fremst når forskeren ønsker distanse for å kunne få med seg/analysere hva som skjer</a:t>
            </a:r>
          </a:p>
          <a:p>
            <a:endParaRPr lang="nb-NO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22" y="446151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1219</TotalTime>
  <Words>592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Times New Roman</vt:lpstr>
      <vt:lpstr>Tw Cen MT</vt:lpstr>
      <vt:lpstr>Tw Cen MT Condensed</vt:lpstr>
      <vt:lpstr>Wingdings</vt:lpstr>
      <vt:lpstr>Wingdings 3</vt:lpstr>
      <vt:lpstr>Integral</vt:lpstr>
      <vt:lpstr>observasjon</vt:lpstr>
      <vt:lpstr>observasjon</vt:lpstr>
      <vt:lpstr>Observasjon</vt:lpstr>
      <vt:lpstr>Utvalgsstrategi</vt:lpstr>
      <vt:lpstr>Naturlig setting/feltobservasjon</vt:lpstr>
      <vt:lpstr>Arrangert setting</vt:lpstr>
      <vt:lpstr>Feltnotater</vt:lpstr>
      <vt:lpstr>Åpen eller skjult observatør</vt:lpstr>
      <vt:lpstr>Deltager eller ikke deltager</vt:lpstr>
      <vt:lpstr>Observasjon</vt:lpstr>
      <vt:lpstr>Svakheter med skjult deltager rollen</vt:lpstr>
      <vt:lpstr>PowerPoint Presentation</vt:lpstr>
      <vt:lpstr>PowerPoint Presentation</vt:lpstr>
      <vt:lpstr>Svakheter med åpen observerende deltaker rollen</vt:lpstr>
      <vt:lpstr>PowerPoint Presentation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Kvalitativ datainnsamling</dc:title>
  <dc:creator>Anne Mathisrud Sørebø</dc:creator>
  <cp:lastModifiedBy>Anne Mathisrud Sørebø</cp:lastModifiedBy>
  <cp:revision>14</cp:revision>
  <dcterms:created xsi:type="dcterms:W3CDTF">2017-01-27T13:07:21Z</dcterms:created>
  <dcterms:modified xsi:type="dcterms:W3CDTF">2020-01-27T13:14:19Z</dcterms:modified>
</cp:coreProperties>
</file>