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Utvelgelse av informanter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Anne Sørebø - USN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65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925" y="241782"/>
            <a:ext cx="7729728" cy="1188720"/>
          </a:xfrm>
        </p:spPr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gruppekarakteristikker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132" y="1543812"/>
            <a:ext cx="9541933" cy="458046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b-NO" sz="2000" dirty="0" smtClean="0"/>
              <a:t>Utvalg basert på gruppekarakteristikker</a:t>
            </a:r>
          </a:p>
          <a:p>
            <a:pPr marL="228600" lvl="1" indent="0">
              <a:buNone/>
            </a:pPr>
            <a:r>
              <a:rPr lang="nb-NO" dirty="0" smtClean="0"/>
              <a:t>3.a) Homogent </a:t>
            </a:r>
            <a:r>
              <a:rPr lang="nb-NO" dirty="0" smtClean="0"/>
              <a:t>utvalg (svært liten variasjon ut fra sentrale kjennetegn)</a:t>
            </a:r>
          </a:p>
          <a:p>
            <a:pPr lvl="2"/>
            <a:r>
              <a:rPr lang="nb-NO" dirty="0" smtClean="0"/>
              <a:t>Typiske tilfeller</a:t>
            </a:r>
          </a:p>
          <a:p>
            <a:pPr lvl="2"/>
            <a:r>
              <a:rPr lang="nb-NO" dirty="0" smtClean="0"/>
              <a:t>Håndballpublikum (personer med årskort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Vanlig ved gruppesamtaler</a:t>
            </a:r>
          </a:p>
          <a:p>
            <a:pPr marL="228600" lvl="1" indent="0">
              <a:buNone/>
            </a:pPr>
            <a:endParaRPr lang="nb-NO" dirty="0" smtClean="0"/>
          </a:p>
          <a:p>
            <a:pPr marL="228600" lvl="1" indent="0">
              <a:buNone/>
            </a:pPr>
            <a:r>
              <a:rPr lang="nb-NO" dirty="0" smtClean="0"/>
              <a:t>3 b) Kvoteutvelgelse </a:t>
            </a:r>
            <a:r>
              <a:rPr lang="nb-NO" dirty="0" smtClean="0"/>
              <a:t>eller stratifisert utvalg</a:t>
            </a:r>
          </a:p>
          <a:p>
            <a:pPr lvl="2"/>
            <a:r>
              <a:rPr lang="nb-NO" dirty="0" smtClean="0"/>
              <a:t>x antall studenter med middels gode karakterer, x antall med svært gode karakterer </a:t>
            </a:r>
            <a:r>
              <a:rPr lang="nb-NO" dirty="0" smtClean="0"/>
              <a:t>og </a:t>
            </a:r>
            <a:r>
              <a:rPr lang="nb-NO" dirty="0" smtClean="0"/>
              <a:t>x antall med dårlige karakterer</a:t>
            </a:r>
          </a:p>
          <a:p>
            <a:pPr marL="228600" lvl="1" indent="0">
              <a:buNone/>
            </a:pPr>
            <a:r>
              <a:rPr lang="nb-NO" dirty="0" smtClean="0"/>
              <a:t>3 c) Kritiske </a:t>
            </a:r>
            <a:r>
              <a:rPr lang="nb-NO" dirty="0" smtClean="0"/>
              <a:t>tilfeller</a:t>
            </a:r>
          </a:p>
          <a:p>
            <a:pPr lvl="2"/>
            <a:r>
              <a:rPr lang="nb-NO" dirty="0" smtClean="0"/>
              <a:t>Dersom det skjer her kan vi være temmelig sikre på at det skjer andre steder også</a:t>
            </a:r>
          </a:p>
          <a:p>
            <a:pPr lvl="3"/>
            <a:r>
              <a:rPr lang="nb-NO" dirty="0" smtClean="0"/>
              <a:t>Dersom masterstudentene har problemer med å forstå hvordan de skal melde seg opp til eksamen, er det stor sannsynlighet at studenter på lavere nivå også har problemer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292" y="2505911"/>
            <a:ext cx="2180723" cy="122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" y="5329767"/>
            <a:ext cx="2143849" cy="1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gruppekarakteristikker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602" y="2412337"/>
            <a:ext cx="7729728" cy="3101983"/>
          </a:xfrm>
        </p:spPr>
        <p:txBody>
          <a:bodyPr/>
          <a:lstStyle/>
          <a:p>
            <a:r>
              <a:rPr lang="nb-NO" dirty="0" smtClean="0"/>
              <a:t>3 d) Snøballmetoden</a:t>
            </a:r>
            <a:endParaRPr lang="nb-NO" dirty="0" smtClean="0"/>
          </a:p>
          <a:p>
            <a:pPr lvl="1"/>
            <a:r>
              <a:rPr lang="nb-NO" dirty="0" smtClean="0"/>
              <a:t>Starter med en informant som anbefaler en neste som anbefaler eller kommer med forslag til neste</a:t>
            </a:r>
          </a:p>
          <a:p>
            <a:pPr lvl="2"/>
            <a:r>
              <a:rPr lang="nb-NO" dirty="0" smtClean="0"/>
              <a:t>Intervjue personer som lever med kroniske smerter, </a:t>
            </a:r>
            <a:r>
              <a:rPr lang="nb-NO" dirty="0"/>
              <a:t> </a:t>
            </a:r>
            <a:r>
              <a:rPr lang="nb-NO" dirty="0" smtClean="0"/>
              <a:t>den </a:t>
            </a:r>
            <a:r>
              <a:rPr lang="nb-NO" dirty="0" smtClean="0"/>
              <a:t>første personen vi intervjuer kjenner kanskje en annen som også lever med kroniske </a:t>
            </a:r>
            <a:r>
              <a:rPr lang="nb-NO" dirty="0" smtClean="0"/>
              <a:t>smerter, denne kjenner ennå en osv.</a:t>
            </a:r>
            <a:endParaRPr lang="nb-NO" dirty="0" smtClean="0"/>
          </a:p>
          <a:p>
            <a:pPr lvl="1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9" y="4250266"/>
            <a:ext cx="2670055" cy="17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Utvalgskriterier</a:t>
            </a:r>
            <a:br>
              <a:rPr lang="nb-NO" dirty="0" smtClean="0"/>
            </a:br>
            <a:r>
              <a:rPr lang="nb-NO" dirty="0" smtClean="0"/>
              <a:t>gruppekarakteristikker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3 e) Kriteriebasert utvelgelse</a:t>
            </a:r>
          </a:p>
          <a:p>
            <a:pPr lvl="1"/>
            <a:r>
              <a:rPr lang="nb-NO" dirty="0" smtClean="0"/>
              <a:t>Informanter må oppfylle spesielle kriterier</a:t>
            </a:r>
          </a:p>
          <a:p>
            <a:pPr lvl="1"/>
            <a:endParaRPr lang="nb-NO" dirty="0"/>
          </a:p>
          <a:p>
            <a:pPr lvl="1"/>
            <a:r>
              <a:rPr lang="nb-NO" dirty="0" smtClean="0"/>
              <a:t>Informanter som har gjennomgått </a:t>
            </a:r>
            <a:r>
              <a:rPr lang="nb-NO" dirty="0" err="1" smtClean="0"/>
              <a:t>Covid</a:t>
            </a:r>
            <a:r>
              <a:rPr lang="nb-NO" dirty="0" smtClean="0"/>
              <a:t> 19 sykdom</a:t>
            </a:r>
          </a:p>
          <a:p>
            <a:pPr lvl="1"/>
            <a:r>
              <a:rPr lang="nb-NO" dirty="0" smtClean="0"/>
              <a:t>Informanter som har hoppet av et studieløp i løpet av «pandemien»</a:t>
            </a:r>
          </a:p>
          <a:p>
            <a:pPr lvl="1"/>
            <a:endParaRPr lang="nb-NO" dirty="0"/>
          </a:p>
        </p:txBody>
      </p:sp>
      <p:pic>
        <p:nvPicPr>
          <p:cNvPr id="1026" name="Picture 2" descr="Syk i ferien – ny ferie sener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42" y="3135841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9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Utvalgskriterier</a:t>
            </a:r>
            <a:br>
              <a:rPr lang="nb-NO" dirty="0" smtClean="0"/>
            </a:br>
            <a:r>
              <a:rPr lang="nb-NO" dirty="0" smtClean="0"/>
              <a:t>teoribasert utvalg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nb-NO" dirty="0" smtClean="0"/>
              <a:t>Bekreftende eller avkreftende utvalg</a:t>
            </a:r>
          </a:p>
          <a:p>
            <a:pPr lvl="1"/>
            <a:r>
              <a:rPr lang="nb-NO" dirty="0" smtClean="0"/>
              <a:t>Ser etter tilfeller som vil bekrefte eller avkrefte hypoteser</a:t>
            </a:r>
          </a:p>
          <a:p>
            <a:pPr lvl="2"/>
            <a:r>
              <a:rPr lang="nb-NO" dirty="0" smtClean="0"/>
              <a:t>Studerer ledere og deres møter med ansatte i en bedrift som trues av masseoppsigelser eller nedleggelse</a:t>
            </a:r>
          </a:p>
          <a:p>
            <a:pPr lvl="2"/>
            <a:r>
              <a:rPr lang="nb-NO" dirty="0" smtClean="0"/>
              <a:t>Finne en </a:t>
            </a:r>
            <a:r>
              <a:rPr lang="nb-NO" dirty="0"/>
              <a:t>a</a:t>
            </a:r>
            <a:r>
              <a:rPr lang="nb-NO" dirty="0" smtClean="0"/>
              <a:t>nnen bedrift i samme situasjon eller en bedrift som har vært igjennom nedbemanning</a:t>
            </a:r>
          </a:p>
          <a:p>
            <a:pPr lvl="3"/>
            <a:r>
              <a:rPr lang="nb-NO" dirty="0" smtClean="0"/>
              <a:t>Målet er å bekrefte eller avkrefte at hovedfunnene gjelder generelt for ledere i truede  norske bedrifter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646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Informanter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I kvalitative intervjuer ønsker vi </a:t>
            </a:r>
            <a:r>
              <a:rPr lang="nb-NO" u="sng" dirty="0" smtClean="0"/>
              <a:t>fyldige beskrivelser</a:t>
            </a:r>
          </a:p>
          <a:p>
            <a:r>
              <a:rPr lang="nb-NO" dirty="0" smtClean="0"/>
              <a:t>Vi vil ha informanter som kan gi oss </a:t>
            </a:r>
            <a:r>
              <a:rPr lang="nb-NO" u="sng" dirty="0" smtClean="0"/>
              <a:t>ny, grundig og nyttig informasjon</a:t>
            </a:r>
          </a:p>
          <a:p>
            <a:r>
              <a:rPr lang="nb-NO" dirty="0" smtClean="0"/>
              <a:t>Vi vil forstå hvordan informanten oppfatter virkeligheten rundt seg</a:t>
            </a:r>
          </a:p>
          <a:p>
            <a:endParaRPr lang="nb-NO" dirty="0" smtClean="0"/>
          </a:p>
          <a:p>
            <a:r>
              <a:rPr lang="nb-NO" dirty="0" smtClean="0"/>
              <a:t>Intern gyldighet og realisme blir viktig</a:t>
            </a:r>
          </a:p>
          <a:p>
            <a:endParaRPr lang="nb-NO" dirty="0"/>
          </a:p>
          <a:p>
            <a:r>
              <a:rPr lang="nb-NO" u="sng" dirty="0" smtClean="0"/>
              <a:t>Strategisk utvelging av informanter</a:t>
            </a:r>
          </a:p>
          <a:p>
            <a:r>
              <a:rPr lang="nb-NO" dirty="0" smtClean="0"/>
              <a:t>Utvalget skal være </a:t>
            </a:r>
            <a:r>
              <a:rPr lang="nb-NO" u="sng" dirty="0" smtClean="0"/>
              <a:t>hensiktsmessig</a:t>
            </a:r>
            <a:r>
              <a:rPr lang="nb-NO" dirty="0" smtClean="0"/>
              <a:t>, ikke nødvendigvis representativt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48" t="20136" r="5235" b="11664"/>
          <a:stretch/>
        </p:blipFill>
        <p:spPr>
          <a:xfrm>
            <a:off x="314037" y="523983"/>
            <a:ext cx="11702474" cy="5488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18" y="2044557"/>
            <a:ext cx="3768437" cy="297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8311793" y="1385299"/>
            <a:ext cx="3704718" cy="3412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5517222" y="1140431"/>
            <a:ext cx="1623317" cy="3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7623425" y="770562"/>
            <a:ext cx="3205537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6287784" y="2486345"/>
            <a:ext cx="1089061" cy="60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4823717" y="3290222"/>
            <a:ext cx="1381874" cy="49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4643919" y="4232953"/>
            <a:ext cx="1561672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3852809" y="5015345"/>
            <a:ext cx="2434975" cy="2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/>
          <p:nvPr/>
        </p:nvSpPr>
        <p:spPr>
          <a:xfrm>
            <a:off x="6891866" y="4695290"/>
            <a:ext cx="3947369" cy="1317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ctangle 14"/>
          <p:cNvSpPr/>
          <p:nvPr/>
        </p:nvSpPr>
        <p:spPr>
          <a:xfrm>
            <a:off x="4969933" y="3290222"/>
            <a:ext cx="1235658" cy="491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170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Utvalgsstørrelse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Utvalget skal være stort nok til at vi får belyst problemstillingen</a:t>
            </a:r>
          </a:p>
          <a:p>
            <a:r>
              <a:rPr lang="nb-NO" dirty="0" smtClean="0"/>
              <a:t>Antallet er avhengig av kvaliteten på intervjuene </a:t>
            </a:r>
          </a:p>
          <a:p>
            <a:pPr lvl="1"/>
            <a:r>
              <a:rPr lang="nb-NO" dirty="0" smtClean="0"/>
              <a:t>(korte standardiserte intervjuer krever flere informanter enn lange ustrukturerte intervjuer/gode samtaler)</a:t>
            </a:r>
          </a:p>
          <a:p>
            <a:pPr lvl="1"/>
            <a:endParaRPr lang="nb-NO" dirty="0"/>
          </a:p>
          <a:p>
            <a:r>
              <a:rPr lang="nb-NO" dirty="0" smtClean="0"/>
              <a:t>Det bør gjennomføres intervjuer helt til forskeren ikke lenger får ny informasjon (vi når et metningspunkt)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16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Vanlig størrelse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Det er vanlig med et utvalg bestående av mellom 10 og 25 informanter</a:t>
            </a:r>
          </a:p>
          <a:p>
            <a:r>
              <a:rPr lang="nb-NO" dirty="0" smtClean="0"/>
              <a:t>Mindre forprosjekter etc. 10-15 informanter</a:t>
            </a:r>
          </a:p>
          <a:p>
            <a:endParaRPr lang="nb-NO" dirty="0"/>
          </a:p>
          <a:p>
            <a:r>
              <a:rPr lang="nb-NO" dirty="0" smtClean="0"/>
              <a:t>Det er VIKTIGERE å skaffe et relevant utvalg av informanter enn å skaffe mange.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06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enkeltcase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sz="2000" dirty="0"/>
              <a:t>Signifikante enkeltcase </a:t>
            </a:r>
          </a:p>
          <a:p>
            <a:pPr lvl="2"/>
            <a:r>
              <a:rPr lang="nb-NO" sz="1800" dirty="0"/>
              <a:t>en toppleder, en idrettsperson etc</a:t>
            </a:r>
            <a:r>
              <a:rPr lang="nb-NO" sz="1800" dirty="0" smtClean="0"/>
              <a:t>.</a:t>
            </a:r>
            <a:endParaRPr lang="nb-NO" sz="1800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75" y="2762777"/>
            <a:ext cx="4020533" cy="2114022"/>
          </a:xfrm>
          <a:prstGeom prst="rect">
            <a:avLst/>
          </a:prstGeom>
        </p:spPr>
      </p:pic>
      <p:pic>
        <p:nvPicPr>
          <p:cNvPr id="3076" name="Picture 4" descr="Naomi Osaka tjente mest av idrettskvinn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00" y="379438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sammenlignende utvalg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79223"/>
            <a:ext cx="7729728" cy="34405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sz="2000" dirty="0" smtClean="0"/>
              <a:t>Sammenlignende utvalg</a:t>
            </a:r>
            <a:endParaRPr lang="nb-NO" sz="2000" dirty="0" smtClean="0"/>
          </a:p>
          <a:p>
            <a:pPr marL="228600" lvl="1" indent="0">
              <a:buNone/>
            </a:pPr>
            <a:r>
              <a:rPr lang="nb-NO" dirty="0" smtClean="0"/>
              <a:t>2.a) Ekstreme </a:t>
            </a:r>
            <a:r>
              <a:rPr lang="nb-NO" dirty="0" smtClean="0"/>
              <a:t>eller avvikende utvalg</a:t>
            </a:r>
          </a:p>
          <a:p>
            <a:pPr lvl="2"/>
            <a:r>
              <a:rPr lang="nb-NO" dirty="0" smtClean="0"/>
              <a:t>Informanter som er rike på informasjon </a:t>
            </a:r>
          </a:p>
          <a:p>
            <a:pPr lvl="2"/>
            <a:r>
              <a:rPr lang="nb-NO" dirty="0" smtClean="0"/>
              <a:t>Fordi de er ekstreme, spesielle eller avvikende i forhold til andre</a:t>
            </a:r>
          </a:p>
          <a:p>
            <a:pPr lvl="2"/>
            <a:r>
              <a:rPr lang="nb-NO" dirty="0" smtClean="0"/>
              <a:t>Ofte er de spesielt vellykkede eller spesielt mislykkede</a:t>
            </a:r>
          </a:p>
          <a:p>
            <a:pPr lvl="1"/>
            <a:endParaRPr lang="nb-NO" dirty="0"/>
          </a:p>
          <a:p>
            <a:pPr lvl="2"/>
            <a:r>
              <a:rPr lang="nb-NO" dirty="0" smtClean="0"/>
              <a:t>Elever </a:t>
            </a:r>
            <a:r>
              <a:rPr lang="nb-NO" dirty="0" smtClean="0"/>
              <a:t>som går ut fra videregående skole med karakter 6 i alle fag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25" y="3611646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sammenlignende utvalg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2 b) Intensive </a:t>
            </a:r>
            <a:r>
              <a:rPr lang="nb-NO" dirty="0" smtClean="0"/>
              <a:t>utvalg</a:t>
            </a:r>
          </a:p>
          <a:p>
            <a:pPr lvl="1"/>
            <a:r>
              <a:rPr lang="nb-NO" dirty="0" smtClean="0"/>
              <a:t>Har noen </a:t>
            </a:r>
            <a:r>
              <a:rPr lang="nb-NO" u="sng" dirty="0" smtClean="0"/>
              <a:t>felles kjennetegn uten å være ekstreme</a:t>
            </a:r>
          </a:p>
          <a:p>
            <a:pPr lvl="1"/>
            <a:r>
              <a:rPr lang="nb-NO" dirty="0" smtClean="0"/>
              <a:t>Ønsker å få mye informasjon uten at denne informasjonen er ekstrem</a:t>
            </a:r>
          </a:p>
          <a:p>
            <a:pPr lvl="2"/>
            <a:r>
              <a:rPr lang="nb-NO" dirty="0" smtClean="0"/>
              <a:t>Elever </a:t>
            </a:r>
            <a:r>
              <a:rPr lang="nb-NO" dirty="0" smtClean="0"/>
              <a:t>som har valgt samme linje på videregående og som har vist engasjement for skolen</a:t>
            </a:r>
          </a:p>
          <a:p>
            <a:pPr lvl="2"/>
            <a:r>
              <a:rPr lang="nb-NO" dirty="0" smtClean="0"/>
              <a:t>Eksperter/spesialister </a:t>
            </a:r>
            <a:r>
              <a:rPr lang="nb-NO" dirty="0" smtClean="0"/>
              <a:t>som vurderer brukergrensesnitt på nettsider 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46" y="4415972"/>
            <a:ext cx="1793708" cy="1423578"/>
          </a:xfrm>
          <a:prstGeom prst="rect">
            <a:avLst/>
          </a:prstGeom>
        </p:spPr>
      </p:pic>
      <p:pic>
        <p:nvPicPr>
          <p:cNvPr id="2052" name="Picture 4" descr="Image result for computer exp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850" y="5052149"/>
            <a:ext cx="1670942" cy="10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Utvalgsstrategier</a:t>
            </a:r>
            <a:br>
              <a:rPr lang="nb-NO" dirty="0" smtClean="0"/>
            </a:br>
            <a:r>
              <a:rPr lang="nb-NO" dirty="0" smtClean="0"/>
              <a:t>sammenlignende utvalg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43747"/>
            <a:ext cx="7729728" cy="3818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sz="3300" dirty="0" smtClean="0"/>
              <a:t>2 c) Utvalg </a:t>
            </a:r>
            <a:r>
              <a:rPr lang="nb-NO" sz="3300" dirty="0" smtClean="0"/>
              <a:t>med maksimal variasjon</a:t>
            </a:r>
          </a:p>
          <a:p>
            <a:pPr lvl="1"/>
            <a:r>
              <a:rPr lang="nb-NO" sz="2900" dirty="0" smtClean="0"/>
              <a:t>Et typisk tilfelle, og to motpoler (personer i en gruppe som avviker mest mulig fra hverandre)</a:t>
            </a:r>
          </a:p>
          <a:p>
            <a:pPr lvl="1"/>
            <a:endParaRPr lang="nb-NO" sz="2900" dirty="0"/>
          </a:p>
          <a:p>
            <a:pPr lvl="1"/>
            <a:r>
              <a:rPr lang="nb-NO" sz="2900" dirty="0" smtClean="0"/>
              <a:t>Norske sjømannskirker</a:t>
            </a:r>
          </a:p>
          <a:p>
            <a:pPr lvl="2"/>
            <a:r>
              <a:rPr lang="nb-NO" sz="2500" dirty="0" smtClean="0"/>
              <a:t>Mest mulig spredning på destinasjoner med hensyn til brukergruppene</a:t>
            </a:r>
          </a:p>
          <a:p>
            <a:pPr lvl="3"/>
            <a:r>
              <a:rPr lang="nb-NO" sz="2500" dirty="0" smtClean="0"/>
              <a:t>Antwerpen (trailersjåfører)</a:t>
            </a:r>
          </a:p>
          <a:p>
            <a:pPr lvl="3"/>
            <a:r>
              <a:rPr lang="nb-NO" sz="2500" dirty="0" smtClean="0"/>
              <a:t>Singapore (forretningsfolk)</a:t>
            </a:r>
          </a:p>
          <a:p>
            <a:pPr lvl="3"/>
            <a:r>
              <a:rPr lang="nb-NO" sz="2500" dirty="0" smtClean="0"/>
              <a:t>Kobe (misjonærer og forretningsfolk)</a:t>
            </a:r>
          </a:p>
          <a:p>
            <a:pPr lvl="3"/>
            <a:r>
              <a:rPr lang="nb-NO" sz="2500" dirty="0" smtClean="0"/>
              <a:t>New Orleans (fastboende nordmenn)</a:t>
            </a:r>
          </a:p>
          <a:p>
            <a:pPr lvl="3"/>
            <a:r>
              <a:rPr lang="nb-NO" sz="2500" dirty="0" smtClean="0"/>
              <a:t>London (studenter, au pairer, ambassadefolk og fastboende)</a:t>
            </a:r>
          </a:p>
          <a:p>
            <a:pPr lvl="3"/>
            <a:r>
              <a:rPr lang="nb-NO" sz="2500" dirty="0" smtClean="0"/>
              <a:t>Alicante (kort og langtidsturister)</a:t>
            </a:r>
          </a:p>
          <a:p>
            <a:pPr lvl="1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27" y="3579717"/>
            <a:ext cx="1087144" cy="1451393"/>
          </a:xfrm>
          <a:prstGeom prst="rect">
            <a:avLst/>
          </a:prstGeom>
        </p:spPr>
      </p:pic>
      <p:pic>
        <p:nvPicPr>
          <p:cNvPr id="3076" name="Picture 4" descr="Image result for sjømanskirken new orl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58" y="5220947"/>
            <a:ext cx="1418306" cy="8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13462</TotalTime>
  <Words>589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Utvelgelse av informanter</vt:lpstr>
      <vt:lpstr>Informanter</vt:lpstr>
      <vt:lpstr>PowerPoint Presentation</vt:lpstr>
      <vt:lpstr>Utvalgsstørrelse</vt:lpstr>
      <vt:lpstr>Vanlig størrelse</vt:lpstr>
      <vt:lpstr>Utvalgsstrategier enkeltcase</vt:lpstr>
      <vt:lpstr>Utvalgsstrategier sammenlignende utvalg</vt:lpstr>
      <vt:lpstr>Utvalgsstrategier sammenlignende utvalg</vt:lpstr>
      <vt:lpstr>Utvalgsstrategier sammenlignende utvalg</vt:lpstr>
      <vt:lpstr>Utvalgsstrategier gruppekarakteristikker</vt:lpstr>
      <vt:lpstr>Utvalgsstrategier gruppekarakteristikker</vt:lpstr>
      <vt:lpstr>Utvalgskriterier gruppekarakteristikker</vt:lpstr>
      <vt:lpstr>Utvalgskriterier teoribasert utvalg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Utvelgelse av informanter</dc:title>
  <dc:creator>Anne Mathisrud Sørebø</dc:creator>
  <cp:lastModifiedBy>Anne Mathisrud Sørebø</cp:lastModifiedBy>
  <cp:revision>17</cp:revision>
  <dcterms:created xsi:type="dcterms:W3CDTF">2020-01-27T09:36:24Z</dcterms:created>
  <dcterms:modified xsi:type="dcterms:W3CDTF">2022-01-21T18:08:05Z</dcterms:modified>
</cp:coreProperties>
</file>