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2" r:id="rId9"/>
    <p:sldId id="263" r:id="rId10"/>
    <p:sldId id="266" r:id="rId11"/>
    <p:sldId id="261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CF1A1-D86E-48A0-A764-30F438C338A6}" v="2" dt="2023-01-30T12:55:22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Kollar" userId="8c670d8daa4f286c" providerId="LiveId" clId="{78FCF1A1-D86E-48A0-A764-30F438C338A6}"/>
    <pc:docChg chg="custSel modSld">
      <pc:chgData name="Roman Kollar" userId="8c670d8daa4f286c" providerId="LiveId" clId="{78FCF1A1-D86E-48A0-A764-30F438C338A6}" dt="2023-01-30T12:55:22.552" v="20" actId="20577"/>
      <pc:docMkLst>
        <pc:docMk/>
      </pc:docMkLst>
      <pc:sldChg chg="modSp">
        <pc:chgData name="Roman Kollar" userId="8c670d8daa4f286c" providerId="LiveId" clId="{78FCF1A1-D86E-48A0-A764-30F438C338A6}" dt="2023-01-30T12:55:22.552" v="20" actId="20577"/>
        <pc:sldMkLst>
          <pc:docMk/>
          <pc:sldMk cId="2402221304" sldId="264"/>
        </pc:sldMkLst>
        <pc:spChg chg="mod">
          <ac:chgData name="Roman Kollar" userId="8c670d8daa4f286c" providerId="LiveId" clId="{78FCF1A1-D86E-48A0-A764-30F438C338A6}" dt="2023-01-30T12:55:22.552" v="20" actId="20577"/>
          <ac:spMkLst>
            <pc:docMk/>
            <pc:sldMk cId="2402221304" sldId="264"/>
            <ac:spMk id="3" creationId="{00000000-0000-0000-0000-000000000000}"/>
          </ac:spMkLst>
        </pc:spChg>
      </pc:sldChg>
      <pc:sldChg chg="modNotesTx">
        <pc:chgData name="Roman Kollar" userId="8c670d8daa4f286c" providerId="LiveId" clId="{78FCF1A1-D86E-48A0-A764-30F438C338A6}" dt="2023-01-30T12:50:46.890" v="18" actId="20577"/>
        <pc:sldMkLst>
          <pc:docMk/>
          <pc:sldMk cId="218291253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6C0C6-CB43-4841-A13B-F7DD1AA6B181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142F7-4F5E-437A-A6AD-E51F6E3D88E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08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kap</a:t>
            </a:r>
            <a:r>
              <a:rPr lang="nb-NO" dirty="0"/>
              <a:t> 15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142F7-4F5E-437A-A6AD-E51F6E3D88E0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78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3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1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8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3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1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5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3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0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Intervju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Anne Sørebø - USN</a:t>
            </a:r>
          </a:p>
        </p:txBody>
      </p:sp>
    </p:spTree>
    <p:extLst>
      <p:ext uri="{BB962C8B-B14F-4D97-AF65-F5344CB8AC3E}">
        <p14:creationId xmlns:p14="http://schemas.microsoft.com/office/powerpoint/2010/main" val="313826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Oppmuntringsspørsmål/oppfølgingsspørsmål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52600"/>
            <a:ext cx="9720073" cy="45567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  </a:t>
            </a:r>
            <a:r>
              <a:rPr lang="nb-NO" dirty="0">
                <a:solidFill>
                  <a:srgbClr val="C00000"/>
                </a:solidFill>
              </a:rPr>
              <a:t>Oppmuntre:</a:t>
            </a:r>
            <a:r>
              <a:rPr lang="nb-NO" dirty="0"/>
              <a:t> Hva mener du? Kan du utdype? Hvordan opplevde du …?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  </a:t>
            </a:r>
            <a:r>
              <a:rPr lang="nb-NO" dirty="0">
                <a:solidFill>
                  <a:srgbClr val="C00000"/>
                </a:solidFill>
              </a:rPr>
              <a:t>Mer detaljer: </a:t>
            </a:r>
            <a:r>
              <a:rPr lang="nb-NO" dirty="0"/>
              <a:t>Hvordan gjør du ….? Kan du beskrive den episoden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  </a:t>
            </a:r>
            <a:r>
              <a:rPr lang="nb-NO" dirty="0">
                <a:solidFill>
                  <a:srgbClr val="C00000"/>
                </a:solidFill>
              </a:rPr>
              <a:t>Nyanserte svar: </a:t>
            </a:r>
            <a:r>
              <a:rPr lang="nb-NO" dirty="0"/>
              <a:t>Er dette noe du har opplevd selv? Kan du presisere hva du mener                                                                med …?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  </a:t>
            </a:r>
            <a:r>
              <a:rPr lang="nb-NO" dirty="0">
                <a:solidFill>
                  <a:srgbClr val="C00000"/>
                </a:solidFill>
              </a:rPr>
              <a:t>Vis interesse: </a:t>
            </a:r>
            <a:r>
              <a:rPr lang="nb-NO" dirty="0"/>
              <a:t>Ja, ja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r>
              <a:rPr lang="nb-NO" dirty="0"/>
              <a:t>    Fortell mer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r>
              <a:rPr lang="nb-NO" dirty="0"/>
              <a:t>     Kan du gi eksempler </a:t>
            </a:r>
            <a:r>
              <a:rPr lang="nb-NO" dirty="0"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</a:t>
            </a:r>
            <a:r>
              <a:rPr lang="nb-NO" dirty="0">
                <a:solidFill>
                  <a:srgbClr val="C00000"/>
                </a:solidFill>
                <a:sym typeface="Wingdings" panose="05000000000000000000" pitchFamily="2" charset="2"/>
              </a:rPr>
              <a:t>Pass på å ikke vise enighet/uenighet: </a:t>
            </a:r>
            <a:r>
              <a:rPr lang="nb-NO" dirty="0">
                <a:sym typeface="Wingdings" panose="05000000000000000000" pitchFamily="2" charset="2"/>
              </a:rPr>
              <a:t>Nikke med hodet  Ja det er jeg enig i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Lytt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Observer kroppsspråk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Vær forsiktig med å avbryte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Vær påpasselig med intimsonen/avstand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sym typeface="Wingdings" panose="05000000000000000000" pitchFamily="2" charset="2"/>
              </a:rPr>
              <a:t>  Unngå å komme med løfter eller å bevisst innynde deg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 rot="754070">
            <a:off x="7095068" y="4944534"/>
            <a:ext cx="4455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>
                <a:solidFill>
                  <a:srgbClr val="C00000"/>
                </a:solidFill>
              </a:rPr>
              <a:t>Eliza</a:t>
            </a:r>
            <a:r>
              <a:rPr lang="nb-NO" sz="2400" dirty="0">
                <a:solidFill>
                  <a:srgbClr val="C00000"/>
                </a:solidFill>
              </a:rPr>
              <a:t> – dataprogram fra 1964/66</a:t>
            </a:r>
          </a:p>
        </p:txBody>
      </p:sp>
    </p:spTree>
    <p:extLst>
      <p:ext uri="{BB962C8B-B14F-4D97-AF65-F5344CB8AC3E}">
        <p14:creationId xmlns:p14="http://schemas.microsoft.com/office/powerpoint/2010/main" val="340491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Forskerens hypoteser om årsaksforhold må ALDRI formidles til informantene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4127" y="2786514"/>
            <a:ext cx="9720073" cy="4023360"/>
          </a:xfrm>
        </p:spPr>
        <p:txBody>
          <a:bodyPr/>
          <a:lstStyle/>
          <a:p>
            <a:r>
              <a:rPr lang="nb-NO" sz="2800" dirty="0"/>
              <a:t>«Du er vel enig i at …. er viktig for …..»</a:t>
            </a:r>
          </a:p>
          <a:p>
            <a:r>
              <a:rPr lang="nb-NO" sz="2800" dirty="0"/>
              <a:t>«Det beste er jo at …… for da vil vel …… skje, ikke sant»</a:t>
            </a:r>
          </a:p>
          <a:p>
            <a:r>
              <a:rPr lang="nb-NO" sz="2800" dirty="0"/>
              <a:t>«I følge teorien så skal jo ….. gjøres på denne måten ……, er det slik dere gjør det?»</a:t>
            </a:r>
          </a:p>
          <a:p>
            <a:endParaRPr lang="nb-NO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51810" y="2600426"/>
            <a:ext cx="6641431" cy="219776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532021" y="2462463"/>
            <a:ext cx="5358063" cy="246246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Vurdering av </a:t>
            </a:r>
            <a:r>
              <a:rPr lang="nb-NO" dirty="0" err="1"/>
              <a:t>bekreftbarhet</a:t>
            </a:r>
            <a:r>
              <a:rPr lang="nb-NO" dirty="0"/>
              <a:t> (objektivitet)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19705"/>
            <a:ext cx="9720073" cy="4389655"/>
          </a:xfrm>
        </p:spPr>
        <p:txBody>
          <a:bodyPr>
            <a:normAutofit/>
          </a:bodyPr>
          <a:lstStyle/>
          <a:p>
            <a:r>
              <a:rPr lang="nb-NO" sz="2400" dirty="0" err="1">
                <a:solidFill>
                  <a:srgbClr val="0070C0"/>
                </a:solidFill>
              </a:rPr>
              <a:t>Bekreftbarhet</a:t>
            </a:r>
            <a:r>
              <a:rPr lang="nb-NO" sz="2400" dirty="0"/>
              <a:t> – en vurdering av </a:t>
            </a:r>
            <a:r>
              <a:rPr lang="nb-NO" sz="2400" dirty="0">
                <a:solidFill>
                  <a:srgbClr val="C00000"/>
                </a:solidFill>
              </a:rPr>
              <a:t>pålitelighet (reliabilitet)</a:t>
            </a:r>
          </a:p>
          <a:p>
            <a:endParaRPr lang="nb-NO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2000" dirty="0"/>
              <a:t>En refleksjon over hvordan datainnsamlingen har foregått, med sikte på å bli seg bevisst mulige feilkilder</a:t>
            </a:r>
          </a:p>
          <a:p>
            <a:pPr lvl="3"/>
            <a:r>
              <a:rPr lang="nb-NO" sz="1800" dirty="0"/>
              <a:t>Kan forskeren ha «lagt korrekte» svar i munnen på informanten</a:t>
            </a:r>
          </a:p>
          <a:p>
            <a:pPr lvl="3"/>
            <a:r>
              <a:rPr lang="nb-NO" sz="1800" dirty="0"/>
              <a:t>Kan informanten ha følt seg underlegen forskeren</a:t>
            </a:r>
          </a:p>
          <a:p>
            <a:pPr lvl="3"/>
            <a:r>
              <a:rPr lang="nb-NO" sz="1800" dirty="0"/>
              <a:t>Kan informanten ha vært redd for at andre skal høre hva han har sagt </a:t>
            </a:r>
          </a:p>
          <a:p>
            <a:pPr marL="457200" lvl="3" indent="0">
              <a:buNone/>
            </a:pPr>
            <a:r>
              <a:rPr lang="nb-NO" sz="1800" dirty="0"/>
              <a:t>  (ledelse etc.)</a:t>
            </a:r>
          </a:p>
          <a:p>
            <a:pPr lvl="3"/>
            <a:r>
              <a:rPr lang="nb-NO" sz="1800" dirty="0"/>
              <a:t>Var det satt av for dårlig tid</a:t>
            </a:r>
          </a:p>
          <a:p>
            <a:pPr lvl="3"/>
            <a:endParaRPr lang="nb-NO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nb-NO" sz="2000" dirty="0"/>
              <a:t>Beskrive alle beslutninger, kommentere tidligere erfaringer, skjevheter, avvik, fordommer og oppfatninger som kan ha påvirket fortolkningen</a:t>
            </a:r>
          </a:p>
          <a:p>
            <a:pPr lvl="2"/>
            <a:endParaRPr lang="nb-NO" sz="1800" dirty="0"/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592" y="3419321"/>
            <a:ext cx="2933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Vurderinger av troverdighet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39495"/>
            <a:ext cx="9720073" cy="4684293"/>
          </a:xfrm>
        </p:spPr>
        <p:txBody>
          <a:bodyPr>
            <a:normAutofit fontScale="92500" lnSpcReduction="10000"/>
          </a:bodyPr>
          <a:lstStyle/>
          <a:p>
            <a:r>
              <a:rPr lang="nb-NO" sz="2600" dirty="0">
                <a:solidFill>
                  <a:srgbClr val="0070C0"/>
                </a:solidFill>
              </a:rPr>
              <a:t>Troverdighet </a:t>
            </a:r>
            <a:r>
              <a:rPr lang="nb-NO" sz="2600" dirty="0"/>
              <a:t>– en vurdering av dataenes </a:t>
            </a:r>
            <a:r>
              <a:rPr lang="nb-NO" sz="2600" dirty="0">
                <a:solidFill>
                  <a:srgbClr val="C00000"/>
                </a:solidFill>
              </a:rPr>
              <a:t>gyldighet (validitet)</a:t>
            </a:r>
          </a:p>
          <a:p>
            <a:endParaRPr lang="nb-NO" dirty="0"/>
          </a:p>
          <a:p>
            <a:r>
              <a:rPr lang="nb-NO" dirty="0"/>
              <a:t>Har vi målt det vi ville måle? </a:t>
            </a:r>
            <a:r>
              <a:rPr lang="nb-NO" dirty="0">
                <a:solidFill>
                  <a:srgbClr val="C00000"/>
                </a:solidFill>
              </a:rPr>
              <a:t>(</a:t>
            </a:r>
            <a:r>
              <a:rPr lang="nb-NO" dirty="0" err="1">
                <a:solidFill>
                  <a:srgbClr val="C00000"/>
                </a:solidFill>
              </a:rPr>
              <a:t>innholdsvaliditet</a:t>
            </a:r>
            <a:r>
              <a:rPr lang="nb-NO" dirty="0">
                <a:solidFill>
                  <a:srgbClr val="C00000"/>
                </a:solidFill>
              </a:rPr>
              <a:t> og begrepsvaliditet)</a:t>
            </a:r>
          </a:p>
          <a:p>
            <a:pPr lvl="1"/>
            <a:r>
              <a:rPr lang="nb-NO" sz="2000" dirty="0"/>
              <a:t>Bruker informant og forsker begreper som blir benyttet på samme måte?</a:t>
            </a:r>
          </a:p>
          <a:p>
            <a:pPr lvl="1"/>
            <a:r>
              <a:rPr lang="nb-NO" sz="2000" dirty="0"/>
              <a:t>Legger de samme mening i begrepene og relasjonene?</a:t>
            </a:r>
          </a:p>
          <a:p>
            <a:pPr marL="457200" lvl="3" indent="0">
              <a:buNone/>
            </a:pPr>
            <a:endParaRPr lang="nb-NO" sz="1800" dirty="0"/>
          </a:p>
          <a:p>
            <a:pPr lvl="1"/>
            <a:r>
              <a:rPr lang="nb-NO" sz="2200" dirty="0"/>
              <a:t>Kan sikres ved vedvarende observasjon og triangulering</a:t>
            </a:r>
          </a:p>
          <a:p>
            <a:pPr lvl="2"/>
            <a:r>
              <a:rPr lang="nb-NO" sz="1800" dirty="0"/>
              <a:t>Bli godt kjent med feltet slik at man oppnår tillitt, og klarer å skille relevant informasjon fra ikke relevant informasjon</a:t>
            </a:r>
          </a:p>
          <a:p>
            <a:pPr lvl="2"/>
            <a:r>
              <a:rPr lang="nb-NO" sz="1800" dirty="0"/>
              <a:t>Triangulering – bruke for eksempel både observasjon og intervju eller finne flere settinger (flere case)</a:t>
            </a:r>
          </a:p>
          <a:p>
            <a:pPr marL="310896" lvl="2" indent="0">
              <a:buNone/>
            </a:pPr>
            <a:endParaRPr lang="nb-NO" sz="1800" dirty="0"/>
          </a:p>
          <a:p>
            <a:pPr lvl="1"/>
            <a:r>
              <a:rPr lang="nb-NO" sz="2200" dirty="0"/>
              <a:t>Kan sikres ved at </a:t>
            </a:r>
          </a:p>
          <a:p>
            <a:pPr lvl="2"/>
            <a:r>
              <a:rPr lang="nb-NO" sz="1800" dirty="0"/>
              <a:t>informantene bekrefter resultatene (analysen) </a:t>
            </a:r>
          </a:p>
          <a:p>
            <a:pPr lvl="2"/>
            <a:r>
              <a:rPr lang="nb-NO" sz="1800" dirty="0"/>
              <a:t>andre </a:t>
            </a:r>
            <a:r>
              <a:rPr lang="nb-NO" sz="1800"/>
              <a:t>forskere analyserer </a:t>
            </a:r>
            <a:r>
              <a:rPr lang="nb-NO" sz="1800" dirty="0"/>
              <a:t>samme datamateriale og kommer til samme konklusjon</a:t>
            </a:r>
          </a:p>
        </p:txBody>
      </p:sp>
    </p:spTree>
    <p:extLst>
      <p:ext uri="{BB962C8B-B14F-4D97-AF65-F5344CB8AC3E}">
        <p14:creationId xmlns:p14="http://schemas.microsoft.com/office/powerpoint/2010/main" val="24022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Vurdering av Overførbarhet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23" y="1925052"/>
            <a:ext cx="9720073" cy="447521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0070C0"/>
                </a:solidFill>
              </a:rPr>
              <a:t>Overførbarhet</a:t>
            </a:r>
            <a:r>
              <a:rPr lang="nb-NO" dirty="0"/>
              <a:t> - En vurdering av dataenes </a:t>
            </a:r>
            <a:r>
              <a:rPr lang="nb-NO" dirty="0">
                <a:solidFill>
                  <a:srgbClr val="C00000"/>
                </a:solidFill>
              </a:rPr>
              <a:t>gyldighet (validitet)</a:t>
            </a:r>
          </a:p>
          <a:p>
            <a:pPr marL="128016" lvl="1" indent="0">
              <a:buNone/>
            </a:pPr>
            <a:endParaRPr lang="nb-NO" sz="2000" dirty="0"/>
          </a:p>
          <a:p>
            <a:r>
              <a:rPr lang="nb-NO" dirty="0"/>
              <a:t>Kan funnene gjelde ut over dem vi har studert? </a:t>
            </a:r>
            <a:r>
              <a:rPr lang="nb-NO" dirty="0">
                <a:solidFill>
                  <a:srgbClr val="C00000"/>
                </a:solidFill>
              </a:rPr>
              <a:t>(ekstern validitet/ytre validitet)</a:t>
            </a:r>
          </a:p>
          <a:p>
            <a:pPr lvl="1"/>
            <a:r>
              <a:rPr lang="nb-NO" dirty="0"/>
              <a:t>Kan funnene fra en studie av reindrift på Finnmarksvidda overføres til å gjelde sauehold i Gudbrandsdalen?</a:t>
            </a:r>
          </a:p>
          <a:p>
            <a:pPr lvl="1"/>
            <a:r>
              <a:rPr lang="nb-NO" dirty="0"/>
              <a:t>Teoretisk utvelging av casene kan gi gode argumenter for generalisering eller overførbarhet</a:t>
            </a:r>
          </a:p>
          <a:p>
            <a:pPr lvl="1"/>
            <a:r>
              <a:rPr lang="nb-NO" dirty="0"/>
              <a:t>Lykkes det å etablere beskrivelser, begreper, fortolkninger og forklaringer som er nyttige på andre områder enn det som studeres?</a:t>
            </a:r>
          </a:p>
          <a:p>
            <a:endParaRPr lang="nb-NO" dirty="0"/>
          </a:p>
          <a:p>
            <a:pPr marL="777240" lvl="5" indent="0">
              <a:buNone/>
            </a:pPr>
            <a:endParaRPr lang="nb-NO" sz="2000" dirty="0"/>
          </a:p>
          <a:p>
            <a:pPr lvl="5"/>
            <a:endParaRPr lang="nb-NO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174" y="4804457"/>
            <a:ext cx="2582687" cy="1451142"/>
          </a:xfrm>
          <a:prstGeom prst="rect">
            <a:avLst/>
          </a:prstGeom>
        </p:spPr>
      </p:pic>
      <p:pic>
        <p:nvPicPr>
          <p:cNvPr id="1030" name="Picture 6" descr="Image result for reindri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06" y="4352269"/>
            <a:ext cx="29718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Intervju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391" y="2205789"/>
            <a:ext cx="9720073" cy="4023360"/>
          </a:xfrm>
        </p:spPr>
        <p:txBody>
          <a:bodyPr>
            <a:normAutofit/>
          </a:bodyPr>
          <a:lstStyle/>
          <a:p>
            <a:pPr marL="1225296" lvl="8" indent="0" algn="ctr">
              <a:buNone/>
            </a:pPr>
            <a:r>
              <a:rPr lang="nb-NO" sz="6000" dirty="0"/>
              <a:t>«En samtale med en struktur og et formål»</a:t>
            </a:r>
          </a:p>
          <a:p>
            <a:pPr algn="r"/>
            <a:r>
              <a:rPr lang="nb-NO" sz="2000" dirty="0"/>
              <a:t>(Steinar Kvale, 1997)</a:t>
            </a:r>
          </a:p>
        </p:txBody>
      </p:sp>
    </p:spTree>
    <p:extLst>
      <p:ext uri="{BB962C8B-B14F-4D97-AF65-F5344CB8AC3E}">
        <p14:creationId xmlns:p14="http://schemas.microsoft.com/office/powerpoint/2010/main" val="838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3" y="1355558"/>
            <a:ext cx="322594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2">
                    <a:lumMod val="50000"/>
                  </a:schemeClr>
                </a:solidFill>
              </a:rPr>
              <a:t>Strukturert intervju</a:t>
            </a:r>
          </a:p>
          <a:p>
            <a:endParaRPr lang="nb-NO" dirty="0"/>
          </a:p>
          <a:p>
            <a:r>
              <a:rPr lang="nb-NO" dirty="0"/>
              <a:t>Ligner standardiserte </a:t>
            </a:r>
          </a:p>
          <a:p>
            <a:r>
              <a:rPr lang="nb-NO" dirty="0"/>
              <a:t>spørreskjemaer men med </a:t>
            </a:r>
          </a:p>
          <a:p>
            <a:r>
              <a:rPr lang="nb-NO" dirty="0"/>
              <a:t>åpen slutt svar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+ Mulig å sammenligne</a:t>
            </a:r>
          </a:p>
          <a:p>
            <a:r>
              <a:rPr lang="nb-NO" dirty="0"/>
              <a:t>+ Mulig å klassifisere/telle</a:t>
            </a:r>
          </a:p>
          <a:p>
            <a:r>
              <a:rPr lang="nb-NO" dirty="0"/>
              <a:t>+ Effektiv tidsutnyttelse</a:t>
            </a:r>
          </a:p>
          <a:p>
            <a:r>
              <a:rPr lang="nb-NO" dirty="0"/>
              <a:t>+ Kan bruke flere intervjuere</a:t>
            </a:r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Kan ikke tilpasses informanten</a:t>
            </a:r>
          </a:p>
          <a:p>
            <a:pPr marL="285750" indent="-285750">
              <a:buFontTx/>
              <a:buChar char="-"/>
            </a:pPr>
            <a:r>
              <a:rPr lang="nb-NO" dirty="0"/>
              <a:t>Går glipp av nye innspill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439" y="1355558"/>
            <a:ext cx="366831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2">
                    <a:lumMod val="50000"/>
                  </a:schemeClr>
                </a:solidFill>
              </a:rPr>
              <a:t>Ustrukturert intervju</a:t>
            </a:r>
          </a:p>
          <a:p>
            <a:endParaRPr lang="nb-NO" dirty="0"/>
          </a:p>
          <a:p>
            <a:r>
              <a:rPr lang="nb-NO" dirty="0"/>
              <a:t>«Den gode samtalen»</a:t>
            </a:r>
          </a:p>
          <a:p>
            <a:endParaRPr lang="nb-NO" dirty="0"/>
          </a:p>
          <a:p>
            <a:r>
              <a:rPr lang="nb-NO" dirty="0"/>
              <a:t>Få informanter (2-10)</a:t>
            </a:r>
          </a:p>
          <a:p>
            <a:r>
              <a:rPr lang="nb-NO" dirty="0"/>
              <a:t>Langvarig</a:t>
            </a:r>
          </a:p>
          <a:p>
            <a:endParaRPr lang="nb-NO" dirty="0"/>
          </a:p>
          <a:p>
            <a:r>
              <a:rPr lang="nb-NO" dirty="0"/>
              <a:t>+ Uformell atmosfære</a:t>
            </a:r>
          </a:p>
          <a:p>
            <a:r>
              <a:rPr lang="nb-NO" dirty="0"/>
              <a:t>+ Åpen for individuelle forskjeller</a:t>
            </a:r>
          </a:p>
          <a:p>
            <a:r>
              <a:rPr lang="nb-NO" dirty="0"/>
              <a:t>+ Åpen for nye innspill, spontanitet</a:t>
            </a:r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Vanskelig, krever trening</a:t>
            </a:r>
          </a:p>
          <a:p>
            <a:pPr marL="285750" indent="-285750">
              <a:buFontTx/>
              <a:buChar char="-"/>
            </a:pPr>
            <a:r>
              <a:rPr lang="nb-NO" dirty="0"/>
              <a:t>Kan skli ut</a:t>
            </a:r>
          </a:p>
          <a:p>
            <a:pPr marL="285750" indent="-285750">
              <a:buFontTx/>
              <a:buChar char="-"/>
            </a:pPr>
            <a:r>
              <a:rPr lang="nb-NO" dirty="0"/>
              <a:t>Vanskelig å sammenligne</a:t>
            </a:r>
          </a:p>
          <a:p>
            <a:pPr marL="285750" indent="-285750">
              <a:buFontTx/>
              <a:buChar char="-"/>
            </a:pPr>
            <a:r>
              <a:rPr lang="nb-NO" dirty="0"/>
              <a:t>Avhengig av en god relasjon/tone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1" y="1355558"/>
            <a:ext cx="361143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accent2">
                    <a:lumMod val="50000"/>
                  </a:schemeClr>
                </a:solidFill>
              </a:rPr>
              <a:t>Delvis strukturert intervju</a:t>
            </a:r>
          </a:p>
          <a:p>
            <a:endParaRPr lang="nb-NO" dirty="0"/>
          </a:p>
          <a:p>
            <a:r>
              <a:rPr lang="nb-NO" dirty="0"/>
              <a:t>Basert på intervjuguide</a:t>
            </a:r>
          </a:p>
          <a:p>
            <a:endParaRPr lang="nb-NO" dirty="0"/>
          </a:p>
          <a:p>
            <a:r>
              <a:rPr lang="nb-NO" dirty="0"/>
              <a:t>Liste over temaer og </a:t>
            </a:r>
          </a:p>
          <a:p>
            <a:r>
              <a:rPr lang="nb-NO" dirty="0"/>
              <a:t>generelle spørsmål</a:t>
            </a:r>
          </a:p>
          <a:p>
            <a:r>
              <a:rPr lang="nb-NO" dirty="0"/>
              <a:t>- Grand </a:t>
            </a:r>
            <a:r>
              <a:rPr lang="nb-NO" dirty="0" err="1"/>
              <a:t>Tour</a:t>
            </a:r>
            <a:r>
              <a:rPr lang="nb-NO" dirty="0"/>
              <a:t> spørsmål</a:t>
            </a:r>
          </a:p>
          <a:p>
            <a:r>
              <a:rPr lang="nb-NO" dirty="0"/>
              <a:t>	- oppfølgingsspørsmål</a:t>
            </a:r>
          </a:p>
          <a:p>
            <a:endParaRPr lang="nb-NO" dirty="0"/>
          </a:p>
          <a:p>
            <a:r>
              <a:rPr lang="nb-NO" dirty="0"/>
              <a:t>+ Trygghet for intervjuer</a:t>
            </a:r>
          </a:p>
          <a:p>
            <a:r>
              <a:rPr lang="nb-NO" dirty="0"/>
              <a:t>+ Husker å komme innom alle temaer</a:t>
            </a:r>
          </a:p>
          <a:p>
            <a:r>
              <a:rPr lang="nb-NO" dirty="0"/>
              <a:t>+ Åpen for nye innspill</a:t>
            </a:r>
          </a:p>
          <a:p>
            <a:endParaRPr lang="nb-NO" dirty="0"/>
          </a:p>
          <a:p>
            <a:r>
              <a:rPr lang="nb-NO" dirty="0"/>
              <a:t>- Kan bli litt mekanisk</a:t>
            </a:r>
          </a:p>
        </p:txBody>
      </p:sp>
      <p:pic>
        <p:nvPicPr>
          <p:cNvPr id="3074" name="Picture 2" descr="Image result for strukturert intervj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5" r="20743"/>
          <a:stretch/>
        </p:blipFill>
        <p:spPr bwMode="auto">
          <a:xfrm>
            <a:off x="608350" y="242669"/>
            <a:ext cx="22955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848"/>
          <a:stretch/>
        </p:blipFill>
        <p:spPr>
          <a:xfrm>
            <a:off x="4508789" y="169413"/>
            <a:ext cx="2522494" cy="1197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377" y="144269"/>
            <a:ext cx="1984732" cy="13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9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Forhold rundt intervjuet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4632"/>
            <a:ext cx="9720073" cy="45447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Hvor skal intervjuet finne sted?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På forskerens kontor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I kantina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Hjemme hos informanten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På et nøytralt sted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Hvordan skal intervjueren fremstå?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Skape nærhet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Virke tillitsvekkende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Tilpasse seg settingen (bank eller barnehage), men allikevel virke seriøs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Intervjuet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Oppmuntre og anerkjenne, virke oppriktig/naturlig interessert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Korte og greie spørsmål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Unngå «muntlig eksamen»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b-NO" dirty="0"/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18" y="997527"/>
            <a:ext cx="4518638" cy="30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Intervjuguide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07937"/>
            <a:ext cx="9720073" cy="4023360"/>
          </a:xfrm>
        </p:spPr>
        <p:txBody>
          <a:bodyPr>
            <a:normAutofit fontScale="92500"/>
          </a:bodyPr>
          <a:lstStyle/>
          <a:p>
            <a:r>
              <a:rPr lang="nb-NO" dirty="0"/>
              <a:t>Dette er IKKE et spørreskjema men en huskeliste med sentrale temaer og generelle spørsmål</a:t>
            </a:r>
          </a:p>
          <a:p>
            <a:endParaRPr lang="nb-NO" dirty="0"/>
          </a:p>
          <a:p>
            <a:r>
              <a:rPr lang="nb-NO" dirty="0"/>
              <a:t>INNLEDNING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Forsker presenterer seg selv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Informere om prosjektet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Forklare hvordan man vil dokumentere, analysere og avslutte prosjektet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Garantere anonymitet, eller sikre tillatelse til identifisering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Informere om informantens rett til å trekke seg når som helst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Antyde lengde på intervjuet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77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Intervjuguide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</a:t>
            </a:r>
            <a:r>
              <a:rPr lang="nb-NO" dirty="0" err="1"/>
              <a:t>Faktaspørsmål</a:t>
            </a:r>
            <a:endParaRPr lang="nb-N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Familie, utdanning, interesser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Introduksjonsspørsmål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Hva tenker du når du hører begrepet bankforbindelse?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Overgangsspørsmål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Kan du fortelle om hvilke banker du har eller har hatt et kundeforhold til?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Nøkkelspørsmål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Hvilke omstendigheter kunne fått deg til å bytte hovedbankforbindelse?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Kompliserte og sensitive spørsmål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For eksempel spørsmål rundt betalingsanmerkninger, inkasso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  Avslutning</a:t>
            </a:r>
          </a:p>
        </p:txBody>
      </p:sp>
    </p:spTree>
    <p:extLst>
      <p:ext uri="{BB962C8B-B14F-4D97-AF65-F5344CB8AC3E}">
        <p14:creationId xmlns:p14="http://schemas.microsoft.com/office/powerpoint/2010/main" val="400010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</p:spPr>
        <p:txBody>
          <a:bodyPr/>
          <a:lstStyle/>
          <a:p>
            <a:r>
              <a:rPr lang="nb-NO" sz="5400" dirty="0"/>
              <a:t>1)</a:t>
            </a:r>
            <a:r>
              <a:rPr lang="nb-NO" dirty="0"/>
              <a:t>	</a:t>
            </a:r>
            <a:r>
              <a:rPr lang="nb-NO" sz="5400" dirty="0"/>
              <a:t>Beskrivende spørsmål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75" y="2084831"/>
            <a:ext cx="3355367" cy="41395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ble du arbeidsløs?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bruker du dagen din?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Hva gjør du mellom 8 og 12?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Kan du fortelle meg hva du gjorde i går på den tida?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8557" y="1999967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 ofte handler du i Sverige?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 mye handler du for per tur sånn </a:t>
            </a:r>
            <a:r>
              <a:rPr lang="nb-NO" dirty="0" err="1"/>
              <a:t>ca</a:t>
            </a:r>
            <a:r>
              <a:rPr lang="nb-NO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Handler du alkohol?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Handler du kjøttvarer?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Hvilke varer bruker du mest penger på i Sverige?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69240" y="1936441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 mange lokale bedrifter er kunder her i banken?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 stor % andel av bankens kunder er privatpersoner?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Søker bedriftskundene veiledning hos dere?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Hva hjelper dere dem med?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52" y="4910282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</p:spPr>
        <p:txBody>
          <a:bodyPr/>
          <a:lstStyle/>
          <a:p>
            <a:r>
              <a:rPr lang="nb-NO" sz="5400" dirty="0"/>
              <a:t>2)</a:t>
            </a:r>
            <a:r>
              <a:rPr lang="nb-NO" dirty="0"/>
              <a:t>	</a:t>
            </a:r>
            <a:r>
              <a:rPr lang="nb-NO" sz="5400" dirty="0"/>
              <a:t>Fortolkende spørsmål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75" y="2084831"/>
            <a:ext cx="3355367" cy="41395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tror du denne situasjonen (arbeidsledig) virker på deg?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opplever du at dine nærmeste ser på det at du er arbeidsledig?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oppfatter du samfunnets syn på arbeidsledige?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79495" y="2061880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 mye tror du at du sparer på å reise til Sverige for å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Kompenserer billige varer for ekstra mat og drikke, samt reisekostnader?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Tror du at du handler mer enn det du hadde planlagt?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Hvor mye tror du impulskjøp utgjør?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Tror du grensehandel påvirker din lokale handelsstand?</a:t>
            </a:r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183540" y="1965016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tror du bankens historie, som en lokal sparebank, påvirker arbeidet med kreditt-vurdering av kunder?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Tror du at lokalkunnskap og kjennskap til bedriftshistorie er avgjørende for deres vurdering av bedrifters soliditet?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tror du banken oppfattes i lokalmiljøet?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Er det fornuftig for dere å tenke større vekst i fremtiden?</a:t>
            </a:r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 marL="128016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87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</p:spPr>
        <p:txBody>
          <a:bodyPr/>
          <a:lstStyle/>
          <a:p>
            <a:pPr algn="ctr"/>
            <a:r>
              <a:rPr lang="nb-NO" sz="5400" dirty="0"/>
              <a:t>3)</a:t>
            </a:r>
            <a:r>
              <a:rPr lang="nb-NO" dirty="0"/>
              <a:t>	</a:t>
            </a:r>
            <a:r>
              <a:rPr lang="nb-NO" sz="5400" dirty="0"/>
              <a:t>Teoretiske spørsmål (årsaker)</a:t>
            </a:r>
            <a:br>
              <a:rPr lang="nb-NO" sz="5400" dirty="0"/>
            </a:br>
            <a:r>
              <a:rPr lang="nb-NO" sz="2400" dirty="0"/>
              <a:t>Noen forskere advarer mot disse spørsmålene- se side 114 i boka.</a:t>
            </a:r>
            <a:endParaRPr lang="nb-NO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75" y="2084831"/>
            <a:ext cx="3355367" cy="41395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Hvorfor tror du at du sliter med å finne en jobb?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Hva mener du må til for at du skal komme deg ut i jobb?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79495" y="2084831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Hvorfor tror du noen ser på grensehandel som helt uaktuelt?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Hva slags problemer tror du  grensehandel skaper for økonomien i Norge?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Hva kunne de norske myndighetene gjort for å begrense grensehandelen?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31115" y="2012641"/>
            <a:ext cx="3355367" cy="41395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Hva tror du er grunnen til at dere klarte dere så bra gjennom finanskrisen?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ser du for deg at dere skal klare å bli førstevalget for de lokale bedriftene på Ringerike?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Hvordan ser du for deg bankens fremtid?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82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3974</TotalTime>
  <Words>1181</Words>
  <Application>Microsoft Office PowerPoint</Application>
  <PresentationFormat>Widescreen</PresentationFormat>
  <Paragraphs>171</Paragraphs>
  <Slides>14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Intervju</vt:lpstr>
      <vt:lpstr>Intervju</vt:lpstr>
      <vt:lpstr>PowerPoint-presentasjon</vt:lpstr>
      <vt:lpstr>Forhold rundt intervjuet</vt:lpstr>
      <vt:lpstr>Intervjuguide</vt:lpstr>
      <vt:lpstr>Intervjuguide</vt:lpstr>
      <vt:lpstr>1) Beskrivende spørsmål</vt:lpstr>
      <vt:lpstr>2) Fortolkende spørsmål</vt:lpstr>
      <vt:lpstr>3) Teoretiske spørsmål (årsaker) Noen forskere advarer mot disse spørsmålene- se side 114 i boka.</vt:lpstr>
      <vt:lpstr>Oppmuntringsspørsmål/oppfølgingsspørsmål</vt:lpstr>
      <vt:lpstr>Forskerens hypoteser om årsaksforhold må ALDRI formidles til informantene</vt:lpstr>
      <vt:lpstr>Vurdering av bekreftbarhet (objektivitet)</vt:lpstr>
      <vt:lpstr>Vurderinger av troverdighet</vt:lpstr>
      <vt:lpstr>Vurdering av Overførbarhet</vt:lpstr>
    </vt:vector>
  </TitlesOfParts>
  <Company>HBV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Intervju</dc:title>
  <dc:creator>Anne Mathisrud Sørebø</dc:creator>
  <cp:lastModifiedBy>Roman Kollar</cp:lastModifiedBy>
  <cp:revision>31</cp:revision>
  <dcterms:created xsi:type="dcterms:W3CDTF">2016-02-04T13:19:18Z</dcterms:created>
  <dcterms:modified xsi:type="dcterms:W3CDTF">2023-01-30T12:55:24Z</dcterms:modified>
</cp:coreProperties>
</file>