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9A009-AAC7-4F4B-8AB2-4D66E79FA1DC}" v="90" dt="2023-01-30T11:56:54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Kollar" userId="8c670d8daa4f286c" providerId="LiveId" clId="{D7D9A009-AAC7-4F4B-8AB2-4D66E79FA1DC}"/>
    <pc:docChg chg="modSld">
      <pc:chgData name="Roman Kollar" userId="8c670d8daa4f286c" providerId="LiveId" clId="{D7D9A009-AAC7-4F4B-8AB2-4D66E79FA1DC}" dt="2023-01-30T11:56:54.415" v="252" actId="20577"/>
      <pc:docMkLst>
        <pc:docMk/>
      </pc:docMkLst>
      <pc:sldChg chg="modNotesTx">
        <pc:chgData name="Roman Kollar" userId="8c670d8daa4f286c" providerId="LiveId" clId="{D7D9A009-AAC7-4F4B-8AB2-4D66E79FA1DC}" dt="2023-01-30T11:47:30.466" v="93" actId="20577"/>
        <pc:sldMkLst>
          <pc:docMk/>
          <pc:sldMk cId="344761447" sldId="257"/>
        </pc:sldMkLst>
      </pc:sldChg>
      <pc:sldChg chg="modSp modAnim modNotesTx">
        <pc:chgData name="Roman Kollar" userId="8c670d8daa4f286c" providerId="LiveId" clId="{D7D9A009-AAC7-4F4B-8AB2-4D66E79FA1DC}" dt="2023-01-30T11:54:51.067" v="213" actId="20577"/>
        <pc:sldMkLst>
          <pc:docMk/>
          <pc:sldMk cId="1783024179" sldId="261"/>
        </pc:sldMkLst>
        <pc:spChg chg="mod">
          <ac:chgData name="Roman Kollar" userId="8c670d8daa4f286c" providerId="LiveId" clId="{D7D9A009-AAC7-4F4B-8AB2-4D66E79FA1DC}" dt="2023-01-30T11:54:51.067" v="213" actId="20577"/>
          <ac:spMkLst>
            <pc:docMk/>
            <pc:sldMk cId="1783024179" sldId="261"/>
            <ac:spMk id="3" creationId="{00000000-0000-0000-0000-000000000000}"/>
          </ac:spMkLst>
        </pc:spChg>
      </pc:sldChg>
      <pc:sldChg chg="modSp modAnim">
        <pc:chgData name="Roman Kollar" userId="8c670d8daa4f286c" providerId="LiveId" clId="{D7D9A009-AAC7-4F4B-8AB2-4D66E79FA1DC}" dt="2023-01-30T11:56:54.415" v="252" actId="20577"/>
        <pc:sldMkLst>
          <pc:docMk/>
          <pc:sldMk cId="3848111517" sldId="264"/>
        </pc:sldMkLst>
        <pc:spChg chg="mod">
          <ac:chgData name="Roman Kollar" userId="8c670d8daa4f286c" providerId="LiveId" clId="{D7D9A009-AAC7-4F4B-8AB2-4D66E79FA1DC}" dt="2023-01-30T11:56:54.415" v="252" actId="20577"/>
          <ac:spMkLst>
            <pc:docMk/>
            <pc:sldMk cId="3848111517" sldId="264"/>
            <ac:spMk id="3" creationId="{00000000-0000-0000-0000-000000000000}"/>
          </ac:spMkLst>
        </pc:spChg>
      </pc:sldChg>
      <pc:sldChg chg="modSp mod">
        <pc:chgData name="Roman Kollar" userId="8c670d8daa4f286c" providerId="LiveId" clId="{D7D9A009-AAC7-4F4B-8AB2-4D66E79FA1DC}" dt="2023-01-30T11:51:37.929" v="124" actId="20577"/>
        <pc:sldMkLst>
          <pc:docMk/>
          <pc:sldMk cId="2552918312" sldId="268"/>
        </pc:sldMkLst>
        <pc:spChg chg="mod">
          <ac:chgData name="Roman Kollar" userId="8c670d8daa4f286c" providerId="LiveId" clId="{D7D9A009-AAC7-4F4B-8AB2-4D66E79FA1DC}" dt="2023-01-30T11:51:37.929" v="124" actId="20577"/>
          <ac:spMkLst>
            <pc:docMk/>
            <pc:sldMk cId="2552918312" sldId="268"/>
            <ac:spMk id="3" creationId="{00000000-0000-0000-0000-000000000000}"/>
          </ac:spMkLst>
        </pc:spChg>
        <pc:picChg chg="mod">
          <ac:chgData name="Roman Kollar" userId="8c670d8daa4f286c" providerId="LiveId" clId="{D7D9A009-AAC7-4F4B-8AB2-4D66E79FA1DC}" dt="2023-01-30T11:51:35.984" v="123" actId="1076"/>
          <ac:picMkLst>
            <pc:docMk/>
            <pc:sldMk cId="2552918312" sldId="268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DC247-6A56-42F5-811F-863368E0FED7}" type="datetimeFigureOut">
              <a:rPr lang="nb-NO" smtClean="0"/>
              <a:t>30.01.2023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68A3F-B6C1-48BB-A06E-D9B36E1637C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18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Intern gyldighet betyr det samme som troverdighet, altså at det informanten sier kan stoles på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8A3F-B6C1-48BB-A06E-D9B36E1637C0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895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Intensive utvalg: sammenligne flere elever som har valgt samme linje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8A3F-B6C1-48BB-A06E-D9B36E1637C0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114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Utvelgelse av informanter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Anne Sørebø - USN</a:t>
            </a:r>
          </a:p>
        </p:txBody>
      </p:sp>
    </p:spTree>
    <p:extLst>
      <p:ext uri="{BB962C8B-B14F-4D97-AF65-F5344CB8AC3E}">
        <p14:creationId xmlns:p14="http://schemas.microsoft.com/office/powerpoint/2010/main" val="117659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925" y="241782"/>
            <a:ext cx="7729728" cy="1188720"/>
          </a:xfrm>
        </p:spPr>
        <p:txBody>
          <a:bodyPr/>
          <a:lstStyle/>
          <a:p>
            <a:r>
              <a:rPr lang="nb-NO" dirty="0"/>
              <a:t>Utvalgsstrategier</a:t>
            </a:r>
            <a:br>
              <a:rPr lang="nb-NO" dirty="0"/>
            </a:br>
            <a:r>
              <a:rPr lang="nb-NO" dirty="0"/>
              <a:t>gruppekarakteristikker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132" y="1543812"/>
            <a:ext cx="9541933" cy="4580467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nb-NO" sz="2000" dirty="0"/>
              <a:t>Utvalg basert på gruppekarakteristikker</a:t>
            </a:r>
          </a:p>
          <a:p>
            <a:pPr marL="228600" lvl="1" indent="0">
              <a:buNone/>
            </a:pPr>
            <a:r>
              <a:rPr lang="nb-NO" dirty="0"/>
              <a:t>3.a) Homogent utvalg (svært liten variasjon ut fra sentrale kjennetegn)</a:t>
            </a:r>
          </a:p>
          <a:p>
            <a:pPr lvl="2"/>
            <a:r>
              <a:rPr lang="nb-NO" dirty="0"/>
              <a:t>Typiske tilfeller</a:t>
            </a:r>
          </a:p>
          <a:p>
            <a:pPr lvl="2"/>
            <a:r>
              <a:rPr lang="nb-NO" dirty="0"/>
              <a:t>Håndballpublikum (personer med årskort)</a:t>
            </a:r>
          </a:p>
          <a:p>
            <a:pPr lvl="2"/>
            <a:r>
              <a:rPr lang="nb-NO" dirty="0"/>
              <a:t>Vanlig ved gruppesamtaler</a:t>
            </a:r>
          </a:p>
          <a:p>
            <a:pPr marL="228600" lvl="1" indent="0">
              <a:buNone/>
            </a:pPr>
            <a:endParaRPr lang="nb-NO" dirty="0"/>
          </a:p>
          <a:p>
            <a:pPr marL="228600" lvl="1" indent="0">
              <a:buNone/>
            </a:pPr>
            <a:r>
              <a:rPr lang="nb-NO" dirty="0"/>
              <a:t>3 b) Kvoteutvelgelse eller stratifisert utvalg</a:t>
            </a:r>
          </a:p>
          <a:p>
            <a:pPr lvl="2"/>
            <a:r>
              <a:rPr lang="nb-NO" dirty="0"/>
              <a:t>x antall studenter med middels gode karakterer, x antall med svært gode karakterer og x antall med dårlige karakterer</a:t>
            </a:r>
          </a:p>
          <a:p>
            <a:pPr marL="228600" lvl="1" indent="0">
              <a:buNone/>
            </a:pPr>
            <a:r>
              <a:rPr lang="nb-NO" dirty="0"/>
              <a:t>3 c) Kritiske tilfeller</a:t>
            </a:r>
          </a:p>
          <a:p>
            <a:pPr lvl="2"/>
            <a:r>
              <a:rPr lang="nb-NO" dirty="0"/>
              <a:t>Dersom det skjer her kan vi være temmelig sikre på at det skjer andre steder også</a:t>
            </a:r>
          </a:p>
          <a:p>
            <a:pPr lvl="3"/>
            <a:r>
              <a:rPr lang="nb-NO" dirty="0"/>
              <a:t>Dersom masterstudentene har problemer med å forstå hvordan de skal melde seg opp til eksamen, er det stor sannsynlighet at studenter på lavere nivå også har problemer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292" y="2505911"/>
            <a:ext cx="2180723" cy="1221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" y="5329767"/>
            <a:ext cx="2143849" cy="1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Utvalgsstrategier</a:t>
            </a:r>
            <a:br>
              <a:rPr lang="nb-NO" dirty="0"/>
            </a:br>
            <a:r>
              <a:rPr lang="nb-NO" dirty="0"/>
              <a:t>gruppekarakteristikker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602" y="2412337"/>
            <a:ext cx="7729728" cy="3101983"/>
          </a:xfrm>
        </p:spPr>
        <p:txBody>
          <a:bodyPr/>
          <a:lstStyle/>
          <a:p>
            <a:r>
              <a:rPr lang="nb-NO" dirty="0"/>
              <a:t>3 d) Snøballmetoden</a:t>
            </a:r>
          </a:p>
          <a:p>
            <a:r>
              <a:rPr lang="nb-NO" dirty="0"/>
              <a:t>Viktig mtp kvalitativ studie</a:t>
            </a:r>
            <a:r>
              <a:rPr lang="nb-NO"/>
              <a:t>/metode???</a:t>
            </a:r>
            <a:endParaRPr lang="nb-NO" dirty="0"/>
          </a:p>
          <a:p>
            <a:pPr lvl="1"/>
            <a:r>
              <a:rPr lang="nb-NO" dirty="0"/>
              <a:t>Starter med en informant som anbefaler en neste som anbefaler eller kommer med forslag til neste</a:t>
            </a:r>
          </a:p>
          <a:p>
            <a:pPr lvl="2"/>
            <a:r>
              <a:rPr lang="nb-NO" dirty="0"/>
              <a:t>Intervjue personer som lever med kroniske smerter,  den første personen vi intervjuer kjenner kanskje en annen som også lever med kroniske smerter, denne kjenner ennå en osv.</a:t>
            </a:r>
          </a:p>
          <a:p>
            <a:pPr lvl="1"/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9" y="4250266"/>
            <a:ext cx="2670055" cy="17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Utvalgskriterier</a:t>
            </a:r>
            <a:br>
              <a:rPr lang="nb-NO" dirty="0"/>
            </a:br>
            <a:r>
              <a:rPr lang="nb-NO" dirty="0"/>
              <a:t>gruppekarakteristikker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3 e) Kriteriebasert utvelgelse</a:t>
            </a:r>
          </a:p>
          <a:p>
            <a:pPr lvl="1"/>
            <a:r>
              <a:rPr lang="nb-NO" dirty="0"/>
              <a:t>Informanter må oppfylle spesielle kriterier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Informanter som har gjennomgått </a:t>
            </a:r>
            <a:r>
              <a:rPr lang="nb-NO" dirty="0" err="1"/>
              <a:t>Covid</a:t>
            </a:r>
            <a:r>
              <a:rPr lang="nb-NO" dirty="0"/>
              <a:t> 19 sykdom</a:t>
            </a:r>
          </a:p>
          <a:p>
            <a:pPr lvl="1"/>
            <a:r>
              <a:rPr lang="nb-NO" dirty="0"/>
              <a:t>Informanter som har hoppet av et studieløp i løpet av «pandemien»</a:t>
            </a:r>
          </a:p>
          <a:p>
            <a:pPr lvl="1"/>
            <a:endParaRPr lang="nb-NO" dirty="0"/>
          </a:p>
        </p:txBody>
      </p:sp>
      <p:pic>
        <p:nvPicPr>
          <p:cNvPr id="1026" name="Picture 2" descr="Syk i ferien – ny ferie sener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242" y="3135841"/>
            <a:ext cx="2800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9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Utvalgskriterier</a:t>
            </a:r>
            <a:br>
              <a:rPr lang="nb-NO" dirty="0"/>
            </a:br>
            <a:r>
              <a:rPr lang="nb-NO" dirty="0"/>
              <a:t>teoribasert utvalg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nb-NO" dirty="0"/>
              <a:t>Bekreftende eller avkreftende utvalg</a:t>
            </a:r>
          </a:p>
          <a:p>
            <a:pPr lvl="1"/>
            <a:r>
              <a:rPr lang="nb-NO" dirty="0"/>
              <a:t>Ser etter tilfeller som vil bekrefte eller avkrefte hypoteser</a:t>
            </a:r>
          </a:p>
          <a:p>
            <a:pPr lvl="2"/>
            <a:r>
              <a:rPr lang="nb-NO" dirty="0"/>
              <a:t>Studerer ledere og deres møter med ansatte i en bedrift som trues av masseoppsigelser eller nedleggelse</a:t>
            </a:r>
          </a:p>
          <a:p>
            <a:pPr lvl="2"/>
            <a:r>
              <a:rPr lang="nb-NO" dirty="0"/>
              <a:t>Finne en annen bedrift i samme situasjon eller en bedrift som har vært igjennom nedbemanning</a:t>
            </a:r>
          </a:p>
          <a:p>
            <a:pPr lvl="3"/>
            <a:r>
              <a:rPr lang="nb-NO" dirty="0"/>
              <a:t>Målet er å bekrefte eller avkrefte at hovedfunnene gjelder generelt for ledere i truede  norske bedrifter</a:t>
            </a:r>
          </a:p>
        </p:txBody>
      </p:sp>
    </p:spTree>
    <p:extLst>
      <p:ext uri="{BB962C8B-B14F-4D97-AF65-F5344CB8AC3E}">
        <p14:creationId xmlns:p14="http://schemas.microsoft.com/office/powerpoint/2010/main" val="40864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Informanter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I kvalitative intervjuer ønsker vi </a:t>
            </a:r>
            <a:r>
              <a:rPr lang="nb-NO" u="sng" dirty="0"/>
              <a:t>fyldige beskrivelser</a:t>
            </a:r>
          </a:p>
          <a:p>
            <a:r>
              <a:rPr lang="nb-NO" dirty="0"/>
              <a:t>Vi vil ha informanter som kan gi oss </a:t>
            </a:r>
            <a:r>
              <a:rPr lang="nb-NO" u="sng" dirty="0"/>
              <a:t>ny, grundig og nyttig informasjon</a:t>
            </a:r>
          </a:p>
          <a:p>
            <a:r>
              <a:rPr lang="nb-NO" dirty="0"/>
              <a:t>Vi vil forstå hvordan informanten oppfatter virkeligheten rundt seg</a:t>
            </a:r>
          </a:p>
          <a:p>
            <a:endParaRPr lang="nb-NO" dirty="0"/>
          </a:p>
          <a:p>
            <a:r>
              <a:rPr lang="nb-NO" dirty="0"/>
              <a:t>Intern gyldighet og realisme blir viktig</a:t>
            </a:r>
          </a:p>
          <a:p>
            <a:endParaRPr lang="nb-NO" dirty="0"/>
          </a:p>
          <a:p>
            <a:r>
              <a:rPr lang="nb-NO" u="sng" dirty="0"/>
              <a:t>Strategisk utvelging av informanter</a:t>
            </a:r>
          </a:p>
          <a:p>
            <a:r>
              <a:rPr lang="nb-NO" dirty="0"/>
              <a:t>Utvalget skal være </a:t>
            </a:r>
            <a:r>
              <a:rPr lang="nb-NO" u="sng" dirty="0"/>
              <a:t>hensiktsmessig</a:t>
            </a:r>
            <a:r>
              <a:rPr lang="nb-NO" dirty="0"/>
              <a:t>, ikke nødvendigvis representativt</a:t>
            </a:r>
          </a:p>
        </p:txBody>
      </p:sp>
    </p:spTree>
    <p:extLst>
      <p:ext uri="{BB962C8B-B14F-4D97-AF65-F5344CB8AC3E}">
        <p14:creationId xmlns:p14="http://schemas.microsoft.com/office/powerpoint/2010/main" val="3447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48" t="20136" r="5235" b="11664"/>
          <a:stretch/>
        </p:blipFill>
        <p:spPr>
          <a:xfrm>
            <a:off x="314037" y="523983"/>
            <a:ext cx="11702474" cy="5488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18" y="2044557"/>
            <a:ext cx="3768437" cy="297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/>
          <p:cNvSpPr/>
          <p:nvPr/>
        </p:nvSpPr>
        <p:spPr>
          <a:xfrm>
            <a:off x="8311793" y="1385299"/>
            <a:ext cx="3704718" cy="3412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5517222" y="1140431"/>
            <a:ext cx="1623317" cy="318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/>
          <p:cNvSpPr/>
          <p:nvPr/>
        </p:nvSpPr>
        <p:spPr>
          <a:xfrm>
            <a:off x="7623425" y="770562"/>
            <a:ext cx="3205537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6287784" y="2486345"/>
            <a:ext cx="1089061" cy="60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/>
          <p:cNvSpPr/>
          <p:nvPr/>
        </p:nvSpPr>
        <p:spPr>
          <a:xfrm>
            <a:off x="4823717" y="3290222"/>
            <a:ext cx="1381874" cy="49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/>
          <p:cNvSpPr/>
          <p:nvPr/>
        </p:nvSpPr>
        <p:spPr>
          <a:xfrm>
            <a:off x="4643919" y="4232953"/>
            <a:ext cx="1561672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/>
          <p:cNvSpPr/>
          <p:nvPr/>
        </p:nvSpPr>
        <p:spPr>
          <a:xfrm>
            <a:off x="3852809" y="5015345"/>
            <a:ext cx="2434975" cy="27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ctangle 13"/>
          <p:cNvSpPr/>
          <p:nvPr/>
        </p:nvSpPr>
        <p:spPr>
          <a:xfrm>
            <a:off x="6891866" y="4695290"/>
            <a:ext cx="3947369" cy="1317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ctangle 14"/>
          <p:cNvSpPr/>
          <p:nvPr/>
        </p:nvSpPr>
        <p:spPr>
          <a:xfrm>
            <a:off x="4969933" y="3290222"/>
            <a:ext cx="1235658" cy="491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170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Utvalgsstørrelse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Utvalget skal være stort nok til at vi får belyst problemstillingen</a:t>
            </a:r>
          </a:p>
          <a:p>
            <a:r>
              <a:rPr lang="nb-NO" dirty="0"/>
              <a:t>Antallet er avhengig av kvaliteten på intervjuene </a:t>
            </a:r>
          </a:p>
          <a:p>
            <a:pPr lvl="1"/>
            <a:r>
              <a:rPr lang="nb-NO" dirty="0"/>
              <a:t>(korte standardiserte intervjuer krever flere informanter enn lange ustrukturerte intervjuer/gode samtaler)</a:t>
            </a:r>
          </a:p>
          <a:p>
            <a:pPr lvl="1"/>
            <a:endParaRPr lang="nb-NO" dirty="0"/>
          </a:p>
          <a:p>
            <a:r>
              <a:rPr lang="nb-NO" dirty="0"/>
              <a:t>Det bør gjennomføres intervjuer helt til forskeren ikke lenger får ny informasjon (vi når et metningspunkt)</a:t>
            </a:r>
          </a:p>
        </p:txBody>
      </p:sp>
    </p:spTree>
    <p:extLst>
      <p:ext uri="{BB962C8B-B14F-4D97-AF65-F5344CB8AC3E}">
        <p14:creationId xmlns:p14="http://schemas.microsoft.com/office/powerpoint/2010/main" val="31416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Vanlig størrelse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vanlig med et utvalg bestående av mellom 10 og 25 informanter</a:t>
            </a:r>
          </a:p>
          <a:p>
            <a:r>
              <a:rPr lang="nb-NO" dirty="0"/>
              <a:t>Mindre forprosjekter etc. 10-15 informanter</a:t>
            </a:r>
          </a:p>
          <a:p>
            <a:endParaRPr lang="nb-NO" dirty="0"/>
          </a:p>
          <a:p>
            <a:r>
              <a:rPr lang="nb-NO" dirty="0"/>
              <a:t>Det er VIKTIGERE å skaffe et relevant utvalg av informanter enn å skaffe mange.</a:t>
            </a:r>
          </a:p>
        </p:txBody>
      </p:sp>
    </p:spTree>
    <p:extLst>
      <p:ext uri="{BB962C8B-B14F-4D97-AF65-F5344CB8AC3E}">
        <p14:creationId xmlns:p14="http://schemas.microsoft.com/office/powerpoint/2010/main" val="30106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Utvalgsstrategier</a:t>
            </a:r>
            <a:br>
              <a:rPr lang="nb-NO" dirty="0"/>
            </a:br>
            <a:r>
              <a:rPr lang="nb-NO" dirty="0"/>
              <a:t>enkeltcase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b-NO" sz="2000" dirty="0"/>
              <a:t>Signifikante enkeltcase </a:t>
            </a:r>
          </a:p>
          <a:p>
            <a:pPr lvl="2"/>
            <a:r>
              <a:rPr lang="nb-NO" sz="1800" dirty="0"/>
              <a:t>en toppleder, en idrettsperson, en «Gaselle bedrift» etc.</a:t>
            </a:r>
          </a:p>
          <a:p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84" y="3608915"/>
            <a:ext cx="4020533" cy="2114022"/>
          </a:xfrm>
          <a:prstGeom prst="rect">
            <a:avLst/>
          </a:prstGeom>
        </p:spPr>
      </p:pic>
      <p:pic>
        <p:nvPicPr>
          <p:cNvPr id="3076" name="Picture 4" descr="Naomi Osaka tjente mest av idrettskvinne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600" y="379438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91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Utvalgsstrategier</a:t>
            </a:r>
            <a:br>
              <a:rPr lang="nb-NO" dirty="0"/>
            </a:br>
            <a:r>
              <a:rPr lang="nb-NO" dirty="0"/>
              <a:t>sammenlignende utvalg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579223"/>
            <a:ext cx="7729728" cy="344057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sz="2000" dirty="0"/>
              <a:t>Sammenlignende utvalg</a:t>
            </a:r>
          </a:p>
          <a:p>
            <a:pPr marL="228600" lvl="1" indent="0">
              <a:buNone/>
            </a:pPr>
            <a:r>
              <a:rPr lang="nb-NO" dirty="0"/>
              <a:t>2.a) Ekstreme eller avvikende utvalg</a:t>
            </a:r>
          </a:p>
          <a:p>
            <a:pPr lvl="2"/>
            <a:r>
              <a:rPr lang="nb-NO" dirty="0"/>
              <a:t>Informanter som er rike på informasjon </a:t>
            </a:r>
          </a:p>
          <a:p>
            <a:pPr lvl="2"/>
            <a:r>
              <a:rPr lang="nb-NO" dirty="0"/>
              <a:t>Fordi de er ekstreme, spesielle eller avvikende i forhold til andre</a:t>
            </a:r>
          </a:p>
          <a:p>
            <a:pPr lvl="2"/>
            <a:r>
              <a:rPr lang="nb-NO" dirty="0"/>
              <a:t>Ofte er de spesielt vellykkede eller spesielt mislykkede</a:t>
            </a:r>
          </a:p>
          <a:p>
            <a:pPr lvl="1"/>
            <a:endParaRPr lang="nb-NO" dirty="0"/>
          </a:p>
          <a:p>
            <a:pPr lvl="2"/>
            <a:r>
              <a:rPr lang="nb-NO" dirty="0"/>
              <a:t>Elever som går ut fra videregående skole med karakter 6 i alle fag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25" y="3611646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Utvalgsstrategier</a:t>
            </a:r>
            <a:br>
              <a:rPr lang="nb-NO" dirty="0"/>
            </a:br>
            <a:r>
              <a:rPr lang="nb-NO" dirty="0"/>
              <a:t>sammenlignende utvalg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2 b) Intensive utvalg</a:t>
            </a:r>
          </a:p>
          <a:p>
            <a:pPr lvl="1"/>
            <a:r>
              <a:rPr lang="nb-NO" dirty="0"/>
              <a:t>Har noen </a:t>
            </a:r>
            <a:r>
              <a:rPr lang="nb-NO" u="sng" dirty="0"/>
              <a:t>felles kjennetegn uten å være ekstreme</a:t>
            </a:r>
          </a:p>
          <a:p>
            <a:pPr lvl="1"/>
            <a:r>
              <a:rPr lang="nb-NO" dirty="0"/>
              <a:t>Ønsker å få mye informasjon uten at denne informasjonen er ekstrem</a:t>
            </a:r>
          </a:p>
          <a:p>
            <a:pPr lvl="2"/>
            <a:r>
              <a:rPr lang="nb-NO" dirty="0"/>
              <a:t>Elever som har valgt samme linje på videregående og som har vist engasjement for skolen</a:t>
            </a:r>
          </a:p>
          <a:p>
            <a:pPr lvl="2"/>
            <a:r>
              <a:rPr lang="nb-NO" dirty="0"/>
              <a:t>Eksperter/spesialister som vurderer brukergrensesnitt på nettsider </a:t>
            </a:r>
          </a:p>
          <a:p>
            <a:pPr lvl="2"/>
            <a:r>
              <a:rPr lang="nb-NO" dirty="0" err="1"/>
              <a:t>Matbloggere</a:t>
            </a:r>
            <a:endParaRPr lang="nb-NO" dirty="0"/>
          </a:p>
          <a:p>
            <a:pPr lvl="2"/>
            <a:r>
              <a:rPr lang="nb-NO" dirty="0"/>
              <a:t>Snekkere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46" y="4415972"/>
            <a:ext cx="1793708" cy="1423578"/>
          </a:xfrm>
          <a:prstGeom prst="rect">
            <a:avLst/>
          </a:prstGeom>
        </p:spPr>
      </p:pic>
      <p:pic>
        <p:nvPicPr>
          <p:cNvPr id="2052" name="Picture 4" descr="Image result for computer exp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850" y="5052149"/>
            <a:ext cx="1670942" cy="10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0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Utvalgsstrategier</a:t>
            </a:r>
            <a:br>
              <a:rPr lang="nb-NO" dirty="0"/>
            </a:br>
            <a:r>
              <a:rPr lang="nb-NO" dirty="0"/>
              <a:t>sammenlignende utvalg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43747"/>
            <a:ext cx="7729728" cy="381802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b-NO" sz="3300" dirty="0"/>
              <a:t>2 c) Utvalg med maksimal variasjon</a:t>
            </a:r>
          </a:p>
          <a:p>
            <a:pPr lvl="1"/>
            <a:r>
              <a:rPr lang="nb-NO" sz="2900" dirty="0"/>
              <a:t>Et typisk tilfelle, og to motpoler (personer i en gruppe som avviker mest mulig fra hverandre)</a:t>
            </a:r>
          </a:p>
          <a:p>
            <a:pPr lvl="1"/>
            <a:endParaRPr lang="nb-NO" sz="2900" dirty="0"/>
          </a:p>
          <a:p>
            <a:pPr lvl="1"/>
            <a:r>
              <a:rPr lang="nb-NO" sz="2900" dirty="0"/>
              <a:t>Norske sjømannskirker</a:t>
            </a:r>
          </a:p>
          <a:p>
            <a:pPr lvl="2"/>
            <a:r>
              <a:rPr lang="nb-NO" sz="2500" dirty="0"/>
              <a:t>Mest mulig spredning på destinasjoner med hensyn til brukergruppene</a:t>
            </a:r>
          </a:p>
          <a:p>
            <a:pPr lvl="3"/>
            <a:r>
              <a:rPr lang="nb-NO" sz="2500" dirty="0"/>
              <a:t>Antwerpen (trailersjåfører)</a:t>
            </a:r>
          </a:p>
          <a:p>
            <a:pPr lvl="3"/>
            <a:r>
              <a:rPr lang="nb-NO" sz="2500" dirty="0"/>
              <a:t>Singapore (forretningsfolk)</a:t>
            </a:r>
          </a:p>
          <a:p>
            <a:pPr lvl="3"/>
            <a:r>
              <a:rPr lang="nb-NO" sz="2500" dirty="0"/>
              <a:t>Kobe (misjonærer og forretningsfolk)</a:t>
            </a:r>
          </a:p>
          <a:p>
            <a:pPr lvl="3"/>
            <a:r>
              <a:rPr lang="nb-NO" sz="2500" dirty="0"/>
              <a:t>New Orleans (fastboende nordmenn)</a:t>
            </a:r>
          </a:p>
          <a:p>
            <a:pPr lvl="3"/>
            <a:r>
              <a:rPr lang="nb-NO" sz="2500" dirty="0"/>
              <a:t>London (studenter, au pairer, ambassadefolk og fastboende)</a:t>
            </a:r>
          </a:p>
          <a:p>
            <a:pPr lvl="3"/>
            <a:r>
              <a:rPr lang="nb-NO" sz="2500" dirty="0"/>
              <a:t>Alicante (kort og langtidsturister)</a:t>
            </a:r>
          </a:p>
          <a:p>
            <a:pPr lvl="1"/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427" y="3579717"/>
            <a:ext cx="1087144" cy="1451393"/>
          </a:xfrm>
          <a:prstGeom prst="rect">
            <a:avLst/>
          </a:prstGeom>
        </p:spPr>
      </p:pic>
      <p:pic>
        <p:nvPicPr>
          <p:cNvPr id="3076" name="Picture 4" descr="Image result for sjømanskirken new orlea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58" y="5220947"/>
            <a:ext cx="1418306" cy="8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7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13473</TotalTime>
  <Words>641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Utvelgelse av informanter</vt:lpstr>
      <vt:lpstr>Informanter</vt:lpstr>
      <vt:lpstr>PowerPoint-presentasjon</vt:lpstr>
      <vt:lpstr>Utvalgsstørrelse</vt:lpstr>
      <vt:lpstr>Vanlig størrelse</vt:lpstr>
      <vt:lpstr>Utvalgsstrategier enkeltcase</vt:lpstr>
      <vt:lpstr>Utvalgsstrategier sammenlignende utvalg</vt:lpstr>
      <vt:lpstr>Utvalgsstrategier sammenlignende utvalg</vt:lpstr>
      <vt:lpstr>Utvalgsstrategier sammenlignende utvalg</vt:lpstr>
      <vt:lpstr>Utvalgsstrategier gruppekarakteristikker</vt:lpstr>
      <vt:lpstr>Utvalgsstrategier gruppekarakteristikker</vt:lpstr>
      <vt:lpstr>Utvalgskriterier gruppekarakteristikker</vt:lpstr>
      <vt:lpstr>Utvalgskriterier teoribasert utvalg</vt:lpstr>
    </vt:vector>
  </TitlesOfParts>
  <Company>USN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Utvelgelse av informanter</dc:title>
  <dc:creator>Anne Mathisrud Sørebø</dc:creator>
  <cp:lastModifiedBy>Roman Kollar</cp:lastModifiedBy>
  <cp:revision>17</cp:revision>
  <dcterms:created xsi:type="dcterms:W3CDTF">2020-01-27T09:36:24Z</dcterms:created>
  <dcterms:modified xsi:type="dcterms:W3CDTF">2023-01-30T11:56:54Z</dcterms:modified>
</cp:coreProperties>
</file>