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70" r:id="rId4"/>
    <p:sldId id="273" r:id="rId5"/>
    <p:sldId id="274" r:id="rId6"/>
    <p:sldId id="262" r:id="rId7"/>
    <p:sldId id="261" r:id="rId8"/>
    <p:sldId id="258" r:id="rId9"/>
    <p:sldId id="259" r:id="rId10"/>
    <p:sldId id="271" r:id="rId11"/>
    <p:sldId id="264" r:id="rId12"/>
    <p:sldId id="266" r:id="rId13"/>
    <p:sldId id="267" r:id="rId14"/>
    <p:sldId id="268" r:id="rId15"/>
    <p:sldId id="275" r:id="rId16"/>
    <p:sldId id="260" r:id="rId17"/>
    <p:sldId id="257" r:id="rId18"/>
    <p:sldId id="272" r:id="rId19"/>
  </p:sldIdLst>
  <p:sldSz cx="12192000" cy="6858000"/>
  <p:notesSz cx="68119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0BD63-83D0-4F39-9E16-F9FA57A9F9D3}" v="48" dt="2023-01-30T13:51:32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Kollar" userId="8c670d8daa4f286c" providerId="LiveId" clId="{B2D0BD63-83D0-4F39-9E16-F9FA57A9F9D3}"/>
    <pc:docChg chg="custSel modSld">
      <pc:chgData name="Roman Kollar" userId="8c670d8daa4f286c" providerId="LiveId" clId="{B2D0BD63-83D0-4F39-9E16-F9FA57A9F9D3}" dt="2023-01-30T13:51:32.224" v="82" actId="20577"/>
      <pc:docMkLst>
        <pc:docMk/>
      </pc:docMkLst>
      <pc:sldChg chg="modSp">
        <pc:chgData name="Roman Kollar" userId="8c670d8daa4f286c" providerId="LiveId" clId="{B2D0BD63-83D0-4F39-9E16-F9FA57A9F9D3}" dt="2023-01-30T13:40:14.325" v="78" actId="20577"/>
        <pc:sldMkLst>
          <pc:docMk/>
          <pc:sldMk cId="2588106152" sldId="258"/>
        </pc:sldMkLst>
        <pc:spChg chg="mod">
          <ac:chgData name="Roman Kollar" userId="8c670d8daa4f286c" providerId="LiveId" clId="{B2D0BD63-83D0-4F39-9E16-F9FA57A9F9D3}" dt="2023-01-30T13:40:14.325" v="78" actId="20577"/>
          <ac:spMkLst>
            <pc:docMk/>
            <pc:sldMk cId="2588106152" sldId="258"/>
            <ac:spMk id="3" creationId="{00000000-0000-0000-0000-000000000000}"/>
          </ac:spMkLst>
        </pc:spChg>
      </pc:sldChg>
      <pc:sldChg chg="modNotesTx">
        <pc:chgData name="Roman Kollar" userId="8c670d8daa4f286c" providerId="LiveId" clId="{B2D0BD63-83D0-4F39-9E16-F9FA57A9F9D3}" dt="2023-01-30T13:37:35.530" v="67" actId="20577"/>
        <pc:sldMkLst>
          <pc:docMk/>
          <pc:sldMk cId="3162915205" sldId="261"/>
        </pc:sldMkLst>
      </pc:sldChg>
      <pc:sldChg chg="modSp">
        <pc:chgData name="Roman Kollar" userId="8c670d8daa4f286c" providerId="LiveId" clId="{B2D0BD63-83D0-4F39-9E16-F9FA57A9F9D3}" dt="2023-01-30T13:32:08.158" v="32" actId="20577"/>
        <pc:sldMkLst>
          <pc:docMk/>
          <pc:sldMk cId="1950750277" sldId="269"/>
        </pc:sldMkLst>
        <pc:spChg chg="mod">
          <ac:chgData name="Roman Kollar" userId="8c670d8daa4f286c" providerId="LiveId" clId="{B2D0BD63-83D0-4F39-9E16-F9FA57A9F9D3}" dt="2023-01-30T13:32:08.158" v="32" actId="20577"/>
          <ac:spMkLst>
            <pc:docMk/>
            <pc:sldMk cId="1950750277" sldId="269"/>
            <ac:spMk id="3" creationId="{00000000-0000-0000-0000-000000000000}"/>
          </ac:spMkLst>
        </pc:spChg>
      </pc:sldChg>
      <pc:sldChg chg="modSp">
        <pc:chgData name="Roman Kollar" userId="8c670d8daa4f286c" providerId="LiveId" clId="{B2D0BD63-83D0-4F39-9E16-F9FA57A9F9D3}" dt="2023-01-30T13:51:32.224" v="82" actId="20577"/>
        <pc:sldMkLst>
          <pc:docMk/>
          <pc:sldMk cId="1402309237" sldId="275"/>
        </pc:sldMkLst>
        <pc:spChg chg="mod">
          <ac:chgData name="Roman Kollar" userId="8c670d8daa4f286c" providerId="LiveId" clId="{B2D0BD63-83D0-4F39-9E16-F9FA57A9F9D3}" dt="2023-01-30T13:51:32.224" v="82" actId="20577"/>
          <ac:spMkLst>
            <pc:docMk/>
            <pc:sldMk cId="1402309237" sldId="275"/>
            <ac:spMk id="10" creationId="{6FA55360-1F84-3E83-7579-85C28EA346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0A1EA-F068-4B0E-977C-A5A6878C696E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E858C-6EAB-4DC7-8347-EEF6405139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779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D8E0-FDF9-4D91-BB1A-1336DDD5A2F5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FE9C7-93B0-4310-88D2-EDED006831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53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Narativ</a:t>
            </a:r>
            <a:r>
              <a:rPr lang="nb-NO" dirty="0"/>
              <a:t>: den personens sannhet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FE9C7-93B0-4310-88D2-EDED0068316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058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Kvalitativ dataanalyse</a:t>
            </a:r>
            <a:br>
              <a:rPr lang="nb-NO" dirty="0"/>
            </a:b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Anne sørebø-</a:t>
            </a:r>
            <a:r>
              <a:rPr lang="nb-NO" dirty="0" err="1"/>
              <a:t>usn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882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707954" cy="942915"/>
          </a:xfrm>
        </p:spPr>
        <p:txBody>
          <a:bodyPr>
            <a:normAutofit fontScale="90000"/>
          </a:bodyPr>
          <a:lstStyle/>
          <a:p>
            <a:r>
              <a:rPr lang="nb-NO" dirty="0"/>
              <a:t>Fenomenologi – </a:t>
            </a:r>
            <a:r>
              <a:rPr lang="nb-NO" dirty="0">
                <a:solidFill>
                  <a:schemeClr val="accent5"/>
                </a:solidFill>
              </a:rPr>
              <a:t>2) Fortolkende</a:t>
            </a:r>
            <a:br>
              <a:rPr lang="nb-NO" dirty="0"/>
            </a:br>
            <a:r>
              <a:rPr lang="nb-NO" dirty="0"/>
              <a:t>OPPSUMMERING AV analyse PROSESSEN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1676400"/>
            <a:ext cx="10363826" cy="465488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Data samles inn og gjøres om til tekst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Helhetsinntrykk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Forskeren leser igjennom hele materialet og leter etter interessante </a:t>
            </a:r>
            <a:r>
              <a:rPr lang="nb-NO" dirty="0">
                <a:solidFill>
                  <a:srgbClr val="C00000"/>
                </a:solidFill>
              </a:rPr>
              <a:t>temaer</a:t>
            </a:r>
            <a:r>
              <a:rPr lang="nb-NO" dirty="0"/>
              <a:t> for å bli kjent med datamaterialet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Koder, kategorier og begreper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Finner tekstelementer som gir kunnskap og informasjon om </a:t>
            </a:r>
            <a:r>
              <a:rPr lang="nb-NO" dirty="0">
                <a:solidFill>
                  <a:srgbClr val="C00000"/>
                </a:solidFill>
              </a:rPr>
              <a:t>hovedtemaene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Markeres i margen med et eller flere </a:t>
            </a:r>
            <a:r>
              <a:rPr lang="nb-NO" dirty="0">
                <a:solidFill>
                  <a:srgbClr val="C00000"/>
                </a:solidFill>
              </a:rPr>
              <a:t>kodeord (koding)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KoNdensering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>
                <a:solidFill>
                  <a:srgbClr val="C00000"/>
                </a:solidFill>
              </a:rPr>
              <a:t>ABSTRAHERE MENINGSINNHOLDET </a:t>
            </a:r>
            <a:r>
              <a:rPr lang="nb-NO" dirty="0"/>
              <a:t>SOM LIGGER I KODENE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OFTE TABELLER ELLER MATRISER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SKRIVER EN MER FORTETTET (TO THE POINT) TEKST, </a:t>
            </a:r>
            <a:r>
              <a:rPr lang="nb-NO" dirty="0">
                <a:solidFill>
                  <a:srgbClr val="C00000"/>
                </a:solidFill>
              </a:rPr>
              <a:t>VELGER UT SITATER </a:t>
            </a:r>
            <a:r>
              <a:rPr lang="nb-NO" dirty="0"/>
              <a:t>SOM ILLUSTRERER MENINGER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SAMMENFATTNING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BRUKER MATERIALET TIL Å UTFORME NYE BEGREPER OG BESKRIVELSER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FINNER MØNSTRE</a:t>
            </a:r>
          </a:p>
        </p:txBody>
      </p:sp>
    </p:spTree>
    <p:extLst>
      <p:ext uri="{BB962C8B-B14F-4D97-AF65-F5344CB8AC3E}">
        <p14:creationId xmlns:p14="http://schemas.microsoft.com/office/powerpoint/2010/main" val="25354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742950"/>
          </a:xfrm>
        </p:spPr>
        <p:txBody>
          <a:bodyPr>
            <a:normAutofit fontScale="90000"/>
          </a:bodyPr>
          <a:lstStyle/>
          <a:p>
            <a:r>
              <a:rPr lang="nb-NO" sz="2800" dirty="0"/>
              <a:t>Eksempel - Analyse av DEBATTEN OG MOTSTANDEN mot lover som gjør tidligere lovlige handlinger ulovlige?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26278"/>
            <a:ext cx="3298976" cy="469197"/>
          </a:xfrm>
        </p:spPr>
        <p:txBody>
          <a:bodyPr/>
          <a:lstStyle/>
          <a:p>
            <a:r>
              <a:rPr lang="nb-NO" dirty="0" err="1"/>
              <a:t>RøyKeloven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441348" y="1431270"/>
            <a:ext cx="3291521" cy="464205"/>
          </a:xfrm>
        </p:spPr>
        <p:txBody>
          <a:bodyPr/>
          <a:lstStyle/>
          <a:p>
            <a:r>
              <a:rPr lang="nb-NO" sz="1800" dirty="0"/>
              <a:t>Styresammensetning i ASA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1426278"/>
            <a:ext cx="3304928" cy="469197"/>
          </a:xfrm>
        </p:spPr>
        <p:txBody>
          <a:bodyPr/>
          <a:lstStyle/>
          <a:p>
            <a:r>
              <a:rPr lang="nb-NO" dirty="0" err="1"/>
              <a:t>SexkjøpSloven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913774" y="1933575"/>
            <a:ext cx="3298976" cy="48101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Fratas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Umulig å håndheve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Kan ikke være ulovlig å bruke noe som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Utelivsbransjen vil slite/gå konkurs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Folk vil slutte å gå 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Det vil ikke få noen konsekvenser uansett om man bryter loven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Det vil bli opprettet egne «røykeklubber»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4441348" y="1933575"/>
            <a:ext cx="3303351" cy="38576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Mister styringsretten over egen bedrift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Umulig å finne nok kvalifiserte kvinner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Styrene vil bli dårligere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Bedriftene får økonomiske tap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Bedrifter blir stående uten styre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Skal bedriften legges ned da?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ASA vil bli gjort om til AS, tatt av børsen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1933575"/>
            <a:ext cx="3304928" cy="38576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Mister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Kan ikke være ulovlig å kjøpe når det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Vil aldri kunne fjerne prostitusjon uansett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Det blir farligere for de prostituerte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Det finnes allerede lover mot </a:t>
            </a:r>
            <a:r>
              <a:rPr lang="nb-NO" dirty="0" err="1"/>
              <a:t>trafficing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 vil ikke prioritere dette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Folk vil reise utenlands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30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26278"/>
            <a:ext cx="3298976" cy="469197"/>
          </a:xfrm>
        </p:spPr>
        <p:txBody>
          <a:bodyPr/>
          <a:lstStyle/>
          <a:p>
            <a:r>
              <a:rPr lang="nb-NO" dirty="0" err="1"/>
              <a:t>RøyKeloven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441348" y="1431270"/>
            <a:ext cx="3291521" cy="464205"/>
          </a:xfrm>
        </p:spPr>
        <p:txBody>
          <a:bodyPr/>
          <a:lstStyle/>
          <a:p>
            <a:r>
              <a:rPr lang="nb-NO" sz="1800" dirty="0"/>
              <a:t>Styresammensetning i ASA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1426278"/>
            <a:ext cx="3304928" cy="469197"/>
          </a:xfrm>
        </p:spPr>
        <p:txBody>
          <a:bodyPr/>
          <a:lstStyle/>
          <a:p>
            <a:r>
              <a:rPr lang="nb-NO" dirty="0" err="1"/>
              <a:t>SexkjøpSloven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913774" y="1933575"/>
            <a:ext cx="3298976" cy="48101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Fratas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Umulig å håndheve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Kan ikke være ulovlig å bruke noe som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Utelivsbransjen vil slite/gå konkurs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Folk vil slutte å gå 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vil ikke få noen konsekvenser uansett om man bryter loven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vil bli opprettet egne «røykeklubber»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4441348" y="1933575"/>
            <a:ext cx="3303351" cy="38576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Mister styringsretten over egen bedrift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Umulig å finne nok kvalifiserte kvinner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Styrene vil bli dårligere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Bedriftene får økonomiske tap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Bedrifter blir stående uten styre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Skal bedriften legges ned da?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ASA vil bli gjort om til AS, tatt av børsen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1933575"/>
            <a:ext cx="3304928" cy="38576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Mister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Kan ikke være ulovlig å kjøpe når det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7030A0"/>
                </a:solidFill>
              </a:rPr>
              <a:t>Vil aldri kunne fjerne prostitusjon uansett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blir farligere for de prostituerte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finnes allerede lover mot </a:t>
            </a:r>
            <a:r>
              <a:rPr lang="nb-NO" dirty="0" err="1">
                <a:solidFill>
                  <a:schemeClr val="bg1">
                    <a:lumMod val="85000"/>
                  </a:schemeClr>
                </a:solidFill>
              </a:rPr>
              <a:t>trafficing</a:t>
            </a:r>
            <a:endParaRPr lang="nb-NO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Politiet vil ikke prioritere dette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Folk vil reise utenlands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3344481" y="5570607"/>
            <a:ext cx="460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7030A0"/>
                </a:solidFill>
              </a:rPr>
              <a:t>Overformynderi som ikke har noe for seg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0545" y="5591145"/>
            <a:ext cx="276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7030A0"/>
                </a:solidFill>
              </a:rPr>
              <a:t>Ser ikke behov for loven</a:t>
            </a:r>
          </a:p>
        </p:txBody>
      </p:sp>
      <p:sp>
        <p:nvSpPr>
          <p:cNvPr id="11" name="Curved Down Arrow 10"/>
          <p:cNvSpPr/>
          <p:nvPr/>
        </p:nvSpPr>
        <p:spPr>
          <a:xfrm>
            <a:off x="5715000" y="4933950"/>
            <a:ext cx="3800475" cy="571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A8789508-5DC1-E706-EFDA-24CBB66D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3108"/>
          </a:xfrm>
        </p:spPr>
        <p:txBody>
          <a:bodyPr>
            <a:normAutofit/>
          </a:bodyPr>
          <a:lstStyle/>
          <a:p>
            <a:r>
              <a:rPr lang="nb-NO" dirty="0"/>
              <a:t>Eks: koding og kondensering (abstrahere)</a:t>
            </a:r>
          </a:p>
        </p:txBody>
      </p:sp>
    </p:spTree>
    <p:extLst>
      <p:ext uri="{BB962C8B-B14F-4D97-AF65-F5344CB8AC3E}">
        <p14:creationId xmlns:p14="http://schemas.microsoft.com/office/powerpoint/2010/main" val="16935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26278"/>
            <a:ext cx="3298976" cy="469197"/>
          </a:xfrm>
        </p:spPr>
        <p:txBody>
          <a:bodyPr/>
          <a:lstStyle/>
          <a:p>
            <a:r>
              <a:rPr lang="nb-NO" dirty="0" err="1"/>
              <a:t>RøyKeloven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441348" y="1431270"/>
            <a:ext cx="3291521" cy="464205"/>
          </a:xfrm>
        </p:spPr>
        <p:txBody>
          <a:bodyPr/>
          <a:lstStyle/>
          <a:p>
            <a:r>
              <a:rPr lang="nb-NO" sz="1800" dirty="0"/>
              <a:t>Styresammensetning i ASA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1426278"/>
            <a:ext cx="3304928" cy="469197"/>
          </a:xfrm>
        </p:spPr>
        <p:txBody>
          <a:bodyPr/>
          <a:lstStyle/>
          <a:p>
            <a:r>
              <a:rPr lang="nb-NO" dirty="0" err="1"/>
              <a:t>SexkjøpSloven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913774" y="1933575"/>
            <a:ext cx="3298976" cy="48101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Fratas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Umulig å håndheve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Kan ikke være ulovlig å bruke noe som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Utelivsbransjen vil slite/gå konkurs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Folk vil slutte å gå 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Det vil ikke få noen konsekvenser uansett om man bryter loven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Hvilken straff skal man gi?</a:t>
            </a: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Det vil bli opprettet egne «røykeklubber»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4441348" y="1933575"/>
            <a:ext cx="3303351" cy="38576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Mister styringsretten over egen bedrift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Umulig å finne nok kvalifiserte kvinner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Styrene vil bli dårligere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Bedriftene får økonomiske tap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Bedrifter blir stående uten styre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Skal bedriften legges ned da?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ASA vil bli gjort om til AS og tatt av børsen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1933575"/>
            <a:ext cx="3304928" cy="38576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Mister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Kan ikke være ulovlig å kjøpe når det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Vil aldri kunne fjerne prostitusjon uansett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blir farligere for de prostituerte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Det finnes allerede lover mot </a:t>
            </a:r>
            <a:r>
              <a:rPr lang="nb-NO" dirty="0" err="1">
                <a:solidFill>
                  <a:srgbClr val="0070C0"/>
                </a:solidFill>
              </a:rPr>
              <a:t>trafficing</a:t>
            </a:r>
            <a:endParaRPr lang="nb-NO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Politiet vil ikke prioritere dette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Folk vil reise utenlands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4095327" y="6086475"/>
            <a:ext cx="2422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0070C0"/>
                </a:solidFill>
              </a:rPr>
              <a:t>Umulig å håndheve, </a:t>
            </a:r>
          </a:p>
          <a:p>
            <a:r>
              <a:rPr lang="nb-NO" sz="2000" b="1" dirty="0">
                <a:solidFill>
                  <a:srgbClr val="0070C0"/>
                </a:solidFill>
              </a:rPr>
              <a:t>Smutthull i loven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20894" y="6115050"/>
            <a:ext cx="427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0070C0"/>
                </a:solidFill>
              </a:rPr>
              <a:t>Problemer med praktisering av loven</a:t>
            </a:r>
          </a:p>
        </p:txBody>
      </p:sp>
      <p:sp>
        <p:nvSpPr>
          <p:cNvPr id="11" name="Curved Down Arrow 10"/>
          <p:cNvSpPr/>
          <p:nvPr/>
        </p:nvSpPr>
        <p:spPr>
          <a:xfrm>
            <a:off x="5676900" y="5543550"/>
            <a:ext cx="3800475" cy="571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83F89CAC-145E-C230-6650-1B521884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3108"/>
          </a:xfrm>
        </p:spPr>
        <p:txBody>
          <a:bodyPr/>
          <a:lstStyle/>
          <a:p>
            <a:r>
              <a:rPr lang="nb-NO" dirty="0"/>
              <a:t>Eks: koding og kondensering (abstrahere)</a:t>
            </a:r>
          </a:p>
        </p:txBody>
      </p:sp>
    </p:spTree>
    <p:extLst>
      <p:ext uri="{BB962C8B-B14F-4D97-AF65-F5344CB8AC3E}">
        <p14:creationId xmlns:p14="http://schemas.microsoft.com/office/powerpoint/2010/main" val="26288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26278"/>
            <a:ext cx="3298976" cy="469197"/>
          </a:xfrm>
        </p:spPr>
        <p:txBody>
          <a:bodyPr/>
          <a:lstStyle/>
          <a:p>
            <a:r>
              <a:rPr lang="nb-NO" dirty="0" err="1"/>
              <a:t>Røyeloven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441348" y="1431270"/>
            <a:ext cx="3291521" cy="464205"/>
          </a:xfrm>
        </p:spPr>
        <p:txBody>
          <a:bodyPr/>
          <a:lstStyle/>
          <a:p>
            <a:r>
              <a:rPr lang="nb-NO" sz="1800" dirty="0"/>
              <a:t>Styresammensetning i ASA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1426278"/>
            <a:ext cx="3304928" cy="469197"/>
          </a:xfrm>
        </p:spPr>
        <p:txBody>
          <a:bodyPr/>
          <a:lstStyle/>
          <a:p>
            <a:r>
              <a:rPr lang="nb-NO" dirty="0"/>
              <a:t>Sex kjøp loven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913774" y="1933575"/>
            <a:ext cx="3298976" cy="48101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Fratas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Umulig å håndheve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Kan ikke være ulovlig å bruke noe som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Utelivsbransjen vil slite/gå konkurs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Folk vil slutte å gå 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vil ikke få noen konsekvenser uansett om man bryter loven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vil bli opprettet egne «røykeklubber»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4441348" y="1933575"/>
            <a:ext cx="3303351" cy="38576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Mister styringsretten over egen bedrift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Umulig å finne nok kvalifiserte kvinner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Styrene vil bli dårligere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Bedriftene får økonomiske tap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Bedrifter blir stående uten styre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Skal bedriften legges ned da?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Hvilken straff skal man gi?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ASA vil bli gjort om til AS, tatt av børsen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1933575"/>
            <a:ext cx="3304928" cy="38576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Mister retten til å bestemme over egen kropp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Kan ikke være ulovlig å kjøpe når det er lovlig å selge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Vil aldri kunne fjerne prostitusjon uansett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3">
                    <a:lumMod val="50000"/>
                  </a:schemeClr>
                </a:solidFill>
              </a:rPr>
              <a:t>Det blir farligere for de prostituerte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Det finnes allerede lover mot </a:t>
            </a:r>
            <a:r>
              <a:rPr lang="nb-NO" dirty="0" err="1">
                <a:solidFill>
                  <a:schemeClr val="bg1">
                    <a:lumMod val="85000"/>
                  </a:schemeClr>
                </a:solidFill>
              </a:rPr>
              <a:t>trafficing</a:t>
            </a:r>
            <a:endParaRPr lang="nb-NO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Politiet vil ikke prioritere dette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Folk vil reise utenlands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4730309" y="6115050"/>
            <a:ext cx="2037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3">
                    <a:lumMod val="50000"/>
                  </a:schemeClr>
                </a:solidFill>
              </a:rPr>
              <a:t>Negative effekter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475" y="611505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3">
                    <a:lumMod val="50000"/>
                  </a:schemeClr>
                </a:solidFill>
              </a:rPr>
              <a:t>Utilsiktede effekter av loven</a:t>
            </a:r>
          </a:p>
        </p:txBody>
      </p:sp>
      <p:sp>
        <p:nvSpPr>
          <p:cNvPr id="11" name="Curved Down Arrow 10"/>
          <p:cNvSpPr/>
          <p:nvPr/>
        </p:nvSpPr>
        <p:spPr>
          <a:xfrm>
            <a:off x="5676900" y="5543550"/>
            <a:ext cx="3800475" cy="571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33AB1DAA-6179-4D0F-9EE8-751DABB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3108"/>
          </a:xfrm>
        </p:spPr>
        <p:txBody>
          <a:bodyPr/>
          <a:lstStyle/>
          <a:p>
            <a:r>
              <a:rPr lang="nb-NO" dirty="0"/>
              <a:t>Eks: koding og kondensering (abstrahere)</a:t>
            </a:r>
          </a:p>
        </p:txBody>
      </p:sp>
    </p:spTree>
    <p:extLst>
      <p:ext uri="{BB962C8B-B14F-4D97-AF65-F5344CB8AC3E}">
        <p14:creationId xmlns:p14="http://schemas.microsoft.com/office/powerpoint/2010/main" val="15829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374EBA-9911-5036-DE32-909677B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3108"/>
          </a:xfrm>
        </p:spPr>
        <p:txBody>
          <a:bodyPr/>
          <a:lstStyle/>
          <a:p>
            <a:r>
              <a:rPr lang="nb-NO" dirty="0"/>
              <a:t>Eksempel: Konklusjon – teori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A55360-1F84-3E83-7579-85C28EA346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1338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Det argumenteres for at den nye loven er unødvendig, det er ikke behov for en lovregulering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Det vises til praktiske problemer med å håndheve loven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Det argumenteres for negative effekter av loven</a:t>
            </a:r>
          </a:p>
          <a:p>
            <a:endParaRPr lang="nb-NO" dirty="0"/>
          </a:p>
          <a:p>
            <a:r>
              <a:rPr lang="nb-NO" dirty="0"/>
              <a:t>En grundigere analyse av de offentlige debattene kunne avdekket om argumentasjonen fulgte samme mønster og Rekkefølge for alle nye lover av denne typen . </a:t>
            </a:r>
          </a:p>
          <a:p>
            <a:r>
              <a:rPr lang="nb-NO" dirty="0"/>
              <a:t>Man kunne også studert hvorvidt debatten stilnet av og ble «borte», eller om enkelte argumenter og diskusjoner rundt lovene vedvarte og eventuelt førte til endringer.</a:t>
            </a:r>
          </a:p>
        </p:txBody>
      </p:sp>
    </p:spTree>
    <p:extLst>
      <p:ext uri="{BB962C8B-B14F-4D97-AF65-F5344CB8AC3E}">
        <p14:creationId xmlns:p14="http://schemas.microsoft.com/office/powerpoint/2010/main" val="14023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b-NO" dirty="0"/>
              <a:t>Diskursanalyse - </a:t>
            </a:r>
            <a:r>
              <a:rPr lang="nb-NO" dirty="0">
                <a:solidFill>
                  <a:schemeClr val="accent5"/>
                </a:solidFill>
              </a:rPr>
              <a:t>2) fortolkende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619018"/>
            <a:ext cx="10363826" cy="3424107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Diskursanalyse</a:t>
            </a:r>
          </a:p>
          <a:p>
            <a:r>
              <a:rPr lang="nb-NO" dirty="0"/>
              <a:t>Diskurser er virkemidler man benytter for å kommunisere og for å forstå verden</a:t>
            </a:r>
          </a:p>
          <a:p>
            <a:r>
              <a:rPr lang="nb-NO" dirty="0"/>
              <a:t>begreper, problemstillinger og formuleringer man bygger sin oppfatning på</a:t>
            </a:r>
          </a:p>
          <a:p>
            <a:pPr lvl="1"/>
            <a:r>
              <a:rPr lang="nb-NO" dirty="0"/>
              <a:t>Folks </a:t>
            </a:r>
            <a:r>
              <a:rPr lang="nb-NO" dirty="0" err="1"/>
              <a:t>diskurse</a:t>
            </a:r>
            <a:r>
              <a:rPr lang="nb-NO" dirty="0"/>
              <a:t> strategier, dvs. hvordan de gjennom samtale, diskusjon og skrift forsøker å skape ulike virkninger</a:t>
            </a:r>
          </a:p>
          <a:p>
            <a:pPr lvl="2"/>
            <a:r>
              <a:rPr lang="nb-NO" dirty="0"/>
              <a:t>Politiske kampanjer, meget bevisst begrepsbruk og eksempelbruk</a:t>
            </a:r>
          </a:p>
          <a:p>
            <a:pPr lvl="3"/>
            <a:r>
              <a:rPr lang="nb-NO" dirty="0"/>
              <a:t>LO og NHO bruker for eksempel ofte helt ulike begrep/ord om samme tema</a:t>
            </a:r>
          </a:p>
          <a:p>
            <a:pPr lvl="2"/>
            <a:endParaRPr lang="nb-NO" dirty="0"/>
          </a:p>
          <a:p>
            <a:pPr lvl="3"/>
            <a:endParaRPr lang="nb-NO" dirty="0"/>
          </a:p>
          <a:p>
            <a:r>
              <a:rPr lang="nb-NO" dirty="0"/>
              <a:t>Opptatt av folks diskursive strategier, dvs. hvordan de gjennom samtale, diskusjon og skrift forsøker å skape ulike virkninger</a:t>
            </a:r>
          </a:p>
          <a:p>
            <a:r>
              <a:rPr lang="nb-NO" dirty="0"/>
              <a:t>Hvilke diskurser som er gjeldende i informantens verden</a:t>
            </a:r>
          </a:p>
          <a:p>
            <a:pPr lvl="2"/>
            <a:endParaRPr lang="nb-NO" dirty="0"/>
          </a:p>
        </p:txBody>
      </p:sp>
      <p:pic>
        <p:nvPicPr>
          <p:cNvPr id="3074" name="Picture 2" descr="Bilderesultat for disk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642" y="256882"/>
            <a:ext cx="3864707" cy="215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43608"/>
          </a:xfrm>
        </p:spPr>
        <p:txBody>
          <a:bodyPr/>
          <a:lstStyle/>
          <a:p>
            <a:r>
              <a:rPr lang="nb-NO" dirty="0"/>
              <a:t>Etnografi – </a:t>
            </a:r>
            <a:r>
              <a:rPr lang="nb-NO" dirty="0">
                <a:solidFill>
                  <a:schemeClr val="accent5"/>
                </a:solidFill>
              </a:rPr>
              <a:t>3) Fortolkende og Refleksiv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Antropologi (</a:t>
            </a:r>
            <a:r>
              <a:rPr lang="nb-NO" dirty="0" err="1"/>
              <a:t>Grounded</a:t>
            </a:r>
            <a:r>
              <a:rPr lang="nb-NO" dirty="0"/>
              <a:t> </a:t>
            </a:r>
            <a:r>
              <a:rPr lang="nb-NO" dirty="0" err="1"/>
              <a:t>theory</a:t>
            </a:r>
            <a:r>
              <a:rPr lang="nb-NO" dirty="0"/>
              <a:t>)</a:t>
            </a:r>
          </a:p>
          <a:p>
            <a:r>
              <a:rPr lang="nb-NO" dirty="0"/>
              <a:t>En ren </a:t>
            </a:r>
            <a:r>
              <a:rPr lang="nb-NO" b="1" dirty="0"/>
              <a:t>induktiv</a:t>
            </a:r>
            <a:r>
              <a:rPr lang="nb-NO" dirty="0"/>
              <a:t> metode – der teorier og </a:t>
            </a:r>
            <a:r>
              <a:rPr lang="nb-NO" dirty="0" err="1"/>
              <a:t>hypoteseR</a:t>
            </a:r>
            <a:r>
              <a:rPr lang="nb-NO" dirty="0"/>
              <a:t> dannes med grunnlag i empiri</a:t>
            </a:r>
          </a:p>
          <a:p>
            <a:r>
              <a:rPr lang="nb-NO" dirty="0"/>
              <a:t>Kommer frem til et fåtalls kjernebegreper som beskriver hva som er sentralt i dataene.</a:t>
            </a:r>
          </a:p>
          <a:p>
            <a:endParaRPr lang="nb-NO" dirty="0"/>
          </a:p>
          <a:p>
            <a:r>
              <a:rPr lang="nb-NO" dirty="0"/>
              <a:t>Blanke ark 	</a:t>
            </a:r>
          </a:p>
          <a:p>
            <a:r>
              <a:rPr lang="nb-NO" dirty="0"/>
              <a:t>Rent induktivt</a:t>
            </a:r>
          </a:p>
          <a:p>
            <a:r>
              <a:rPr lang="nb-NO" dirty="0"/>
              <a:t>Ønsker å unngå at «kartet former terrenget»</a:t>
            </a:r>
          </a:p>
          <a:p>
            <a:r>
              <a:rPr lang="nb-NO" dirty="0"/>
              <a:t>Allikevel Bevisst egen innvirkning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71" y="390550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217466"/>
            <a:ext cx="10364451" cy="814578"/>
          </a:xfrm>
        </p:spPr>
        <p:txBody>
          <a:bodyPr>
            <a:normAutofit fontScale="90000"/>
          </a:bodyPr>
          <a:lstStyle/>
          <a:p>
            <a:r>
              <a:rPr lang="nb-NO" dirty="0"/>
              <a:t>Etnografi/antropologi – </a:t>
            </a:r>
            <a:br>
              <a:rPr lang="nb-NO" dirty="0"/>
            </a:br>
            <a:r>
              <a:rPr lang="nb-NO" dirty="0">
                <a:solidFill>
                  <a:schemeClr val="accent5"/>
                </a:solidFill>
              </a:rPr>
              <a:t>3) fortolkende og refleksiv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1684" y="1267326"/>
            <a:ext cx="6823241" cy="5497094"/>
          </a:xfrm>
        </p:spPr>
        <p:txBody>
          <a:bodyPr>
            <a:normAutofit/>
          </a:bodyPr>
          <a:lstStyle/>
          <a:p>
            <a:r>
              <a:rPr lang="nb-NO" dirty="0"/>
              <a:t>Tilbringer lang tid i feltet</a:t>
            </a:r>
          </a:p>
          <a:p>
            <a:r>
              <a:rPr lang="nb-NO" dirty="0"/>
              <a:t>To år har blitt en slags standard, og ett år anses som minimum</a:t>
            </a:r>
          </a:p>
          <a:p>
            <a:r>
              <a:rPr lang="nb-NO" dirty="0"/>
              <a:t>Komprimert etnografisk studie</a:t>
            </a:r>
          </a:p>
          <a:p>
            <a:pPr lvl="1"/>
            <a:r>
              <a:rPr lang="nb-NO" dirty="0"/>
              <a:t>Er tilstede hele tiden</a:t>
            </a:r>
          </a:p>
          <a:p>
            <a:r>
              <a:rPr lang="nb-NO" dirty="0"/>
              <a:t>Et selektivt tilbakevendende etnografisk studie</a:t>
            </a:r>
          </a:p>
          <a:p>
            <a:pPr lvl="1"/>
            <a:r>
              <a:rPr lang="nb-NO" dirty="0"/>
              <a:t>Er ikke i feltet kontinuerlig, men er innom (har opphold) med jevne mellomrom</a:t>
            </a:r>
          </a:p>
          <a:p>
            <a:r>
              <a:rPr lang="nb-NO" dirty="0"/>
              <a:t>Et tilbakevendende etnografisk studie</a:t>
            </a:r>
          </a:p>
          <a:p>
            <a:pPr lvl="1"/>
            <a:r>
              <a:rPr lang="nb-NO" dirty="0"/>
              <a:t>Ulike fenomener vil styre observasjonsperioden</a:t>
            </a:r>
          </a:p>
          <a:p>
            <a:pPr lvl="2"/>
            <a:r>
              <a:rPr lang="nb-NO" dirty="0"/>
              <a:t>Semesterstart, semesteravslutning, eksamensperioder etc.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258" y="1092534"/>
            <a:ext cx="3762709" cy="2347930"/>
          </a:xfrm>
          <a:prstGeom prst="rect">
            <a:avLst/>
          </a:prstGeom>
        </p:spPr>
      </p:pic>
      <p:pic>
        <p:nvPicPr>
          <p:cNvPr id="7" name="Picture 2" descr="Bilderesultat for antropo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1032044"/>
            <a:ext cx="4121982" cy="54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Datareduksjon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41236"/>
            <a:ext cx="10363826" cy="4111914"/>
          </a:xfrm>
        </p:spPr>
        <p:txBody>
          <a:bodyPr>
            <a:noAutofit/>
          </a:bodyPr>
          <a:lstStyle/>
          <a:p>
            <a:r>
              <a:rPr lang="nb-NO" sz="2400" dirty="0"/>
              <a:t>Analysere</a:t>
            </a:r>
          </a:p>
          <a:p>
            <a:pPr lvl="1"/>
            <a:r>
              <a:rPr lang="nb-NO" sz="2000" dirty="0"/>
              <a:t>Dele opp i biter eller elementer</a:t>
            </a:r>
          </a:p>
          <a:p>
            <a:r>
              <a:rPr lang="nb-NO" sz="2400" dirty="0"/>
              <a:t>Tolke</a:t>
            </a:r>
          </a:p>
          <a:p>
            <a:pPr lvl="1"/>
            <a:r>
              <a:rPr lang="nb-NO" sz="2000" dirty="0"/>
              <a:t>Sette noe inn i en større ramme eller sammenheng</a:t>
            </a:r>
          </a:p>
          <a:p>
            <a:r>
              <a:rPr lang="nb-NO" sz="2200" dirty="0"/>
              <a:t>Fortolke</a:t>
            </a:r>
          </a:p>
          <a:p>
            <a:pPr lvl="2"/>
            <a:r>
              <a:rPr lang="nb-NO" sz="1800" dirty="0"/>
              <a:t>Få tak i mening som ligger bak</a:t>
            </a:r>
          </a:p>
          <a:p>
            <a:pPr lvl="2"/>
            <a:endParaRPr lang="nb-NO" sz="1800" dirty="0"/>
          </a:p>
          <a:p>
            <a:pPr marL="0" indent="0" algn="ctr">
              <a:buNone/>
            </a:pPr>
            <a:r>
              <a:rPr lang="nb-NO" sz="2800" dirty="0">
                <a:solidFill>
                  <a:schemeClr val="accent5"/>
                </a:solidFill>
              </a:rPr>
              <a:t>Avdekke et budskap eller en mening</a:t>
            </a:r>
          </a:p>
          <a:p>
            <a:pPr lvl="2"/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9507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2009"/>
          </a:xfrm>
        </p:spPr>
        <p:txBody>
          <a:bodyPr/>
          <a:lstStyle/>
          <a:p>
            <a:r>
              <a:rPr lang="nb-NO" dirty="0"/>
              <a:t>Hvordan lese teksten? (s154 i boka)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0526"/>
            <a:ext cx="10363826" cy="432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accent5"/>
                </a:solidFill>
              </a:rPr>
              <a:t>1) Bokstavelig     </a:t>
            </a:r>
          </a:p>
          <a:p>
            <a:r>
              <a:rPr lang="nb-NO" dirty="0"/>
              <a:t>Bokstavelig eller Ordrett lesning (eksisterende tekst eller intervjuer)</a:t>
            </a:r>
          </a:p>
          <a:p>
            <a:pPr lvl="1"/>
            <a:r>
              <a:rPr lang="nb-NO" dirty="0"/>
              <a:t>Teksten er et analyseobjekt i seg selv</a:t>
            </a:r>
          </a:p>
          <a:p>
            <a:pPr lvl="1"/>
            <a:r>
              <a:rPr lang="nb-NO" dirty="0"/>
              <a:t>Forskeren organiserer/deler teksten etter ulike kriterier</a:t>
            </a:r>
          </a:p>
          <a:p>
            <a:pPr lvl="2"/>
            <a:r>
              <a:rPr lang="nb-NO" dirty="0"/>
              <a:t>Innhold</a:t>
            </a:r>
          </a:p>
          <a:p>
            <a:pPr lvl="2"/>
            <a:r>
              <a:rPr lang="nb-NO" dirty="0"/>
              <a:t>Struktur</a:t>
            </a:r>
          </a:p>
          <a:p>
            <a:pPr lvl="2"/>
            <a:r>
              <a:rPr lang="nb-NO" dirty="0"/>
              <a:t>Stil</a:t>
            </a:r>
          </a:p>
          <a:p>
            <a:pPr lvl="2"/>
            <a:r>
              <a:rPr lang="nb-NO" dirty="0"/>
              <a:t>Layout</a:t>
            </a:r>
          </a:p>
          <a:p>
            <a:pPr lvl="3"/>
            <a:r>
              <a:rPr lang="nb-NO" dirty="0"/>
              <a:t>Hvilke ord brukes? </a:t>
            </a:r>
          </a:p>
          <a:p>
            <a:pPr lvl="3"/>
            <a:r>
              <a:rPr lang="nb-NO" dirty="0"/>
              <a:t>hva slags språk (formelt, ironi etc.) brukes?</a:t>
            </a:r>
          </a:p>
          <a:p>
            <a:pPr lvl="3"/>
            <a:r>
              <a:rPr lang="nb-NO" dirty="0"/>
              <a:t>Pauser</a:t>
            </a:r>
          </a:p>
          <a:p>
            <a:pPr lvl="3"/>
            <a:r>
              <a:rPr lang="nb-NO" dirty="0"/>
              <a:t>Rekkefølgen informantene snakker i</a:t>
            </a:r>
          </a:p>
          <a:p>
            <a:pPr lvl="3"/>
            <a:r>
              <a:rPr lang="nb-NO" dirty="0"/>
              <a:t>Likt «</a:t>
            </a:r>
            <a:r>
              <a:rPr lang="nb-NO" dirty="0" err="1"/>
              <a:t>Vgs</a:t>
            </a:r>
            <a:r>
              <a:rPr lang="nb-NO" dirty="0"/>
              <a:t> tekstanalyse»</a:t>
            </a:r>
          </a:p>
          <a:p>
            <a:pPr lvl="2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8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D190-9A9F-0179-B56D-1C247560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5983"/>
          </a:xfrm>
        </p:spPr>
        <p:txBody>
          <a:bodyPr/>
          <a:lstStyle/>
          <a:p>
            <a:r>
              <a:rPr lang="nb-NO" dirty="0"/>
              <a:t>Hvordan lese teksten? (s154 i boka)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FE83-0604-69B1-9199-3886E9245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1175"/>
            <a:ext cx="10363826" cy="4010025"/>
          </a:xfrm>
        </p:spPr>
        <p:txBody>
          <a:bodyPr>
            <a:normAutofit lnSpcReduction="10000"/>
          </a:bodyPr>
          <a:lstStyle/>
          <a:p>
            <a:r>
              <a:rPr lang="nb-NO" dirty="0">
                <a:solidFill>
                  <a:schemeClr val="accent5"/>
                </a:solidFill>
              </a:rPr>
              <a:t>2) fortolkende </a:t>
            </a:r>
          </a:p>
          <a:p>
            <a:r>
              <a:rPr lang="nb-NO" dirty="0"/>
              <a:t>Fortolkende lesing, arbeider med å vise hva man tror data betyr og representerer</a:t>
            </a:r>
          </a:p>
          <a:p>
            <a:pPr lvl="1"/>
            <a:r>
              <a:rPr lang="nb-NO" dirty="0"/>
              <a:t>Hvilke normer er herskende i informantens liv?</a:t>
            </a:r>
          </a:p>
          <a:p>
            <a:pPr lvl="2"/>
            <a:r>
              <a:rPr lang="nb-NO" dirty="0"/>
              <a:t>F.eks. Hva mener informanten er rett og riktig i arvesaker?</a:t>
            </a:r>
          </a:p>
          <a:p>
            <a:pPr lvl="1"/>
            <a:r>
              <a:rPr lang="nb-NO" dirty="0"/>
              <a:t>Hvilke diskurser (begreper, formuleringer, problemstillinger) er informanten påvirket av?</a:t>
            </a:r>
          </a:p>
          <a:p>
            <a:pPr lvl="2"/>
            <a:r>
              <a:rPr lang="nb-NO" dirty="0"/>
              <a:t>Hvilke problemstillinger, formuleringer, begreper bygger informantens fortolkning av fenomenet på?</a:t>
            </a:r>
          </a:p>
          <a:p>
            <a:pPr marL="457200" lvl="1" indent="0">
              <a:buNone/>
            </a:pPr>
            <a:endParaRPr lang="nb-NO" dirty="0"/>
          </a:p>
          <a:p>
            <a:pPr marL="800100" lvl="1" indent="-342900">
              <a:buAutoNum type="alphaLcParenR"/>
            </a:pPr>
            <a:r>
              <a:rPr lang="nb-NO" dirty="0"/>
              <a:t>Fenomenologi</a:t>
            </a:r>
          </a:p>
          <a:p>
            <a:pPr marL="800100" lvl="1" indent="-342900">
              <a:buAutoNum type="alphaLcParenR"/>
            </a:pPr>
            <a:r>
              <a:rPr lang="nb-NO" dirty="0"/>
              <a:t>Diskursanalyser</a:t>
            </a:r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37A06-B5A9-11B2-58F5-8FF1851108C2}"/>
              </a:ext>
            </a:extLst>
          </p:cNvPr>
          <p:cNvSpPr txBox="1"/>
          <p:nvPr/>
        </p:nvSpPr>
        <p:spPr>
          <a:xfrm>
            <a:off x="4533900" y="5096483"/>
            <a:ext cx="276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Fortolkende lesing av data.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F8A3761-E8E7-F240-2E1F-B44E93EFA1D2}"/>
              </a:ext>
            </a:extLst>
          </p:cNvPr>
          <p:cNvSpPr/>
          <p:nvPr/>
        </p:nvSpPr>
        <p:spPr>
          <a:xfrm>
            <a:off x="3933825" y="4976349"/>
            <a:ext cx="4191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6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ED1B-F052-31CD-212A-91BEE22C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8833"/>
          </a:xfrm>
        </p:spPr>
        <p:txBody>
          <a:bodyPr/>
          <a:lstStyle/>
          <a:p>
            <a:r>
              <a:rPr lang="nb-NO" dirty="0"/>
              <a:t>Hvordan lese teksten? (s154 i boka)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E792-BD08-68C1-99F5-CE78C1CF6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9276"/>
            <a:ext cx="10363826" cy="3971924"/>
          </a:xfrm>
        </p:spPr>
        <p:txBody>
          <a:bodyPr/>
          <a:lstStyle/>
          <a:p>
            <a:r>
              <a:rPr lang="nb-NO" dirty="0">
                <a:solidFill>
                  <a:schemeClr val="accent5"/>
                </a:solidFill>
              </a:rPr>
              <a:t>3) Refleksiv </a:t>
            </a:r>
          </a:p>
          <a:p>
            <a:r>
              <a:rPr lang="nb-NO" dirty="0"/>
              <a:t>Forsker utforsker sin egen rolle</a:t>
            </a:r>
          </a:p>
          <a:p>
            <a:r>
              <a:rPr lang="nb-NO" dirty="0"/>
              <a:t>Avhengig av feltnotater som viser hvordan forsker reagerer på det som blir sagt</a:t>
            </a:r>
          </a:p>
          <a:p>
            <a:pPr lvl="1"/>
            <a:r>
              <a:rPr lang="nb-NO" dirty="0"/>
              <a:t>empati, sympati, fortolkning</a:t>
            </a:r>
          </a:p>
          <a:p>
            <a:r>
              <a:rPr lang="nb-NO" dirty="0"/>
              <a:t>Leser data ut fra relasjonen mellom forsker og informant</a:t>
            </a:r>
          </a:p>
          <a:p>
            <a:endParaRPr lang="nb-NO" dirty="0"/>
          </a:p>
          <a:p>
            <a:r>
              <a:rPr lang="nb-NO" dirty="0"/>
              <a:t>Uvanlig tilnærming utenfor «etnografi/antropologi-verden»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91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Språklig orienterte analyser – </a:t>
            </a:r>
            <a:r>
              <a:rPr lang="nb-NO" dirty="0">
                <a:solidFill>
                  <a:schemeClr val="accent5"/>
                </a:solidFill>
              </a:rPr>
              <a:t>1) bokstavelig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4199" y="2214694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Konversasjonsanalyse</a:t>
            </a:r>
          </a:p>
          <a:p>
            <a:pPr lvl="1"/>
            <a:r>
              <a:rPr lang="nb-NO" dirty="0"/>
              <a:t>Grundig analyse av samtale slik den finner sted i naturlige samhandlingssituasjoner</a:t>
            </a:r>
          </a:p>
          <a:p>
            <a:pPr lvl="1"/>
            <a:r>
              <a:rPr lang="nb-NO" dirty="0"/>
              <a:t>Analyserer også pauser, betoning</a:t>
            </a:r>
          </a:p>
          <a:p>
            <a:pPr marL="457200" lvl="1" indent="0">
              <a:buNone/>
            </a:pPr>
            <a:r>
              <a:rPr lang="nb-NO" dirty="0"/>
              <a:t>    Av ord, lyder som forlenges etc.</a:t>
            </a:r>
          </a:p>
          <a:p>
            <a:pPr lvl="2"/>
            <a:r>
              <a:rPr lang="nb-NO" dirty="0"/>
              <a:t>(1.5)  - pause i sekunder</a:t>
            </a:r>
          </a:p>
          <a:p>
            <a:pPr lvl="2"/>
            <a:r>
              <a:rPr lang="nb-NO" dirty="0"/>
              <a:t>ord det er lagt vekt på</a:t>
            </a:r>
          </a:p>
          <a:p>
            <a:pPr marL="914400" lvl="2" indent="0">
              <a:buNone/>
            </a:pPr>
            <a:r>
              <a:rPr lang="nb-NO" dirty="0"/>
              <a:t>    Det er jo korrekt </a:t>
            </a:r>
            <a:r>
              <a:rPr lang="nb-NO" u="sng" dirty="0"/>
              <a:t>men</a:t>
            </a:r>
            <a:r>
              <a:rPr lang="nb-NO" dirty="0"/>
              <a:t> …</a:t>
            </a:r>
          </a:p>
          <a:p>
            <a:pPr lvl="2"/>
            <a:endParaRPr lang="nb-NO" u="sng" dirty="0"/>
          </a:p>
          <a:p>
            <a:r>
              <a:rPr lang="nb-NO" dirty="0"/>
              <a:t>Analysere mer enn bare innhold</a:t>
            </a:r>
          </a:p>
          <a:p>
            <a:r>
              <a:rPr lang="nb-NO" dirty="0"/>
              <a:t>Hva blir sagt uten ord?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54" t="33730" r="8073" b="4985"/>
          <a:stretch/>
        </p:blipFill>
        <p:spPr>
          <a:xfrm>
            <a:off x="4755890" y="3810871"/>
            <a:ext cx="7293235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6981"/>
            <a:ext cx="10609631" cy="1426113"/>
          </a:xfrm>
        </p:spPr>
        <p:txBody>
          <a:bodyPr>
            <a:normAutofit fontScale="90000"/>
          </a:bodyPr>
          <a:lstStyle/>
          <a:p>
            <a:r>
              <a:rPr lang="nb-NO" dirty="0"/>
              <a:t>Historiefortelling</a:t>
            </a:r>
            <a:br>
              <a:rPr lang="nb-NO" dirty="0"/>
            </a:br>
            <a:r>
              <a:rPr lang="nb-NO" dirty="0"/>
              <a:t>Narrativ analyse/beretningsanalyse – </a:t>
            </a:r>
            <a:br>
              <a:rPr lang="nb-NO" dirty="0"/>
            </a:br>
            <a:r>
              <a:rPr lang="nb-NO" dirty="0">
                <a:solidFill>
                  <a:schemeClr val="accent5"/>
                </a:solidFill>
              </a:rPr>
              <a:t>1) bokstavelig eller fortolkende?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5950"/>
            <a:ext cx="10363826" cy="3905249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Legger vekt på </a:t>
            </a:r>
            <a:r>
              <a:rPr lang="nb-NO" dirty="0">
                <a:solidFill>
                  <a:schemeClr val="accent5"/>
                </a:solidFill>
              </a:rPr>
              <a:t>forløp</a:t>
            </a:r>
            <a:r>
              <a:rPr lang="nb-NO" dirty="0"/>
              <a:t> i form av beretninger og historier</a:t>
            </a:r>
          </a:p>
          <a:p>
            <a:pPr lvl="1"/>
            <a:r>
              <a:rPr lang="nb-NO" dirty="0"/>
              <a:t>Hvordan fortelles historien?</a:t>
            </a:r>
          </a:p>
          <a:p>
            <a:pPr lvl="1"/>
            <a:r>
              <a:rPr lang="nb-NO" dirty="0"/>
              <a:t>Innholdet i fortellingen/historien</a:t>
            </a:r>
          </a:p>
          <a:p>
            <a:pPr lvl="1"/>
            <a:r>
              <a:rPr lang="nb-NO" dirty="0" err="1"/>
              <a:t>Narrativer</a:t>
            </a:r>
            <a:r>
              <a:rPr lang="nb-NO" dirty="0"/>
              <a:t> – handlingsforløpet i en fortelling (informantens sannhet)</a:t>
            </a:r>
          </a:p>
          <a:p>
            <a:pPr lvl="1"/>
            <a:r>
              <a:rPr lang="nb-NO" dirty="0"/>
              <a:t>Intervjuer og tekster der informantene fremstiller erfaringer og hendelse</a:t>
            </a:r>
          </a:p>
          <a:p>
            <a:pPr lvl="1"/>
            <a:endParaRPr lang="nb-NO" dirty="0"/>
          </a:p>
          <a:p>
            <a:r>
              <a:rPr lang="nb-NO" dirty="0"/>
              <a:t>«Fortellingsfinneren»</a:t>
            </a:r>
          </a:p>
          <a:p>
            <a:pPr lvl="1"/>
            <a:r>
              <a:rPr lang="nb-NO" dirty="0"/>
              <a:t>Lete etter historien</a:t>
            </a:r>
          </a:p>
          <a:p>
            <a:pPr lvl="1"/>
            <a:r>
              <a:rPr lang="nb-NO" dirty="0"/>
              <a:t>Hvilke ord og metaforer brukes etc.</a:t>
            </a:r>
          </a:p>
          <a:p>
            <a:pPr lvl="1"/>
            <a:r>
              <a:rPr lang="nb-NO" dirty="0"/>
              <a:t>Rekkefølge på hendelser</a:t>
            </a:r>
          </a:p>
          <a:p>
            <a:r>
              <a:rPr lang="nb-NO" dirty="0"/>
              <a:t>«Historieskaperen»</a:t>
            </a:r>
          </a:p>
          <a:p>
            <a:pPr lvl="1"/>
            <a:r>
              <a:rPr lang="nb-NO" dirty="0"/>
              <a:t>Lager en </a:t>
            </a:r>
            <a:r>
              <a:rPr lang="nb-NO" dirty="0" err="1"/>
              <a:t>hovedFortelling</a:t>
            </a:r>
            <a:r>
              <a:rPr lang="nb-NO" dirty="0"/>
              <a:t> av mange småfortellinger</a:t>
            </a:r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63" y="4683351"/>
            <a:ext cx="2808726" cy="1872484"/>
          </a:xfrm>
          <a:prstGeom prst="rect">
            <a:avLst/>
          </a:prstGeom>
        </p:spPr>
      </p:pic>
      <p:pic>
        <p:nvPicPr>
          <p:cNvPr id="1026" name="Picture 2" descr="Avdelingsoverlege ved intensiven: – Lungene er svært preget av sykdommen,  og noen av forandringene ser ut til å være permanente">
            <a:extLst>
              <a:ext uri="{FF2B5EF4-FFF2-40B4-BE49-F238E27FC236}">
                <a16:creationId xmlns:a16="http://schemas.microsoft.com/office/drawing/2014/main" id="{58E908BD-85E6-DDC9-AFE6-DCA9290B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97" y="3586107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8" y="142875"/>
            <a:ext cx="10364451" cy="1238250"/>
          </a:xfrm>
        </p:spPr>
        <p:txBody>
          <a:bodyPr/>
          <a:lstStyle/>
          <a:p>
            <a:r>
              <a:rPr lang="nb-NO" dirty="0"/>
              <a:t>Fenomenologi - </a:t>
            </a:r>
            <a:r>
              <a:rPr lang="nb-NO" dirty="0">
                <a:solidFill>
                  <a:schemeClr val="accent5"/>
                </a:solidFill>
              </a:rPr>
              <a:t>2) fortolkende</a:t>
            </a:r>
            <a:r>
              <a:rPr lang="nb-NO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3855" y="1171576"/>
            <a:ext cx="10881869" cy="5229224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Fenomenologi er både en filosofi og et kvalitativt forskningsdesign</a:t>
            </a:r>
          </a:p>
          <a:p>
            <a:r>
              <a:rPr lang="nb-NO" dirty="0"/>
              <a:t>Som kvalitativt design går det ut på </a:t>
            </a:r>
            <a:r>
              <a:rPr lang="nb-NO" dirty="0">
                <a:solidFill>
                  <a:schemeClr val="accent5"/>
                </a:solidFill>
              </a:rPr>
              <a:t>å utforske og beskrive mennesker og deres erfaring med – og forståelse av – et fenomen </a:t>
            </a:r>
          </a:p>
          <a:p>
            <a:r>
              <a:rPr lang="nb-NO" dirty="0"/>
              <a:t>Konsentrert om innholdet – den mest vanlige måten å lese kvalitative data på</a:t>
            </a:r>
          </a:p>
          <a:p>
            <a:r>
              <a:rPr lang="nb-NO" dirty="0"/>
              <a:t>Kategorier og kodeord (Stikkord)</a:t>
            </a:r>
          </a:p>
          <a:p>
            <a:pPr lvl="1"/>
            <a:r>
              <a:rPr lang="nb-NO" dirty="0"/>
              <a:t>Materialet sorterers etter koder for å avdekke lignende utsagn, mønstre, sammenhenger eller forskjeller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Deduktive koder – teoristyrt</a:t>
            </a:r>
          </a:p>
          <a:p>
            <a:pPr lvl="2"/>
            <a:r>
              <a:rPr lang="nb-NO" dirty="0"/>
              <a:t>Koder man tenker seg på forhånd – </a:t>
            </a:r>
          </a:p>
          <a:p>
            <a:pPr lvl="2"/>
            <a:r>
              <a:rPr lang="nb-NO" dirty="0"/>
              <a:t>før datainnsamling</a:t>
            </a:r>
          </a:p>
          <a:p>
            <a:pPr lvl="1"/>
            <a:r>
              <a:rPr lang="nb-NO" dirty="0"/>
              <a:t>Induktive koder</a:t>
            </a:r>
          </a:p>
          <a:p>
            <a:pPr lvl="2"/>
            <a:r>
              <a:rPr lang="nb-NO" dirty="0"/>
              <a:t>Koder man finner underveis i </a:t>
            </a:r>
          </a:p>
          <a:p>
            <a:pPr lvl="2"/>
            <a:r>
              <a:rPr lang="nb-NO" dirty="0"/>
              <a:t>datainnsamlingene eller analysen</a:t>
            </a:r>
          </a:p>
          <a:p>
            <a:pPr lvl="2"/>
            <a:endParaRPr lang="nb-NO" dirty="0"/>
          </a:p>
          <a:p>
            <a:r>
              <a:rPr lang="nb-NO" dirty="0"/>
              <a:t>Lager ofte tabeller og/eller matriser</a:t>
            </a:r>
          </a:p>
        </p:txBody>
      </p:sp>
      <p:pic>
        <p:nvPicPr>
          <p:cNvPr id="5" name="Picture 6" descr="Bilderesultat for tabeller kvalitativ dataanaly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34" y="3579930"/>
            <a:ext cx="5813990" cy="272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368201" y="3642393"/>
            <a:ext cx="1214338" cy="2840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9582539" y="3570290"/>
            <a:ext cx="223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Intervju med nylig mor</a:t>
            </a:r>
          </a:p>
        </p:txBody>
      </p:sp>
    </p:spTree>
    <p:extLst>
      <p:ext uri="{BB962C8B-B14F-4D97-AF65-F5344CB8AC3E}">
        <p14:creationId xmlns:p14="http://schemas.microsoft.com/office/powerpoint/2010/main" val="25881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esultat for tabeller kvalitativ dataanaly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2" y="1519014"/>
            <a:ext cx="5088229" cy="37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eresultat for tabeller kvalitativ dataanaly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71" y="2717694"/>
            <a:ext cx="6259478" cy="36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6259" y="112326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Abstrahere meningsinnholdet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1490133" y="1625600"/>
            <a:ext cx="1501423" cy="4628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3259855" y="1625600"/>
            <a:ext cx="1501423" cy="4628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731" y="1198816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Pasient intervju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9535" y="2317584"/>
            <a:ext cx="438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Mot det kvantitative i analysen - telling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0199" y="53393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Sitater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3032" y="2088444"/>
            <a:ext cx="2189747" cy="3174615"/>
          </a:xfrm>
          <a:prstGeom prst="upArrow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9DDD8-A170-758C-79C9-542B51A01AB1}"/>
              </a:ext>
            </a:extLst>
          </p:cNvPr>
          <p:cNvSpPr txBox="1">
            <a:spLocks/>
          </p:cNvSpPr>
          <p:nvPr/>
        </p:nvSpPr>
        <p:spPr>
          <a:xfrm>
            <a:off x="772738" y="228061"/>
            <a:ext cx="10364451" cy="6534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Fenomenologi – koding – </a:t>
            </a:r>
            <a:r>
              <a:rPr lang="nb-NO" dirty="0">
                <a:solidFill>
                  <a:schemeClr val="accent5"/>
                </a:solidFill>
              </a:rPr>
              <a:t>2) fortolkende</a:t>
            </a:r>
          </a:p>
        </p:txBody>
      </p:sp>
    </p:spTree>
    <p:extLst>
      <p:ext uri="{BB962C8B-B14F-4D97-AF65-F5344CB8AC3E}">
        <p14:creationId xmlns:p14="http://schemas.microsoft.com/office/powerpoint/2010/main" val="11842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2" grpId="0"/>
      <p:bldP spid="3" grpId="0"/>
      <p:bldP spid="5" grpId="0"/>
      <p:bldP spid="1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2165</TotalTime>
  <Words>1638</Words>
  <Application>Microsoft Office PowerPoint</Application>
  <PresentationFormat>Widescreen</PresentationFormat>
  <Paragraphs>258</Paragraphs>
  <Slides>18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Droplet</vt:lpstr>
      <vt:lpstr>Kvalitativ dataanalyse </vt:lpstr>
      <vt:lpstr>Datareduksjon</vt:lpstr>
      <vt:lpstr>Hvordan lese teksten? (s154 i boka)</vt:lpstr>
      <vt:lpstr>Hvordan lese teksten? (s154 i boka)</vt:lpstr>
      <vt:lpstr>Hvordan lese teksten? (s154 i boka)</vt:lpstr>
      <vt:lpstr>Språklig orienterte analyser – 1) bokstavelig</vt:lpstr>
      <vt:lpstr>Historiefortelling Narrativ analyse/beretningsanalyse –  1) bokstavelig eller fortolkende?</vt:lpstr>
      <vt:lpstr>Fenomenologi - 2) fortolkende </vt:lpstr>
      <vt:lpstr>PowerPoint-presentasjon</vt:lpstr>
      <vt:lpstr>Fenomenologi – 2) Fortolkende OPPSUMMERING AV analyse PROSESSEN </vt:lpstr>
      <vt:lpstr>Eksempel - Analyse av DEBATTEN OG MOTSTANDEN mot lover som gjør tidligere lovlige handlinger ulovlige? </vt:lpstr>
      <vt:lpstr>Eks: koding og kondensering (abstrahere)</vt:lpstr>
      <vt:lpstr>Eks: koding og kondensering (abstrahere)</vt:lpstr>
      <vt:lpstr>Eks: koding og kondensering (abstrahere)</vt:lpstr>
      <vt:lpstr>Eksempel: Konklusjon – teori </vt:lpstr>
      <vt:lpstr>Diskursanalyse - 2) fortolkende</vt:lpstr>
      <vt:lpstr>Etnografi – 3) Fortolkende og Refleksiv</vt:lpstr>
      <vt:lpstr>Etnografi/antropologi –  3) fortolkende og refleksiv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Kvalitativ dataanalyse</dc:title>
  <dc:creator>Anne Mathisrud Sørebø</dc:creator>
  <cp:lastModifiedBy>Roman Kollar</cp:lastModifiedBy>
  <cp:revision>35</cp:revision>
  <cp:lastPrinted>2017-01-30T14:19:33Z</cp:lastPrinted>
  <dcterms:created xsi:type="dcterms:W3CDTF">2017-01-27T14:00:55Z</dcterms:created>
  <dcterms:modified xsi:type="dcterms:W3CDTF">2023-01-30T13:51:41Z</dcterms:modified>
</cp:coreProperties>
</file>