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5" r:id="rId8"/>
    <p:sldId id="262" r:id="rId9"/>
    <p:sldId id="263" r:id="rId10"/>
    <p:sldId id="264" r:id="rId11"/>
    <p:sldId id="268" r:id="rId12"/>
    <p:sldId id="271" r:id="rId13"/>
    <p:sldId id="269" r:id="rId14"/>
    <p:sldId id="272" r:id="rId15"/>
    <p:sldId id="273" r:id="rId16"/>
    <p:sldId id="266"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8C449F-52F5-4019-BCAC-EC12F6E16D39}" type="datetimeFigureOut">
              <a:rPr lang="nb-NO" smtClean="0"/>
              <a:t>01.02.2023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6E82043-9F4E-4F7F-99E4-A43D40A9E285}" type="slidenum">
              <a:rPr lang="nb-NO" smtClean="0"/>
              <a:t>‹#›</a:t>
            </a:fld>
            <a:endParaRPr lang="nb-N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71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C449F-52F5-4019-BCAC-EC12F6E16D39}" type="datetimeFigureOut">
              <a:rPr lang="nb-NO" smtClean="0"/>
              <a:t>01.02.2023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6E82043-9F4E-4F7F-99E4-A43D40A9E285}" type="slidenum">
              <a:rPr lang="nb-NO" smtClean="0"/>
              <a:t>‹#›</a:t>
            </a:fld>
            <a:endParaRPr lang="nb-NO"/>
          </a:p>
        </p:txBody>
      </p:sp>
    </p:spTree>
    <p:extLst>
      <p:ext uri="{BB962C8B-B14F-4D97-AF65-F5344CB8AC3E}">
        <p14:creationId xmlns:p14="http://schemas.microsoft.com/office/powerpoint/2010/main" val="212754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C449F-52F5-4019-BCAC-EC12F6E16D39}" type="datetimeFigureOut">
              <a:rPr lang="nb-NO" smtClean="0"/>
              <a:t>01.02.2023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6E82043-9F4E-4F7F-99E4-A43D40A9E285}" type="slidenum">
              <a:rPr lang="nb-NO" smtClean="0"/>
              <a:t>‹#›</a:t>
            </a:fld>
            <a:endParaRPr lang="nb-NO"/>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82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C449F-52F5-4019-BCAC-EC12F6E16D39}" type="datetimeFigureOut">
              <a:rPr lang="nb-NO" smtClean="0"/>
              <a:t>01.02.2023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6E82043-9F4E-4F7F-99E4-A43D40A9E285}" type="slidenum">
              <a:rPr lang="nb-NO" smtClean="0"/>
              <a:t>‹#›</a:t>
            </a:fld>
            <a:endParaRPr lang="nb-NO"/>
          </a:p>
        </p:txBody>
      </p:sp>
    </p:spTree>
    <p:extLst>
      <p:ext uri="{BB962C8B-B14F-4D97-AF65-F5344CB8AC3E}">
        <p14:creationId xmlns:p14="http://schemas.microsoft.com/office/powerpoint/2010/main" val="349599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8C449F-52F5-4019-BCAC-EC12F6E16D39}" type="datetimeFigureOut">
              <a:rPr lang="nb-NO" smtClean="0"/>
              <a:t>01.02.2023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6E82043-9F4E-4F7F-99E4-A43D40A9E285}" type="slidenum">
              <a:rPr lang="nb-NO" smtClean="0"/>
              <a:t>‹#›</a:t>
            </a:fld>
            <a:endParaRPr lang="nb-N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87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8C449F-52F5-4019-BCAC-EC12F6E16D39}" type="datetimeFigureOut">
              <a:rPr lang="nb-NO" smtClean="0"/>
              <a:t>01.02.2023</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6E82043-9F4E-4F7F-99E4-A43D40A9E285}" type="slidenum">
              <a:rPr lang="nb-NO" smtClean="0"/>
              <a:t>‹#›</a:t>
            </a:fld>
            <a:endParaRPr lang="nb-NO"/>
          </a:p>
        </p:txBody>
      </p:sp>
    </p:spTree>
    <p:extLst>
      <p:ext uri="{BB962C8B-B14F-4D97-AF65-F5344CB8AC3E}">
        <p14:creationId xmlns:p14="http://schemas.microsoft.com/office/powerpoint/2010/main" val="25327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8C449F-52F5-4019-BCAC-EC12F6E16D39}" type="datetimeFigureOut">
              <a:rPr lang="nb-NO" smtClean="0"/>
              <a:t>01.02.2023</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6E82043-9F4E-4F7F-99E4-A43D40A9E285}" type="slidenum">
              <a:rPr lang="nb-NO" smtClean="0"/>
              <a:t>‹#›</a:t>
            </a:fld>
            <a:endParaRPr lang="nb-NO"/>
          </a:p>
        </p:txBody>
      </p:sp>
    </p:spTree>
    <p:extLst>
      <p:ext uri="{BB962C8B-B14F-4D97-AF65-F5344CB8AC3E}">
        <p14:creationId xmlns:p14="http://schemas.microsoft.com/office/powerpoint/2010/main" val="58761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C449F-52F5-4019-BCAC-EC12F6E16D39}" type="datetimeFigureOut">
              <a:rPr lang="nb-NO" smtClean="0"/>
              <a:t>01.02.2023</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6E82043-9F4E-4F7F-99E4-A43D40A9E285}" type="slidenum">
              <a:rPr lang="nb-NO" smtClean="0"/>
              <a:t>‹#›</a:t>
            </a:fld>
            <a:endParaRPr lang="nb-NO"/>
          </a:p>
        </p:txBody>
      </p:sp>
    </p:spTree>
    <p:extLst>
      <p:ext uri="{BB962C8B-B14F-4D97-AF65-F5344CB8AC3E}">
        <p14:creationId xmlns:p14="http://schemas.microsoft.com/office/powerpoint/2010/main" val="413443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C449F-52F5-4019-BCAC-EC12F6E16D39}" type="datetimeFigureOut">
              <a:rPr lang="nb-NO" smtClean="0"/>
              <a:t>01.02.2023</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6E82043-9F4E-4F7F-99E4-A43D40A9E285}" type="slidenum">
              <a:rPr lang="nb-NO" smtClean="0"/>
              <a:t>‹#›</a:t>
            </a:fld>
            <a:endParaRPr lang="nb-NO"/>
          </a:p>
        </p:txBody>
      </p:sp>
    </p:spTree>
    <p:extLst>
      <p:ext uri="{BB962C8B-B14F-4D97-AF65-F5344CB8AC3E}">
        <p14:creationId xmlns:p14="http://schemas.microsoft.com/office/powerpoint/2010/main" val="102687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8C449F-52F5-4019-BCAC-EC12F6E16D39}" type="datetimeFigureOut">
              <a:rPr lang="nb-NO" smtClean="0"/>
              <a:t>01.02.2023</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6E82043-9F4E-4F7F-99E4-A43D40A9E285}" type="slidenum">
              <a:rPr lang="nb-NO" smtClean="0"/>
              <a:t>‹#›</a:t>
            </a:fld>
            <a:endParaRPr lang="nb-NO"/>
          </a:p>
        </p:txBody>
      </p:sp>
    </p:spTree>
    <p:extLst>
      <p:ext uri="{BB962C8B-B14F-4D97-AF65-F5344CB8AC3E}">
        <p14:creationId xmlns:p14="http://schemas.microsoft.com/office/powerpoint/2010/main" val="326437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8C449F-52F5-4019-BCAC-EC12F6E16D39}" type="datetimeFigureOut">
              <a:rPr lang="nb-NO" smtClean="0"/>
              <a:t>01.02.2023</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6E82043-9F4E-4F7F-99E4-A43D40A9E285}" type="slidenum">
              <a:rPr lang="nb-NO" smtClean="0"/>
              <a:t>‹#›</a:t>
            </a:fld>
            <a:endParaRPr lang="nb-NO"/>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531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8C449F-52F5-4019-BCAC-EC12F6E16D39}" type="datetimeFigureOut">
              <a:rPr lang="nb-NO" smtClean="0"/>
              <a:t>01.02.2023</a:t>
            </a:fld>
            <a:endParaRPr lang="nb-NO"/>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nb-NO"/>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E82043-9F4E-4F7F-99E4-A43D40A9E285}" type="slidenum">
              <a:rPr lang="nb-NO" smtClean="0"/>
              <a:t>‹#›</a:t>
            </a:fld>
            <a:endParaRPr lang="nb-NO"/>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614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b-NO" dirty="0"/>
              <a:t>Kvantitative variabler og måling</a:t>
            </a:r>
          </a:p>
        </p:txBody>
      </p:sp>
      <p:sp>
        <p:nvSpPr>
          <p:cNvPr id="3" name="Subtitle 2"/>
          <p:cNvSpPr>
            <a:spLocks noGrp="1"/>
          </p:cNvSpPr>
          <p:nvPr>
            <p:ph type="subTitle" idx="1"/>
          </p:nvPr>
        </p:nvSpPr>
        <p:spPr/>
        <p:txBody>
          <a:bodyPr/>
          <a:lstStyle/>
          <a:p>
            <a:r>
              <a:rPr lang="nb-NO" dirty="0"/>
              <a:t>Anne Mathisrud Sørebø USN</a:t>
            </a:r>
          </a:p>
        </p:txBody>
      </p:sp>
    </p:spTree>
    <p:extLst>
      <p:ext uri="{BB962C8B-B14F-4D97-AF65-F5344CB8AC3E}">
        <p14:creationId xmlns:p14="http://schemas.microsoft.com/office/powerpoint/2010/main" val="58088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Dagens praksis</a:t>
            </a:r>
          </a:p>
        </p:txBody>
      </p:sp>
      <p:sp>
        <p:nvSpPr>
          <p:cNvPr id="3" name="Content Placeholder 2"/>
          <p:cNvSpPr>
            <a:spLocks noGrp="1"/>
          </p:cNvSpPr>
          <p:nvPr>
            <p:ph idx="1"/>
          </p:nvPr>
        </p:nvSpPr>
        <p:spPr>
          <a:xfrm>
            <a:off x="820005" y="1826096"/>
            <a:ext cx="10128317" cy="4446688"/>
          </a:xfrm>
        </p:spPr>
        <p:txBody>
          <a:bodyPr>
            <a:normAutofit/>
          </a:bodyPr>
          <a:lstStyle/>
          <a:p>
            <a:r>
              <a:rPr lang="nb-NO" dirty="0"/>
              <a:t>Ordinale variabler med mange kategorier;</a:t>
            </a:r>
          </a:p>
          <a:p>
            <a:pPr marL="457200" lvl="1" indent="0">
              <a:buNone/>
            </a:pPr>
            <a:r>
              <a:rPr lang="nb-NO" dirty="0"/>
              <a:t>Helt uenig, ganske uenig, litt uenig, nøytral, litt enig, ganske enig, helt enig</a:t>
            </a:r>
          </a:p>
          <a:p>
            <a:pPr marL="457200" lvl="1" indent="0">
              <a:buNone/>
            </a:pPr>
            <a:r>
              <a:rPr lang="nb-NO" dirty="0"/>
              <a:t>     1	                 2	     3	    4	  5	    6	     7</a:t>
            </a:r>
          </a:p>
          <a:p>
            <a:pPr lvl="1"/>
            <a:endParaRPr lang="nb-NO" dirty="0"/>
          </a:p>
          <a:p>
            <a:r>
              <a:rPr lang="nb-NO" dirty="0"/>
              <a:t>Det er også vanlig å lage såkalte målemodeller </a:t>
            </a:r>
          </a:p>
          <a:p>
            <a:pPr lvl="1"/>
            <a:r>
              <a:rPr lang="nb-NO" dirty="0"/>
              <a:t>Selv om et spørsmål i et spørreskjema gir en variabel med et fåtall rangordnede verdier, kan flere slike spørsmål til sammen gi et langt mer kontinuerlig mål</a:t>
            </a:r>
          </a:p>
          <a:p>
            <a:pPr lvl="1"/>
            <a:r>
              <a:rPr lang="nb-NO" dirty="0"/>
              <a:t>Et sett av spørsmål som alle er indikatorer på samme teoretiske variabel, kan kombineres til et sammensatt mål som kalles en indeks eller en skala</a:t>
            </a:r>
          </a:p>
          <a:p>
            <a:pPr lvl="1"/>
            <a:endParaRPr lang="nb-NO" dirty="0"/>
          </a:p>
          <a:p>
            <a:pPr marL="128016" lvl="1" indent="0">
              <a:buNone/>
            </a:pPr>
            <a:r>
              <a:rPr lang="nb-NO" sz="2400" dirty="0"/>
              <a:t>Benyttes i dag i statistiske analyseteknikker som rent statistisk sett krever variabler på intervallnivå (s.289 i boka)</a:t>
            </a:r>
          </a:p>
          <a:p>
            <a:pPr marL="914400" lvl="2" indent="0">
              <a:buNone/>
            </a:pPr>
            <a:endParaRPr lang="nb-NO" dirty="0"/>
          </a:p>
          <a:p>
            <a:pPr lvl="1"/>
            <a:endParaRPr lang="nb-NO" dirty="0"/>
          </a:p>
          <a:p>
            <a:pPr lvl="1"/>
            <a:endParaRPr lang="nb-NO" dirty="0"/>
          </a:p>
        </p:txBody>
      </p:sp>
    </p:spTree>
    <p:extLst>
      <p:ext uri="{BB962C8B-B14F-4D97-AF65-F5344CB8AC3E}">
        <p14:creationId xmlns:p14="http://schemas.microsoft.com/office/powerpoint/2010/main" val="41259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4" end="4"/>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5" end="5"/>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p:cTn id="3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p:cTn id="4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052" y="347093"/>
            <a:ext cx="8596668" cy="1320800"/>
          </a:xfrm>
        </p:spPr>
        <p:txBody>
          <a:bodyPr/>
          <a:lstStyle/>
          <a:p>
            <a:r>
              <a:rPr lang="nb-NO" dirty="0"/>
              <a:t>Et praktisk eksempel </a:t>
            </a:r>
          </a:p>
        </p:txBody>
      </p:sp>
      <p:sp>
        <p:nvSpPr>
          <p:cNvPr id="3" name="Content Placeholder 2"/>
          <p:cNvSpPr>
            <a:spLocks noGrp="1"/>
          </p:cNvSpPr>
          <p:nvPr>
            <p:ph idx="4294967295"/>
          </p:nvPr>
        </p:nvSpPr>
        <p:spPr>
          <a:xfrm>
            <a:off x="898052" y="1421616"/>
            <a:ext cx="10825163" cy="1225550"/>
          </a:xfrm>
        </p:spPr>
        <p:txBody>
          <a:bodyPr>
            <a:normAutofit/>
          </a:bodyPr>
          <a:lstStyle/>
          <a:p>
            <a:r>
              <a:rPr lang="nb-NO" dirty="0"/>
              <a:t>Man starter med å lage en oversikt - gjerne en modell over det man vil studere</a:t>
            </a:r>
          </a:p>
          <a:p>
            <a:pPr lvl="1"/>
            <a:r>
              <a:rPr lang="nb-NO" dirty="0"/>
              <a:t>Det kan være en kausalmodell (</a:t>
            </a:r>
            <a:r>
              <a:rPr lang="nb-NO" dirty="0" err="1"/>
              <a:t>årsaksmodell</a:t>
            </a:r>
            <a:r>
              <a:rPr lang="nb-NO" dirty="0"/>
              <a:t>) med hypoteser om hvordan man mener at de teoretiske begrepene påvirker hverandre</a:t>
            </a:r>
          </a:p>
          <a:p>
            <a:pPr marL="0" indent="0">
              <a:buNone/>
            </a:pPr>
            <a:endParaRPr lang="nb-NO" sz="1200" dirty="0">
              <a:solidFill>
                <a:schemeClr val="accent2">
                  <a:lumMod val="75000"/>
                </a:schemeClr>
              </a:solidFill>
            </a:endParaRPr>
          </a:p>
        </p:txBody>
      </p:sp>
      <p:sp>
        <p:nvSpPr>
          <p:cNvPr id="33" name="TextBox 32"/>
          <p:cNvSpPr txBox="1"/>
          <p:nvPr/>
        </p:nvSpPr>
        <p:spPr>
          <a:xfrm>
            <a:off x="898052" y="2506319"/>
            <a:ext cx="10680521" cy="830997"/>
          </a:xfrm>
          <a:prstGeom prst="rect">
            <a:avLst/>
          </a:prstGeom>
          <a:noFill/>
        </p:spPr>
        <p:txBody>
          <a:bodyPr wrap="square" rtlCol="0">
            <a:spAutoFit/>
          </a:bodyPr>
          <a:lstStyle/>
          <a:p>
            <a:r>
              <a:rPr lang="nb-NO" sz="1600" i="1" dirty="0">
                <a:solidFill>
                  <a:schemeClr val="accent2">
                    <a:lumMod val="75000"/>
                  </a:schemeClr>
                </a:solidFill>
              </a:rPr>
              <a:t>I dette eksemplet vil man studere hva som kjennetegner og fører til IS suksess (</a:t>
            </a:r>
            <a:r>
              <a:rPr lang="nb-NO" sz="1600" i="1" dirty="0" err="1">
                <a:solidFill>
                  <a:schemeClr val="accent2">
                    <a:lumMod val="75000"/>
                  </a:schemeClr>
                </a:solidFill>
              </a:rPr>
              <a:t>InformasjonSystemer</a:t>
            </a:r>
            <a:r>
              <a:rPr lang="nb-NO" sz="1600" i="1" dirty="0">
                <a:solidFill>
                  <a:schemeClr val="accent2">
                    <a:lumMod val="75000"/>
                  </a:schemeClr>
                </a:solidFill>
              </a:rPr>
              <a:t>), </a:t>
            </a:r>
          </a:p>
          <a:p>
            <a:r>
              <a:rPr lang="nb-NO" sz="1600" i="1" dirty="0">
                <a:solidFill>
                  <a:schemeClr val="accent2">
                    <a:lumMod val="75000"/>
                  </a:schemeClr>
                </a:solidFill>
              </a:rPr>
              <a:t>og ender opp med en teori om at det er seks elementer som påvirker hverandre.</a:t>
            </a:r>
          </a:p>
          <a:p>
            <a:pPr>
              <a:spcBef>
                <a:spcPct val="0"/>
              </a:spcBef>
            </a:pPr>
            <a:endParaRPr lang="nb-NO" altLang="nb-NO" sz="1600" dirty="0">
              <a:solidFill>
                <a:schemeClr val="accent2">
                  <a:lumMod val="75000"/>
                </a:schemeClr>
              </a:solidFill>
            </a:endParaRPr>
          </a:p>
        </p:txBody>
      </p:sp>
      <p:sp>
        <p:nvSpPr>
          <p:cNvPr id="4" name="TextBox 3"/>
          <p:cNvSpPr txBox="1"/>
          <p:nvPr/>
        </p:nvSpPr>
        <p:spPr>
          <a:xfrm>
            <a:off x="8256136" y="3548526"/>
            <a:ext cx="3018775" cy="1600438"/>
          </a:xfrm>
          <a:prstGeom prst="rect">
            <a:avLst/>
          </a:prstGeom>
          <a:noFill/>
        </p:spPr>
        <p:txBody>
          <a:bodyPr wrap="none" rtlCol="0">
            <a:spAutoFit/>
          </a:bodyPr>
          <a:lstStyle/>
          <a:p>
            <a:r>
              <a:rPr lang="nb-NO" sz="1600" dirty="0"/>
              <a:t>Fenomenet som skal forklares</a:t>
            </a:r>
          </a:p>
          <a:p>
            <a:r>
              <a:rPr lang="nb-NO" sz="1600" dirty="0"/>
              <a:t>Avhengig variabel</a:t>
            </a:r>
          </a:p>
          <a:p>
            <a:endParaRPr lang="nb-NO" sz="1600" dirty="0"/>
          </a:p>
          <a:p>
            <a:r>
              <a:rPr lang="nb-NO" sz="1600" i="1" dirty="0"/>
              <a:t>IS-suksess </a:t>
            </a:r>
          </a:p>
          <a:p>
            <a:r>
              <a:rPr lang="nb-NO" sz="1600" i="1" dirty="0"/>
              <a:t>	-effekt på organisasjonen</a:t>
            </a:r>
          </a:p>
          <a:p>
            <a:r>
              <a:rPr lang="nb-NO" sz="1600" i="1" dirty="0"/>
              <a:t>	-økt effektivitet </a:t>
            </a:r>
            <a:r>
              <a:rPr lang="nb-NO" sz="1600" i="1" dirty="0" err="1"/>
              <a:t>e.l</a:t>
            </a:r>
            <a:endParaRPr lang="nb-NO" sz="1600" i="1" dirty="0"/>
          </a:p>
        </p:txBody>
      </p:sp>
      <p:sp>
        <p:nvSpPr>
          <p:cNvPr id="24" name="Rectangle 23"/>
          <p:cNvSpPr/>
          <p:nvPr/>
        </p:nvSpPr>
        <p:spPr>
          <a:xfrm>
            <a:off x="981625" y="5690842"/>
            <a:ext cx="10513373" cy="830997"/>
          </a:xfrm>
          <a:prstGeom prst="rect">
            <a:avLst/>
          </a:prstGeom>
        </p:spPr>
        <p:txBody>
          <a:bodyPr wrap="square">
            <a:spAutoFit/>
          </a:bodyPr>
          <a:lstStyle/>
          <a:p>
            <a:pPr>
              <a:spcBef>
                <a:spcPct val="0"/>
              </a:spcBef>
            </a:pPr>
            <a:r>
              <a:rPr lang="nb-NO" altLang="nb-NO" sz="1600" dirty="0">
                <a:solidFill>
                  <a:schemeClr val="accent2">
                    <a:lumMod val="75000"/>
                  </a:schemeClr>
                </a:solidFill>
              </a:rPr>
              <a:t>Systemkvalitet og informasjonskvalitet kan påvirke graden av bruk og opplevd brukervennlighet. Bruk påvirker opplevelsen av brukervennlighet, men opplevelsen av brukervennlighet kan også påvirke graden av bruk. Bruk og opplevd brukervennlighet påvirker individet, noe som igjen påvirker organisasjonen.</a:t>
            </a:r>
          </a:p>
        </p:txBody>
      </p:sp>
      <p:grpSp>
        <p:nvGrpSpPr>
          <p:cNvPr id="35" name="Group 34"/>
          <p:cNvGrpSpPr/>
          <p:nvPr/>
        </p:nvGrpSpPr>
        <p:grpSpPr>
          <a:xfrm>
            <a:off x="997296" y="3251606"/>
            <a:ext cx="6974357" cy="2147986"/>
            <a:chOff x="997296" y="3251606"/>
            <a:chExt cx="6974357" cy="2147986"/>
          </a:xfrm>
        </p:grpSpPr>
        <p:sp>
          <p:nvSpPr>
            <p:cNvPr id="11" name="Rectangle 10"/>
            <p:cNvSpPr>
              <a:spLocks noChangeArrowheads="1"/>
            </p:cNvSpPr>
            <p:nvPr/>
          </p:nvSpPr>
          <p:spPr bwMode="auto">
            <a:xfrm>
              <a:off x="4600714" y="3967601"/>
              <a:ext cx="1278632" cy="89499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dirty="0" err="1"/>
                <a:t>Individual</a:t>
              </a:r>
              <a:r>
                <a:rPr lang="nb-NO" altLang="nb-NO" sz="1200" dirty="0"/>
                <a:t> </a:t>
              </a:r>
            </a:p>
            <a:p>
              <a:pPr eaLnBrk="1" hangingPunct="1">
                <a:spcBef>
                  <a:spcPct val="0"/>
                </a:spcBef>
                <a:buClrTx/>
                <a:buSzTx/>
                <a:buFontTx/>
                <a:buNone/>
              </a:pPr>
              <a:r>
                <a:rPr lang="nb-NO" altLang="nb-NO" sz="1200" dirty="0" err="1"/>
                <a:t>Impact</a:t>
              </a:r>
              <a:endParaRPr lang="nb-NO" altLang="nb-NO" sz="1800" dirty="0"/>
            </a:p>
          </p:txBody>
        </p:sp>
        <p:sp>
          <p:nvSpPr>
            <p:cNvPr id="5" name="TextBox 4"/>
            <p:cNvSpPr txBox="1"/>
            <p:nvPr/>
          </p:nvSpPr>
          <p:spPr>
            <a:xfrm>
              <a:off x="3387012" y="3956180"/>
              <a:ext cx="184731" cy="369332"/>
            </a:xfrm>
            <a:prstGeom prst="rect">
              <a:avLst/>
            </a:prstGeom>
            <a:noFill/>
          </p:spPr>
          <p:txBody>
            <a:bodyPr wrap="none" rtlCol="0">
              <a:spAutoFit/>
            </a:bodyPr>
            <a:lstStyle/>
            <a:p>
              <a:endParaRPr lang="nb-NO" dirty="0"/>
            </a:p>
          </p:txBody>
        </p:sp>
        <p:sp>
          <p:nvSpPr>
            <p:cNvPr id="7" name="Rectangle 6"/>
            <p:cNvSpPr>
              <a:spLocks noChangeArrowheads="1"/>
            </p:cNvSpPr>
            <p:nvPr/>
          </p:nvSpPr>
          <p:spPr bwMode="auto">
            <a:xfrm>
              <a:off x="997296" y="3251606"/>
              <a:ext cx="1278632" cy="89499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a:t>System</a:t>
              </a:r>
            </a:p>
            <a:p>
              <a:pPr eaLnBrk="1" hangingPunct="1">
                <a:spcBef>
                  <a:spcPct val="0"/>
                </a:spcBef>
                <a:buClrTx/>
                <a:buSzTx/>
                <a:buFontTx/>
                <a:buNone/>
              </a:pPr>
              <a:r>
                <a:rPr lang="nb-NO" altLang="nb-NO" sz="1200"/>
                <a:t>Quality</a:t>
              </a:r>
              <a:endParaRPr lang="nb-NO" altLang="nb-NO" sz="1800"/>
            </a:p>
          </p:txBody>
        </p:sp>
        <p:sp>
          <p:nvSpPr>
            <p:cNvPr id="8" name="Rectangle 7"/>
            <p:cNvSpPr>
              <a:spLocks noChangeArrowheads="1"/>
            </p:cNvSpPr>
            <p:nvPr/>
          </p:nvSpPr>
          <p:spPr bwMode="auto">
            <a:xfrm>
              <a:off x="997296" y="4504598"/>
              <a:ext cx="1278632" cy="89499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a:t>Information </a:t>
              </a:r>
            </a:p>
            <a:p>
              <a:pPr eaLnBrk="1" hangingPunct="1">
                <a:spcBef>
                  <a:spcPct val="0"/>
                </a:spcBef>
                <a:buClrTx/>
                <a:buSzTx/>
                <a:buFontTx/>
                <a:buNone/>
              </a:pPr>
              <a:r>
                <a:rPr lang="nb-NO" altLang="nb-NO" sz="1200"/>
                <a:t>Quality</a:t>
              </a:r>
              <a:endParaRPr lang="nb-NO" altLang="nb-NO" sz="1800"/>
            </a:p>
          </p:txBody>
        </p:sp>
        <p:sp>
          <p:nvSpPr>
            <p:cNvPr id="9" name="Rectangle 8"/>
            <p:cNvSpPr>
              <a:spLocks noChangeArrowheads="1"/>
            </p:cNvSpPr>
            <p:nvPr/>
          </p:nvSpPr>
          <p:spPr bwMode="auto">
            <a:xfrm>
              <a:off x="2508407" y="4504598"/>
              <a:ext cx="1278632" cy="89499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dirty="0" err="1"/>
                <a:t>Perceived</a:t>
              </a:r>
              <a:r>
                <a:rPr lang="nb-NO" altLang="nb-NO" sz="1200" dirty="0"/>
                <a:t> </a:t>
              </a:r>
              <a:r>
                <a:rPr lang="nb-NO" altLang="nb-NO" sz="1200" dirty="0" err="1"/>
                <a:t>Ease</a:t>
              </a:r>
              <a:r>
                <a:rPr lang="nb-NO" altLang="nb-NO" sz="1200" dirty="0"/>
                <a:t> </a:t>
              </a:r>
              <a:r>
                <a:rPr lang="nb-NO" altLang="nb-NO" sz="1200" dirty="0" err="1"/>
                <a:t>of</a:t>
              </a:r>
              <a:r>
                <a:rPr lang="nb-NO" altLang="nb-NO" sz="1200" dirty="0"/>
                <a:t> </a:t>
              </a:r>
              <a:r>
                <a:rPr lang="nb-NO" altLang="nb-NO" sz="1200" dirty="0" err="1"/>
                <a:t>Use</a:t>
              </a:r>
              <a:endParaRPr lang="nb-NO" altLang="nb-NO" sz="1800" dirty="0"/>
            </a:p>
          </p:txBody>
        </p:sp>
        <p:sp>
          <p:nvSpPr>
            <p:cNvPr id="10" name="Rectangle 9"/>
            <p:cNvSpPr>
              <a:spLocks noChangeArrowheads="1"/>
            </p:cNvSpPr>
            <p:nvPr/>
          </p:nvSpPr>
          <p:spPr bwMode="auto">
            <a:xfrm>
              <a:off x="2508407" y="3251606"/>
              <a:ext cx="1278632" cy="89499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dirty="0" err="1"/>
                <a:t>Use</a:t>
              </a:r>
              <a:endParaRPr lang="nb-NO" altLang="nb-NO" sz="1800" dirty="0"/>
            </a:p>
          </p:txBody>
        </p:sp>
        <p:sp>
          <p:nvSpPr>
            <p:cNvPr id="12" name="Rectangle 11"/>
            <p:cNvSpPr>
              <a:spLocks noChangeArrowheads="1"/>
            </p:cNvSpPr>
            <p:nvPr/>
          </p:nvSpPr>
          <p:spPr bwMode="auto">
            <a:xfrm>
              <a:off x="6460542" y="3967601"/>
              <a:ext cx="1511111" cy="894994"/>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a:t>Organizational</a:t>
              </a:r>
            </a:p>
            <a:p>
              <a:pPr eaLnBrk="1" hangingPunct="1">
                <a:spcBef>
                  <a:spcPct val="0"/>
                </a:spcBef>
                <a:buClrTx/>
                <a:buSzTx/>
                <a:buFontTx/>
                <a:buNone/>
              </a:pPr>
              <a:r>
                <a:rPr lang="nb-NO" altLang="nb-NO" sz="1200"/>
                <a:t>Impact</a:t>
              </a:r>
              <a:endParaRPr lang="nb-NO" altLang="nb-NO" sz="1800"/>
            </a:p>
          </p:txBody>
        </p:sp>
        <p:sp>
          <p:nvSpPr>
            <p:cNvPr id="13" name="Line 12"/>
            <p:cNvSpPr>
              <a:spLocks noChangeShapeType="1"/>
            </p:cNvSpPr>
            <p:nvPr/>
          </p:nvSpPr>
          <p:spPr bwMode="auto">
            <a:xfrm>
              <a:off x="2857125" y="4146600"/>
              <a:ext cx="0" cy="3579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nb-NO"/>
            </a:p>
          </p:txBody>
        </p:sp>
        <p:sp>
          <p:nvSpPr>
            <p:cNvPr id="14" name="Line 13"/>
            <p:cNvSpPr>
              <a:spLocks noChangeShapeType="1"/>
            </p:cNvSpPr>
            <p:nvPr/>
          </p:nvSpPr>
          <p:spPr bwMode="auto">
            <a:xfrm flipV="1">
              <a:off x="3205842" y="4146600"/>
              <a:ext cx="0" cy="3579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nb-NO"/>
            </a:p>
          </p:txBody>
        </p:sp>
        <p:sp>
          <p:nvSpPr>
            <p:cNvPr id="15" name="Line 14"/>
            <p:cNvSpPr>
              <a:spLocks noChangeShapeType="1"/>
            </p:cNvSpPr>
            <p:nvPr/>
          </p:nvSpPr>
          <p:spPr bwMode="auto">
            <a:xfrm>
              <a:off x="5879346" y="4325599"/>
              <a:ext cx="5811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nb-NO"/>
            </a:p>
          </p:txBody>
        </p:sp>
        <p:sp>
          <p:nvSpPr>
            <p:cNvPr id="17" name="Line 16"/>
            <p:cNvSpPr>
              <a:spLocks noChangeShapeType="1"/>
            </p:cNvSpPr>
            <p:nvPr/>
          </p:nvSpPr>
          <p:spPr bwMode="auto">
            <a:xfrm>
              <a:off x="2275928" y="3609604"/>
              <a:ext cx="232479" cy="0"/>
            </a:xfrm>
            <a:prstGeom prst="line">
              <a:avLst/>
            </a:prstGeom>
            <a:noFill/>
            <a:ln w="9525">
              <a:solidFill>
                <a:srgbClr val="000000"/>
              </a:solidFill>
              <a:round/>
              <a:headEnd type="none"/>
              <a:tailEnd type="triangle"/>
            </a:ln>
            <a:extLst>
              <a:ext uri="{909E8E84-426E-40DD-AFC4-6F175D3DCCD1}">
                <a14:hiddenFill xmlns:a14="http://schemas.microsoft.com/office/drawing/2010/main">
                  <a:noFill/>
                </a14:hiddenFill>
              </a:ext>
            </a:extLst>
          </p:spPr>
          <p:txBody>
            <a:bodyPr/>
            <a:lstStyle/>
            <a:p>
              <a:endParaRPr lang="nb-NO"/>
            </a:p>
          </p:txBody>
        </p:sp>
        <p:sp>
          <p:nvSpPr>
            <p:cNvPr id="19" name="Line 18"/>
            <p:cNvSpPr>
              <a:spLocks noChangeShapeType="1"/>
            </p:cNvSpPr>
            <p:nvPr/>
          </p:nvSpPr>
          <p:spPr bwMode="auto">
            <a:xfrm flipH="1">
              <a:off x="2275927" y="5041594"/>
              <a:ext cx="232479" cy="0"/>
            </a:xfrm>
            <a:prstGeom prst="line">
              <a:avLst/>
            </a:prstGeom>
            <a:noFill/>
            <a:ln w="9525">
              <a:solidFill>
                <a:srgbClr val="000000"/>
              </a:solidFill>
              <a:round/>
              <a:headEnd type="triangle"/>
              <a:tailEnd type="none"/>
            </a:ln>
            <a:extLst>
              <a:ext uri="{909E8E84-426E-40DD-AFC4-6F175D3DCCD1}">
                <a14:hiddenFill xmlns:a14="http://schemas.microsoft.com/office/drawing/2010/main">
                  <a:noFill/>
                </a14:hiddenFill>
              </a:ext>
            </a:extLst>
          </p:spPr>
          <p:txBody>
            <a:bodyPr/>
            <a:lstStyle/>
            <a:p>
              <a:endParaRPr lang="nb-NO"/>
            </a:p>
          </p:txBody>
        </p:sp>
        <p:cxnSp>
          <p:nvCxnSpPr>
            <p:cNvPr id="26" name="Straight Arrow Connector 25"/>
            <p:cNvCxnSpPr>
              <a:stCxn id="17" idx="0"/>
            </p:cNvCxnSpPr>
            <p:nvPr/>
          </p:nvCxnSpPr>
          <p:spPr>
            <a:xfrm>
              <a:off x="2275928" y="3609604"/>
              <a:ext cx="232478" cy="1116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p:cNvCxnSpPr>
            <p:nvPr/>
          </p:nvCxnSpPr>
          <p:spPr>
            <a:xfrm flipV="1">
              <a:off x="2275928" y="3856668"/>
              <a:ext cx="200015" cy="10954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p:cNvCxnSpPr>
            <p:nvPr/>
          </p:nvCxnSpPr>
          <p:spPr>
            <a:xfrm>
              <a:off x="3787039" y="3699103"/>
              <a:ext cx="813675" cy="626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9" idx="3"/>
              <a:endCxn id="11" idx="1"/>
            </p:cNvCxnSpPr>
            <p:nvPr/>
          </p:nvCxnSpPr>
          <p:spPr>
            <a:xfrm flipV="1">
              <a:off x="3787039" y="4415098"/>
              <a:ext cx="813675" cy="536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100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1000"/>
                                        <p:tgtEl>
                                          <p:spTgt spid="33"/>
                                        </p:tgtEl>
                                      </p:cBhvr>
                                    </p:animEffect>
                                    <p:anim calcmode="lin" valueType="num">
                                      <p:cBhvr>
                                        <p:cTn id="21" dur="1000" fill="hold"/>
                                        <p:tgtEl>
                                          <p:spTgt spid="33"/>
                                        </p:tgtEl>
                                        <p:attrNameLst>
                                          <p:attrName>ppt_x</p:attrName>
                                        </p:attrNameLst>
                                      </p:cBhvr>
                                      <p:tavLst>
                                        <p:tav tm="0">
                                          <p:val>
                                            <p:strVal val="#ppt_x"/>
                                          </p:val>
                                        </p:tav>
                                        <p:tav tm="100000">
                                          <p:val>
                                            <p:strVal val="#ppt_x"/>
                                          </p:val>
                                        </p:tav>
                                      </p:tavLst>
                                    </p:anim>
                                    <p:anim calcmode="lin" valueType="num">
                                      <p:cBhvr>
                                        <p:cTn id="2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circle(in)">
                                      <p:cBhvr>
                                        <p:cTn id="34" dur="20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861" y="367991"/>
            <a:ext cx="9720072" cy="1499616"/>
          </a:xfrm>
        </p:spPr>
        <p:txBody>
          <a:bodyPr>
            <a:normAutofit/>
          </a:bodyPr>
          <a:lstStyle/>
          <a:p>
            <a:r>
              <a:rPr lang="nb-NO" sz="4800" dirty="0"/>
              <a:t>Et praktisk eksempel – teoretisk definisjon</a:t>
            </a:r>
          </a:p>
        </p:txBody>
      </p:sp>
      <p:sp>
        <p:nvSpPr>
          <p:cNvPr id="3" name="Content Placeholder 2"/>
          <p:cNvSpPr>
            <a:spLocks noGrp="1"/>
          </p:cNvSpPr>
          <p:nvPr>
            <p:ph idx="4294967295"/>
          </p:nvPr>
        </p:nvSpPr>
        <p:spPr>
          <a:xfrm>
            <a:off x="1007692" y="1714126"/>
            <a:ext cx="8707438" cy="903288"/>
          </a:xfrm>
        </p:spPr>
        <p:txBody>
          <a:bodyPr>
            <a:normAutofit/>
          </a:bodyPr>
          <a:lstStyle/>
          <a:p>
            <a:r>
              <a:rPr lang="nb-NO" sz="2000" dirty="0">
                <a:solidFill>
                  <a:schemeClr val="tx1"/>
                </a:solidFill>
              </a:rPr>
              <a:t>Alle begrepene som inngår i studien må defineres teoretisk</a:t>
            </a:r>
          </a:p>
          <a:p>
            <a:pPr lvl="1"/>
            <a:r>
              <a:rPr lang="nb-NO" dirty="0">
                <a:solidFill>
                  <a:schemeClr val="tx1"/>
                </a:solidFill>
              </a:rPr>
              <a:t>Det må lages en teoretisk beskrivelse av hva begrepet inneholder/betyr</a:t>
            </a:r>
          </a:p>
        </p:txBody>
      </p:sp>
      <p:sp>
        <p:nvSpPr>
          <p:cNvPr id="5" name="TextBox 4"/>
          <p:cNvSpPr txBox="1"/>
          <p:nvPr/>
        </p:nvSpPr>
        <p:spPr>
          <a:xfrm>
            <a:off x="3658431" y="4423578"/>
            <a:ext cx="184731" cy="369332"/>
          </a:xfrm>
          <a:prstGeom prst="rect">
            <a:avLst/>
          </a:prstGeom>
          <a:noFill/>
        </p:spPr>
        <p:txBody>
          <a:bodyPr wrap="none" rtlCol="0">
            <a:spAutoFit/>
          </a:bodyPr>
          <a:lstStyle/>
          <a:p>
            <a:endParaRPr lang="nb-NO" dirty="0"/>
          </a:p>
        </p:txBody>
      </p:sp>
      <p:grpSp>
        <p:nvGrpSpPr>
          <p:cNvPr id="6" name="Group 5"/>
          <p:cNvGrpSpPr>
            <a:grpSpLocks/>
          </p:cNvGrpSpPr>
          <p:nvPr/>
        </p:nvGrpSpPr>
        <p:grpSpPr bwMode="auto">
          <a:xfrm>
            <a:off x="3750796" y="3160293"/>
            <a:ext cx="7632700" cy="2160588"/>
            <a:chOff x="1584" y="8496"/>
            <a:chExt cx="8640" cy="1728"/>
          </a:xfrm>
        </p:grpSpPr>
        <p:sp>
          <p:nvSpPr>
            <p:cNvPr id="7" name="Rectangle 6"/>
            <p:cNvSpPr>
              <a:spLocks noChangeArrowheads="1"/>
            </p:cNvSpPr>
            <p:nvPr/>
          </p:nvSpPr>
          <p:spPr bwMode="auto">
            <a:xfrm>
              <a:off x="1584" y="8496"/>
              <a:ext cx="1584" cy="72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a:t>System</a:t>
              </a:r>
            </a:p>
            <a:p>
              <a:pPr eaLnBrk="1" hangingPunct="1">
                <a:spcBef>
                  <a:spcPct val="0"/>
                </a:spcBef>
                <a:buClrTx/>
                <a:buSzTx/>
                <a:buFontTx/>
                <a:buNone/>
              </a:pPr>
              <a:r>
                <a:rPr lang="nb-NO" altLang="nb-NO" sz="1200"/>
                <a:t>Quality</a:t>
              </a:r>
              <a:endParaRPr lang="nb-NO" altLang="nb-NO" sz="1800"/>
            </a:p>
          </p:txBody>
        </p:sp>
        <p:sp>
          <p:nvSpPr>
            <p:cNvPr id="8" name="Rectangle 7"/>
            <p:cNvSpPr>
              <a:spLocks noChangeArrowheads="1"/>
            </p:cNvSpPr>
            <p:nvPr/>
          </p:nvSpPr>
          <p:spPr bwMode="auto">
            <a:xfrm>
              <a:off x="1584" y="9504"/>
              <a:ext cx="1584" cy="72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a:t>Information </a:t>
              </a:r>
            </a:p>
            <a:p>
              <a:pPr eaLnBrk="1" hangingPunct="1">
                <a:spcBef>
                  <a:spcPct val="0"/>
                </a:spcBef>
                <a:buClrTx/>
                <a:buSzTx/>
                <a:buFontTx/>
                <a:buNone/>
              </a:pPr>
              <a:r>
                <a:rPr lang="nb-NO" altLang="nb-NO" sz="1200"/>
                <a:t>Quality</a:t>
              </a:r>
              <a:endParaRPr lang="nb-NO" altLang="nb-NO" sz="1800"/>
            </a:p>
          </p:txBody>
        </p:sp>
        <p:sp>
          <p:nvSpPr>
            <p:cNvPr id="9" name="Rectangle 8"/>
            <p:cNvSpPr>
              <a:spLocks noChangeArrowheads="1"/>
            </p:cNvSpPr>
            <p:nvPr/>
          </p:nvSpPr>
          <p:spPr bwMode="auto">
            <a:xfrm>
              <a:off x="3456" y="9504"/>
              <a:ext cx="1584" cy="72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dirty="0" err="1"/>
                <a:t>Perceived</a:t>
              </a:r>
              <a:r>
                <a:rPr lang="nb-NO" altLang="nb-NO" sz="1200" dirty="0"/>
                <a:t> </a:t>
              </a:r>
              <a:r>
                <a:rPr lang="nb-NO" altLang="nb-NO" sz="1200" dirty="0" err="1"/>
                <a:t>Ease</a:t>
              </a:r>
              <a:r>
                <a:rPr lang="nb-NO" altLang="nb-NO" sz="1200" dirty="0"/>
                <a:t> </a:t>
              </a:r>
              <a:r>
                <a:rPr lang="nb-NO" altLang="nb-NO" sz="1200" dirty="0" err="1"/>
                <a:t>of</a:t>
              </a:r>
              <a:r>
                <a:rPr lang="nb-NO" altLang="nb-NO" sz="1200" dirty="0"/>
                <a:t> </a:t>
              </a:r>
              <a:r>
                <a:rPr lang="nb-NO" altLang="nb-NO" sz="1200" dirty="0" err="1"/>
                <a:t>Use</a:t>
              </a:r>
              <a:endParaRPr lang="nb-NO" altLang="nb-NO" sz="1800" dirty="0"/>
            </a:p>
          </p:txBody>
        </p:sp>
        <p:sp>
          <p:nvSpPr>
            <p:cNvPr id="10" name="Rectangle 9"/>
            <p:cNvSpPr>
              <a:spLocks noChangeArrowheads="1"/>
            </p:cNvSpPr>
            <p:nvPr/>
          </p:nvSpPr>
          <p:spPr bwMode="auto">
            <a:xfrm>
              <a:off x="3456" y="8496"/>
              <a:ext cx="1584" cy="72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dirty="0" err="1"/>
                <a:t>Use</a:t>
              </a:r>
              <a:endParaRPr lang="nb-NO" altLang="nb-NO" sz="1800" dirty="0"/>
            </a:p>
          </p:txBody>
        </p:sp>
        <p:sp>
          <p:nvSpPr>
            <p:cNvPr id="11" name="Rectangle 10"/>
            <p:cNvSpPr>
              <a:spLocks noChangeArrowheads="1"/>
            </p:cNvSpPr>
            <p:nvPr/>
          </p:nvSpPr>
          <p:spPr bwMode="auto">
            <a:xfrm>
              <a:off x="6048" y="9072"/>
              <a:ext cx="1584" cy="72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dirty="0" err="1"/>
                <a:t>Individual</a:t>
              </a:r>
              <a:r>
                <a:rPr lang="nb-NO" altLang="nb-NO" sz="1200" dirty="0"/>
                <a:t> </a:t>
              </a:r>
            </a:p>
            <a:p>
              <a:pPr eaLnBrk="1" hangingPunct="1">
                <a:spcBef>
                  <a:spcPct val="0"/>
                </a:spcBef>
                <a:buClrTx/>
                <a:buSzTx/>
                <a:buFontTx/>
                <a:buNone/>
              </a:pPr>
              <a:r>
                <a:rPr lang="nb-NO" altLang="nb-NO" sz="1200" dirty="0" err="1"/>
                <a:t>Impact</a:t>
              </a:r>
              <a:endParaRPr lang="nb-NO" altLang="nb-NO" sz="1800" dirty="0"/>
            </a:p>
          </p:txBody>
        </p:sp>
        <p:sp>
          <p:nvSpPr>
            <p:cNvPr id="12" name="Rectangle 11"/>
            <p:cNvSpPr>
              <a:spLocks noChangeArrowheads="1"/>
            </p:cNvSpPr>
            <p:nvPr/>
          </p:nvSpPr>
          <p:spPr bwMode="auto">
            <a:xfrm>
              <a:off x="8352" y="9072"/>
              <a:ext cx="1872" cy="720"/>
            </a:xfrm>
            <a:prstGeom prst="rect">
              <a:avLst/>
            </a:prstGeom>
            <a:solidFill>
              <a:srgbClr val="FFFFFF"/>
            </a:solidFill>
            <a:ln w="9525">
              <a:solidFill>
                <a:srgbClr val="000000"/>
              </a:solidFill>
              <a:miter lim="800000"/>
              <a:headEnd/>
              <a:tailEnd/>
            </a:ln>
          </p:spPr>
          <p:txBody>
            <a:bodyPr/>
            <a:lstStyle>
              <a:lvl1pPr eaLnBrk="0" hangingPunct="0">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eaLnBrk="0" hangingPunct="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eaLnBrk="0" hangingPunct="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eaLnBrk="0" hangingPunct="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eaLnBrk="0" hangingPunct="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nb-NO" altLang="nb-NO" sz="1200"/>
                <a:t>Organizational</a:t>
              </a:r>
            </a:p>
            <a:p>
              <a:pPr eaLnBrk="1" hangingPunct="1">
                <a:spcBef>
                  <a:spcPct val="0"/>
                </a:spcBef>
                <a:buClrTx/>
                <a:buSzTx/>
                <a:buFontTx/>
                <a:buNone/>
              </a:pPr>
              <a:r>
                <a:rPr lang="nb-NO" altLang="nb-NO" sz="1200"/>
                <a:t>Impact</a:t>
              </a:r>
              <a:endParaRPr lang="nb-NO" altLang="nb-NO" sz="1800"/>
            </a:p>
          </p:txBody>
        </p:sp>
        <p:sp>
          <p:nvSpPr>
            <p:cNvPr id="13" name="Line 12"/>
            <p:cNvSpPr>
              <a:spLocks noChangeShapeType="1"/>
            </p:cNvSpPr>
            <p:nvPr/>
          </p:nvSpPr>
          <p:spPr bwMode="auto">
            <a:xfrm>
              <a:off x="3888" y="9216"/>
              <a:ext cx="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nb-NO"/>
            </a:p>
          </p:txBody>
        </p:sp>
        <p:sp>
          <p:nvSpPr>
            <p:cNvPr id="14" name="Line 13"/>
            <p:cNvSpPr>
              <a:spLocks noChangeShapeType="1"/>
            </p:cNvSpPr>
            <p:nvPr/>
          </p:nvSpPr>
          <p:spPr bwMode="auto">
            <a:xfrm flipV="1">
              <a:off x="4320" y="9216"/>
              <a:ext cx="0" cy="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nb-NO"/>
            </a:p>
          </p:txBody>
        </p:sp>
        <p:sp>
          <p:nvSpPr>
            <p:cNvPr id="15" name="Line 14"/>
            <p:cNvSpPr>
              <a:spLocks noChangeShapeType="1"/>
            </p:cNvSpPr>
            <p:nvPr/>
          </p:nvSpPr>
          <p:spPr bwMode="auto">
            <a:xfrm>
              <a:off x="7632" y="936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nb-NO"/>
            </a:p>
          </p:txBody>
        </p:sp>
        <p:sp>
          <p:nvSpPr>
            <p:cNvPr id="17" name="Line 16"/>
            <p:cNvSpPr>
              <a:spLocks noChangeShapeType="1"/>
            </p:cNvSpPr>
            <p:nvPr/>
          </p:nvSpPr>
          <p:spPr bwMode="auto">
            <a:xfrm>
              <a:off x="3168" y="8784"/>
              <a:ext cx="249" cy="864"/>
            </a:xfrm>
            <a:prstGeom prst="line">
              <a:avLst/>
            </a:prstGeom>
            <a:ln w="9525" cap="flat" cmpd="sng" algn="ctr">
              <a:solidFill>
                <a:schemeClr val="dk1"/>
              </a:solidFill>
              <a:prstDash val="solid"/>
              <a:round/>
              <a:headEnd type="none" w="med" len="med"/>
              <a:tailEnd type="arrow"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a:lstStyle/>
            <a:p>
              <a:endParaRPr lang="nb-NO"/>
            </a:p>
          </p:txBody>
        </p:sp>
        <p:sp>
          <p:nvSpPr>
            <p:cNvPr id="19" name="Line 18"/>
            <p:cNvSpPr>
              <a:spLocks noChangeShapeType="1"/>
            </p:cNvSpPr>
            <p:nvPr/>
          </p:nvSpPr>
          <p:spPr bwMode="auto">
            <a:xfrm flipV="1">
              <a:off x="3168" y="8928"/>
              <a:ext cx="288" cy="874"/>
            </a:xfrm>
            <a:prstGeom prst="line">
              <a:avLst/>
            </a:prstGeom>
            <a:ln w="9525" cap="flat" cmpd="sng" algn="ctr">
              <a:solidFill>
                <a:schemeClr val="dk1"/>
              </a:solidFill>
              <a:prstDash val="solid"/>
              <a:round/>
              <a:headEnd type="none" w="med" len="med"/>
              <a:tailEnd type="arrow"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a:lstStyle/>
            <a:p>
              <a:endParaRPr lang="nb-NO"/>
            </a:p>
          </p:txBody>
        </p:sp>
        <p:sp>
          <p:nvSpPr>
            <p:cNvPr id="20" name="Line 19"/>
            <p:cNvSpPr>
              <a:spLocks noChangeShapeType="1"/>
            </p:cNvSpPr>
            <p:nvPr/>
          </p:nvSpPr>
          <p:spPr bwMode="auto">
            <a:xfrm>
              <a:off x="5040" y="8784"/>
              <a:ext cx="1008" cy="565"/>
            </a:xfrm>
            <a:prstGeom prst="line">
              <a:avLst/>
            </a:prstGeom>
            <a:ln w="9525" cap="flat" cmpd="sng" algn="ctr">
              <a:solidFill>
                <a:schemeClr val="dk1"/>
              </a:solidFill>
              <a:prstDash val="solid"/>
              <a:round/>
              <a:headEnd type="none" w="med" len="med"/>
              <a:tailEnd type="arrow"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a:lstStyle/>
            <a:p>
              <a:endParaRPr lang="nb-NO"/>
            </a:p>
          </p:txBody>
        </p:sp>
        <p:sp>
          <p:nvSpPr>
            <p:cNvPr id="22" name="Line 21"/>
            <p:cNvSpPr>
              <a:spLocks noChangeShapeType="1"/>
            </p:cNvSpPr>
            <p:nvPr/>
          </p:nvSpPr>
          <p:spPr bwMode="auto">
            <a:xfrm flipV="1">
              <a:off x="5040" y="9413"/>
              <a:ext cx="1008" cy="494"/>
            </a:xfrm>
            <a:prstGeom prst="line">
              <a:avLst/>
            </a:prstGeom>
            <a:ln w="9525" cap="flat" cmpd="sng" algn="ctr">
              <a:solidFill>
                <a:schemeClr val="dk1"/>
              </a:solidFill>
              <a:prstDash val="solid"/>
              <a:round/>
              <a:headEnd type="none" w="med" len="med"/>
              <a:tailEnd type="arrow" w="med" len="med"/>
            </a:ln>
            <a:extLst>
              <a:ext uri="{909E8E84-426E-40DD-AFC4-6F175D3DCCD1}">
                <a14:hiddenFill xmlns:a14="http://schemas.microsoft.com/office/drawing/2010/main">
                  <a:noFill/>
                </a14:hiddenFill>
              </a:ext>
            </a:extLst>
          </p:spPr>
          <p:style>
            <a:lnRef idx="0">
              <a:scrgbClr r="0" g="0" b="0"/>
            </a:lnRef>
            <a:fillRef idx="0">
              <a:scrgbClr r="0" g="0" b="0"/>
            </a:fillRef>
            <a:effectRef idx="0">
              <a:scrgbClr r="0" g="0" b="0"/>
            </a:effectRef>
            <a:fontRef idx="minor">
              <a:schemeClr val="tx1"/>
            </a:fontRef>
          </p:style>
          <p:txBody>
            <a:bodyPr/>
            <a:lstStyle/>
            <a:p>
              <a:endParaRPr lang="nb-NO"/>
            </a:p>
          </p:txBody>
        </p:sp>
      </p:grpSp>
      <p:sp>
        <p:nvSpPr>
          <p:cNvPr id="24" name="Rectangle 23"/>
          <p:cNvSpPr/>
          <p:nvPr/>
        </p:nvSpPr>
        <p:spPr>
          <a:xfrm>
            <a:off x="1024128" y="3005641"/>
            <a:ext cx="2680996" cy="1015663"/>
          </a:xfrm>
          <a:prstGeom prst="rect">
            <a:avLst/>
          </a:prstGeom>
        </p:spPr>
        <p:txBody>
          <a:bodyPr wrap="square">
            <a:spAutoFit/>
          </a:bodyPr>
          <a:lstStyle/>
          <a:p>
            <a:pPr>
              <a:spcBef>
                <a:spcPct val="0"/>
              </a:spcBef>
            </a:pPr>
            <a:r>
              <a:rPr lang="nb-NO" altLang="nb-NO" sz="1200" b="1" dirty="0">
                <a:solidFill>
                  <a:schemeClr val="accent2">
                    <a:lumMod val="75000"/>
                  </a:schemeClr>
                </a:solidFill>
              </a:rPr>
              <a:t>System </a:t>
            </a:r>
            <a:r>
              <a:rPr lang="nb-NO" altLang="nb-NO" sz="1200" b="1" dirty="0" err="1">
                <a:solidFill>
                  <a:schemeClr val="accent2">
                    <a:lumMod val="75000"/>
                  </a:schemeClr>
                </a:solidFill>
              </a:rPr>
              <a:t>Quality</a:t>
            </a:r>
            <a:r>
              <a:rPr lang="nb-NO" altLang="nb-NO" sz="1200" b="1" dirty="0">
                <a:solidFill>
                  <a:schemeClr val="accent2">
                    <a:lumMod val="75000"/>
                  </a:schemeClr>
                </a:solidFill>
              </a:rPr>
              <a:t>:</a:t>
            </a:r>
          </a:p>
          <a:p>
            <a:pPr>
              <a:spcBef>
                <a:spcPct val="0"/>
              </a:spcBef>
            </a:pPr>
            <a:r>
              <a:rPr lang="nb-NO" altLang="nb-NO" sz="1200" dirty="0">
                <a:solidFill>
                  <a:schemeClr val="accent2">
                    <a:lumMod val="75000"/>
                  </a:schemeClr>
                </a:solidFill>
              </a:rPr>
              <a:t>En objektiv vurdering av de tekniske kvalitetene som: responstid, integrasjonsmuligheter etc.</a:t>
            </a:r>
          </a:p>
          <a:p>
            <a:pPr>
              <a:spcBef>
                <a:spcPct val="0"/>
              </a:spcBef>
            </a:pPr>
            <a:endParaRPr lang="nb-NO" altLang="nb-NO" sz="1200" dirty="0"/>
          </a:p>
        </p:txBody>
      </p:sp>
      <p:sp>
        <p:nvSpPr>
          <p:cNvPr id="25" name="Rectangle 24"/>
          <p:cNvSpPr/>
          <p:nvPr/>
        </p:nvSpPr>
        <p:spPr>
          <a:xfrm>
            <a:off x="1085893" y="4323694"/>
            <a:ext cx="2063692" cy="1754326"/>
          </a:xfrm>
          <a:prstGeom prst="rect">
            <a:avLst/>
          </a:prstGeom>
        </p:spPr>
        <p:txBody>
          <a:bodyPr wrap="square">
            <a:spAutoFit/>
          </a:bodyPr>
          <a:lstStyle/>
          <a:p>
            <a:pPr>
              <a:spcBef>
                <a:spcPct val="0"/>
              </a:spcBef>
            </a:pPr>
            <a:r>
              <a:rPr lang="nb-NO" altLang="nb-NO" sz="1200" b="1" dirty="0">
                <a:solidFill>
                  <a:schemeClr val="accent2">
                    <a:lumMod val="75000"/>
                  </a:schemeClr>
                </a:solidFill>
              </a:rPr>
              <a:t>Information </a:t>
            </a:r>
            <a:r>
              <a:rPr lang="nb-NO" altLang="nb-NO" sz="1200" b="1" dirty="0" err="1">
                <a:solidFill>
                  <a:schemeClr val="accent2">
                    <a:lumMod val="75000"/>
                  </a:schemeClr>
                </a:solidFill>
              </a:rPr>
              <a:t>Quality</a:t>
            </a:r>
            <a:r>
              <a:rPr lang="nb-NO" altLang="nb-NO" sz="1200" b="1" dirty="0">
                <a:solidFill>
                  <a:schemeClr val="accent2">
                    <a:lumMod val="75000"/>
                  </a:schemeClr>
                </a:solidFill>
              </a:rPr>
              <a:t>:</a:t>
            </a:r>
          </a:p>
          <a:p>
            <a:pPr>
              <a:spcBef>
                <a:spcPct val="0"/>
              </a:spcBef>
            </a:pPr>
            <a:r>
              <a:rPr lang="nb-NO" altLang="nb-NO" sz="1200" dirty="0">
                <a:solidFill>
                  <a:schemeClr val="accent2">
                    <a:lumMod val="75000"/>
                  </a:schemeClr>
                </a:solidFill>
              </a:rPr>
              <a:t>En vurdering av kvaliteten på Informasjonen </a:t>
            </a:r>
          </a:p>
          <a:p>
            <a:pPr>
              <a:spcBef>
                <a:spcPct val="0"/>
              </a:spcBef>
            </a:pPr>
            <a:r>
              <a:rPr lang="nb-NO" altLang="nb-NO" sz="1200" dirty="0">
                <a:solidFill>
                  <a:schemeClr val="accent2">
                    <a:lumMod val="75000"/>
                  </a:schemeClr>
                </a:solidFill>
              </a:rPr>
              <a:t>som produseres i </a:t>
            </a:r>
            <a:r>
              <a:rPr lang="nb-NO" altLang="nb-NO" sz="1200" dirty="0" err="1">
                <a:solidFill>
                  <a:schemeClr val="accent2">
                    <a:lumMod val="75000"/>
                  </a:schemeClr>
                </a:solidFill>
              </a:rPr>
              <a:t>IS’et</a:t>
            </a:r>
            <a:r>
              <a:rPr lang="nb-NO" altLang="nb-NO" sz="1200" dirty="0">
                <a:solidFill>
                  <a:schemeClr val="accent2">
                    <a:lumMod val="75000"/>
                  </a:schemeClr>
                </a:solidFill>
              </a:rPr>
              <a:t>. </a:t>
            </a:r>
          </a:p>
          <a:p>
            <a:pPr>
              <a:spcBef>
                <a:spcPct val="0"/>
              </a:spcBef>
            </a:pPr>
            <a:endParaRPr lang="nb-NO" altLang="nb-NO" sz="1200" dirty="0">
              <a:solidFill>
                <a:schemeClr val="accent2">
                  <a:lumMod val="75000"/>
                </a:schemeClr>
              </a:solidFill>
            </a:endParaRPr>
          </a:p>
          <a:p>
            <a:pPr>
              <a:spcBef>
                <a:spcPct val="0"/>
              </a:spcBef>
            </a:pPr>
            <a:r>
              <a:rPr lang="nb-NO" altLang="nb-NO" sz="1200" dirty="0">
                <a:solidFill>
                  <a:schemeClr val="accent2">
                    <a:lumMod val="75000"/>
                  </a:schemeClr>
                </a:solidFill>
              </a:rPr>
              <a:t>Hvor nøyaktig den er</a:t>
            </a:r>
          </a:p>
          <a:p>
            <a:pPr>
              <a:spcBef>
                <a:spcPct val="0"/>
              </a:spcBef>
            </a:pPr>
            <a:r>
              <a:rPr lang="nb-NO" altLang="nb-NO" sz="1200" dirty="0">
                <a:solidFill>
                  <a:schemeClr val="accent2">
                    <a:lumMod val="75000"/>
                  </a:schemeClr>
                </a:solidFill>
              </a:rPr>
              <a:t>Hvor forståelig den er</a:t>
            </a:r>
          </a:p>
          <a:p>
            <a:pPr marL="171450" indent="-171450">
              <a:spcBef>
                <a:spcPct val="0"/>
              </a:spcBef>
              <a:buFont typeface="Arial" panose="020B0604020202020204" pitchFamily="34" charset="0"/>
              <a:buChar char="•"/>
            </a:pPr>
            <a:r>
              <a:rPr lang="nb-NO" altLang="nb-NO" sz="1200" dirty="0">
                <a:solidFill>
                  <a:schemeClr val="accent2">
                    <a:lumMod val="75000"/>
                  </a:schemeClr>
                </a:solidFill>
              </a:rPr>
              <a:t>Etc.</a:t>
            </a:r>
          </a:p>
          <a:p>
            <a:pPr>
              <a:spcBef>
                <a:spcPct val="0"/>
              </a:spcBef>
            </a:pPr>
            <a:endParaRPr lang="nb-NO" altLang="nb-NO" sz="1200" dirty="0"/>
          </a:p>
        </p:txBody>
      </p:sp>
      <p:sp>
        <p:nvSpPr>
          <p:cNvPr id="31" name="Rectangle 30"/>
          <p:cNvSpPr/>
          <p:nvPr/>
        </p:nvSpPr>
        <p:spPr>
          <a:xfrm>
            <a:off x="5745286" y="5477852"/>
            <a:ext cx="3072882" cy="646331"/>
          </a:xfrm>
          <a:prstGeom prst="rect">
            <a:avLst/>
          </a:prstGeom>
        </p:spPr>
        <p:txBody>
          <a:bodyPr wrap="square">
            <a:spAutoFit/>
          </a:bodyPr>
          <a:lstStyle/>
          <a:p>
            <a:r>
              <a:rPr lang="nb-NO" altLang="nb-NO" sz="1200" b="1" dirty="0" err="1">
                <a:solidFill>
                  <a:schemeClr val="accent2">
                    <a:lumMod val="75000"/>
                  </a:schemeClr>
                </a:solidFill>
              </a:rPr>
              <a:t>Perceived</a:t>
            </a:r>
            <a:r>
              <a:rPr lang="nb-NO" altLang="nb-NO" sz="1200" b="1" dirty="0">
                <a:solidFill>
                  <a:schemeClr val="accent2">
                    <a:lumMod val="75000"/>
                  </a:schemeClr>
                </a:solidFill>
              </a:rPr>
              <a:t> </a:t>
            </a:r>
            <a:r>
              <a:rPr lang="nb-NO" altLang="nb-NO" sz="1200" b="1" dirty="0" err="1">
                <a:solidFill>
                  <a:schemeClr val="accent2">
                    <a:lumMod val="75000"/>
                  </a:schemeClr>
                </a:solidFill>
              </a:rPr>
              <a:t>Ease</a:t>
            </a:r>
            <a:r>
              <a:rPr lang="nb-NO" altLang="nb-NO" sz="1200" b="1" dirty="0">
                <a:solidFill>
                  <a:schemeClr val="accent2">
                    <a:lumMod val="75000"/>
                  </a:schemeClr>
                </a:solidFill>
              </a:rPr>
              <a:t> </a:t>
            </a:r>
            <a:r>
              <a:rPr lang="nb-NO" altLang="nb-NO" sz="1200" b="1" dirty="0" err="1">
                <a:solidFill>
                  <a:schemeClr val="accent2">
                    <a:lumMod val="75000"/>
                  </a:schemeClr>
                </a:solidFill>
              </a:rPr>
              <a:t>of</a:t>
            </a:r>
            <a:r>
              <a:rPr lang="nb-NO" altLang="nb-NO" sz="1200" b="1" dirty="0">
                <a:solidFill>
                  <a:schemeClr val="accent2">
                    <a:lumMod val="75000"/>
                  </a:schemeClr>
                </a:solidFill>
              </a:rPr>
              <a:t> </a:t>
            </a:r>
            <a:r>
              <a:rPr lang="nb-NO" altLang="nb-NO" sz="1200" b="1" dirty="0" err="1">
                <a:solidFill>
                  <a:schemeClr val="accent2">
                    <a:lumMod val="75000"/>
                  </a:schemeClr>
                </a:solidFill>
              </a:rPr>
              <a:t>Use</a:t>
            </a:r>
            <a:r>
              <a:rPr lang="nb-NO" altLang="nb-NO" sz="1200" b="1" dirty="0">
                <a:solidFill>
                  <a:schemeClr val="accent2">
                    <a:lumMod val="75000"/>
                  </a:schemeClr>
                </a:solidFill>
              </a:rPr>
              <a:t>:</a:t>
            </a:r>
            <a:endParaRPr lang="nb-NO" altLang="nb-NO" b="1" dirty="0">
              <a:solidFill>
                <a:schemeClr val="accent2">
                  <a:lumMod val="75000"/>
                </a:schemeClr>
              </a:solidFill>
            </a:endParaRPr>
          </a:p>
          <a:p>
            <a:r>
              <a:rPr lang="nb-NO" altLang="nb-NO" sz="1200" dirty="0">
                <a:solidFill>
                  <a:schemeClr val="accent2">
                    <a:lumMod val="75000"/>
                  </a:schemeClr>
                </a:solidFill>
              </a:rPr>
              <a:t>I hvilken grad en person oppfatter bruken </a:t>
            </a:r>
          </a:p>
          <a:p>
            <a:r>
              <a:rPr lang="nb-NO" altLang="nb-NO" sz="1200" dirty="0">
                <a:solidFill>
                  <a:schemeClr val="accent2">
                    <a:lumMod val="75000"/>
                  </a:schemeClr>
                </a:solidFill>
              </a:rPr>
              <a:t>av </a:t>
            </a:r>
            <a:r>
              <a:rPr lang="nb-NO" altLang="nb-NO" sz="1200" dirty="0" err="1">
                <a:solidFill>
                  <a:schemeClr val="accent2">
                    <a:lumMod val="75000"/>
                  </a:schemeClr>
                </a:solidFill>
              </a:rPr>
              <a:t>IS'et</a:t>
            </a:r>
            <a:r>
              <a:rPr lang="nb-NO" altLang="nb-NO" sz="1200" dirty="0">
                <a:solidFill>
                  <a:schemeClr val="accent2">
                    <a:lumMod val="75000"/>
                  </a:schemeClr>
                </a:solidFill>
              </a:rPr>
              <a:t> til å være fri for anstrengelse</a:t>
            </a:r>
            <a:endParaRPr lang="nb-NO" sz="1200" dirty="0">
              <a:solidFill>
                <a:schemeClr val="accent2">
                  <a:lumMod val="75000"/>
                </a:schemeClr>
              </a:solidFill>
            </a:endParaRPr>
          </a:p>
        </p:txBody>
      </p:sp>
      <p:sp>
        <p:nvSpPr>
          <p:cNvPr id="26" name="Rectangle 25"/>
          <p:cNvSpPr/>
          <p:nvPr/>
        </p:nvSpPr>
        <p:spPr>
          <a:xfrm>
            <a:off x="7170897" y="2594432"/>
            <a:ext cx="3072882" cy="1015663"/>
          </a:xfrm>
          <a:prstGeom prst="rect">
            <a:avLst/>
          </a:prstGeom>
        </p:spPr>
        <p:txBody>
          <a:bodyPr wrap="square">
            <a:spAutoFit/>
          </a:bodyPr>
          <a:lstStyle/>
          <a:p>
            <a:r>
              <a:rPr lang="nb-NO" altLang="nb-NO" sz="1200" b="1" dirty="0" err="1">
                <a:solidFill>
                  <a:schemeClr val="accent2">
                    <a:lumMod val="75000"/>
                  </a:schemeClr>
                </a:solidFill>
              </a:rPr>
              <a:t>Use</a:t>
            </a:r>
            <a:r>
              <a:rPr lang="nb-NO" altLang="nb-NO" sz="1200" b="1" dirty="0">
                <a:solidFill>
                  <a:schemeClr val="accent2">
                    <a:lumMod val="75000"/>
                  </a:schemeClr>
                </a:solidFill>
              </a:rPr>
              <a:t>:</a:t>
            </a:r>
            <a:endParaRPr lang="nb-NO" altLang="nb-NO" b="1" dirty="0">
              <a:solidFill>
                <a:schemeClr val="accent2">
                  <a:lumMod val="75000"/>
                </a:schemeClr>
              </a:solidFill>
            </a:endParaRPr>
          </a:p>
          <a:p>
            <a:r>
              <a:rPr lang="nb-NO" altLang="nb-NO" sz="1200" dirty="0">
                <a:solidFill>
                  <a:schemeClr val="accent2">
                    <a:lumMod val="75000"/>
                  </a:schemeClr>
                </a:solidFill>
              </a:rPr>
              <a:t>Bruksfrekvens? </a:t>
            </a:r>
          </a:p>
          <a:p>
            <a:r>
              <a:rPr lang="nb-NO" altLang="nb-NO" sz="1200" dirty="0">
                <a:solidFill>
                  <a:schemeClr val="accent2">
                    <a:lumMod val="75000"/>
                  </a:schemeClr>
                </a:solidFill>
              </a:rPr>
              <a:t>          Timer, </a:t>
            </a:r>
            <a:r>
              <a:rPr lang="nb-NO" altLang="nb-NO" sz="1200" dirty="0" err="1">
                <a:solidFill>
                  <a:schemeClr val="accent2">
                    <a:lumMod val="75000"/>
                  </a:schemeClr>
                </a:solidFill>
              </a:rPr>
              <a:t>etc</a:t>
            </a:r>
            <a:endParaRPr lang="nb-NO" altLang="nb-NO" sz="1200" dirty="0">
              <a:solidFill>
                <a:schemeClr val="accent2">
                  <a:lumMod val="75000"/>
                </a:schemeClr>
              </a:solidFill>
            </a:endParaRPr>
          </a:p>
          <a:p>
            <a:r>
              <a:rPr lang="nb-NO" altLang="nb-NO" sz="1200" dirty="0">
                <a:solidFill>
                  <a:schemeClr val="accent2">
                    <a:lumMod val="75000"/>
                  </a:schemeClr>
                </a:solidFill>
              </a:rPr>
              <a:t>Måten det brukes på?</a:t>
            </a:r>
          </a:p>
          <a:p>
            <a:r>
              <a:rPr lang="nb-NO" sz="1200" dirty="0">
                <a:solidFill>
                  <a:schemeClr val="accent2">
                    <a:lumMod val="75000"/>
                  </a:schemeClr>
                </a:solidFill>
              </a:rPr>
              <a:t>          Hvor avansert, etc.</a:t>
            </a:r>
          </a:p>
        </p:txBody>
      </p:sp>
      <p:cxnSp>
        <p:nvCxnSpPr>
          <p:cNvPr id="27" name="Straight Arrow Connector 26">
            <a:extLst>
              <a:ext uri="{FF2B5EF4-FFF2-40B4-BE49-F238E27FC236}">
                <a16:creationId xmlns:a16="http://schemas.microsoft.com/office/drawing/2014/main" id="{24F0C7A2-CD84-52CE-7E59-BB4FF346C196}"/>
              </a:ext>
            </a:extLst>
          </p:cNvPr>
          <p:cNvCxnSpPr>
            <a:stCxn id="17" idx="0"/>
          </p:cNvCxnSpPr>
          <p:nvPr/>
        </p:nvCxnSpPr>
        <p:spPr>
          <a:xfrm>
            <a:off x="5150124" y="3520391"/>
            <a:ext cx="219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4BC8ACB-2E02-2F32-2332-DA05F904D5F6}"/>
              </a:ext>
            </a:extLst>
          </p:cNvPr>
          <p:cNvCxnSpPr>
            <a:stCxn id="8" idx="3"/>
            <a:endCxn id="9" idx="1"/>
          </p:cNvCxnSpPr>
          <p:nvPr/>
        </p:nvCxnSpPr>
        <p:spPr>
          <a:xfrm>
            <a:off x="5150124" y="4870759"/>
            <a:ext cx="254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38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1"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71" y="232049"/>
            <a:ext cx="9720072" cy="1499616"/>
          </a:xfrm>
        </p:spPr>
        <p:txBody>
          <a:bodyPr>
            <a:normAutofit/>
          </a:bodyPr>
          <a:lstStyle/>
          <a:p>
            <a:r>
              <a:rPr lang="nb-NO" sz="4400" dirty="0"/>
              <a:t>Et praktisk eksempel – operasjonell definisjon</a:t>
            </a:r>
          </a:p>
        </p:txBody>
      </p:sp>
      <p:sp>
        <p:nvSpPr>
          <p:cNvPr id="3" name="Content Placeholder 2"/>
          <p:cNvSpPr>
            <a:spLocks noGrp="1"/>
          </p:cNvSpPr>
          <p:nvPr>
            <p:ph sz="half" idx="1"/>
          </p:nvPr>
        </p:nvSpPr>
        <p:spPr/>
        <p:txBody>
          <a:bodyPr>
            <a:normAutofit fontScale="85000" lnSpcReduction="20000"/>
          </a:bodyPr>
          <a:lstStyle/>
          <a:p>
            <a:pPr marL="0" indent="0">
              <a:buNone/>
            </a:pPr>
            <a:r>
              <a:rPr lang="nb-NO" altLang="nb-NO" b="1" dirty="0">
                <a:solidFill>
                  <a:schemeClr val="accent2">
                    <a:lumMod val="75000"/>
                  </a:schemeClr>
                </a:solidFill>
              </a:rPr>
              <a:t>Teoretisk definisjon</a:t>
            </a:r>
          </a:p>
          <a:p>
            <a:pPr marL="0" indent="0">
              <a:buNone/>
            </a:pPr>
            <a:r>
              <a:rPr lang="nb-NO" altLang="nb-NO" sz="1400" b="1" dirty="0" err="1">
                <a:solidFill>
                  <a:schemeClr val="accent2">
                    <a:lumMod val="75000"/>
                  </a:schemeClr>
                </a:solidFill>
              </a:rPr>
              <a:t>Perceived</a:t>
            </a:r>
            <a:r>
              <a:rPr lang="nb-NO" altLang="nb-NO" sz="1400" b="1" dirty="0">
                <a:solidFill>
                  <a:schemeClr val="accent2">
                    <a:lumMod val="75000"/>
                  </a:schemeClr>
                </a:solidFill>
              </a:rPr>
              <a:t> </a:t>
            </a:r>
            <a:r>
              <a:rPr lang="nb-NO" altLang="nb-NO" sz="1400" b="1" dirty="0" err="1">
                <a:solidFill>
                  <a:schemeClr val="accent2">
                    <a:lumMod val="75000"/>
                  </a:schemeClr>
                </a:solidFill>
              </a:rPr>
              <a:t>Ease</a:t>
            </a:r>
            <a:r>
              <a:rPr lang="nb-NO" altLang="nb-NO" sz="1400" b="1" dirty="0">
                <a:solidFill>
                  <a:schemeClr val="accent2">
                    <a:lumMod val="75000"/>
                  </a:schemeClr>
                </a:solidFill>
              </a:rPr>
              <a:t> </a:t>
            </a:r>
            <a:r>
              <a:rPr lang="nb-NO" altLang="nb-NO" sz="1400" b="1" dirty="0" err="1">
                <a:solidFill>
                  <a:schemeClr val="accent2">
                    <a:lumMod val="75000"/>
                  </a:schemeClr>
                </a:solidFill>
              </a:rPr>
              <a:t>of</a:t>
            </a:r>
            <a:r>
              <a:rPr lang="nb-NO" altLang="nb-NO" sz="1400" b="1" dirty="0">
                <a:solidFill>
                  <a:schemeClr val="accent2">
                    <a:lumMod val="75000"/>
                  </a:schemeClr>
                </a:solidFill>
              </a:rPr>
              <a:t> </a:t>
            </a:r>
            <a:r>
              <a:rPr lang="nb-NO" altLang="nb-NO" sz="1400" b="1" dirty="0" err="1">
                <a:solidFill>
                  <a:schemeClr val="accent2">
                    <a:lumMod val="75000"/>
                  </a:schemeClr>
                </a:solidFill>
              </a:rPr>
              <a:t>Use</a:t>
            </a:r>
            <a:r>
              <a:rPr lang="nb-NO" altLang="nb-NO" sz="1400" b="1" dirty="0">
                <a:solidFill>
                  <a:schemeClr val="accent2">
                    <a:lumMod val="75000"/>
                  </a:schemeClr>
                </a:solidFill>
              </a:rPr>
              <a:t>:</a:t>
            </a:r>
          </a:p>
          <a:p>
            <a:pPr marL="0" indent="0">
              <a:buNone/>
            </a:pPr>
            <a:r>
              <a:rPr lang="nb-NO" altLang="nb-NO" sz="1600" i="1" dirty="0">
                <a:solidFill>
                  <a:schemeClr val="accent2">
                    <a:lumMod val="75000"/>
                  </a:schemeClr>
                </a:solidFill>
              </a:rPr>
              <a:t>«I hvilken grad en person oppfatter </a:t>
            </a:r>
          </a:p>
          <a:p>
            <a:pPr marL="0" indent="0">
              <a:buNone/>
            </a:pPr>
            <a:r>
              <a:rPr lang="nb-NO" altLang="nb-NO" sz="1600" i="1" dirty="0">
                <a:solidFill>
                  <a:schemeClr val="accent2">
                    <a:lumMod val="75000"/>
                  </a:schemeClr>
                </a:solidFill>
              </a:rPr>
              <a:t>bruken av </a:t>
            </a:r>
            <a:r>
              <a:rPr lang="nb-NO" altLang="nb-NO" sz="1600" i="1" dirty="0" err="1">
                <a:solidFill>
                  <a:schemeClr val="accent2">
                    <a:lumMod val="75000"/>
                  </a:schemeClr>
                </a:solidFill>
              </a:rPr>
              <a:t>IS'et</a:t>
            </a:r>
            <a:r>
              <a:rPr lang="nb-NO" altLang="nb-NO" sz="1600" i="1" dirty="0">
                <a:solidFill>
                  <a:schemeClr val="accent2">
                    <a:lumMod val="75000"/>
                  </a:schemeClr>
                </a:solidFill>
              </a:rPr>
              <a:t> til å være fri for anstrengelse»</a:t>
            </a:r>
            <a:endParaRPr lang="nb-NO" sz="1600" i="1" dirty="0">
              <a:solidFill>
                <a:schemeClr val="accent2">
                  <a:lumMod val="75000"/>
                </a:schemeClr>
              </a:solidFill>
            </a:endParaRPr>
          </a:p>
          <a:p>
            <a:endParaRPr lang="nb-NO" dirty="0"/>
          </a:p>
        </p:txBody>
      </p:sp>
      <p:sp>
        <p:nvSpPr>
          <p:cNvPr id="4" name="Content Placeholder 3"/>
          <p:cNvSpPr>
            <a:spLocks noGrp="1"/>
          </p:cNvSpPr>
          <p:nvPr>
            <p:ph sz="half" idx="2"/>
          </p:nvPr>
        </p:nvSpPr>
        <p:spPr>
          <a:xfrm>
            <a:off x="5175695" y="2273773"/>
            <a:ext cx="4911280" cy="4352178"/>
          </a:xfrm>
        </p:spPr>
        <p:txBody>
          <a:bodyPr>
            <a:normAutofit fontScale="85000" lnSpcReduction="20000"/>
          </a:bodyPr>
          <a:lstStyle/>
          <a:p>
            <a:pPr marL="0" indent="0">
              <a:buNone/>
            </a:pPr>
            <a:r>
              <a:rPr lang="nb-NO" b="1" dirty="0">
                <a:solidFill>
                  <a:schemeClr val="accent2">
                    <a:lumMod val="75000"/>
                  </a:schemeClr>
                </a:solidFill>
              </a:rPr>
              <a:t>Operasjonell definisjon </a:t>
            </a:r>
          </a:p>
          <a:p>
            <a:pPr marL="0" indent="0">
              <a:buNone/>
            </a:pPr>
            <a:r>
              <a:rPr lang="nb-NO" sz="1600" dirty="0">
                <a:solidFill>
                  <a:schemeClr val="accent2">
                    <a:lumMod val="75000"/>
                  </a:schemeClr>
                </a:solidFill>
              </a:rPr>
              <a:t>Utsagn i et spørreskjema </a:t>
            </a:r>
          </a:p>
          <a:p>
            <a:pPr marL="0" indent="0">
              <a:buNone/>
            </a:pPr>
            <a:r>
              <a:rPr lang="nb-NO" sz="1600" dirty="0">
                <a:solidFill>
                  <a:schemeClr val="accent2">
                    <a:lumMod val="75000"/>
                  </a:schemeClr>
                </a:solidFill>
              </a:rPr>
              <a:t>(Helt uenig til Helt enig, - 7 punkt skala)</a:t>
            </a:r>
          </a:p>
          <a:p>
            <a:pPr marL="0" indent="0">
              <a:buNone/>
            </a:pPr>
            <a:endParaRPr lang="nb-NO" sz="1400" b="1" dirty="0">
              <a:solidFill>
                <a:schemeClr val="accent2">
                  <a:lumMod val="75000"/>
                </a:schemeClr>
              </a:solidFill>
            </a:endParaRPr>
          </a:p>
          <a:p>
            <a:pPr marL="0" indent="0">
              <a:buNone/>
            </a:pPr>
            <a:r>
              <a:rPr lang="nb-NO" sz="1400" b="1" dirty="0" err="1">
                <a:solidFill>
                  <a:schemeClr val="accent2">
                    <a:lumMod val="75000"/>
                  </a:schemeClr>
                </a:solidFill>
              </a:rPr>
              <a:t>Percieved</a:t>
            </a:r>
            <a:r>
              <a:rPr lang="nb-NO" sz="1400" b="1" dirty="0">
                <a:solidFill>
                  <a:schemeClr val="accent2">
                    <a:lumMod val="75000"/>
                  </a:schemeClr>
                </a:solidFill>
              </a:rPr>
              <a:t> </a:t>
            </a:r>
            <a:r>
              <a:rPr lang="nb-NO" sz="1400" b="1" dirty="0" err="1">
                <a:solidFill>
                  <a:schemeClr val="accent2">
                    <a:lumMod val="75000"/>
                  </a:schemeClr>
                </a:solidFill>
              </a:rPr>
              <a:t>Ease</a:t>
            </a:r>
            <a:r>
              <a:rPr lang="nb-NO" sz="1400" b="1" dirty="0">
                <a:solidFill>
                  <a:schemeClr val="accent2">
                    <a:lumMod val="75000"/>
                  </a:schemeClr>
                </a:solidFill>
              </a:rPr>
              <a:t> </a:t>
            </a:r>
            <a:r>
              <a:rPr lang="nb-NO" sz="1400" b="1" dirty="0" err="1">
                <a:solidFill>
                  <a:schemeClr val="accent2">
                    <a:lumMod val="75000"/>
                  </a:schemeClr>
                </a:solidFill>
              </a:rPr>
              <a:t>of</a:t>
            </a:r>
            <a:r>
              <a:rPr lang="nb-NO" sz="1400" b="1" dirty="0">
                <a:solidFill>
                  <a:schemeClr val="accent2">
                    <a:lumMod val="75000"/>
                  </a:schemeClr>
                </a:solidFill>
              </a:rPr>
              <a:t> </a:t>
            </a:r>
            <a:r>
              <a:rPr lang="nb-NO" sz="1400" b="1" dirty="0" err="1">
                <a:solidFill>
                  <a:schemeClr val="accent2">
                    <a:lumMod val="75000"/>
                  </a:schemeClr>
                </a:solidFill>
              </a:rPr>
              <a:t>Use</a:t>
            </a:r>
            <a:r>
              <a:rPr lang="nb-NO" sz="1400" b="1" dirty="0">
                <a:solidFill>
                  <a:schemeClr val="accent2">
                    <a:lumMod val="75000"/>
                  </a:schemeClr>
                </a:solidFill>
              </a:rPr>
              <a:t>:</a:t>
            </a:r>
          </a:p>
          <a:p>
            <a:pPr>
              <a:lnSpc>
                <a:spcPct val="90000"/>
              </a:lnSpc>
            </a:pPr>
            <a:r>
              <a:rPr lang="nb-NO" altLang="nb-NO" sz="1500" dirty="0">
                <a:solidFill>
                  <a:schemeClr val="accent2">
                    <a:lumMod val="75000"/>
                  </a:schemeClr>
                </a:solidFill>
              </a:rPr>
              <a:t>Det er svært enkelt å bruke </a:t>
            </a:r>
            <a:r>
              <a:rPr lang="nb-NO" altLang="nb-NO" sz="1500" dirty="0" err="1">
                <a:solidFill>
                  <a:schemeClr val="accent2">
                    <a:lumMod val="75000"/>
                  </a:schemeClr>
                </a:solidFill>
              </a:rPr>
              <a:t>IS’et</a:t>
            </a:r>
            <a:r>
              <a:rPr lang="nb-NO" altLang="nb-NO" sz="1500" dirty="0">
                <a:solidFill>
                  <a:schemeClr val="accent2">
                    <a:lumMod val="75000"/>
                  </a:schemeClr>
                </a:solidFill>
              </a:rPr>
              <a:t> for å løse arbeidsoppgavene mine</a:t>
            </a:r>
          </a:p>
          <a:p>
            <a:pPr>
              <a:lnSpc>
                <a:spcPct val="90000"/>
              </a:lnSpc>
            </a:pPr>
            <a:r>
              <a:rPr lang="nb-NO" altLang="nb-NO" sz="1500" dirty="0">
                <a:solidFill>
                  <a:schemeClr val="accent2">
                    <a:lumMod val="75000"/>
                  </a:schemeClr>
                </a:solidFill>
              </a:rPr>
              <a:t>Det er ofte frustrerende å bruke </a:t>
            </a:r>
            <a:r>
              <a:rPr lang="nb-NO" altLang="nb-NO" sz="1500" dirty="0" err="1">
                <a:solidFill>
                  <a:schemeClr val="accent2">
                    <a:lumMod val="75000"/>
                  </a:schemeClr>
                </a:solidFill>
              </a:rPr>
              <a:t>IS’et</a:t>
            </a:r>
            <a:endParaRPr lang="nb-NO" altLang="nb-NO" sz="1500" dirty="0">
              <a:solidFill>
                <a:schemeClr val="accent2">
                  <a:lumMod val="75000"/>
                </a:schemeClr>
              </a:solidFill>
            </a:endParaRPr>
          </a:p>
          <a:p>
            <a:pPr>
              <a:lnSpc>
                <a:spcPct val="90000"/>
              </a:lnSpc>
            </a:pPr>
            <a:r>
              <a:rPr lang="nb-NO" altLang="nb-NO" sz="1500" dirty="0">
                <a:solidFill>
                  <a:schemeClr val="accent2">
                    <a:lumMod val="75000"/>
                  </a:schemeClr>
                </a:solidFill>
              </a:rPr>
              <a:t>Håndtering av </a:t>
            </a:r>
            <a:r>
              <a:rPr lang="nb-NO" altLang="nb-NO" sz="1500" dirty="0" err="1">
                <a:solidFill>
                  <a:schemeClr val="accent2">
                    <a:lumMod val="75000"/>
                  </a:schemeClr>
                </a:solidFill>
              </a:rPr>
              <a:t>IS’et</a:t>
            </a:r>
            <a:r>
              <a:rPr lang="nb-NO" altLang="nb-NO" sz="1500" dirty="0">
                <a:solidFill>
                  <a:schemeClr val="accent2">
                    <a:lumMod val="75000"/>
                  </a:schemeClr>
                </a:solidFill>
              </a:rPr>
              <a:t> er usedvanlig lett å lære</a:t>
            </a:r>
          </a:p>
          <a:p>
            <a:pPr>
              <a:lnSpc>
                <a:spcPct val="90000"/>
              </a:lnSpc>
            </a:pPr>
            <a:r>
              <a:rPr lang="nb-NO" altLang="nb-NO" sz="1500" dirty="0">
                <a:solidFill>
                  <a:schemeClr val="accent2">
                    <a:lumMod val="75000"/>
                  </a:schemeClr>
                </a:solidFill>
              </a:rPr>
              <a:t>Det er lett å utføre arbeidsoppgavene ved bruk av </a:t>
            </a:r>
            <a:r>
              <a:rPr lang="nb-NO" altLang="nb-NO" sz="1500" dirty="0" err="1">
                <a:solidFill>
                  <a:schemeClr val="accent2">
                    <a:lumMod val="75000"/>
                  </a:schemeClr>
                </a:solidFill>
              </a:rPr>
              <a:t>IS’et</a:t>
            </a:r>
            <a:endParaRPr lang="nb-NO" altLang="nb-NO" sz="1500" dirty="0">
              <a:solidFill>
                <a:schemeClr val="accent2">
                  <a:lumMod val="75000"/>
                </a:schemeClr>
              </a:solidFill>
            </a:endParaRPr>
          </a:p>
          <a:p>
            <a:pPr>
              <a:lnSpc>
                <a:spcPct val="90000"/>
              </a:lnSpc>
            </a:pPr>
            <a:r>
              <a:rPr lang="nb-NO" altLang="nb-NO" sz="1500" dirty="0" err="1">
                <a:solidFill>
                  <a:schemeClr val="accent2">
                    <a:lumMod val="75000"/>
                  </a:schemeClr>
                </a:solidFill>
              </a:rPr>
              <a:t>IS’et</a:t>
            </a:r>
            <a:r>
              <a:rPr lang="nb-NO" altLang="nb-NO" sz="1500" dirty="0">
                <a:solidFill>
                  <a:schemeClr val="accent2">
                    <a:lumMod val="75000"/>
                  </a:schemeClr>
                </a:solidFill>
              </a:rPr>
              <a:t> er fleksibelt i bruk</a:t>
            </a:r>
          </a:p>
          <a:p>
            <a:pPr>
              <a:lnSpc>
                <a:spcPct val="90000"/>
              </a:lnSpc>
            </a:pPr>
            <a:r>
              <a:rPr lang="nb-NO" altLang="nb-NO" sz="1500" dirty="0">
                <a:solidFill>
                  <a:schemeClr val="accent2">
                    <a:lumMod val="75000"/>
                  </a:schemeClr>
                </a:solidFill>
              </a:rPr>
              <a:t>Fremgangsmåten ved bruk av </a:t>
            </a:r>
            <a:r>
              <a:rPr lang="nb-NO" altLang="nb-NO" sz="1500" dirty="0" err="1">
                <a:solidFill>
                  <a:schemeClr val="accent2">
                    <a:lumMod val="75000"/>
                  </a:schemeClr>
                </a:solidFill>
              </a:rPr>
              <a:t>IS’et</a:t>
            </a:r>
            <a:r>
              <a:rPr lang="nb-NO" altLang="nb-NO" sz="1500" dirty="0">
                <a:solidFill>
                  <a:schemeClr val="accent2">
                    <a:lumMod val="75000"/>
                  </a:schemeClr>
                </a:solidFill>
              </a:rPr>
              <a:t> er lett å huske</a:t>
            </a:r>
          </a:p>
          <a:p>
            <a:pPr>
              <a:lnSpc>
                <a:spcPct val="90000"/>
              </a:lnSpc>
            </a:pPr>
            <a:r>
              <a:rPr lang="nb-NO" altLang="nb-NO" sz="1500" dirty="0">
                <a:solidFill>
                  <a:schemeClr val="accent2">
                    <a:lumMod val="75000"/>
                  </a:schemeClr>
                </a:solidFill>
              </a:rPr>
              <a:t>Det er lite anstrengende å bruke </a:t>
            </a:r>
            <a:r>
              <a:rPr lang="nb-NO" altLang="nb-NO" sz="1500" dirty="0" err="1">
                <a:solidFill>
                  <a:schemeClr val="accent2">
                    <a:lumMod val="75000"/>
                  </a:schemeClr>
                </a:solidFill>
              </a:rPr>
              <a:t>IS’et</a:t>
            </a:r>
            <a:endParaRPr lang="nb-NO" altLang="nb-NO" sz="1500" dirty="0">
              <a:solidFill>
                <a:schemeClr val="accent2">
                  <a:lumMod val="75000"/>
                </a:schemeClr>
              </a:solidFill>
            </a:endParaRPr>
          </a:p>
          <a:p>
            <a:pPr>
              <a:lnSpc>
                <a:spcPct val="90000"/>
              </a:lnSpc>
            </a:pPr>
            <a:r>
              <a:rPr lang="nb-NO" altLang="nb-NO" sz="1500" dirty="0">
                <a:solidFill>
                  <a:schemeClr val="accent2">
                    <a:lumMod val="75000"/>
                  </a:schemeClr>
                </a:solidFill>
              </a:rPr>
              <a:t>Det er lett å oppnå effektiv bruk av </a:t>
            </a:r>
            <a:r>
              <a:rPr lang="nb-NO" altLang="nb-NO" sz="1500" dirty="0" err="1">
                <a:solidFill>
                  <a:schemeClr val="accent2">
                    <a:lumMod val="75000"/>
                  </a:schemeClr>
                </a:solidFill>
              </a:rPr>
              <a:t>IS’et</a:t>
            </a:r>
            <a:endParaRPr lang="nb-NO" altLang="nb-NO" sz="1500" dirty="0">
              <a:solidFill>
                <a:schemeClr val="accent2">
                  <a:lumMod val="75000"/>
                </a:schemeClr>
              </a:solidFill>
            </a:endParaRPr>
          </a:p>
          <a:p>
            <a:pPr marL="0" indent="0">
              <a:buNone/>
            </a:pPr>
            <a:endParaRPr lang="nb-NO" sz="1400" b="1" dirty="0">
              <a:solidFill>
                <a:schemeClr val="accent2">
                  <a:lumMod val="75000"/>
                </a:schemeClr>
              </a:solidFill>
            </a:endParaRPr>
          </a:p>
          <a:p>
            <a:pPr marL="0" indent="0">
              <a:buNone/>
            </a:pPr>
            <a:endParaRPr lang="nb-NO" sz="1400" b="1" dirty="0">
              <a:solidFill>
                <a:schemeClr val="accent2">
                  <a:lumMod val="75000"/>
                </a:schemeClr>
              </a:solidFill>
            </a:endParaRPr>
          </a:p>
        </p:txBody>
      </p:sp>
      <p:sp>
        <p:nvSpPr>
          <p:cNvPr id="5" name="TextBox 4"/>
          <p:cNvSpPr txBox="1"/>
          <p:nvPr/>
        </p:nvSpPr>
        <p:spPr>
          <a:xfrm>
            <a:off x="947392" y="1395411"/>
            <a:ext cx="7526419" cy="923330"/>
          </a:xfrm>
          <a:prstGeom prst="rect">
            <a:avLst/>
          </a:prstGeom>
          <a:noFill/>
        </p:spPr>
        <p:txBody>
          <a:bodyPr wrap="none" rtlCol="0">
            <a:spAutoFit/>
          </a:bodyPr>
          <a:lstStyle/>
          <a:p>
            <a:r>
              <a:rPr lang="nb-NO" dirty="0"/>
              <a:t>Den teoretiske definisjonen av hvert begrep legger grunnlaget for den </a:t>
            </a:r>
          </a:p>
          <a:p>
            <a:r>
              <a:rPr lang="nb-NO" dirty="0"/>
              <a:t>operasjonelle definisjonen (altså hvordan vi måler) hvert begrep.</a:t>
            </a:r>
          </a:p>
          <a:p>
            <a:endParaRPr lang="nb-NO" dirty="0"/>
          </a:p>
        </p:txBody>
      </p:sp>
      <p:sp>
        <p:nvSpPr>
          <p:cNvPr id="6" name="TextBox 5"/>
          <p:cNvSpPr txBox="1"/>
          <p:nvPr/>
        </p:nvSpPr>
        <p:spPr>
          <a:xfrm rot="1165682">
            <a:off x="1007706" y="4619399"/>
            <a:ext cx="3275256" cy="923330"/>
          </a:xfrm>
          <a:prstGeom prst="rect">
            <a:avLst/>
          </a:prstGeom>
          <a:noFill/>
        </p:spPr>
        <p:txBody>
          <a:bodyPr wrap="none" rtlCol="0">
            <a:spAutoFit/>
          </a:bodyPr>
          <a:lstStyle/>
          <a:p>
            <a:r>
              <a:rPr lang="nb-NO" dirty="0"/>
              <a:t>Det må lages en operasjonell</a:t>
            </a:r>
          </a:p>
          <a:p>
            <a:r>
              <a:rPr lang="nb-NO" dirty="0"/>
              <a:t>definisjon for </a:t>
            </a:r>
            <a:r>
              <a:rPr lang="nb-NO" b="1" dirty="0"/>
              <a:t>alle</a:t>
            </a:r>
            <a:r>
              <a:rPr lang="nb-NO" dirty="0"/>
              <a:t> begrepene </a:t>
            </a:r>
          </a:p>
          <a:p>
            <a:r>
              <a:rPr lang="nb-NO" dirty="0"/>
              <a:t>som inngår i studien</a:t>
            </a:r>
          </a:p>
        </p:txBody>
      </p:sp>
    </p:spTree>
    <p:extLst>
      <p:ext uri="{BB962C8B-B14F-4D97-AF65-F5344CB8AC3E}">
        <p14:creationId xmlns:p14="http://schemas.microsoft.com/office/powerpoint/2010/main" val="52955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circle(in)">
                                      <p:cBhvr>
                                        <p:cTn id="7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93092" y="403401"/>
            <a:ext cx="6897687" cy="993775"/>
          </a:xfrm>
        </p:spPr>
        <p:txBody>
          <a:bodyPr/>
          <a:lstStyle/>
          <a:p>
            <a:pPr eaLnBrk="1" hangingPunct="1"/>
            <a:r>
              <a:rPr lang="nb-NO" altLang="nb-NO" dirty="0"/>
              <a:t>Refleksiv målemodell</a:t>
            </a:r>
          </a:p>
        </p:txBody>
      </p:sp>
      <p:sp>
        <p:nvSpPr>
          <p:cNvPr id="30723" name="Rectangle 3"/>
          <p:cNvSpPr>
            <a:spLocks noGrp="1" noChangeArrowheads="1"/>
          </p:cNvSpPr>
          <p:nvPr>
            <p:ph idx="1"/>
          </p:nvPr>
        </p:nvSpPr>
        <p:spPr>
          <a:xfrm>
            <a:off x="856089" y="1379974"/>
            <a:ext cx="8596668" cy="4735214"/>
          </a:xfrm>
        </p:spPr>
        <p:txBody>
          <a:bodyPr/>
          <a:lstStyle/>
          <a:p>
            <a:pPr eaLnBrk="1" hangingPunct="1"/>
            <a:r>
              <a:rPr lang="nb-NO" altLang="nb-NO" dirty="0"/>
              <a:t>Item/utsagn som er </a:t>
            </a:r>
            <a:r>
              <a:rPr lang="nb-NO" altLang="nb-NO" i="1" dirty="0"/>
              <a:t>refleksjoner</a:t>
            </a:r>
            <a:r>
              <a:rPr lang="nb-NO" altLang="nb-NO" dirty="0"/>
              <a:t> av den latente (overordnede) variabelen</a:t>
            </a:r>
          </a:p>
          <a:p>
            <a:pPr eaLnBrk="1" hangingPunct="1"/>
            <a:endParaRPr lang="nb-NO" altLang="nb-NO" dirty="0"/>
          </a:p>
          <a:p>
            <a:pPr eaLnBrk="1" hangingPunct="1"/>
            <a:endParaRPr lang="nb-NO" altLang="nb-NO" dirty="0"/>
          </a:p>
        </p:txBody>
      </p:sp>
      <p:sp>
        <p:nvSpPr>
          <p:cNvPr id="30724" name="Oval 4"/>
          <p:cNvSpPr>
            <a:spLocks noChangeArrowheads="1"/>
          </p:cNvSpPr>
          <p:nvPr/>
        </p:nvSpPr>
        <p:spPr bwMode="auto">
          <a:xfrm>
            <a:off x="3464255" y="2984672"/>
            <a:ext cx="2283568" cy="927737"/>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nb-NO" altLang="nb-NO" sz="1800" dirty="0">
                <a:latin typeface="Tahoma" panose="020B0604030504040204" pitchFamily="34" charset="0"/>
              </a:rPr>
              <a:t>Opplevd </a:t>
            </a:r>
          </a:p>
          <a:p>
            <a:pPr algn="ctr">
              <a:spcBef>
                <a:spcPct val="0"/>
              </a:spcBef>
              <a:buClrTx/>
              <a:buSzTx/>
              <a:buFontTx/>
              <a:buNone/>
            </a:pPr>
            <a:r>
              <a:rPr lang="nb-NO" altLang="nb-NO" sz="1800" dirty="0">
                <a:latin typeface="Tahoma" panose="020B0604030504040204" pitchFamily="34" charset="0"/>
              </a:rPr>
              <a:t>Brukervennlighet</a:t>
            </a:r>
          </a:p>
        </p:txBody>
      </p:sp>
      <p:sp>
        <p:nvSpPr>
          <p:cNvPr id="30725" name="Text Box 5"/>
          <p:cNvSpPr txBox="1">
            <a:spLocks noChangeArrowheads="1"/>
          </p:cNvSpPr>
          <p:nvPr/>
        </p:nvSpPr>
        <p:spPr bwMode="auto">
          <a:xfrm>
            <a:off x="1339001" y="3628300"/>
            <a:ext cx="1818126"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buNone/>
            </a:pPr>
            <a:r>
              <a:rPr lang="nb-NO" altLang="nb-NO" sz="1200" dirty="0"/>
              <a:t>Det er svært enkelt å </a:t>
            </a:r>
          </a:p>
          <a:p>
            <a:pPr>
              <a:lnSpc>
                <a:spcPct val="90000"/>
              </a:lnSpc>
              <a:buNone/>
            </a:pPr>
            <a:r>
              <a:rPr lang="nb-NO" altLang="nb-NO" sz="1200" dirty="0"/>
              <a:t>bruke </a:t>
            </a:r>
            <a:r>
              <a:rPr lang="nb-NO" altLang="nb-NO" sz="1200" dirty="0" err="1"/>
              <a:t>IS’et</a:t>
            </a:r>
            <a:r>
              <a:rPr lang="nb-NO" altLang="nb-NO" sz="1200" dirty="0"/>
              <a:t> for å løse </a:t>
            </a:r>
          </a:p>
          <a:p>
            <a:pPr>
              <a:lnSpc>
                <a:spcPct val="90000"/>
              </a:lnSpc>
              <a:buNone/>
            </a:pPr>
            <a:r>
              <a:rPr lang="nb-NO" altLang="nb-NO" sz="1200" dirty="0"/>
              <a:t>arbeidsoppgavene mine</a:t>
            </a:r>
          </a:p>
        </p:txBody>
      </p:sp>
      <p:sp>
        <p:nvSpPr>
          <p:cNvPr id="30726" name="Text Box 6"/>
          <p:cNvSpPr txBox="1">
            <a:spLocks noChangeArrowheads="1"/>
          </p:cNvSpPr>
          <p:nvPr/>
        </p:nvSpPr>
        <p:spPr bwMode="auto">
          <a:xfrm>
            <a:off x="5310757" y="4449159"/>
            <a:ext cx="15669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buNone/>
            </a:pPr>
            <a:r>
              <a:rPr lang="nb-NO" altLang="nb-NO" sz="1200" dirty="0"/>
              <a:t>Det er lett å oppnå </a:t>
            </a:r>
          </a:p>
          <a:p>
            <a:pPr>
              <a:lnSpc>
                <a:spcPct val="90000"/>
              </a:lnSpc>
              <a:buNone/>
            </a:pPr>
            <a:r>
              <a:rPr lang="nb-NO" altLang="nb-NO" sz="1200" dirty="0"/>
              <a:t>effektiv bruk av </a:t>
            </a:r>
            <a:r>
              <a:rPr lang="nb-NO" altLang="nb-NO" sz="1200" dirty="0" err="1"/>
              <a:t>IS’et</a:t>
            </a:r>
            <a:endParaRPr lang="nb-NO" altLang="nb-NO" sz="1200" dirty="0"/>
          </a:p>
        </p:txBody>
      </p:sp>
      <p:sp>
        <p:nvSpPr>
          <p:cNvPr id="30727" name="Text Box 7"/>
          <p:cNvSpPr txBox="1">
            <a:spLocks noChangeArrowheads="1"/>
          </p:cNvSpPr>
          <p:nvPr/>
        </p:nvSpPr>
        <p:spPr bwMode="auto">
          <a:xfrm>
            <a:off x="6362079" y="3381003"/>
            <a:ext cx="172996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buNone/>
            </a:pPr>
            <a:r>
              <a:rPr lang="nb-NO" altLang="nb-NO" sz="1200" dirty="0" err="1"/>
              <a:t>IS’et</a:t>
            </a:r>
            <a:r>
              <a:rPr lang="nb-NO" altLang="nb-NO" sz="1200" dirty="0"/>
              <a:t> er fleksibelt i bruk</a:t>
            </a:r>
          </a:p>
        </p:txBody>
      </p:sp>
      <p:sp>
        <p:nvSpPr>
          <p:cNvPr id="30728" name="Line 9"/>
          <p:cNvSpPr>
            <a:spLocks noChangeShapeType="1"/>
          </p:cNvSpPr>
          <p:nvPr/>
        </p:nvSpPr>
        <p:spPr bwMode="auto">
          <a:xfrm flipH="1">
            <a:off x="2547255" y="3438274"/>
            <a:ext cx="916999" cy="151406"/>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wrap="none"/>
          <a:lstStyle/>
          <a:p>
            <a:endParaRPr lang="nb-NO"/>
          </a:p>
        </p:txBody>
      </p:sp>
      <p:sp>
        <p:nvSpPr>
          <p:cNvPr id="30729" name="Line 10"/>
          <p:cNvSpPr>
            <a:spLocks noChangeShapeType="1"/>
          </p:cNvSpPr>
          <p:nvPr/>
        </p:nvSpPr>
        <p:spPr bwMode="auto">
          <a:xfrm>
            <a:off x="5170732" y="3838816"/>
            <a:ext cx="577763" cy="576282"/>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wrap="none"/>
          <a:lstStyle/>
          <a:p>
            <a:endParaRPr lang="nb-NO"/>
          </a:p>
        </p:txBody>
      </p:sp>
      <p:sp>
        <p:nvSpPr>
          <p:cNvPr id="30730" name="Line 11"/>
          <p:cNvSpPr>
            <a:spLocks noChangeShapeType="1"/>
          </p:cNvSpPr>
          <p:nvPr/>
        </p:nvSpPr>
        <p:spPr bwMode="auto">
          <a:xfrm>
            <a:off x="5548367" y="3416477"/>
            <a:ext cx="813712" cy="126700"/>
          </a:xfrm>
          <a:prstGeom prst="line">
            <a:avLst/>
          </a:prstGeom>
          <a:ln>
            <a:headEnd/>
            <a:tailEnd type="triangle" w="med" len="med"/>
          </a:ln>
        </p:spPr>
        <p:style>
          <a:lnRef idx="1">
            <a:schemeClr val="accent1"/>
          </a:lnRef>
          <a:fillRef idx="0">
            <a:schemeClr val="accent1"/>
          </a:fillRef>
          <a:effectRef idx="0">
            <a:schemeClr val="accent1"/>
          </a:effectRef>
          <a:fontRef idx="minor">
            <a:schemeClr val="tx1"/>
          </a:fontRef>
        </p:style>
        <p:txBody>
          <a:bodyPr wrap="none"/>
          <a:lstStyle/>
          <a:p>
            <a:endParaRPr lang="nb-NO"/>
          </a:p>
        </p:txBody>
      </p:sp>
      <p:sp>
        <p:nvSpPr>
          <p:cNvPr id="11" name="Text Box 5"/>
          <p:cNvSpPr txBox="1">
            <a:spLocks noChangeArrowheads="1"/>
          </p:cNvSpPr>
          <p:nvPr/>
        </p:nvSpPr>
        <p:spPr bwMode="auto">
          <a:xfrm>
            <a:off x="2432412" y="4483123"/>
            <a:ext cx="1500732"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buNone/>
            </a:pPr>
            <a:r>
              <a:rPr lang="nb-NO" altLang="nb-NO" sz="1200" dirty="0"/>
              <a:t>Fremgangsmåten </a:t>
            </a:r>
          </a:p>
          <a:p>
            <a:pPr>
              <a:lnSpc>
                <a:spcPct val="90000"/>
              </a:lnSpc>
              <a:buNone/>
            </a:pPr>
            <a:r>
              <a:rPr lang="nb-NO" altLang="nb-NO" sz="1200" dirty="0"/>
              <a:t>ved bruk av</a:t>
            </a:r>
          </a:p>
          <a:p>
            <a:pPr>
              <a:lnSpc>
                <a:spcPct val="90000"/>
              </a:lnSpc>
              <a:buNone/>
            </a:pPr>
            <a:r>
              <a:rPr lang="nb-NO" altLang="nb-NO" sz="1200" dirty="0" err="1"/>
              <a:t>IS’et</a:t>
            </a:r>
            <a:r>
              <a:rPr lang="nb-NO" altLang="nb-NO" sz="1200" dirty="0"/>
              <a:t> er lett å huske</a:t>
            </a:r>
          </a:p>
        </p:txBody>
      </p:sp>
      <p:sp>
        <p:nvSpPr>
          <p:cNvPr id="12" name="Text Box 5"/>
          <p:cNvSpPr txBox="1">
            <a:spLocks noChangeArrowheads="1"/>
          </p:cNvSpPr>
          <p:nvPr/>
        </p:nvSpPr>
        <p:spPr bwMode="auto">
          <a:xfrm>
            <a:off x="4029140" y="4496189"/>
            <a:ext cx="1292341"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nSpc>
                <a:spcPct val="90000"/>
              </a:lnSpc>
              <a:buNone/>
            </a:pPr>
            <a:r>
              <a:rPr lang="nb-NO" altLang="nb-NO" sz="1200" dirty="0"/>
              <a:t>Det er lite </a:t>
            </a:r>
          </a:p>
          <a:p>
            <a:pPr>
              <a:lnSpc>
                <a:spcPct val="90000"/>
              </a:lnSpc>
              <a:buNone/>
            </a:pPr>
            <a:r>
              <a:rPr lang="nb-NO" altLang="nb-NO" sz="1200" dirty="0"/>
              <a:t>anstrengende å </a:t>
            </a:r>
          </a:p>
          <a:p>
            <a:pPr>
              <a:lnSpc>
                <a:spcPct val="90000"/>
              </a:lnSpc>
              <a:buNone/>
            </a:pPr>
            <a:r>
              <a:rPr lang="nb-NO" altLang="nb-NO" sz="1200" dirty="0"/>
              <a:t>bruke </a:t>
            </a:r>
            <a:r>
              <a:rPr lang="nb-NO" altLang="nb-NO" sz="1200" dirty="0" err="1"/>
              <a:t>IS’et</a:t>
            </a:r>
            <a:endParaRPr lang="nb-NO" altLang="nb-NO" sz="1200" dirty="0"/>
          </a:p>
        </p:txBody>
      </p:sp>
      <p:cxnSp>
        <p:nvCxnSpPr>
          <p:cNvPr id="3" name="Straight Arrow Connector 2"/>
          <p:cNvCxnSpPr>
            <a:stCxn id="30724" idx="3"/>
            <a:endCxn id="11" idx="0"/>
          </p:cNvCxnSpPr>
          <p:nvPr/>
        </p:nvCxnSpPr>
        <p:spPr>
          <a:xfrm flipH="1">
            <a:off x="3182778" y="3776545"/>
            <a:ext cx="615898" cy="70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4479143" y="3960699"/>
            <a:ext cx="11122" cy="535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157689" y="3752036"/>
            <a:ext cx="1742785" cy="424732"/>
          </a:xfrm>
          <a:prstGeom prst="rect">
            <a:avLst/>
          </a:prstGeom>
        </p:spPr>
        <p:txBody>
          <a:bodyPr wrap="none">
            <a:spAutoFit/>
          </a:bodyPr>
          <a:lstStyle/>
          <a:p>
            <a:pPr>
              <a:lnSpc>
                <a:spcPct val="90000"/>
              </a:lnSpc>
            </a:pPr>
            <a:r>
              <a:rPr lang="nb-NO" altLang="nb-NO" sz="1200" dirty="0"/>
              <a:t>Håndtering av </a:t>
            </a:r>
            <a:r>
              <a:rPr lang="nb-NO" altLang="nb-NO" sz="1200" dirty="0" err="1"/>
              <a:t>IS’et</a:t>
            </a:r>
            <a:r>
              <a:rPr lang="nb-NO" altLang="nb-NO" sz="1200" dirty="0"/>
              <a:t> er </a:t>
            </a:r>
          </a:p>
          <a:p>
            <a:pPr>
              <a:lnSpc>
                <a:spcPct val="90000"/>
              </a:lnSpc>
            </a:pPr>
            <a:r>
              <a:rPr lang="nb-NO" altLang="nb-NO" sz="1200" dirty="0"/>
              <a:t>usedvanlig lett å lære</a:t>
            </a:r>
          </a:p>
        </p:txBody>
      </p:sp>
      <p:cxnSp>
        <p:nvCxnSpPr>
          <p:cNvPr id="14" name="Straight Arrow Connector 13"/>
          <p:cNvCxnSpPr>
            <a:endCxn id="10" idx="1"/>
          </p:cNvCxnSpPr>
          <p:nvPr/>
        </p:nvCxnSpPr>
        <p:spPr>
          <a:xfrm>
            <a:off x="5662571" y="3695224"/>
            <a:ext cx="495118" cy="26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61800" y="1840474"/>
            <a:ext cx="3606135" cy="1200329"/>
          </a:xfrm>
          <a:prstGeom prst="rect">
            <a:avLst/>
          </a:prstGeom>
          <a:noFill/>
        </p:spPr>
        <p:txBody>
          <a:bodyPr wrap="square" rtlCol="0">
            <a:spAutoFit/>
          </a:bodyPr>
          <a:lstStyle/>
          <a:p>
            <a:r>
              <a:rPr lang="nb-NO" dirty="0">
                <a:solidFill>
                  <a:schemeClr val="accent2">
                    <a:lumMod val="75000"/>
                  </a:schemeClr>
                </a:solidFill>
              </a:rPr>
              <a:t>Teoretisk eller overordnet/latent</a:t>
            </a:r>
          </a:p>
          <a:p>
            <a:r>
              <a:rPr lang="nb-NO" dirty="0">
                <a:solidFill>
                  <a:schemeClr val="accent2">
                    <a:lumMod val="75000"/>
                  </a:schemeClr>
                </a:solidFill>
              </a:rPr>
              <a:t>variabel</a:t>
            </a:r>
          </a:p>
          <a:p>
            <a:r>
              <a:rPr lang="nb-NO" dirty="0">
                <a:solidFill>
                  <a:schemeClr val="accent2">
                    <a:lumMod val="75000"/>
                  </a:schemeClr>
                </a:solidFill>
              </a:rPr>
              <a:t>«Det vi ønsker å måle»</a:t>
            </a:r>
          </a:p>
          <a:p>
            <a:endParaRPr lang="nb-NO" dirty="0">
              <a:solidFill>
                <a:schemeClr val="accent2">
                  <a:lumMod val="75000"/>
                </a:schemeClr>
              </a:solidFill>
            </a:endParaRPr>
          </a:p>
        </p:txBody>
      </p:sp>
      <p:cxnSp>
        <p:nvCxnSpPr>
          <p:cNvPr id="17" name="Straight Arrow Connector 16"/>
          <p:cNvCxnSpPr>
            <a:stCxn id="15" idx="1"/>
          </p:cNvCxnSpPr>
          <p:nvPr/>
        </p:nvCxnSpPr>
        <p:spPr>
          <a:xfrm flipH="1">
            <a:off x="5029200" y="2440639"/>
            <a:ext cx="732600" cy="427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647560" y="5590932"/>
            <a:ext cx="5630067" cy="923330"/>
          </a:xfrm>
          <a:prstGeom prst="rect">
            <a:avLst/>
          </a:prstGeom>
          <a:noFill/>
        </p:spPr>
        <p:txBody>
          <a:bodyPr wrap="none" rtlCol="0">
            <a:spAutoFit/>
          </a:bodyPr>
          <a:lstStyle/>
          <a:p>
            <a:r>
              <a:rPr lang="nb-NO" dirty="0">
                <a:solidFill>
                  <a:schemeClr val="accent2">
                    <a:lumMod val="75000"/>
                  </a:schemeClr>
                </a:solidFill>
              </a:rPr>
              <a:t>Operasjonelle variabler eller item</a:t>
            </a:r>
          </a:p>
          <a:p>
            <a:r>
              <a:rPr lang="nb-NO" dirty="0">
                <a:solidFill>
                  <a:schemeClr val="accent2">
                    <a:lumMod val="75000"/>
                  </a:schemeClr>
                </a:solidFill>
              </a:rPr>
              <a:t>«spørsmål/utsagn som fanger opp verdier tilhørende</a:t>
            </a:r>
          </a:p>
          <a:p>
            <a:r>
              <a:rPr lang="nb-NO" dirty="0">
                <a:solidFill>
                  <a:schemeClr val="accent2">
                    <a:lumMod val="75000"/>
                  </a:schemeClr>
                </a:solidFill>
              </a:rPr>
              <a:t>enhetene i studien» </a:t>
            </a:r>
          </a:p>
        </p:txBody>
      </p:sp>
      <p:cxnSp>
        <p:nvCxnSpPr>
          <p:cNvPr id="19" name="Straight Arrow Connector 18"/>
          <p:cNvCxnSpPr/>
          <p:nvPr/>
        </p:nvCxnSpPr>
        <p:spPr>
          <a:xfrm flipH="1" flipV="1">
            <a:off x="7156580" y="4404737"/>
            <a:ext cx="743894" cy="118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035669" y="2939878"/>
            <a:ext cx="7241155" cy="2728919"/>
          </a:xfrm>
          <a:custGeom>
            <a:avLst/>
            <a:gdLst>
              <a:gd name="connsiteX0" fmla="*/ 5374462 w 7241155"/>
              <a:gd name="connsiteY0" fmla="*/ 204538 h 2728919"/>
              <a:gd name="connsiteX1" fmla="*/ 5449107 w 7241155"/>
              <a:gd name="connsiteY1" fmla="*/ 148555 h 2728919"/>
              <a:gd name="connsiteX2" fmla="*/ 5477098 w 7241155"/>
              <a:gd name="connsiteY2" fmla="*/ 139224 h 2728919"/>
              <a:gd name="connsiteX3" fmla="*/ 5542413 w 7241155"/>
              <a:gd name="connsiteY3" fmla="*/ 120563 h 2728919"/>
              <a:gd name="connsiteX4" fmla="*/ 5589066 w 7241155"/>
              <a:gd name="connsiteY4" fmla="*/ 111232 h 2728919"/>
              <a:gd name="connsiteX5" fmla="*/ 5663711 w 7241155"/>
              <a:gd name="connsiteY5" fmla="*/ 83240 h 2728919"/>
              <a:gd name="connsiteX6" fmla="*/ 5896976 w 7241155"/>
              <a:gd name="connsiteY6" fmla="*/ 64579 h 2728919"/>
              <a:gd name="connsiteX7" fmla="*/ 5980951 w 7241155"/>
              <a:gd name="connsiteY7" fmla="*/ 36587 h 2728919"/>
              <a:gd name="connsiteX8" fmla="*/ 6680747 w 7241155"/>
              <a:gd name="connsiteY8" fmla="*/ 64579 h 2728919"/>
              <a:gd name="connsiteX9" fmla="*/ 6699409 w 7241155"/>
              <a:gd name="connsiteY9" fmla="*/ 92571 h 2728919"/>
              <a:gd name="connsiteX10" fmla="*/ 6727400 w 7241155"/>
              <a:gd name="connsiteY10" fmla="*/ 139224 h 2728919"/>
              <a:gd name="connsiteX11" fmla="*/ 6755392 w 7241155"/>
              <a:gd name="connsiteY11" fmla="*/ 167216 h 2728919"/>
              <a:gd name="connsiteX12" fmla="*/ 6858029 w 7241155"/>
              <a:gd name="connsiteY12" fmla="*/ 223200 h 2728919"/>
              <a:gd name="connsiteX13" fmla="*/ 6923343 w 7241155"/>
              <a:gd name="connsiteY13" fmla="*/ 288514 h 2728919"/>
              <a:gd name="connsiteX14" fmla="*/ 6969996 w 7241155"/>
              <a:gd name="connsiteY14" fmla="*/ 335167 h 2728919"/>
              <a:gd name="connsiteX15" fmla="*/ 7072633 w 7241155"/>
              <a:gd name="connsiteY15" fmla="*/ 419142 h 2728919"/>
              <a:gd name="connsiteX16" fmla="*/ 7128617 w 7241155"/>
              <a:gd name="connsiteY16" fmla="*/ 484457 h 2728919"/>
              <a:gd name="connsiteX17" fmla="*/ 7156609 w 7241155"/>
              <a:gd name="connsiteY17" fmla="*/ 503118 h 2728919"/>
              <a:gd name="connsiteX18" fmla="*/ 7165939 w 7241155"/>
              <a:gd name="connsiteY18" fmla="*/ 531110 h 2728919"/>
              <a:gd name="connsiteX19" fmla="*/ 7193931 w 7241155"/>
              <a:gd name="connsiteY19" fmla="*/ 568432 h 2728919"/>
              <a:gd name="connsiteX20" fmla="*/ 7212592 w 7241155"/>
              <a:gd name="connsiteY20" fmla="*/ 596424 h 2728919"/>
              <a:gd name="connsiteX21" fmla="*/ 7221923 w 7241155"/>
              <a:gd name="connsiteY21" fmla="*/ 633746 h 2728919"/>
              <a:gd name="connsiteX22" fmla="*/ 7240584 w 7241155"/>
              <a:gd name="connsiteY22" fmla="*/ 680400 h 2728919"/>
              <a:gd name="connsiteX23" fmla="*/ 7231253 w 7241155"/>
              <a:gd name="connsiteY23" fmla="*/ 885673 h 2728919"/>
              <a:gd name="connsiteX24" fmla="*/ 7221923 w 7241155"/>
              <a:gd name="connsiteY24" fmla="*/ 913665 h 2728919"/>
              <a:gd name="connsiteX25" fmla="*/ 7212592 w 7241155"/>
              <a:gd name="connsiteY25" fmla="*/ 950987 h 2728919"/>
              <a:gd name="connsiteX26" fmla="*/ 7193931 w 7241155"/>
              <a:gd name="connsiteY26" fmla="*/ 1044293 h 2728919"/>
              <a:gd name="connsiteX27" fmla="*/ 7184600 w 7241155"/>
              <a:gd name="connsiteY27" fmla="*/ 1072285 h 2728919"/>
              <a:gd name="connsiteX28" fmla="*/ 7147278 w 7241155"/>
              <a:gd name="connsiteY28" fmla="*/ 1137600 h 2728919"/>
              <a:gd name="connsiteX29" fmla="*/ 7137947 w 7241155"/>
              <a:gd name="connsiteY29" fmla="*/ 1174922 h 2728919"/>
              <a:gd name="connsiteX30" fmla="*/ 7091294 w 7241155"/>
              <a:gd name="connsiteY30" fmla="*/ 1258898 h 2728919"/>
              <a:gd name="connsiteX31" fmla="*/ 7072633 w 7241155"/>
              <a:gd name="connsiteY31" fmla="*/ 1296220 h 2728919"/>
              <a:gd name="connsiteX32" fmla="*/ 7035311 w 7241155"/>
              <a:gd name="connsiteY32" fmla="*/ 1324212 h 2728919"/>
              <a:gd name="connsiteX33" fmla="*/ 7007319 w 7241155"/>
              <a:gd name="connsiteY33" fmla="*/ 1380195 h 2728919"/>
              <a:gd name="connsiteX34" fmla="*/ 6960666 w 7241155"/>
              <a:gd name="connsiteY34" fmla="*/ 1426849 h 2728919"/>
              <a:gd name="connsiteX35" fmla="*/ 6914013 w 7241155"/>
              <a:gd name="connsiteY35" fmla="*/ 1482832 h 2728919"/>
              <a:gd name="connsiteX36" fmla="*/ 6848698 w 7241155"/>
              <a:gd name="connsiteY36" fmla="*/ 1538816 h 2728919"/>
              <a:gd name="connsiteX37" fmla="*/ 6802045 w 7241155"/>
              <a:gd name="connsiteY37" fmla="*/ 1585469 h 2728919"/>
              <a:gd name="connsiteX38" fmla="*/ 6690078 w 7241155"/>
              <a:gd name="connsiteY38" fmla="*/ 1669444 h 2728919"/>
              <a:gd name="connsiteX39" fmla="*/ 6587441 w 7241155"/>
              <a:gd name="connsiteY39" fmla="*/ 1744089 h 2728919"/>
              <a:gd name="connsiteX40" fmla="*/ 6531458 w 7241155"/>
              <a:gd name="connsiteY40" fmla="*/ 1809404 h 2728919"/>
              <a:gd name="connsiteX41" fmla="*/ 6447482 w 7241155"/>
              <a:gd name="connsiteY41" fmla="*/ 1893379 h 2728919"/>
              <a:gd name="connsiteX42" fmla="*/ 6400829 w 7241155"/>
              <a:gd name="connsiteY42" fmla="*/ 1949363 h 2728919"/>
              <a:gd name="connsiteX43" fmla="*/ 6344845 w 7241155"/>
              <a:gd name="connsiteY43" fmla="*/ 1996016 h 2728919"/>
              <a:gd name="connsiteX44" fmla="*/ 6316853 w 7241155"/>
              <a:gd name="connsiteY44" fmla="*/ 2014677 h 2728919"/>
              <a:gd name="connsiteX45" fmla="*/ 6279531 w 7241155"/>
              <a:gd name="connsiteY45" fmla="*/ 2061330 h 2728919"/>
              <a:gd name="connsiteX46" fmla="*/ 6251539 w 7241155"/>
              <a:gd name="connsiteY46" fmla="*/ 2079991 h 2728919"/>
              <a:gd name="connsiteX47" fmla="*/ 6223547 w 7241155"/>
              <a:gd name="connsiteY47" fmla="*/ 2107983 h 2728919"/>
              <a:gd name="connsiteX48" fmla="*/ 6167564 w 7241155"/>
              <a:gd name="connsiteY48" fmla="*/ 2145306 h 2728919"/>
              <a:gd name="connsiteX49" fmla="*/ 6092919 w 7241155"/>
              <a:gd name="connsiteY49" fmla="*/ 2210620 h 2728919"/>
              <a:gd name="connsiteX50" fmla="*/ 6064927 w 7241155"/>
              <a:gd name="connsiteY50" fmla="*/ 2219951 h 2728919"/>
              <a:gd name="connsiteX51" fmla="*/ 5999613 w 7241155"/>
              <a:gd name="connsiteY51" fmla="*/ 2257273 h 2728919"/>
              <a:gd name="connsiteX52" fmla="*/ 5943629 w 7241155"/>
              <a:gd name="connsiteY52" fmla="*/ 2266604 h 2728919"/>
              <a:gd name="connsiteX53" fmla="*/ 5915637 w 7241155"/>
              <a:gd name="connsiteY53" fmla="*/ 2275934 h 2728919"/>
              <a:gd name="connsiteX54" fmla="*/ 5822331 w 7241155"/>
              <a:gd name="connsiteY54" fmla="*/ 2303926 h 2728919"/>
              <a:gd name="connsiteX55" fmla="*/ 5729025 w 7241155"/>
              <a:gd name="connsiteY55" fmla="*/ 2341249 h 2728919"/>
              <a:gd name="connsiteX56" fmla="*/ 5551743 w 7241155"/>
              <a:gd name="connsiteY56" fmla="*/ 2387902 h 2728919"/>
              <a:gd name="connsiteX57" fmla="*/ 5393123 w 7241155"/>
              <a:gd name="connsiteY57" fmla="*/ 2406563 h 2728919"/>
              <a:gd name="connsiteX58" fmla="*/ 5318478 w 7241155"/>
              <a:gd name="connsiteY58" fmla="*/ 2415893 h 2728919"/>
              <a:gd name="connsiteX59" fmla="*/ 5271825 w 7241155"/>
              <a:gd name="connsiteY59" fmla="*/ 2434555 h 2728919"/>
              <a:gd name="connsiteX60" fmla="*/ 5178519 w 7241155"/>
              <a:gd name="connsiteY60" fmla="*/ 2453216 h 2728919"/>
              <a:gd name="connsiteX61" fmla="*/ 5141196 w 7241155"/>
              <a:gd name="connsiteY61" fmla="*/ 2462546 h 2728919"/>
              <a:gd name="connsiteX62" fmla="*/ 5085213 w 7241155"/>
              <a:gd name="connsiteY62" fmla="*/ 2490538 h 2728919"/>
              <a:gd name="connsiteX63" fmla="*/ 5038560 w 7241155"/>
              <a:gd name="connsiteY63" fmla="*/ 2499869 h 2728919"/>
              <a:gd name="connsiteX64" fmla="*/ 4842617 w 7241155"/>
              <a:gd name="connsiteY64" fmla="*/ 2518530 h 2728919"/>
              <a:gd name="connsiteX65" fmla="*/ 4758641 w 7241155"/>
              <a:gd name="connsiteY65" fmla="*/ 2546522 h 2728919"/>
              <a:gd name="connsiteX66" fmla="*/ 4683996 w 7241155"/>
              <a:gd name="connsiteY66" fmla="*/ 2555853 h 2728919"/>
              <a:gd name="connsiteX67" fmla="*/ 4488053 w 7241155"/>
              <a:gd name="connsiteY67" fmla="*/ 2574514 h 2728919"/>
              <a:gd name="connsiteX68" fmla="*/ 4217466 w 7241155"/>
              <a:gd name="connsiteY68" fmla="*/ 2621167 h 2728919"/>
              <a:gd name="connsiteX69" fmla="*/ 4152151 w 7241155"/>
              <a:gd name="connsiteY69" fmla="*/ 2630498 h 2728919"/>
              <a:gd name="connsiteX70" fmla="*/ 4049515 w 7241155"/>
              <a:gd name="connsiteY70" fmla="*/ 2649159 h 2728919"/>
              <a:gd name="connsiteX71" fmla="*/ 3825580 w 7241155"/>
              <a:gd name="connsiteY71" fmla="*/ 2667820 h 2728919"/>
              <a:gd name="connsiteX72" fmla="*/ 3778927 w 7241155"/>
              <a:gd name="connsiteY72" fmla="*/ 2677151 h 2728919"/>
              <a:gd name="connsiteX73" fmla="*/ 3694951 w 7241155"/>
              <a:gd name="connsiteY73" fmla="*/ 2695812 h 2728919"/>
              <a:gd name="connsiteX74" fmla="*/ 3489678 w 7241155"/>
              <a:gd name="connsiteY74" fmla="*/ 2705142 h 2728919"/>
              <a:gd name="connsiteX75" fmla="*/ 2276698 w 7241155"/>
              <a:gd name="connsiteY75" fmla="*/ 2705142 h 2728919"/>
              <a:gd name="connsiteX76" fmla="*/ 1819498 w 7241155"/>
              <a:gd name="connsiteY76" fmla="*/ 2695812 h 2728919"/>
              <a:gd name="connsiteX77" fmla="*/ 1679539 w 7241155"/>
              <a:gd name="connsiteY77" fmla="*/ 2658489 h 2728919"/>
              <a:gd name="connsiteX78" fmla="*/ 1604894 w 7241155"/>
              <a:gd name="connsiteY78" fmla="*/ 2639828 h 2728919"/>
              <a:gd name="connsiteX79" fmla="*/ 1455604 w 7241155"/>
              <a:gd name="connsiteY79" fmla="*/ 2593175 h 2728919"/>
              <a:gd name="connsiteX80" fmla="*/ 1334307 w 7241155"/>
              <a:gd name="connsiteY80" fmla="*/ 2565183 h 2728919"/>
              <a:gd name="connsiteX81" fmla="*/ 1119702 w 7241155"/>
              <a:gd name="connsiteY81" fmla="*/ 2481208 h 2728919"/>
              <a:gd name="connsiteX82" fmla="*/ 1026396 w 7241155"/>
              <a:gd name="connsiteY82" fmla="*/ 2453216 h 2728919"/>
              <a:gd name="connsiteX83" fmla="*/ 895768 w 7241155"/>
              <a:gd name="connsiteY83" fmla="*/ 2359910 h 2728919"/>
              <a:gd name="connsiteX84" fmla="*/ 821123 w 7241155"/>
              <a:gd name="connsiteY84" fmla="*/ 2294595 h 2728919"/>
              <a:gd name="connsiteX85" fmla="*/ 681164 w 7241155"/>
              <a:gd name="connsiteY85" fmla="*/ 2163967 h 2728919"/>
              <a:gd name="connsiteX86" fmla="*/ 494551 w 7241155"/>
              <a:gd name="connsiteY86" fmla="*/ 2014677 h 2728919"/>
              <a:gd name="connsiteX87" fmla="*/ 363923 w 7241155"/>
              <a:gd name="connsiteY87" fmla="*/ 1856057 h 2728919"/>
              <a:gd name="connsiteX88" fmla="*/ 289278 w 7241155"/>
              <a:gd name="connsiteY88" fmla="*/ 1772081 h 2728919"/>
              <a:gd name="connsiteX89" fmla="*/ 251955 w 7241155"/>
              <a:gd name="connsiteY89" fmla="*/ 1706767 h 2728919"/>
              <a:gd name="connsiteX90" fmla="*/ 186641 w 7241155"/>
              <a:gd name="connsiteY90" fmla="*/ 1594800 h 2728919"/>
              <a:gd name="connsiteX91" fmla="*/ 158649 w 7241155"/>
              <a:gd name="connsiteY91" fmla="*/ 1548146 h 2728919"/>
              <a:gd name="connsiteX92" fmla="*/ 102666 w 7241155"/>
              <a:gd name="connsiteY92" fmla="*/ 1417518 h 2728919"/>
              <a:gd name="connsiteX93" fmla="*/ 46682 w 7241155"/>
              <a:gd name="connsiteY93" fmla="*/ 1258898 h 2728919"/>
              <a:gd name="connsiteX94" fmla="*/ 18690 w 7241155"/>
              <a:gd name="connsiteY94" fmla="*/ 1202914 h 2728919"/>
              <a:gd name="connsiteX95" fmla="*/ 29 w 7241155"/>
              <a:gd name="connsiteY95" fmla="*/ 1034963 h 2728919"/>
              <a:gd name="connsiteX96" fmla="*/ 9360 w 7241155"/>
              <a:gd name="connsiteY96" fmla="*/ 699061 h 2728919"/>
              <a:gd name="connsiteX97" fmla="*/ 37351 w 7241155"/>
              <a:gd name="connsiteY97" fmla="*/ 633746 h 2728919"/>
              <a:gd name="connsiteX98" fmla="*/ 130658 w 7241155"/>
              <a:gd name="connsiteY98" fmla="*/ 475126 h 2728919"/>
              <a:gd name="connsiteX99" fmla="*/ 195972 w 7241155"/>
              <a:gd name="connsiteY99" fmla="*/ 391151 h 2728919"/>
              <a:gd name="connsiteX100" fmla="*/ 214633 w 7241155"/>
              <a:gd name="connsiteY100" fmla="*/ 363159 h 2728919"/>
              <a:gd name="connsiteX101" fmla="*/ 261286 w 7241155"/>
              <a:gd name="connsiteY101" fmla="*/ 335167 h 2728919"/>
              <a:gd name="connsiteX102" fmla="*/ 345262 w 7241155"/>
              <a:gd name="connsiteY102" fmla="*/ 260522 h 2728919"/>
              <a:gd name="connsiteX103" fmla="*/ 578527 w 7241155"/>
              <a:gd name="connsiteY103" fmla="*/ 185877 h 2728919"/>
              <a:gd name="connsiteX104" fmla="*/ 718486 w 7241155"/>
              <a:gd name="connsiteY104" fmla="*/ 139224 h 2728919"/>
              <a:gd name="connsiteX105" fmla="*/ 979743 w 7241155"/>
              <a:gd name="connsiteY105" fmla="*/ 73910 h 2728919"/>
              <a:gd name="connsiteX106" fmla="*/ 1101041 w 7241155"/>
              <a:gd name="connsiteY106" fmla="*/ 36587 h 2728919"/>
              <a:gd name="connsiteX107" fmla="*/ 1157025 w 7241155"/>
              <a:gd name="connsiteY107" fmla="*/ 27257 h 2728919"/>
              <a:gd name="connsiteX108" fmla="*/ 1194347 w 7241155"/>
              <a:gd name="connsiteY108" fmla="*/ 17926 h 2728919"/>
              <a:gd name="connsiteX109" fmla="*/ 1343637 w 7241155"/>
              <a:gd name="connsiteY109" fmla="*/ 27257 h 2728919"/>
              <a:gd name="connsiteX110" fmla="*/ 1380960 w 7241155"/>
              <a:gd name="connsiteY110" fmla="*/ 55249 h 2728919"/>
              <a:gd name="connsiteX111" fmla="*/ 1455604 w 7241155"/>
              <a:gd name="connsiteY111" fmla="*/ 92571 h 2728919"/>
              <a:gd name="connsiteX112" fmla="*/ 1754184 w 7241155"/>
              <a:gd name="connsiteY112" fmla="*/ 251191 h 2728919"/>
              <a:gd name="connsiteX113" fmla="*/ 1894143 w 7241155"/>
              <a:gd name="connsiteY113" fmla="*/ 353828 h 2728919"/>
              <a:gd name="connsiteX114" fmla="*/ 1950127 w 7241155"/>
              <a:gd name="connsiteY114" fmla="*/ 419142 h 2728919"/>
              <a:gd name="connsiteX115" fmla="*/ 2024772 w 7241155"/>
              <a:gd name="connsiteY115" fmla="*/ 512449 h 2728919"/>
              <a:gd name="connsiteX116" fmla="*/ 2090086 w 7241155"/>
              <a:gd name="connsiteY116" fmla="*/ 605755 h 2728919"/>
              <a:gd name="connsiteX117" fmla="*/ 2108747 w 7241155"/>
              <a:gd name="connsiteY117" fmla="*/ 652408 h 2728919"/>
              <a:gd name="connsiteX118" fmla="*/ 2146070 w 7241155"/>
              <a:gd name="connsiteY118" fmla="*/ 699061 h 2728919"/>
              <a:gd name="connsiteX119" fmla="*/ 2164731 w 7241155"/>
              <a:gd name="connsiteY119" fmla="*/ 736383 h 2728919"/>
              <a:gd name="connsiteX120" fmla="*/ 2192723 w 7241155"/>
              <a:gd name="connsiteY120" fmla="*/ 773706 h 2728919"/>
              <a:gd name="connsiteX121" fmla="*/ 2220715 w 7241155"/>
              <a:gd name="connsiteY121" fmla="*/ 839020 h 2728919"/>
              <a:gd name="connsiteX122" fmla="*/ 2248707 w 7241155"/>
              <a:gd name="connsiteY122" fmla="*/ 867012 h 2728919"/>
              <a:gd name="connsiteX123" fmla="*/ 2267368 w 7241155"/>
              <a:gd name="connsiteY123" fmla="*/ 904334 h 2728919"/>
              <a:gd name="connsiteX124" fmla="*/ 2286029 w 7241155"/>
              <a:gd name="connsiteY124" fmla="*/ 932326 h 2728919"/>
              <a:gd name="connsiteX125" fmla="*/ 2295360 w 7241155"/>
              <a:gd name="connsiteY125" fmla="*/ 960318 h 2728919"/>
              <a:gd name="connsiteX126" fmla="*/ 2323351 w 7241155"/>
              <a:gd name="connsiteY126" fmla="*/ 988310 h 2728919"/>
              <a:gd name="connsiteX127" fmla="*/ 2379335 w 7241155"/>
              <a:gd name="connsiteY127" fmla="*/ 1062955 h 2728919"/>
              <a:gd name="connsiteX128" fmla="*/ 2425988 w 7241155"/>
              <a:gd name="connsiteY128" fmla="*/ 1081616 h 2728919"/>
              <a:gd name="connsiteX129" fmla="*/ 2453980 w 7241155"/>
              <a:gd name="connsiteY129" fmla="*/ 1100277 h 2728919"/>
              <a:gd name="connsiteX130" fmla="*/ 2603270 w 7241155"/>
              <a:gd name="connsiteY130" fmla="*/ 1165591 h 2728919"/>
              <a:gd name="connsiteX131" fmla="*/ 2743229 w 7241155"/>
              <a:gd name="connsiteY131" fmla="*/ 1221575 h 2728919"/>
              <a:gd name="connsiteX132" fmla="*/ 2901849 w 7241155"/>
              <a:gd name="connsiteY132" fmla="*/ 1277559 h 2728919"/>
              <a:gd name="connsiteX133" fmla="*/ 3079131 w 7241155"/>
              <a:gd name="connsiteY133" fmla="*/ 1305551 h 2728919"/>
              <a:gd name="connsiteX134" fmla="*/ 3247082 w 7241155"/>
              <a:gd name="connsiteY134" fmla="*/ 1324212 h 2728919"/>
              <a:gd name="connsiteX135" fmla="*/ 3331058 w 7241155"/>
              <a:gd name="connsiteY135" fmla="*/ 1342873 h 2728919"/>
              <a:gd name="connsiteX136" fmla="*/ 3918886 w 7241155"/>
              <a:gd name="connsiteY136" fmla="*/ 1342873 h 2728919"/>
              <a:gd name="connsiteX137" fmla="*/ 4002862 w 7241155"/>
              <a:gd name="connsiteY137" fmla="*/ 1333542 h 2728919"/>
              <a:gd name="connsiteX138" fmla="*/ 4124160 w 7241155"/>
              <a:gd name="connsiteY138" fmla="*/ 1324212 h 2728919"/>
              <a:gd name="connsiteX139" fmla="*/ 4208135 w 7241155"/>
              <a:gd name="connsiteY139" fmla="*/ 1305551 h 2728919"/>
              <a:gd name="connsiteX140" fmla="*/ 4273449 w 7241155"/>
              <a:gd name="connsiteY140" fmla="*/ 1296220 h 2728919"/>
              <a:gd name="connsiteX141" fmla="*/ 4320102 w 7241155"/>
              <a:gd name="connsiteY141" fmla="*/ 1286889 h 2728919"/>
              <a:gd name="connsiteX142" fmla="*/ 4413409 w 7241155"/>
              <a:gd name="connsiteY142" fmla="*/ 1258898 h 2728919"/>
              <a:gd name="connsiteX143" fmla="*/ 4553368 w 7241155"/>
              <a:gd name="connsiteY143" fmla="*/ 1249567 h 2728919"/>
              <a:gd name="connsiteX144" fmla="*/ 4637343 w 7241155"/>
              <a:gd name="connsiteY144" fmla="*/ 1240236 h 2728919"/>
              <a:gd name="connsiteX145" fmla="*/ 4674666 w 7241155"/>
              <a:gd name="connsiteY145" fmla="*/ 1230906 h 2728919"/>
              <a:gd name="connsiteX146" fmla="*/ 4749311 w 7241155"/>
              <a:gd name="connsiteY146" fmla="*/ 1193583 h 2728919"/>
              <a:gd name="connsiteX147" fmla="*/ 4786633 w 7241155"/>
              <a:gd name="connsiteY147" fmla="*/ 1156261 h 2728919"/>
              <a:gd name="connsiteX148" fmla="*/ 4823955 w 7241155"/>
              <a:gd name="connsiteY148" fmla="*/ 1128269 h 2728919"/>
              <a:gd name="connsiteX149" fmla="*/ 4851947 w 7241155"/>
              <a:gd name="connsiteY149" fmla="*/ 1090946 h 2728919"/>
              <a:gd name="connsiteX150" fmla="*/ 4898600 w 7241155"/>
              <a:gd name="connsiteY150" fmla="*/ 1053624 h 2728919"/>
              <a:gd name="connsiteX151" fmla="*/ 4926592 w 7241155"/>
              <a:gd name="connsiteY151" fmla="*/ 1025632 h 2728919"/>
              <a:gd name="connsiteX152" fmla="*/ 5029229 w 7241155"/>
              <a:gd name="connsiteY152" fmla="*/ 941657 h 2728919"/>
              <a:gd name="connsiteX153" fmla="*/ 5085213 w 7241155"/>
              <a:gd name="connsiteY153" fmla="*/ 848351 h 2728919"/>
              <a:gd name="connsiteX154" fmla="*/ 5131866 w 7241155"/>
              <a:gd name="connsiteY154" fmla="*/ 783036 h 2728919"/>
              <a:gd name="connsiteX155" fmla="*/ 5187849 w 7241155"/>
              <a:gd name="connsiteY155" fmla="*/ 717722 h 2728919"/>
              <a:gd name="connsiteX156" fmla="*/ 5225172 w 7241155"/>
              <a:gd name="connsiteY156" fmla="*/ 652408 h 2728919"/>
              <a:gd name="connsiteX157" fmla="*/ 5234502 w 7241155"/>
              <a:gd name="connsiteY157" fmla="*/ 624416 h 2728919"/>
              <a:gd name="connsiteX158" fmla="*/ 5271825 w 7241155"/>
              <a:gd name="connsiteY158" fmla="*/ 577763 h 2728919"/>
              <a:gd name="connsiteX159" fmla="*/ 5290486 w 7241155"/>
              <a:gd name="connsiteY159" fmla="*/ 521779 h 2728919"/>
              <a:gd name="connsiteX160" fmla="*/ 5346470 w 7241155"/>
              <a:gd name="connsiteY160" fmla="*/ 428473 h 2728919"/>
              <a:gd name="connsiteX161" fmla="*/ 5458437 w 7241155"/>
              <a:gd name="connsiteY161" fmla="*/ 288514 h 2728919"/>
              <a:gd name="connsiteX162" fmla="*/ 5505090 w 7241155"/>
              <a:gd name="connsiteY162" fmla="*/ 185877 h 2728919"/>
              <a:gd name="connsiteX163" fmla="*/ 5523751 w 7241155"/>
              <a:gd name="connsiteY163" fmla="*/ 157885 h 2728919"/>
              <a:gd name="connsiteX164" fmla="*/ 5551743 w 7241155"/>
              <a:gd name="connsiteY164" fmla="*/ 73910 h 2728919"/>
              <a:gd name="connsiteX165" fmla="*/ 5579735 w 7241155"/>
              <a:gd name="connsiteY165" fmla="*/ 55249 h 2728919"/>
              <a:gd name="connsiteX166" fmla="*/ 5589066 w 7241155"/>
              <a:gd name="connsiteY166" fmla="*/ 45918 h 272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7241155" h="2728919">
                <a:moveTo>
                  <a:pt x="5374462" y="204538"/>
                </a:moveTo>
                <a:cubicBezTo>
                  <a:pt x="5399344" y="185877"/>
                  <a:pt x="5422868" y="165253"/>
                  <a:pt x="5449107" y="148555"/>
                </a:cubicBezTo>
                <a:cubicBezTo>
                  <a:pt x="5457404" y="143275"/>
                  <a:pt x="5467678" y="142050"/>
                  <a:pt x="5477098" y="139224"/>
                </a:cubicBezTo>
                <a:cubicBezTo>
                  <a:pt x="5498786" y="132718"/>
                  <a:pt x="5520446" y="126055"/>
                  <a:pt x="5542413" y="120563"/>
                </a:cubicBezTo>
                <a:cubicBezTo>
                  <a:pt x="5557798" y="116717"/>
                  <a:pt x="5573876" y="115789"/>
                  <a:pt x="5589066" y="111232"/>
                </a:cubicBezTo>
                <a:cubicBezTo>
                  <a:pt x="5591242" y="110579"/>
                  <a:pt x="5651310" y="85148"/>
                  <a:pt x="5663711" y="83240"/>
                </a:cubicBezTo>
                <a:cubicBezTo>
                  <a:pt x="5717164" y="75017"/>
                  <a:pt x="5855039" y="67375"/>
                  <a:pt x="5896976" y="64579"/>
                </a:cubicBezTo>
                <a:cubicBezTo>
                  <a:pt x="5924968" y="55248"/>
                  <a:pt x="5951454" y="37324"/>
                  <a:pt x="5980951" y="36587"/>
                </a:cubicBezTo>
                <a:cubicBezTo>
                  <a:pt x="6606978" y="20937"/>
                  <a:pt x="6449065" y="-51262"/>
                  <a:pt x="6680747" y="64579"/>
                </a:cubicBezTo>
                <a:cubicBezTo>
                  <a:pt x="6686968" y="73910"/>
                  <a:pt x="6693466" y="83061"/>
                  <a:pt x="6699409" y="92571"/>
                </a:cubicBezTo>
                <a:cubicBezTo>
                  <a:pt x="6709021" y="107950"/>
                  <a:pt x="6716519" y="124716"/>
                  <a:pt x="6727400" y="139224"/>
                </a:cubicBezTo>
                <a:cubicBezTo>
                  <a:pt x="6735317" y="149780"/>
                  <a:pt x="6744720" y="159455"/>
                  <a:pt x="6755392" y="167216"/>
                </a:cubicBezTo>
                <a:cubicBezTo>
                  <a:pt x="6816832" y="211900"/>
                  <a:pt x="6809423" y="206997"/>
                  <a:pt x="6858029" y="223200"/>
                </a:cubicBezTo>
                <a:cubicBezTo>
                  <a:pt x="6946321" y="333566"/>
                  <a:pt x="6854024" y="227860"/>
                  <a:pt x="6923343" y="288514"/>
                </a:cubicBezTo>
                <a:cubicBezTo>
                  <a:pt x="6939894" y="302996"/>
                  <a:pt x="6953445" y="320685"/>
                  <a:pt x="6969996" y="335167"/>
                </a:cubicBezTo>
                <a:cubicBezTo>
                  <a:pt x="7003263" y="364276"/>
                  <a:pt x="7045019" y="384624"/>
                  <a:pt x="7072633" y="419142"/>
                </a:cubicBezTo>
                <a:cubicBezTo>
                  <a:pt x="7082507" y="431485"/>
                  <a:pt x="7110426" y="469904"/>
                  <a:pt x="7128617" y="484457"/>
                </a:cubicBezTo>
                <a:cubicBezTo>
                  <a:pt x="7137374" y="491462"/>
                  <a:pt x="7147278" y="496898"/>
                  <a:pt x="7156609" y="503118"/>
                </a:cubicBezTo>
                <a:cubicBezTo>
                  <a:pt x="7159719" y="512449"/>
                  <a:pt x="7161059" y="522571"/>
                  <a:pt x="7165939" y="531110"/>
                </a:cubicBezTo>
                <a:cubicBezTo>
                  <a:pt x="7173654" y="544612"/>
                  <a:pt x="7184892" y="555778"/>
                  <a:pt x="7193931" y="568432"/>
                </a:cubicBezTo>
                <a:cubicBezTo>
                  <a:pt x="7200449" y="577557"/>
                  <a:pt x="7206372" y="587093"/>
                  <a:pt x="7212592" y="596424"/>
                </a:cubicBezTo>
                <a:cubicBezTo>
                  <a:pt x="7215702" y="608865"/>
                  <a:pt x="7217868" y="621580"/>
                  <a:pt x="7221923" y="633746"/>
                </a:cubicBezTo>
                <a:cubicBezTo>
                  <a:pt x="7227220" y="649636"/>
                  <a:pt x="7239964" y="663662"/>
                  <a:pt x="7240584" y="680400"/>
                </a:cubicBezTo>
                <a:cubicBezTo>
                  <a:pt x="7243119" y="748848"/>
                  <a:pt x="7236715" y="817396"/>
                  <a:pt x="7231253" y="885673"/>
                </a:cubicBezTo>
                <a:cubicBezTo>
                  <a:pt x="7230469" y="895477"/>
                  <a:pt x="7224625" y="904208"/>
                  <a:pt x="7221923" y="913665"/>
                </a:cubicBezTo>
                <a:cubicBezTo>
                  <a:pt x="7218400" y="925995"/>
                  <a:pt x="7215107" y="938412"/>
                  <a:pt x="7212592" y="950987"/>
                </a:cubicBezTo>
                <a:cubicBezTo>
                  <a:pt x="7200370" y="1012096"/>
                  <a:pt x="7208382" y="993717"/>
                  <a:pt x="7193931" y="1044293"/>
                </a:cubicBezTo>
                <a:cubicBezTo>
                  <a:pt x="7191229" y="1053750"/>
                  <a:pt x="7188999" y="1063488"/>
                  <a:pt x="7184600" y="1072285"/>
                </a:cubicBezTo>
                <a:cubicBezTo>
                  <a:pt x="7157528" y="1126428"/>
                  <a:pt x="7171816" y="1072165"/>
                  <a:pt x="7147278" y="1137600"/>
                </a:cubicBezTo>
                <a:cubicBezTo>
                  <a:pt x="7142775" y="1149607"/>
                  <a:pt x="7142710" y="1163016"/>
                  <a:pt x="7137947" y="1174922"/>
                </a:cubicBezTo>
                <a:cubicBezTo>
                  <a:pt x="7108194" y="1249304"/>
                  <a:pt x="7119779" y="1209048"/>
                  <a:pt x="7091294" y="1258898"/>
                </a:cubicBezTo>
                <a:cubicBezTo>
                  <a:pt x="7084393" y="1270974"/>
                  <a:pt x="7081685" y="1285659"/>
                  <a:pt x="7072633" y="1296220"/>
                </a:cubicBezTo>
                <a:cubicBezTo>
                  <a:pt x="7062513" y="1308027"/>
                  <a:pt x="7047752" y="1314881"/>
                  <a:pt x="7035311" y="1324212"/>
                </a:cubicBezTo>
                <a:cubicBezTo>
                  <a:pt x="7025980" y="1342873"/>
                  <a:pt x="7019590" y="1363322"/>
                  <a:pt x="7007319" y="1380195"/>
                </a:cubicBezTo>
                <a:cubicBezTo>
                  <a:pt x="6994384" y="1397981"/>
                  <a:pt x="6976217" y="1411298"/>
                  <a:pt x="6960666" y="1426849"/>
                </a:cubicBezTo>
                <a:cubicBezTo>
                  <a:pt x="6878881" y="1508634"/>
                  <a:pt x="6978970" y="1404883"/>
                  <a:pt x="6914013" y="1482832"/>
                </a:cubicBezTo>
                <a:cubicBezTo>
                  <a:pt x="6881952" y="1521305"/>
                  <a:pt x="6888413" y="1503514"/>
                  <a:pt x="6848698" y="1538816"/>
                </a:cubicBezTo>
                <a:cubicBezTo>
                  <a:pt x="6832261" y="1553427"/>
                  <a:pt x="6819022" y="1571488"/>
                  <a:pt x="6802045" y="1585469"/>
                </a:cubicBezTo>
                <a:cubicBezTo>
                  <a:pt x="6766032" y="1615127"/>
                  <a:pt x="6723067" y="1636455"/>
                  <a:pt x="6690078" y="1669444"/>
                </a:cubicBezTo>
                <a:cubicBezTo>
                  <a:pt x="6635024" y="1724498"/>
                  <a:pt x="6668031" y="1698038"/>
                  <a:pt x="6587441" y="1744089"/>
                </a:cubicBezTo>
                <a:cubicBezTo>
                  <a:pt x="6568780" y="1765861"/>
                  <a:pt x="6551070" y="1788485"/>
                  <a:pt x="6531458" y="1809404"/>
                </a:cubicBezTo>
                <a:cubicBezTo>
                  <a:pt x="6504383" y="1838284"/>
                  <a:pt x="6469440" y="1860441"/>
                  <a:pt x="6447482" y="1893379"/>
                </a:cubicBezTo>
                <a:cubicBezTo>
                  <a:pt x="6427052" y="1924025"/>
                  <a:pt x="6430219" y="1923238"/>
                  <a:pt x="6400829" y="1949363"/>
                </a:cubicBezTo>
                <a:cubicBezTo>
                  <a:pt x="6382673" y="1965501"/>
                  <a:pt x="6364020" y="1981103"/>
                  <a:pt x="6344845" y="1996016"/>
                </a:cubicBezTo>
                <a:cubicBezTo>
                  <a:pt x="6335993" y="2002901"/>
                  <a:pt x="6324782" y="2006748"/>
                  <a:pt x="6316853" y="2014677"/>
                </a:cubicBezTo>
                <a:cubicBezTo>
                  <a:pt x="6302771" y="2028759"/>
                  <a:pt x="6293613" y="2047248"/>
                  <a:pt x="6279531" y="2061330"/>
                </a:cubicBezTo>
                <a:cubicBezTo>
                  <a:pt x="6271602" y="2069259"/>
                  <a:pt x="6260154" y="2072812"/>
                  <a:pt x="6251539" y="2079991"/>
                </a:cubicBezTo>
                <a:cubicBezTo>
                  <a:pt x="6241402" y="2088439"/>
                  <a:pt x="6233963" y="2099882"/>
                  <a:pt x="6223547" y="2107983"/>
                </a:cubicBezTo>
                <a:cubicBezTo>
                  <a:pt x="6205844" y="2121753"/>
                  <a:pt x="6184922" y="2131104"/>
                  <a:pt x="6167564" y="2145306"/>
                </a:cubicBezTo>
                <a:cubicBezTo>
                  <a:pt x="6129343" y="2176578"/>
                  <a:pt x="6130867" y="2191646"/>
                  <a:pt x="6092919" y="2210620"/>
                </a:cubicBezTo>
                <a:cubicBezTo>
                  <a:pt x="6084122" y="2215019"/>
                  <a:pt x="6073724" y="2215552"/>
                  <a:pt x="6064927" y="2219951"/>
                </a:cubicBezTo>
                <a:cubicBezTo>
                  <a:pt x="6030570" y="2237130"/>
                  <a:pt x="6040505" y="2245005"/>
                  <a:pt x="5999613" y="2257273"/>
                </a:cubicBezTo>
                <a:cubicBezTo>
                  <a:pt x="5981492" y="2262709"/>
                  <a:pt x="5962097" y="2262500"/>
                  <a:pt x="5943629" y="2266604"/>
                </a:cubicBezTo>
                <a:cubicBezTo>
                  <a:pt x="5934028" y="2268738"/>
                  <a:pt x="5924968" y="2272824"/>
                  <a:pt x="5915637" y="2275934"/>
                </a:cubicBezTo>
                <a:cubicBezTo>
                  <a:pt x="5853525" y="2317341"/>
                  <a:pt x="5929774" y="2272325"/>
                  <a:pt x="5822331" y="2303926"/>
                </a:cubicBezTo>
                <a:cubicBezTo>
                  <a:pt x="5790194" y="2313378"/>
                  <a:pt x="5762067" y="2335742"/>
                  <a:pt x="5729025" y="2341249"/>
                </a:cubicBezTo>
                <a:cubicBezTo>
                  <a:pt x="5602545" y="2362327"/>
                  <a:pt x="5755450" y="2334295"/>
                  <a:pt x="5551743" y="2387902"/>
                </a:cubicBezTo>
                <a:cubicBezTo>
                  <a:pt x="5510719" y="2398698"/>
                  <a:pt x="5425904" y="2403112"/>
                  <a:pt x="5393123" y="2406563"/>
                </a:cubicBezTo>
                <a:cubicBezTo>
                  <a:pt x="5368185" y="2409188"/>
                  <a:pt x="5343360" y="2412783"/>
                  <a:pt x="5318478" y="2415893"/>
                </a:cubicBezTo>
                <a:cubicBezTo>
                  <a:pt x="5302927" y="2422114"/>
                  <a:pt x="5287715" y="2429258"/>
                  <a:pt x="5271825" y="2434555"/>
                </a:cubicBezTo>
                <a:cubicBezTo>
                  <a:pt x="5239328" y="2445387"/>
                  <a:pt x="5212956" y="2446329"/>
                  <a:pt x="5178519" y="2453216"/>
                </a:cubicBezTo>
                <a:cubicBezTo>
                  <a:pt x="5165944" y="2455731"/>
                  <a:pt x="5153637" y="2459436"/>
                  <a:pt x="5141196" y="2462546"/>
                </a:cubicBezTo>
                <a:cubicBezTo>
                  <a:pt x="5122535" y="2471877"/>
                  <a:pt x="5104821" y="2483408"/>
                  <a:pt x="5085213" y="2490538"/>
                </a:cubicBezTo>
                <a:cubicBezTo>
                  <a:pt x="5070309" y="2495958"/>
                  <a:pt x="5054203" y="2497262"/>
                  <a:pt x="5038560" y="2499869"/>
                </a:cubicBezTo>
                <a:cubicBezTo>
                  <a:pt x="4957161" y="2513436"/>
                  <a:pt x="4941329" y="2511480"/>
                  <a:pt x="4842617" y="2518530"/>
                </a:cubicBezTo>
                <a:cubicBezTo>
                  <a:pt x="4814625" y="2527861"/>
                  <a:pt x="4787363" y="2539764"/>
                  <a:pt x="4758641" y="2546522"/>
                </a:cubicBezTo>
                <a:cubicBezTo>
                  <a:pt x="4734232" y="2552265"/>
                  <a:pt x="4708780" y="2552040"/>
                  <a:pt x="4683996" y="2555853"/>
                </a:cubicBezTo>
                <a:cubicBezTo>
                  <a:pt x="4540184" y="2577978"/>
                  <a:pt x="4804920" y="2554709"/>
                  <a:pt x="4488053" y="2574514"/>
                </a:cubicBezTo>
                <a:lnTo>
                  <a:pt x="4217466" y="2621167"/>
                </a:lnTo>
                <a:cubicBezTo>
                  <a:pt x="4195694" y="2624277"/>
                  <a:pt x="4173844" y="2626882"/>
                  <a:pt x="4152151" y="2630498"/>
                </a:cubicBezTo>
                <a:cubicBezTo>
                  <a:pt x="4117851" y="2636215"/>
                  <a:pt x="4083903" y="2644001"/>
                  <a:pt x="4049515" y="2649159"/>
                </a:cubicBezTo>
                <a:cubicBezTo>
                  <a:pt x="3979954" y="2659593"/>
                  <a:pt x="3892562" y="2663354"/>
                  <a:pt x="3825580" y="2667820"/>
                </a:cubicBezTo>
                <a:lnTo>
                  <a:pt x="3778927" y="2677151"/>
                </a:lnTo>
                <a:cubicBezTo>
                  <a:pt x="3750889" y="2683159"/>
                  <a:pt x="3723492" y="2693050"/>
                  <a:pt x="3694951" y="2695812"/>
                </a:cubicBezTo>
                <a:cubicBezTo>
                  <a:pt x="3626775" y="2702410"/>
                  <a:pt x="3558102" y="2702032"/>
                  <a:pt x="3489678" y="2705142"/>
                </a:cubicBezTo>
                <a:cubicBezTo>
                  <a:pt x="3028004" y="2751311"/>
                  <a:pt x="3391604" y="2718336"/>
                  <a:pt x="2276698" y="2705142"/>
                </a:cubicBezTo>
                <a:lnTo>
                  <a:pt x="1819498" y="2695812"/>
                </a:lnTo>
                <a:cubicBezTo>
                  <a:pt x="1714300" y="2678278"/>
                  <a:pt x="1812827" y="2697691"/>
                  <a:pt x="1679539" y="2658489"/>
                </a:cubicBezTo>
                <a:cubicBezTo>
                  <a:pt x="1654934" y="2651252"/>
                  <a:pt x="1629516" y="2647009"/>
                  <a:pt x="1604894" y="2639828"/>
                </a:cubicBezTo>
                <a:cubicBezTo>
                  <a:pt x="1554843" y="2625230"/>
                  <a:pt x="1505863" y="2607040"/>
                  <a:pt x="1455604" y="2593175"/>
                </a:cubicBezTo>
                <a:cubicBezTo>
                  <a:pt x="1415603" y="2582140"/>
                  <a:pt x="1373673" y="2578305"/>
                  <a:pt x="1334307" y="2565183"/>
                </a:cubicBezTo>
                <a:cubicBezTo>
                  <a:pt x="1261432" y="2540892"/>
                  <a:pt x="1191894" y="2507459"/>
                  <a:pt x="1119702" y="2481208"/>
                </a:cubicBezTo>
                <a:cubicBezTo>
                  <a:pt x="1089186" y="2470111"/>
                  <a:pt x="1057498" y="2462547"/>
                  <a:pt x="1026396" y="2453216"/>
                </a:cubicBezTo>
                <a:cubicBezTo>
                  <a:pt x="982853" y="2422114"/>
                  <a:pt x="936038" y="2395147"/>
                  <a:pt x="895768" y="2359910"/>
                </a:cubicBezTo>
                <a:cubicBezTo>
                  <a:pt x="870886" y="2338138"/>
                  <a:pt x="845351" y="2317092"/>
                  <a:pt x="821123" y="2294595"/>
                </a:cubicBezTo>
                <a:cubicBezTo>
                  <a:pt x="743375" y="2222401"/>
                  <a:pt x="778167" y="2241570"/>
                  <a:pt x="681164" y="2163967"/>
                </a:cubicBezTo>
                <a:cubicBezTo>
                  <a:pt x="619700" y="2114796"/>
                  <a:pt x="547036" y="2075237"/>
                  <a:pt x="494551" y="2014677"/>
                </a:cubicBezTo>
                <a:cubicBezTo>
                  <a:pt x="449692" y="1962916"/>
                  <a:pt x="408782" y="1907818"/>
                  <a:pt x="363923" y="1856057"/>
                </a:cubicBezTo>
                <a:cubicBezTo>
                  <a:pt x="339395" y="1827755"/>
                  <a:pt x="289278" y="1772081"/>
                  <a:pt x="289278" y="1772081"/>
                </a:cubicBezTo>
                <a:cubicBezTo>
                  <a:pt x="270946" y="1717086"/>
                  <a:pt x="292305" y="1771327"/>
                  <a:pt x="251955" y="1706767"/>
                </a:cubicBezTo>
                <a:cubicBezTo>
                  <a:pt x="229055" y="1670127"/>
                  <a:pt x="208548" y="1632043"/>
                  <a:pt x="186641" y="1594800"/>
                </a:cubicBezTo>
                <a:cubicBezTo>
                  <a:pt x="177446" y="1579168"/>
                  <a:pt x="158649" y="1548146"/>
                  <a:pt x="158649" y="1548146"/>
                </a:cubicBezTo>
                <a:cubicBezTo>
                  <a:pt x="120408" y="1414301"/>
                  <a:pt x="165277" y="1551685"/>
                  <a:pt x="102666" y="1417518"/>
                </a:cubicBezTo>
                <a:cubicBezTo>
                  <a:pt x="74674" y="1357535"/>
                  <a:pt x="71574" y="1321127"/>
                  <a:pt x="46682" y="1258898"/>
                </a:cubicBezTo>
                <a:cubicBezTo>
                  <a:pt x="38933" y="1239526"/>
                  <a:pt x="28021" y="1221575"/>
                  <a:pt x="18690" y="1202914"/>
                </a:cubicBezTo>
                <a:cubicBezTo>
                  <a:pt x="11750" y="1154332"/>
                  <a:pt x="29" y="1080242"/>
                  <a:pt x="29" y="1034963"/>
                </a:cubicBezTo>
                <a:cubicBezTo>
                  <a:pt x="29" y="922952"/>
                  <a:pt x="-1015" y="810590"/>
                  <a:pt x="9360" y="699061"/>
                </a:cubicBezTo>
                <a:cubicBezTo>
                  <a:pt x="11554" y="675476"/>
                  <a:pt x="27265" y="655178"/>
                  <a:pt x="37351" y="633746"/>
                </a:cubicBezTo>
                <a:cubicBezTo>
                  <a:pt x="98151" y="504544"/>
                  <a:pt x="62114" y="577942"/>
                  <a:pt x="130658" y="475126"/>
                </a:cubicBezTo>
                <a:cubicBezTo>
                  <a:pt x="212075" y="353001"/>
                  <a:pt x="102776" y="499879"/>
                  <a:pt x="195972" y="391151"/>
                </a:cubicBezTo>
                <a:cubicBezTo>
                  <a:pt x="203270" y="382637"/>
                  <a:pt x="206119" y="370457"/>
                  <a:pt x="214633" y="363159"/>
                </a:cubicBezTo>
                <a:cubicBezTo>
                  <a:pt x="228402" y="351357"/>
                  <a:pt x="246971" y="346301"/>
                  <a:pt x="261286" y="335167"/>
                </a:cubicBezTo>
                <a:cubicBezTo>
                  <a:pt x="308950" y="298095"/>
                  <a:pt x="289104" y="292612"/>
                  <a:pt x="345262" y="260522"/>
                </a:cubicBezTo>
                <a:cubicBezTo>
                  <a:pt x="432335" y="210766"/>
                  <a:pt x="472825" y="216565"/>
                  <a:pt x="578527" y="185877"/>
                </a:cubicBezTo>
                <a:cubicBezTo>
                  <a:pt x="625754" y="172166"/>
                  <a:pt x="671119" y="152443"/>
                  <a:pt x="718486" y="139224"/>
                </a:cubicBezTo>
                <a:cubicBezTo>
                  <a:pt x="804948" y="115095"/>
                  <a:pt x="893043" y="97171"/>
                  <a:pt x="979743" y="73910"/>
                </a:cubicBezTo>
                <a:cubicBezTo>
                  <a:pt x="1020601" y="62948"/>
                  <a:pt x="1060130" y="47353"/>
                  <a:pt x="1101041" y="36587"/>
                </a:cubicBezTo>
                <a:cubicBezTo>
                  <a:pt x="1119337" y="31772"/>
                  <a:pt x="1138474" y="30967"/>
                  <a:pt x="1157025" y="27257"/>
                </a:cubicBezTo>
                <a:cubicBezTo>
                  <a:pt x="1169600" y="24742"/>
                  <a:pt x="1181906" y="21036"/>
                  <a:pt x="1194347" y="17926"/>
                </a:cubicBezTo>
                <a:cubicBezTo>
                  <a:pt x="1244110" y="21036"/>
                  <a:pt x="1294745" y="17478"/>
                  <a:pt x="1343637" y="27257"/>
                </a:cubicBezTo>
                <a:cubicBezTo>
                  <a:pt x="1358886" y="30307"/>
                  <a:pt x="1367527" y="47413"/>
                  <a:pt x="1380960" y="55249"/>
                </a:cubicBezTo>
                <a:cubicBezTo>
                  <a:pt x="1404989" y="69266"/>
                  <a:pt x="1430035" y="81613"/>
                  <a:pt x="1455604" y="92571"/>
                </a:cubicBezTo>
                <a:cubicBezTo>
                  <a:pt x="1624771" y="165071"/>
                  <a:pt x="1568293" y="114870"/>
                  <a:pt x="1754184" y="251191"/>
                </a:cubicBezTo>
                <a:lnTo>
                  <a:pt x="1894143" y="353828"/>
                </a:lnTo>
                <a:cubicBezTo>
                  <a:pt x="1936986" y="418093"/>
                  <a:pt x="1882247" y="339949"/>
                  <a:pt x="1950127" y="419142"/>
                </a:cubicBezTo>
                <a:cubicBezTo>
                  <a:pt x="1976048" y="449383"/>
                  <a:pt x="2001931" y="479819"/>
                  <a:pt x="2024772" y="512449"/>
                </a:cubicBezTo>
                <a:cubicBezTo>
                  <a:pt x="2046543" y="543551"/>
                  <a:pt x="2075986" y="570506"/>
                  <a:pt x="2090086" y="605755"/>
                </a:cubicBezTo>
                <a:cubicBezTo>
                  <a:pt x="2096306" y="621306"/>
                  <a:pt x="2100130" y="638046"/>
                  <a:pt x="2108747" y="652408"/>
                </a:cubicBezTo>
                <a:cubicBezTo>
                  <a:pt x="2118993" y="669485"/>
                  <a:pt x="2135023" y="682491"/>
                  <a:pt x="2146070" y="699061"/>
                </a:cubicBezTo>
                <a:cubicBezTo>
                  <a:pt x="2153785" y="710634"/>
                  <a:pt x="2157359" y="724588"/>
                  <a:pt x="2164731" y="736383"/>
                </a:cubicBezTo>
                <a:cubicBezTo>
                  <a:pt x="2172973" y="749570"/>
                  <a:pt x="2185276" y="760054"/>
                  <a:pt x="2192723" y="773706"/>
                </a:cubicBezTo>
                <a:cubicBezTo>
                  <a:pt x="2204065" y="794500"/>
                  <a:pt x="2208528" y="818709"/>
                  <a:pt x="2220715" y="839020"/>
                </a:cubicBezTo>
                <a:cubicBezTo>
                  <a:pt x="2227504" y="850335"/>
                  <a:pt x="2241037" y="856274"/>
                  <a:pt x="2248707" y="867012"/>
                </a:cubicBezTo>
                <a:cubicBezTo>
                  <a:pt x="2256792" y="878330"/>
                  <a:pt x="2260467" y="892258"/>
                  <a:pt x="2267368" y="904334"/>
                </a:cubicBezTo>
                <a:cubicBezTo>
                  <a:pt x="2272932" y="914071"/>
                  <a:pt x="2281014" y="922296"/>
                  <a:pt x="2286029" y="932326"/>
                </a:cubicBezTo>
                <a:cubicBezTo>
                  <a:pt x="2290428" y="941123"/>
                  <a:pt x="2289904" y="952134"/>
                  <a:pt x="2295360" y="960318"/>
                </a:cubicBezTo>
                <a:cubicBezTo>
                  <a:pt x="2302679" y="971297"/>
                  <a:pt x="2314904" y="978173"/>
                  <a:pt x="2323351" y="988310"/>
                </a:cubicBezTo>
                <a:cubicBezTo>
                  <a:pt x="2346247" y="1015786"/>
                  <a:pt x="2347106" y="1037888"/>
                  <a:pt x="2379335" y="1062955"/>
                </a:cubicBezTo>
                <a:cubicBezTo>
                  <a:pt x="2392556" y="1073238"/>
                  <a:pt x="2411007" y="1074126"/>
                  <a:pt x="2425988" y="1081616"/>
                </a:cubicBezTo>
                <a:cubicBezTo>
                  <a:pt x="2436018" y="1086631"/>
                  <a:pt x="2443845" y="1095476"/>
                  <a:pt x="2453980" y="1100277"/>
                </a:cubicBezTo>
                <a:cubicBezTo>
                  <a:pt x="2503069" y="1123529"/>
                  <a:pt x="2556110" y="1138642"/>
                  <a:pt x="2603270" y="1165591"/>
                </a:cubicBezTo>
                <a:cubicBezTo>
                  <a:pt x="2714209" y="1228986"/>
                  <a:pt x="2620368" y="1183181"/>
                  <a:pt x="2743229" y="1221575"/>
                </a:cubicBezTo>
                <a:cubicBezTo>
                  <a:pt x="2816658" y="1244522"/>
                  <a:pt x="2824690" y="1258269"/>
                  <a:pt x="2901849" y="1277559"/>
                </a:cubicBezTo>
                <a:cubicBezTo>
                  <a:pt x="2965557" y="1293486"/>
                  <a:pt x="3015844" y="1297113"/>
                  <a:pt x="3079131" y="1305551"/>
                </a:cubicBezTo>
                <a:cubicBezTo>
                  <a:pt x="3200735" y="1321765"/>
                  <a:pt x="3087737" y="1309725"/>
                  <a:pt x="3247082" y="1324212"/>
                </a:cubicBezTo>
                <a:cubicBezTo>
                  <a:pt x="3275074" y="1330432"/>
                  <a:pt x="3302820" y="1337890"/>
                  <a:pt x="3331058" y="1342873"/>
                </a:cubicBezTo>
                <a:cubicBezTo>
                  <a:pt x="3510849" y="1374601"/>
                  <a:pt x="3821548" y="1344643"/>
                  <a:pt x="3918886" y="1342873"/>
                </a:cubicBezTo>
                <a:cubicBezTo>
                  <a:pt x="3946878" y="1339763"/>
                  <a:pt x="3974813" y="1336092"/>
                  <a:pt x="4002862" y="1333542"/>
                </a:cubicBezTo>
                <a:cubicBezTo>
                  <a:pt x="4043248" y="1329871"/>
                  <a:pt x="4083980" y="1329691"/>
                  <a:pt x="4124160" y="1324212"/>
                </a:cubicBezTo>
                <a:cubicBezTo>
                  <a:pt x="4152572" y="1320338"/>
                  <a:pt x="4179952" y="1310835"/>
                  <a:pt x="4208135" y="1305551"/>
                </a:cubicBezTo>
                <a:cubicBezTo>
                  <a:pt x="4229751" y="1301498"/>
                  <a:pt x="4251756" y="1299836"/>
                  <a:pt x="4273449" y="1296220"/>
                </a:cubicBezTo>
                <a:cubicBezTo>
                  <a:pt x="4289092" y="1293613"/>
                  <a:pt x="4304778" y="1290975"/>
                  <a:pt x="4320102" y="1286889"/>
                </a:cubicBezTo>
                <a:cubicBezTo>
                  <a:pt x="4351477" y="1278522"/>
                  <a:pt x="4381345" y="1264028"/>
                  <a:pt x="4413409" y="1258898"/>
                </a:cubicBezTo>
                <a:cubicBezTo>
                  <a:pt x="4459578" y="1251511"/>
                  <a:pt x="4506773" y="1253450"/>
                  <a:pt x="4553368" y="1249567"/>
                </a:cubicBezTo>
                <a:cubicBezTo>
                  <a:pt x="4581435" y="1247228"/>
                  <a:pt x="4609351" y="1243346"/>
                  <a:pt x="4637343" y="1240236"/>
                </a:cubicBezTo>
                <a:cubicBezTo>
                  <a:pt x="4649784" y="1237126"/>
                  <a:pt x="4662829" y="1235838"/>
                  <a:pt x="4674666" y="1230906"/>
                </a:cubicBezTo>
                <a:cubicBezTo>
                  <a:pt x="4700345" y="1220207"/>
                  <a:pt x="4749311" y="1193583"/>
                  <a:pt x="4749311" y="1193583"/>
                </a:cubicBezTo>
                <a:cubicBezTo>
                  <a:pt x="4761752" y="1181142"/>
                  <a:pt x="4773392" y="1167847"/>
                  <a:pt x="4786633" y="1156261"/>
                </a:cubicBezTo>
                <a:cubicBezTo>
                  <a:pt x="4798336" y="1146021"/>
                  <a:pt x="4812959" y="1139265"/>
                  <a:pt x="4823955" y="1128269"/>
                </a:cubicBezTo>
                <a:cubicBezTo>
                  <a:pt x="4834951" y="1117273"/>
                  <a:pt x="4840951" y="1101942"/>
                  <a:pt x="4851947" y="1090946"/>
                </a:cubicBezTo>
                <a:cubicBezTo>
                  <a:pt x="4866029" y="1076864"/>
                  <a:pt x="4883612" y="1066738"/>
                  <a:pt x="4898600" y="1053624"/>
                </a:cubicBezTo>
                <a:cubicBezTo>
                  <a:pt x="4908531" y="1044935"/>
                  <a:pt x="4916036" y="1033549"/>
                  <a:pt x="4926592" y="1025632"/>
                </a:cubicBezTo>
                <a:cubicBezTo>
                  <a:pt x="5037448" y="942490"/>
                  <a:pt x="4899924" y="1070960"/>
                  <a:pt x="5029229" y="941657"/>
                </a:cubicBezTo>
                <a:cubicBezTo>
                  <a:pt x="5045525" y="876476"/>
                  <a:pt x="5028318" y="922315"/>
                  <a:pt x="5085213" y="848351"/>
                </a:cubicBezTo>
                <a:cubicBezTo>
                  <a:pt x="5101526" y="827144"/>
                  <a:pt x="5115336" y="804074"/>
                  <a:pt x="5131866" y="783036"/>
                </a:cubicBezTo>
                <a:cubicBezTo>
                  <a:pt x="5149582" y="760489"/>
                  <a:pt x="5171182" y="741055"/>
                  <a:pt x="5187849" y="717722"/>
                </a:cubicBezTo>
                <a:cubicBezTo>
                  <a:pt x="5202424" y="697317"/>
                  <a:pt x="5213958" y="674836"/>
                  <a:pt x="5225172" y="652408"/>
                </a:cubicBezTo>
                <a:cubicBezTo>
                  <a:pt x="5229570" y="643611"/>
                  <a:pt x="5229289" y="632756"/>
                  <a:pt x="5234502" y="624416"/>
                </a:cubicBezTo>
                <a:cubicBezTo>
                  <a:pt x="5245057" y="607528"/>
                  <a:pt x="5259384" y="593314"/>
                  <a:pt x="5271825" y="577763"/>
                </a:cubicBezTo>
                <a:cubicBezTo>
                  <a:pt x="5278045" y="559102"/>
                  <a:pt x="5283181" y="540043"/>
                  <a:pt x="5290486" y="521779"/>
                </a:cubicBezTo>
                <a:cubicBezTo>
                  <a:pt x="5302891" y="490767"/>
                  <a:pt x="5327693" y="453509"/>
                  <a:pt x="5346470" y="428473"/>
                </a:cubicBezTo>
                <a:cubicBezTo>
                  <a:pt x="5367498" y="400436"/>
                  <a:pt x="5448759" y="311097"/>
                  <a:pt x="5458437" y="288514"/>
                </a:cubicBezTo>
                <a:cubicBezTo>
                  <a:pt x="5470555" y="260240"/>
                  <a:pt x="5488376" y="215128"/>
                  <a:pt x="5505090" y="185877"/>
                </a:cubicBezTo>
                <a:cubicBezTo>
                  <a:pt x="5510654" y="176140"/>
                  <a:pt x="5517531" y="167216"/>
                  <a:pt x="5523751" y="157885"/>
                </a:cubicBezTo>
                <a:cubicBezTo>
                  <a:pt x="5529628" y="128503"/>
                  <a:pt x="5531412" y="98307"/>
                  <a:pt x="5551743" y="73910"/>
                </a:cubicBezTo>
                <a:cubicBezTo>
                  <a:pt x="5558922" y="65295"/>
                  <a:pt x="5570764" y="61977"/>
                  <a:pt x="5579735" y="55249"/>
                </a:cubicBezTo>
                <a:cubicBezTo>
                  <a:pt x="5583254" y="52610"/>
                  <a:pt x="5585956" y="49028"/>
                  <a:pt x="5589066" y="4591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extBox 1"/>
          <p:cNvSpPr txBox="1"/>
          <p:nvPr/>
        </p:nvSpPr>
        <p:spPr>
          <a:xfrm>
            <a:off x="414232" y="5688747"/>
            <a:ext cx="3518912" cy="923330"/>
          </a:xfrm>
          <a:prstGeom prst="rect">
            <a:avLst/>
          </a:prstGeom>
          <a:noFill/>
        </p:spPr>
        <p:txBody>
          <a:bodyPr wrap="none" rtlCol="0">
            <a:spAutoFit/>
          </a:bodyPr>
          <a:lstStyle/>
          <a:p>
            <a:r>
              <a:rPr lang="nb-NO" dirty="0"/>
              <a:t>I en refleksiv målemodell</a:t>
            </a:r>
          </a:p>
          <a:p>
            <a:r>
              <a:rPr lang="nb-NO" dirty="0"/>
              <a:t>speiler </a:t>
            </a:r>
            <a:r>
              <a:rPr lang="nb-NO" dirty="0" err="1"/>
              <a:t>itemene</a:t>
            </a:r>
            <a:r>
              <a:rPr lang="nb-NO" dirty="0"/>
              <a:t>/utsagnene den </a:t>
            </a:r>
          </a:p>
          <a:p>
            <a:r>
              <a:rPr lang="nb-NO" dirty="0"/>
              <a:t>teoretiske variabelen</a:t>
            </a:r>
          </a:p>
        </p:txBody>
      </p:sp>
    </p:spTree>
    <p:extLst>
      <p:ext uri="{BB962C8B-B14F-4D97-AF65-F5344CB8AC3E}">
        <p14:creationId xmlns:p14="http://schemas.microsoft.com/office/powerpoint/2010/main" val="160618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arn(inVertical)">
                                      <p:cBhvr>
                                        <p:cTn id="12" dur="500"/>
                                        <p:tgtEl>
                                          <p:spTgt spid="307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7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7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7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07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07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heel(1)">
                                      <p:cBhvr>
                                        <p:cTn id="73" dur="20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down)">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fade">
                                      <p:cBhvr>
                                        <p:cTn id="87" dur="1000"/>
                                        <p:tgtEl>
                                          <p:spTgt spid="2"/>
                                        </p:tgtEl>
                                      </p:cBhvr>
                                    </p:animEffect>
                                    <p:anim calcmode="lin" valueType="num">
                                      <p:cBhvr>
                                        <p:cTn id="88" dur="1000" fill="hold"/>
                                        <p:tgtEl>
                                          <p:spTgt spid="2"/>
                                        </p:tgtEl>
                                        <p:attrNameLst>
                                          <p:attrName>ppt_x</p:attrName>
                                        </p:attrNameLst>
                                      </p:cBhvr>
                                      <p:tavLst>
                                        <p:tav tm="0">
                                          <p:val>
                                            <p:strVal val="#ppt_x"/>
                                          </p:val>
                                        </p:tav>
                                        <p:tav tm="100000">
                                          <p:val>
                                            <p:strVal val="#ppt_x"/>
                                          </p:val>
                                        </p:tav>
                                      </p:tavLst>
                                    </p:anim>
                                    <p:anim calcmode="lin" valueType="num">
                                      <p:cBhvr>
                                        <p:cTn id="8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p:bldP spid="30726" grpId="0"/>
      <p:bldP spid="30727" grpId="0"/>
      <p:bldP spid="30728" grpId="0" animBg="1"/>
      <p:bldP spid="30729" grpId="0" animBg="1"/>
      <p:bldP spid="30730" grpId="0" animBg="1"/>
      <p:bldP spid="11" grpId="0"/>
      <p:bldP spid="12" grpId="0"/>
      <p:bldP spid="10" grpId="0"/>
      <p:bldP spid="15" grpId="0"/>
      <p:bldP spid="27" grpId="0"/>
      <p:bldP spid="2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nb-NO" dirty="0"/>
              <a:t>Refleksiv målemodell</a:t>
            </a:r>
            <a:endParaRPr lang="nb-NO" dirty="0"/>
          </a:p>
        </p:txBody>
      </p:sp>
      <p:sp>
        <p:nvSpPr>
          <p:cNvPr id="3" name="Content Placeholder 2"/>
          <p:cNvSpPr>
            <a:spLocks noGrp="1"/>
          </p:cNvSpPr>
          <p:nvPr>
            <p:ph idx="1"/>
          </p:nvPr>
        </p:nvSpPr>
        <p:spPr>
          <a:xfrm>
            <a:off x="677333" y="1774092"/>
            <a:ext cx="10490539" cy="4317949"/>
          </a:xfrm>
        </p:spPr>
        <p:txBody>
          <a:bodyPr/>
          <a:lstStyle/>
          <a:p>
            <a:r>
              <a:rPr lang="nb-NO" dirty="0"/>
              <a:t>Hva kan vi forvente?</a:t>
            </a:r>
          </a:p>
          <a:p>
            <a:pPr lvl="1"/>
            <a:r>
              <a:rPr lang="nb-NO" dirty="0"/>
              <a:t>Vi kan anta at svarene fra en enhet på de ulike </a:t>
            </a:r>
            <a:r>
              <a:rPr lang="nb-NO" dirty="0" err="1"/>
              <a:t>itemene</a:t>
            </a:r>
            <a:r>
              <a:rPr lang="nb-NO" dirty="0"/>
              <a:t> er ganske like, </a:t>
            </a:r>
            <a:r>
              <a:rPr lang="nb-NO" dirty="0" err="1"/>
              <a:t>dvs</a:t>
            </a:r>
            <a:r>
              <a:rPr lang="nb-NO" dirty="0"/>
              <a:t> at respondenten forventes å være enig eller uenig i alle utsagnene som speiler det teoretiske begrepet</a:t>
            </a:r>
          </a:p>
          <a:p>
            <a:pPr lvl="2"/>
            <a:r>
              <a:rPr lang="nb-NO" sz="2800" dirty="0">
                <a:solidFill>
                  <a:srgbClr val="0070C0"/>
                </a:solidFill>
              </a:rPr>
              <a:t> </a:t>
            </a:r>
            <a:r>
              <a:rPr lang="nb-NO" sz="1800" dirty="0">
                <a:solidFill>
                  <a:srgbClr val="0070C0"/>
                </a:solidFill>
              </a:rPr>
              <a:t>Tenk dopingtester, vi forventer at a, b og c prøven er lik</a:t>
            </a:r>
          </a:p>
          <a:p>
            <a:pPr lvl="1"/>
            <a:r>
              <a:rPr lang="nb-NO" dirty="0"/>
              <a:t>Dersom personen som svarer mener at </a:t>
            </a:r>
            <a:r>
              <a:rPr lang="nb-NO" dirty="0" err="1"/>
              <a:t>IS’et</a:t>
            </a:r>
            <a:r>
              <a:rPr lang="nb-NO" dirty="0"/>
              <a:t> er lett å bruke vil han krysse av rundt enig/helt enig på </a:t>
            </a:r>
            <a:r>
              <a:rPr lang="nb-NO" u="sng" dirty="0"/>
              <a:t>de fleste</a:t>
            </a:r>
            <a:r>
              <a:rPr lang="nb-NO" dirty="0"/>
              <a:t> </a:t>
            </a:r>
            <a:r>
              <a:rPr lang="nb-NO" dirty="0" err="1"/>
              <a:t>itemene</a:t>
            </a:r>
            <a:endParaRPr lang="nb-NO" dirty="0"/>
          </a:p>
          <a:p>
            <a:pPr lvl="1"/>
            <a:r>
              <a:rPr lang="nb-NO" dirty="0"/>
              <a:t>Dersom en person mener at brukervennligheten er lav, vil han krysse av på uenig/helt uenig på </a:t>
            </a:r>
            <a:r>
              <a:rPr lang="nb-NO" u="sng" dirty="0"/>
              <a:t>de fleste</a:t>
            </a:r>
            <a:r>
              <a:rPr lang="nb-NO" dirty="0"/>
              <a:t> </a:t>
            </a:r>
            <a:r>
              <a:rPr lang="nb-NO" dirty="0" err="1"/>
              <a:t>itemene</a:t>
            </a:r>
            <a:endParaRPr lang="nb-NO" dirty="0"/>
          </a:p>
          <a:p>
            <a:r>
              <a:rPr lang="nb-NO" dirty="0"/>
              <a:t>Vi forventer å finne at svarene på </a:t>
            </a:r>
            <a:r>
              <a:rPr lang="nb-NO" dirty="0" err="1"/>
              <a:t>itemene</a:t>
            </a:r>
            <a:r>
              <a:rPr lang="nb-NO" dirty="0"/>
              <a:t> er høyt korrelerte med hverandre</a:t>
            </a:r>
          </a:p>
          <a:p>
            <a:r>
              <a:rPr lang="nb-NO" dirty="0"/>
              <a:t>En slik forventning om intern korrelasjon </a:t>
            </a:r>
            <a:r>
              <a:rPr lang="nb-NO" b="1" u="sng" dirty="0"/>
              <a:t>kan testes statistisk</a:t>
            </a:r>
          </a:p>
        </p:txBody>
      </p:sp>
    </p:spTree>
    <p:extLst>
      <p:ext uri="{BB962C8B-B14F-4D97-AF65-F5344CB8AC3E}">
        <p14:creationId xmlns:p14="http://schemas.microsoft.com/office/powerpoint/2010/main" val="240418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nb-NO" altLang="nb-NO" dirty="0"/>
              <a:t>Formativ målemodell</a:t>
            </a:r>
          </a:p>
        </p:txBody>
      </p:sp>
      <p:sp>
        <p:nvSpPr>
          <p:cNvPr id="31747" name="Rectangle 3"/>
          <p:cNvSpPr>
            <a:spLocks noGrp="1" noChangeArrowheads="1"/>
          </p:cNvSpPr>
          <p:nvPr>
            <p:ph idx="1"/>
          </p:nvPr>
        </p:nvSpPr>
        <p:spPr>
          <a:xfrm>
            <a:off x="940836" y="1690104"/>
            <a:ext cx="8229600" cy="4411662"/>
          </a:xfrm>
        </p:spPr>
        <p:txBody>
          <a:bodyPr/>
          <a:lstStyle/>
          <a:p>
            <a:pPr eaLnBrk="1" hangingPunct="1"/>
            <a:r>
              <a:rPr lang="nb-NO" altLang="nb-NO" dirty="0"/>
              <a:t>I </a:t>
            </a:r>
            <a:r>
              <a:rPr lang="nb-NO" altLang="nb-NO" dirty="0" err="1"/>
              <a:t>årsaksindekser</a:t>
            </a:r>
            <a:r>
              <a:rPr lang="nb-NO" altLang="nb-NO" dirty="0"/>
              <a:t> </a:t>
            </a:r>
            <a:r>
              <a:rPr lang="nb-NO" altLang="nb-NO" i="1" dirty="0"/>
              <a:t>former</a:t>
            </a:r>
            <a:r>
              <a:rPr lang="nb-NO" altLang="nb-NO" dirty="0"/>
              <a:t> </a:t>
            </a:r>
            <a:r>
              <a:rPr lang="nb-NO" altLang="nb-NO" dirty="0" err="1"/>
              <a:t>itemene</a:t>
            </a:r>
            <a:r>
              <a:rPr lang="nb-NO" altLang="nb-NO" dirty="0"/>
              <a:t> den latente variabelen </a:t>
            </a:r>
          </a:p>
        </p:txBody>
      </p:sp>
      <p:sp>
        <p:nvSpPr>
          <p:cNvPr id="31748" name="Oval 4"/>
          <p:cNvSpPr>
            <a:spLocks noChangeArrowheads="1"/>
          </p:cNvSpPr>
          <p:nvPr/>
        </p:nvSpPr>
        <p:spPr bwMode="auto">
          <a:xfrm>
            <a:off x="5055636" y="3607196"/>
            <a:ext cx="2438400"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nb-NO" altLang="nb-NO" sz="1800" dirty="0">
                <a:latin typeface="Tahoma" panose="020B0604030504040204" pitchFamily="34" charset="0"/>
              </a:rPr>
              <a:t>Aktivitet på sosiale </a:t>
            </a:r>
          </a:p>
          <a:p>
            <a:pPr algn="ctr">
              <a:spcBef>
                <a:spcPct val="0"/>
              </a:spcBef>
              <a:buClrTx/>
              <a:buSzTx/>
              <a:buFontTx/>
              <a:buNone/>
            </a:pPr>
            <a:r>
              <a:rPr lang="nb-NO" altLang="nb-NO" sz="1800" dirty="0">
                <a:latin typeface="Tahoma" panose="020B0604030504040204" pitchFamily="34" charset="0"/>
              </a:rPr>
              <a:t>medier</a:t>
            </a:r>
          </a:p>
        </p:txBody>
      </p:sp>
      <p:sp>
        <p:nvSpPr>
          <p:cNvPr id="31749" name="Text Box 5"/>
          <p:cNvSpPr txBox="1">
            <a:spLocks noChangeArrowheads="1"/>
          </p:cNvSpPr>
          <p:nvPr/>
        </p:nvSpPr>
        <p:spPr bwMode="auto">
          <a:xfrm>
            <a:off x="663074" y="2429043"/>
            <a:ext cx="31211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nb-NO" altLang="nb-NO" sz="2400" dirty="0">
                <a:latin typeface="Tahoma" panose="020B0604030504040204" pitchFamily="34" charset="0"/>
              </a:rPr>
              <a:t>Innlegg på Instagram</a:t>
            </a:r>
          </a:p>
          <a:p>
            <a:pPr>
              <a:spcBef>
                <a:spcPct val="0"/>
              </a:spcBef>
              <a:buClrTx/>
              <a:buSzTx/>
              <a:buFontTx/>
              <a:buNone/>
            </a:pPr>
            <a:r>
              <a:rPr lang="nb-NO" altLang="nb-NO" sz="2400" dirty="0">
                <a:latin typeface="Tahoma" panose="020B0604030504040204" pitchFamily="34" charset="0"/>
              </a:rPr>
              <a:t>Timer på Instagram</a:t>
            </a:r>
          </a:p>
          <a:p>
            <a:pPr>
              <a:spcBef>
                <a:spcPct val="0"/>
              </a:spcBef>
              <a:buClrTx/>
              <a:buSzTx/>
              <a:buFontTx/>
              <a:buNone/>
            </a:pPr>
            <a:r>
              <a:rPr lang="nb-NO" altLang="nb-NO" sz="2400" dirty="0">
                <a:latin typeface="Tahoma" panose="020B0604030504040204" pitchFamily="34" charset="0"/>
              </a:rPr>
              <a:t>Innlegg på </a:t>
            </a:r>
            <a:r>
              <a:rPr lang="nb-NO" altLang="nb-NO" sz="2400" dirty="0" err="1">
                <a:latin typeface="Tahoma" panose="020B0604030504040204" pitchFamily="34" charset="0"/>
              </a:rPr>
              <a:t>TikTok</a:t>
            </a:r>
            <a:endParaRPr lang="nb-NO" altLang="nb-NO" sz="2400" dirty="0">
              <a:latin typeface="Tahoma" panose="020B0604030504040204" pitchFamily="34" charset="0"/>
            </a:endParaRPr>
          </a:p>
          <a:p>
            <a:pPr>
              <a:spcBef>
                <a:spcPct val="0"/>
              </a:spcBef>
              <a:buClrTx/>
              <a:buSzTx/>
              <a:buFontTx/>
              <a:buNone/>
            </a:pPr>
            <a:r>
              <a:rPr lang="nb-NO" altLang="nb-NO" sz="2400" dirty="0">
                <a:latin typeface="Tahoma" panose="020B0604030504040204" pitchFamily="34" charset="0"/>
              </a:rPr>
              <a:t>Timer på </a:t>
            </a:r>
            <a:r>
              <a:rPr lang="nb-NO" altLang="nb-NO" sz="2400" dirty="0" err="1">
                <a:latin typeface="Tahoma" panose="020B0604030504040204" pitchFamily="34" charset="0"/>
              </a:rPr>
              <a:t>TikTok</a:t>
            </a:r>
            <a:endParaRPr lang="nb-NO" altLang="nb-NO" sz="2400" dirty="0">
              <a:latin typeface="Tahoma" panose="020B0604030504040204" pitchFamily="34" charset="0"/>
            </a:endParaRPr>
          </a:p>
          <a:p>
            <a:pPr>
              <a:spcBef>
                <a:spcPct val="0"/>
              </a:spcBef>
              <a:buClrTx/>
              <a:buSzTx/>
              <a:buFontTx/>
              <a:buNone/>
            </a:pPr>
            <a:r>
              <a:rPr lang="nb-NO" altLang="nb-NO" sz="2400" dirty="0">
                <a:latin typeface="Tahoma" panose="020B0604030504040204" pitchFamily="34" charset="0"/>
              </a:rPr>
              <a:t>Innlegg på </a:t>
            </a:r>
            <a:r>
              <a:rPr lang="nb-NO" altLang="nb-NO" sz="2400" dirty="0" err="1">
                <a:latin typeface="Tahoma" panose="020B0604030504040204" pitchFamily="34" charset="0"/>
              </a:rPr>
              <a:t>SnapChat</a:t>
            </a:r>
            <a:endParaRPr lang="nb-NO" altLang="nb-NO" sz="2400" dirty="0">
              <a:latin typeface="Tahoma" panose="020B0604030504040204" pitchFamily="34" charset="0"/>
            </a:endParaRPr>
          </a:p>
          <a:p>
            <a:pPr>
              <a:spcBef>
                <a:spcPct val="0"/>
              </a:spcBef>
              <a:buClrTx/>
              <a:buSzTx/>
              <a:buFontTx/>
              <a:buNone/>
            </a:pPr>
            <a:r>
              <a:rPr lang="nb-NO" altLang="nb-NO" sz="2400" dirty="0">
                <a:latin typeface="Tahoma" panose="020B0604030504040204" pitchFamily="34" charset="0"/>
              </a:rPr>
              <a:t>Timer på </a:t>
            </a:r>
            <a:r>
              <a:rPr lang="nb-NO" altLang="nb-NO" sz="2400" dirty="0" err="1">
                <a:latin typeface="Tahoma" panose="020B0604030504040204" pitchFamily="34" charset="0"/>
              </a:rPr>
              <a:t>SnapChat</a:t>
            </a:r>
            <a:endParaRPr lang="nb-NO" altLang="nb-NO" sz="2400" dirty="0">
              <a:latin typeface="Tahoma" panose="020B0604030504040204" pitchFamily="34" charset="0"/>
            </a:endParaRPr>
          </a:p>
          <a:p>
            <a:pPr>
              <a:spcBef>
                <a:spcPct val="0"/>
              </a:spcBef>
              <a:buClrTx/>
              <a:buSzTx/>
              <a:buFontTx/>
              <a:buNone/>
            </a:pPr>
            <a:r>
              <a:rPr lang="nb-NO" altLang="nb-NO" sz="2400" dirty="0">
                <a:latin typeface="Tahoma" panose="020B0604030504040204" pitchFamily="34" charset="0"/>
              </a:rPr>
              <a:t>Innlegg på Facebook</a:t>
            </a:r>
          </a:p>
          <a:p>
            <a:pPr>
              <a:spcBef>
                <a:spcPct val="0"/>
              </a:spcBef>
              <a:buClrTx/>
              <a:buSzTx/>
              <a:buFontTx/>
              <a:buNone/>
            </a:pPr>
            <a:r>
              <a:rPr lang="nb-NO" altLang="nb-NO" sz="2400" dirty="0">
                <a:latin typeface="Tahoma" panose="020B0604030504040204" pitchFamily="34" charset="0"/>
              </a:rPr>
              <a:t>Timer på </a:t>
            </a:r>
            <a:r>
              <a:rPr lang="nb-NO" altLang="nb-NO" sz="2400" dirty="0" err="1">
                <a:latin typeface="Tahoma" panose="020B0604030504040204" pitchFamily="34" charset="0"/>
              </a:rPr>
              <a:t>Facbook</a:t>
            </a:r>
            <a:endParaRPr lang="nb-NO" altLang="nb-NO" sz="2400" dirty="0">
              <a:latin typeface="Tahoma" panose="020B0604030504040204" pitchFamily="34" charset="0"/>
            </a:endParaRPr>
          </a:p>
        </p:txBody>
      </p:sp>
      <p:sp>
        <p:nvSpPr>
          <p:cNvPr id="31750" name="Line 6"/>
          <p:cNvSpPr>
            <a:spLocks noChangeShapeType="1"/>
          </p:cNvSpPr>
          <p:nvPr/>
        </p:nvSpPr>
        <p:spPr bwMode="auto">
          <a:xfrm>
            <a:off x="3738620" y="2718194"/>
            <a:ext cx="1774215" cy="9652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31751" name="Line 7"/>
          <p:cNvSpPr>
            <a:spLocks noChangeShapeType="1"/>
          </p:cNvSpPr>
          <p:nvPr/>
        </p:nvSpPr>
        <p:spPr bwMode="auto">
          <a:xfrm>
            <a:off x="3481872" y="3069926"/>
            <a:ext cx="1878564" cy="689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31752" name="Line 8"/>
          <p:cNvSpPr>
            <a:spLocks noChangeShapeType="1"/>
          </p:cNvSpPr>
          <p:nvPr/>
        </p:nvSpPr>
        <p:spPr bwMode="auto">
          <a:xfrm>
            <a:off x="3253272" y="3454796"/>
            <a:ext cx="1878564"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31753" name="Line 9"/>
          <p:cNvSpPr>
            <a:spLocks noChangeShapeType="1"/>
          </p:cNvSpPr>
          <p:nvPr/>
        </p:nvSpPr>
        <p:spPr bwMode="auto">
          <a:xfrm>
            <a:off x="3021564" y="3802966"/>
            <a:ext cx="2034072" cy="1852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31754" name="Line 10"/>
          <p:cNvSpPr>
            <a:spLocks noChangeShapeType="1"/>
          </p:cNvSpPr>
          <p:nvPr/>
        </p:nvSpPr>
        <p:spPr bwMode="auto">
          <a:xfrm flipV="1">
            <a:off x="3688668" y="4064396"/>
            <a:ext cx="1290768" cy="1195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31755" name="Line 11"/>
          <p:cNvSpPr>
            <a:spLocks noChangeShapeType="1"/>
          </p:cNvSpPr>
          <p:nvPr/>
        </p:nvSpPr>
        <p:spPr bwMode="auto">
          <a:xfrm flipV="1">
            <a:off x="3400424" y="4216796"/>
            <a:ext cx="1655211"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31756" name="Line 12"/>
          <p:cNvSpPr>
            <a:spLocks noChangeShapeType="1"/>
          </p:cNvSpPr>
          <p:nvPr/>
        </p:nvSpPr>
        <p:spPr bwMode="auto">
          <a:xfrm flipV="1">
            <a:off x="3603170" y="4292996"/>
            <a:ext cx="1604865" cy="5005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31757" name="Line 13"/>
          <p:cNvSpPr>
            <a:spLocks noChangeShapeType="1"/>
          </p:cNvSpPr>
          <p:nvPr/>
        </p:nvSpPr>
        <p:spPr bwMode="auto">
          <a:xfrm flipV="1">
            <a:off x="3326364" y="4369196"/>
            <a:ext cx="2034072" cy="8815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nb-NO"/>
          </a:p>
        </p:txBody>
      </p:sp>
      <p:sp>
        <p:nvSpPr>
          <p:cNvPr id="14" name="TextBox 13"/>
          <p:cNvSpPr txBox="1"/>
          <p:nvPr/>
        </p:nvSpPr>
        <p:spPr>
          <a:xfrm>
            <a:off x="6142702" y="2140167"/>
            <a:ext cx="3606135" cy="1200329"/>
          </a:xfrm>
          <a:prstGeom prst="rect">
            <a:avLst/>
          </a:prstGeom>
          <a:noFill/>
        </p:spPr>
        <p:txBody>
          <a:bodyPr wrap="square" rtlCol="0">
            <a:spAutoFit/>
          </a:bodyPr>
          <a:lstStyle/>
          <a:p>
            <a:r>
              <a:rPr lang="nb-NO" dirty="0">
                <a:solidFill>
                  <a:schemeClr val="accent2">
                    <a:lumMod val="75000"/>
                  </a:schemeClr>
                </a:solidFill>
              </a:rPr>
              <a:t>Teoretisk eller overordnet/latent</a:t>
            </a:r>
          </a:p>
          <a:p>
            <a:r>
              <a:rPr lang="nb-NO" dirty="0">
                <a:solidFill>
                  <a:schemeClr val="accent2">
                    <a:lumMod val="75000"/>
                  </a:schemeClr>
                </a:solidFill>
              </a:rPr>
              <a:t>variabel</a:t>
            </a:r>
          </a:p>
          <a:p>
            <a:r>
              <a:rPr lang="nb-NO" dirty="0">
                <a:solidFill>
                  <a:schemeClr val="accent2">
                    <a:lumMod val="75000"/>
                  </a:schemeClr>
                </a:solidFill>
              </a:rPr>
              <a:t>«Det vi ønsker å måle»</a:t>
            </a:r>
          </a:p>
          <a:p>
            <a:endParaRPr lang="nb-NO" dirty="0">
              <a:solidFill>
                <a:schemeClr val="accent2">
                  <a:lumMod val="75000"/>
                </a:schemeClr>
              </a:solidFill>
            </a:endParaRPr>
          </a:p>
        </p:txBody>
      </p:sp>
      <p:cxnSp>
        <p:nvCxnSpPr>
          <p:cNvPr id="3" name="Straight Arrow Connector 2"/>
          <p:cNvCxnSpPr/>
          <p:nvPr/>
        </p:nvCxnSpPr>
        <p:spPr>
          <a:xfrm flipH="1">
            <a:off x="6860623" y="3073796"/>
            <a:ext cx="63341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336810" y="2084832"/>
            <a:ext cx="4387590" cy="3934968"/>
          </a:xfrm>
          <a:custGeom>
            <a:avLst/>
            <a:gdLst>
              <a:gd name="connsiteX0" fmla="*/ 873523 w 3075547"/>
              <a:gd name="connsiteY0" fmla="*/ 9633 h 4105772"/>
              <a:gd name="connsiteX1" fmla="*/ 873523 w 3075547"/>
              <a:gd name="connsiteY1" fmla="*/ 9633 h 4105772"/>
              <a:gd name="connsiteX2" fmla="*/ 789547 w 3075547"/>
              <a:gd name="connsiteY2" fmla="*/ 28294 h 4105772"/>
              <a:gd name="connsiteX3" fmla="*/ 752225 w 3075547"/>
              <a:gd name="connsiteY3" fmla="*/ 46955 h 4105772"/>
              <a:gd name="connsiteX4" fmla="*/ 705572 w 3075547"/>
              <a:gd name="connsiteY4" fmla="*/ 65617 h 4105772"/>
              <a:gd name="connsiteX5" fmla="*/ 649588 w 3075547"/>
              <a:gd name="connsiteY5" fmla="*/ 74947 h 4105772"/>
              <a:gd name="connsiteX6" fmla="*/ 612266 w 3075547"/>
              <a:gd name="connsiteY6" fmla="*/ 84278 h 4105772"/>
              <a:gd name="connsiteX7" fmla="*/ 537621 w 3075547"/>
              <a:gd name="connsiteY7" fmla="*/ 102939 h 4105772"/>
              <a:gd name="connsiteX8" fmla="*/ 500298 w 3075547"/>
              <a:gd name="connsiteY8" fmla="*/ 121600 h 4105772"/>
              <a:gd name="connsiteX9" fmla="*/ 425654 w 3075547"/>
              <a:gd name="connsiteY9" fmla="*/ 177584 h 4105772"/>
              <a:gd name="connsiteX10" fmla="*/ 388331 w 3075547"/>
              <a:gd name="connsiteY10" fmla="*/ 224237 h 4105772"/>
              <a:gd name="connsiteX11" fmla="*/ 360339 w 3075547"/>
              <a:gd name="connsiteY11" fmla="*/ 261559 h 4105772"/>
              <a:gd name="connsiteX12" fmla="*/ 332347 w 3075547"/>
              <a:gd name="connsiteY12" fmla="*/ 308212 h 4105772"/>
              <a:gd name="connsiteX13" fmla="*/ 313686 w 3075547"/>
              <a:gd name="connsiteY13" fmla="*/ 373527 h 4105772"/>
              <a:gd name="connsiteX14" fmla="*/ 285694 w 3075547"/>
              <a:gd name="connsiteY14" fmla="*/ 410849 h 4105772"/>
              <a:gd name="connsiteX15" fmla="*/ 267033 w 3075547"/>
              <a:gd name="connsiteY15" fmla="*/ 457502 h 4105772"/>
              <a:gd name="connsiteX16" fmla="*/ 239041 w 3075547"/>
              <a:gd name="connsiteY16" fmla="*/ 513486 h 4105772"/>
              <a:gd name="connsiteX17" fmla="*/ 220380 w 3075547"/>
              <a:gd name="connsiteY17" fmla="*/ 569470 h 4105772"/>
              <a:gd name="connsiteX18" fmla="*/ 201719 w 3075547"/>
              <a:gd name="connsiteY18" fmla="*/ 597461 h 4105772"/>
              <a:gd name="connsiteX19" fmla="*/ 164396 w 3075547"/>
              <a:gd name="connsiteY19" fmla="*/ 681437 h 4105772"/>
              <a:gd name="connsiteX20" fmla="*/ 136405 w 3075547"/>
              <a:gd name="connsiteY20" fmla="*/ 765412 h 4105772"/>
              <a:gd name="connsiteX21" fmla="*/ 127074 w 3075547"/>
              <a:gd name="connsiteY21" fmla="*/ 830727 h 4105772"/>
              <a:gd name="connsiteX22" fmla="*/ 99082 w 3075547"/>
              <a:gd name="connsiteY22" fmla="*/ 1054661 h 4105772"/>
              <a:gd name="connsiteX23" fmla="*/ 80421 w 3075547"/>
              <a:gd name="connsiteY23" fmla="*/ 1175959 h 4105772"/>
              <a:gd name="connsiteX24" fmla="*/ 71090 w 3075547"/>
              <a:gd name="connsiteY24" fmla="*/ 1325249 h 4105772"/>
              <a:gd name="connsiteX25" fmla="*/ 43098 w 3075547"/>
              <a:gd name="connsiteY25" fmla="*/ 1502531 h 4105772"/>
              <a:gd name="connsiteX26" fmla="*/ 33768 w 3075547"/>
              <a:gd name="connsiteY26" fmla="*/ 1586506 h 4105772"/>
              <a:gd name="connsiteX27" fmla="*/ 71090 w 3075547"/>
              <a:gd name="connsiteY27" fmla="*/ 3032751 h 4105772"/>
              <a:gd name="connsiteX28" fmla="*/ 108413 w 3075547"/>
              <a:gd name="connsiteY28" fmla="*/ 3135388 h 4105772"/>
              <a:gd name="connsiteX29" fmla="*/ 117743 w 3075547"/>
              <a:gd name="connsiteY29" fmla="*/ 3238025 h 4105772"/>
              <a:gd name="connsiteX30" fmla="*/ 155066 w 3075547"/>
              <a:gd name="connsiteY30" fmla="*/ 3322000 h 4105772"/>
              <a:gd name="connsiteX31" fmla="*/ 183058 w 3075547"/>
              <a:gd name="connsiteY31" fmla="*/ 3405976 h 4105772"/>
              <a:gd name="connsiteX32" fmla="*/ 229711 w 3075547"/>
              <a:gd name="connsiteY32" fmla="*/ 3545935 h 4105772"/>
              <a:gd name="connsiteX33" fmla="*/ 248372 w 3075547"/>
              <a:gd name="connsiteY33" fmla="*/ 3611249 h 4105772"/>
              <a:gd name="connsiteX34" fmla="*/ 267033 w 3075547"/>
              <a:gd name="connsiteY34" fmla="*/ 3667233 h 4105772"/>
              <a:gd name="connsiteX35" fmla="*/ 295025 w 3075547"/>
              <a:gd name="connsiteY35" fmla="*/ 3723217 h 4105772"/>
              <a:gd name="connsiteX36" fmla="*/ 304356 w 3075547"/>
              <a:gd name="connsiteY36" fmla="*/ 3760539 h 4105772"/>
              <a:gd name="connsiteX37" fmla="*/ 332347 w 3075547"/>
              <a:gd name="connsiteY37" fmla="*/ 3807192 h 4105772"/>
              <a:gd name="connsiteX38" fmla="*/ 351009 w 3075547"/>
              <a:gd name="connsiteY38" fmla="*/ 3853845 h 4105772"/>
              <a:gd name="connsiteX39" fmla="*/ 397662 w 3075547"/>
              <a:gd name="connsiteY39" fmla="*/ 3891168 h 4105772"/>
              <a:gd name="connsiteX40" fmla="*/ 425654 w 3075547"/>
              <a:gd name="connsiteY40" fmla="*/ 3937821 h 4105772"/>
              <a:gd name="connsiteX41" fmla="*/ 444315 w 3075547"/>
              <a:gd name="connsiteY41" fmla="*/ 3965812 h 4105772"/>
              <a:gd name="connsiteX42" fmla="*/ 472307 w 3075547"/>
              <a:gd name="connsiteY42" fmla="*/ 3984474 h 4105772"/>
              <a:gd name="connsiteX43" fmla="*/ 565613 w 3075547"/>
              <a:gd name="connsiteY43" fmla="*/ 4049788 h 4105772"/>
              <a:gd name="connsiteX44" fmla="*/ 621596 w 3075547"/>
              <a:gd name="connsiteY44" fmla="*/ 4068449 h 4105772"/>
              <a:gd name="connsiteX45" fmla="*/ 677580 w 3075547"/>
              <a:gd name="connsiteY45" fmla="*/ 4096441 h 4105772"/>
              <a:gd name="connsiteX46" fmla="*/ 761556 w 3075547"/>
              <a:gd name="connsiteY46" fmla="*/ 4105772 h 4105772"/>
              <a:gd name="connsiteX47" fmla="*/ 1004152 w 3075547"/>
              <a:gd name="connsiteY47" fmla="*/ 4096441 h 4105772"/>
              <a:gd name="connsiteX48" fmla="*/ 1041474 w 3075547"/>
              <a:gd name="connsiteY48" fmla="*/ 4087110 h 4105772"/>
              <a:gd name="connsiteX49" fmla="*/ 1097458 w 3075547"/>
              <a:gd name="connsiteY49" fmla="*/ 4077780 h 4105772"/>
              <a:gd name="connsiteX50" fmla="*/ 1144111 w 3075547"/>
              <a:gd name="connsiteY50" fmla="*/ 4059119 h 4105772"/>
              <a:gd name="connsiteX51" fmla="*/ 1209425 w 3075547"/>
              <a:gd name="connsiteY51" fmla="*/ 4040457 h 4105772"/>
              <a:gd name="connsiteX52" fmla="*/ 1274739 w 3075547"/>
              <a:gd name="connsiteY52" fmla="*/ 4012466 h 4105772"/>
              <a:gd name="connsiteX53" fmla="*/ 1312062 w 3075547"/>
              <a:gd name="connsiteY53" fmla="*/ 3993804 h 4105772"/>
              <a:gd name="connsiteX54" fmla="*/ 1349384 w 3075547"/>
              <a:gd name="connsiteY54" fmla="*/ 3984474 h 4105772"/>
              <a:gd name="connsiteX55" fmla="*/ 1424029 w 3075547"/>
              <a:gd name="connsiteY55" fmla="*/ 3947151 h 4105772"/>
              <a:gd name="connsiteX56" fmla="*/ 1470682 w 3075547"/>
              <a:gd name="connsiteY56" fmla="*/ 3937821 h 4105772"/>
              <a:gd name="connsiteX57" fmla="*/ 1508005 w 3075547"/>
              <a:gd name="connsiteY57" fmla="*/ 3928490 h 4105772"/>
              <a:gd name="connsiteX58" fmla="*/ 1535996 w 3075547"/>
              <a:gd name="connsiteY58" fmla="*/ 3919159 h 4105772"/>
              <a:gd name="connsiteX59" fmla="*/ 1582649 w 3075547"/>
              <a:gd name="connsiteY59" fmla="*/ 3909829 h 4105772"/>
              <a:gd name="connsiteX60" fmla="*/ 1629303 w 3075547"/>
              <a:gd name="connsiteY60" fmla="*/ 3881837 h 4105772"/>
              <a:gd name="connsiteX61" fmla="*/ 1685286 w 3075547"/>
              <a:gd name="connsiteY61" fmla="*/ 3835184 h 4105772"/>
              <a:gd name="connsiteX62" fmla="*/ 1769262 w 3075547"/>
              <a:gd name="connsiteY62" fmla="*/ 3797861 h 4105772"/>
              <a:gd name="connsiteX63" fmla="*/ 1862568 w 3075547"/>
              <a:gd name="connsiteY63" fmla="*/ 3741878 h 4105772"/>
              <a:gd name="connsiteX64" fmla="*/ 1918552 w 3075547"/>
              <a:gd name="connsiteY64" fmla="*/ 3695225 h 4105772"/>
              <a:gd name="connsiteX65" fmla="*/ 2002527 w 3075547"/>
              <a:gd name="connsiteY65" fmla="*/ 3583257 h 4105772"/>
              <a:gd name="connsiteX66" fmla="*/ 2030519 w 3075547"/>
              <a:gd name="connsiteY66" fmla="*/ 3527274 h 4105772"/>
              <a:gd name="connsiteX67" fmla="*/ 2086503 w 3075547"/>
              <a:gd name="connsiteY67" fmla="*/ 3433968 h 4105772"/>
              <a:gd name="connsiteX68" fmla="*/ 2123825 w 3075547"/>
              <a:gd name="connsiteY68" fmla="*/ 3359323 h 4105772"/>
              <a:gd name="connsiteX69" fmla="*/ 2151817 w 3075547"/>
              <a:gd name="connsiteY69" fmla="*/ 3312670 h 4105772"/>
              <a:gd name="connsiteX70" fmla="*/ 2170478 w 3075547"/>
              <a:gd name="connsiteY70" fmla="*/ 3256686 h 4105772"/>
              <a:gd name="connsiteX71" fmla="*/ 2179809 w 3075547"/>
              <a:gd name="connsiteY71" fmla="*/ 3200702 h 4105772"/>
              <a:gd name="connsiteX72" fmla="*/ 2217131 w 3075547"/>
              <a:gd name="connsiteY72" fmla="*/ 3154049 h 4105772"/>
              <a:gd name="connsiteX73" fmla="*/ 2263784 w 3075547"/>
              <a:gd name="connsiteY73" fmla="*/ 3042082 h 4105772"/>
              <a:gd name="connsiteX74" fmla="*/ 2273115 w 3075547"/>
              <a:gd name="connsiteY74" fmla="*/ 2976768 h 4105772"/>
              <a:gd name="connsiteX75" fmla="*/ 2301107 w 3075547"/>
              <a:gd name="connsiteY75" fmla="*/ 2911453 h 4105772"/>
              <a:gd name="connsiteX76" fmla="*/ 2329098 w 3075547"/>
              <a:gd name="connsiteY76" fmla="*/ 2799486 h 4105772"/>
              <a:gd name="connsiteX77" fmla="*/ 2394413 w 3075547"/>
              <a:gd name="connsiteY77" fmla="*/ 2659527 h 4105772"/>
              <a:gd name="connsiteX78" fmla="*/ 2422405 w 3075547"/>
              <a:gd name="connsiteY78" fmla="*/ 2566221 h 4105772"/>
              <a:gd name="connsiteX79" fmla="*/ 2459727 w 3075547"/>
              <a:gd name="connsiteY79" fmla="*/ 2472915 h 4105772"/>
              <a:gd name="connsiteX80" fmla="*/ 2497049 w 3075547"/>
              <a:gd name="connsiteY80" fmla="*/ 2416931 h 4105772"/>
              <a:gd name="connsiteX81" fmla="*/ 2590356 w 3075547"/>
              <a:gd name="connsiteY81" fmla="*/ 2211657 h 4105772"/>
              <a:gd name="connsiteX82" fmla="*/ 2674331 w 3075547"/>
              <a:gd name="connsiteY82" fmla="*/ 2071698 h 4105772"/>
              <a:gd name="connsiteX83" fmla="*/ 2692992 w 3075547"/>
              <a:gd name="connsiteY83" fmla="*/ 2034376 h 4105772"/>
              <a:gd name="connsiteX84" fmla="*/ 2739645 w 3075547"/>
              <a:gd name="connsiteY84" fmla="*/ 1969061 h 4105772"/>
              <a:gd name="connsiteX85" fmla="*/ 2786298 w 3075547"/>
              <a:gd name="connsiteY85" fmla="*/ 1847763 h 4105772"/>
              <a:gd name="connsiteX86" fmla="*/ 2814290 w 3075547"/>
              <a:gd name="connsiteY86" fmla="*/ 1791780 h 4105772"/>
              <a:gd name="connsiteX87" fmla="*/ 2898266 w 3075547"/>
              <a:gd name="connsiteY87" fmla="*/ 1651821 h 4105772"/>
              <a:gd name="connsiteX88" fmla="*/ 2926258 w 3075547"/>
              <a:gd name="connsiteY88" fmla="*/ 1577176 h 4105772"/>
              <a:gd name="connsiteX89" fmla="*/ 2963580 w 3075547"/>
              <a:gd name="connsiteY89" fmla="*/ 1511861 h 4105772"/>
              <a:gd name="connsiteX90" fmla="*/ 3010233 w 3075547"/>
              <a:gd name="connsiteY90" fmla="*/ 1418555 h 4105772"/>
              <a:gd name="connsiteX91" fmla="*/ 3028894 w 3075547"/>
              <a:gd name="connsiteY91" fmla="*/ 1287927 h 4105772"/>
              <a:gd name="connsiteX92" fmla="*/ 3056886 w 3075547"/>
              <a:gd name="connsiteY92" fmla="*/ 1241274 h 4105772"/>
              <a:gd name="connsiteX93" fmla="*/ 3075547 w 3075547"/>
              <a:gd name="connsiteY93" fmla="*/ 1129306 h 4105772"/>
              <a:gd name="connsiteX94" fmla="*/ 3056886 w 3075547"/>
              <a:gd name="connsiteY94" fmla="*/ 793404 h 4105772"/>
              <a:gd name="connsiteX95" fmla="*/ 3028894 w 3075547"/>
              <a:gd name="connsiteY95" fmla="*/ 746751 h 4105772"/>
              <a:gd name="connsiteX96" fmla="*/ 2898266 w 3075547"/>
              <a:gd name="connsiteY96" fmla="*/ 606792 h 4105772"/>
              <a:gd name="connsiteX97" fmla="*/ 2851613 w 3075547"/>
              <a:gd name="connsiteY97" fmla="*/ 578800 h 4105772"/>
              <a:gd name="connsiteX98" fmla="*/ 2730315 w 3075547"/>
              <a:gd name="connsiteY98" fmla="*/ 504155 h 4105772"/>
              <a:gd name="connsiteX99" fmla="*/ 2627678 w 3075547"/>
              <a:gd name="connsiteY99" fmla="*/ 448172 h 4105772"/>
              <a:gd name="connsiteX100" fmla="*/ 2534372 w 3075547"/>
              <a:gd name="connsiteY100" fmla="*/ 429510 h 4105772"/>
              <a:gd name="connsiteX101" fmla="*/ 2422405 w 3075547"/>
              <a:gd name="connsiteY101" fmla="*/ 392188 h 4105772"/>
              <a:gd name="connsiteX102" fmla="*/ 2179809 w 3075547"/>
              <a:gd name="connsiteY102" fmla="*/ 326874 h 4105772"/>
              <a:gd name="connsiteX103" fmla="*/ 2058511 w 3075547"/>
              <a:gd name="connsiteY103" fmla="*/ 317543 h 4105772"/>
              <a:gd name="connsiteX104" fmla="*/ 1834576 w 3075547"/>
              <a:gd name="connsiteY104" fmla="*/ 280221 h 4105772"/>
              <a:gd name="connsiteX105" fmla="*/ 1778592 w 3075547"/>
              <a:gd name="connsiteY105" fmla="*/ 270890 h 4105772"/>
              <a:gd name="connsiteX106" fmla="*/ 1694617 w 3075547"/>
              <a:gd name="connsiteY106" fmla="*/ 252229 h 4105772"/>
              <a:gd name="connsiteX107" fmla="*/ 1619972 w 3075547"/>
              <a:gd name="connsiteY107" fmla="*/ 242898 h 4105772"/>
              <a:gd name="connsiteX108" fmla="*/ 1573319 w 3075547"/>
              <a:gd name="connsiteY108" fmla="*/ 233568 h 4105772"/>
              <a:gd name="connsiteX109" fmla="*/ 1480013 w 3075547"/>
              <a:gd name="connsiteY109" fmla="*/ 196245 h 4105772"/>
              <a:gd name="connsiteX110" fmla="*/ 1414698 w 3075547"/>
              <a:gd name="connsiteY110" fmla="*/ 177584 h 4105772"/>
              <a:gd name="connsiteX111" fmla="*/ 1368045 w 3075547"/>
              <a:gd name="connsiteY111" fmla="*/ 149592 h 4105772"/>
              <a:gd name="connsiteX112" fmla="*/ 1181433 w 3075547"/>
              <a:gd name="connsiteY112" fmla="*/ 84278 h 4105772"/>
              <a:gd name="connsiteX113" fmla="*/ 1153441 w 3075547"/>
              <a:gd name="connsiteY113" fmla="*/ 65617 h 4105772"/>
              <a:gd name="connsiteX114" fmla="*/ 1022813 w 3075547"/>
              <a:gd name="connsiteY114" fmla="*/ 37625 h 4105772"/>
              <a:gd name="connsiteX115" fmla="*/ 994821 w 3075547"/>
              <a:gd name="connsiteY115" fmla="*/ 28294 h 4105772"/>
              <a:gd name="connsiteX116" fmla="*/ 929507 w 3075547"/>
              <a:gd name="connsiteY116" fmla="*/ 302 h 4105772"/>
              <a:gd name="connsiteX117" fmla="*/ 873523 w 3075547"/>
              <a:gd name="connsiteY117" fmla="*/ 9633 h 4105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075547" h="4105772">
                <a:moveTo>
                  <a:pt x="873523" y="9633"/>
                </a:moveTo>
                <a:lnTo>
                  <a:pt x="873523" y="9633"/>
                </a:lnTo>
                <a:cubicBezTo>
                  <a:pt x="845531" y="15853"/>
                  <a:pt x="816954" y="19861"/>
                  <a:pt x="789547" y="28294"/>
                </a:cubicBezTo>
                <a:cubicBezTo>
                  <a:pt x="776253" y="32384"/>
                  <a:pt x="764935" y="41306"/>
                  <a:pt x="752225" y="46955"/>
                </a:cubicBezTo>
                <a:cubicBezTo>
                  <a:pt x="736920" y="53758"/>
                  <a:pt x="721731" y="61210"/>
                  <a:pt x="705572" y="65617"/>
                </a:cubicBezTo>
                <a:cubicBezTo>
                  <a:pt x="687320" y="70595"/>
                  <a:pt x="668139" y="71237"/>
                  <a:pt x="649588" y="74947"/>
                </a:cubicBezTo>
                <a:cubicBezTo>
                  <a:pt x="637013" y="77462"/>
                  <a:pt x="624784" y="81496"/>
                  <a:pt x="612266" y="84278"/>
                </a:cubicBezTo>
                <a:cubicBezTo>
                  <a:pt x="581926" y="91020"/>
                  <a:pt x="564560" y="91394"/>
                  <a:pt x="537621" y="102939"/>
                </a:cubicBezTo>
                <a:cubicBezTo>
                  <a:pt x="524836" y="108418"/>
                  <a:pt x="512739" y="115380"/>
                  <a:pt x="500298" y="121600"/>
                </a:cubicBezTo>
                <a:cubicBezTo>
                  <a:pt x="419590" y="202311"/>
                  <a:pt x="505237" y="124530"/>
                  <a:pt x="425654" y="177584"/>
                </a:cubicBezTo>
                <a:cubicBezTo>
                  <a:pt x="408629" y="188934"/>
                  <a:pt x="399677" y="208353"/>
                  <a:pt x="388331" y="224237"/>
                </a:cubicBezTo>
                <a:cubicBezTo>
                  <a:pt x="379292" y="236891"/>
                  <a:pt x="369670" y="249118"/>
                  <a:pt x="360339" y="261559"/>
                </a:cubicBezTo>
                <a:cubicBezTo>
                  <a:pt x="319592" y="383809"/>
                  <a:pt x="383576" y="205753"/>
                  <a:pt x="332347" y="308212"/>
                </a:cubicBezTo>
                <a:cubicBezTo>
                  <a:pt x="314159" y="344588"/>
                  <a:pt x="332037" y="341414"/>
                  <a:pt x="313686" y="373527"/>
                </a:cubicBezTo>
                <a:cubicBezTo>
                  <a:pt x="305970" y="387029"/>
                  <a:pt x="293246" y="397255"/>
                  <a:pt x="285694" y="410849"/>
                </a:cubicBezTo>
                <a:cubicBezTo>
                  <a:pt x="277560" y="425490"/>
                  <a:pt x="273964" y="442254"/>
                  <a:pt x="267033" y="457502"/>
                </a:cubicBezTo>
                <a:cubicBezTo>
                  <a:pt x="258399" y="476496"/>
                  <a:pt x="247066" y="494227"/>
                  <a:pt x="239041" y="513486"/>
                </a:cubicBezTo>
                <a:cubicBezTo>
                  <a:pt x="231475" y="531644"/>
                  <a:pt x="228369" y="551495"/>
                  <a:pt x="220380" y="569470"/>
                </a:cubicBezTo>
                <a:cubicBezTo>
                  <a:pt x="215826" y="579717"/>
                  <a:pt x="206734" y="587431"/>
                  <a:pt x="201719" y="597461"/>
                </a:cubicBezTo>
                <a:cubicBezTo>
                  <a:pt x="188020" y="624859"/>
                  <a:pt x="175498" y="652888"/>
                  <a:pt x="164396" y="681437"/>
                </a:cubicBezTo>
                <a:cubicBezTo>
                  <a:pt x="153702" y="708937"/>
                  <a:pt x="136405" y="765412"/>
                  <a:pt x="136405" y="765412"/>
                </a:cubicBezTo>
                <a:cubicBezTo>
                  <a:pt x="133295" y="787184"/>
                  <a:pt x="129888" y="808915"/>
                  <a:pt x="127074" y="830727"/>
                </a:cubicBezTo>
                <a:cubicBezTo>
                  <a:pt x="117447" y="905334"/>
                  <a:pt x="111448" y="980459"/>
                  <a:pt x="99082" y="1054661"/>
                </a:cubicBezTo>
                <a:cubicBezTo>
                  <a:pt x="86137" y="1132338"/>
                  <a:pt x="92428" y="1091916"/>
                  <a:pt x="80421" y="1175959"/>
                </a:cubicBezTo>
                <a:cubicBezTo>
                  <a:pt x="77311" y="1225722"/>
                  <a:pt x="76752" y="1275711"/>
                  <a:pt x="71090" y="1325249"/>
                </a:cubicBezTo>
                <a:cubicBezTo>
                  <a:pt x="64297" y="1384688"/>
                  <a:pt x="51559" y="1443306"/>
                  <a:pt x="43098" y="1502531"/>
                </a:cubicBezTo>
                <a:cubicBezTo>
                  <a:pt x="39115" y="1530412"/>
                  <a:pt x="36878" y="1558514"/>
                  <a:pt x="33768" y="1586506"/>
                </a:cubicBezTo>
                <a:cubicBezTo>
                  <a:pt x="35337" y="1810892"/>
                  <a:pt x="-64081" y="2588623"/>
                  <a:pt x="71090" y="3032751"/>
                </a:cubicBezTo>
                <a:cubicBezTo>
                  <a:pt x="81690" y="3067578"/>
                  <a:pt x="95972" y="3101176"/>
                  <a:pt x="108413" y="3135388"/>
                </a:cubicBezTo>
                <a:cubicBezTo>
                  <a:pt x="111523" y="3169600"/>
                  <a:pt x="109411" y="3204697"/>
                  <a:pt x="117743" y="3238025"/>
                </a:cubicBezTo>
                <a:cubicBezTo>
                  <a:pt x="125172" y="3267742"/>
                  <a:pt x="143963" y="3293451"/>
                  <a:pt x="155066" y="3322000"/>
                </a:cubicBezTo>
                <a:cubicBezTo>
                  <a:pt x="165760" y="3349500"/>
                  <a:pt x="173727" y="3377984"/>
                  <a:pt x="183058" y="3405976"/>
                </a:cubicBezTo>
                <a:cubicBezTo>
                  <a:pt x="201351" y="3570619"/>
                  <a:pt x="171600" y="3420029"/>
                  <a:pt x="229711" y="3545935"/>
                </a:cubicBezTo>
                <a:cubicBezTo>
                  <a:pt x="239200" y="3566493"/>
                  <a:pt x="241713" y="3589608"/>
                  <a:pt x="248372" y="3611249"/>
                </a:cubicBezTo>
                <a:cubicBezTo>
                  <a:pt x="254157" y="3630050"/>
                  <a:pt x="259467" y="3649075"/>
                  <a:pt x="267033" y="3667233"/>
                </a:cubicBezTo>
                <a:cubicBezTo>
                  <a:pt x="275058" y="3686492"/>
                  <a:pt x="287276" y="3703845"/>
                  <a:pt x="295025" y="3723217"/>
                </a:cubicBezTo>
                <a:cubicBezTo>
                  <a:pt x="299788" y="3735123"/>
                  <a:pt x="299148" y="3748821"/>
                  <a:pt x="304356" y="3760539"/>
                </a:cubicBezTo>
                <a:cubicBezTo>
                  <a:pt x="311721" y="3777111"/>
                  <a:pt x="324237" y="3790971"/>
                  <a:pt x="332347" y="3807192"/>
                </a:cubicBezTo>
                <a:cubicBezTo>
                  <a:pt x="339837" y="3822173"/>
                  <a:pt x="340726" y="3840624"/>
                  <a:pt x="351009" y="3853845"/>
                </a:cubicBezTo>
                <a:cubicBezTo>
                  <a:pt x="363236" y="3869565"/>
                  <a:pt x="382111" y="3878727"/>
                  <a:pt x="397662" y="3891168"/>
                </a:cubicBezTo>
                <a:cubicBezTo>
                  <a:pt x="406993" y="3906719"/>
                  <a:pt x="416042" y="3922442"/>
                  <a:pt x="425654" y="3937821"/>
                </a:cubicBezTo>
                <a:cubicBezTo>
                  <a:pt x="431597" y="3947330"/>
                  <a:pt x="436386" y="3957883"/>
                  <a:pt x="444315" y="3965812"/>
                </a:cubicBezTo>
                <a:cubicBezTo>
                  <a:pt x="452245" y="3973742"/>
                  <a:pt x="463692" y="3977295"/>
                  <a:pt x="472307" y="3984474"/>
                </a:cubicBezTo>
                <a:cubicBezTo>
                  <a:pt x="526585" y="4029707"/>
                  <a:pt x="472581" y="4006851"/>
                  <a:pt x="565613" y="4049788"/>
                </a:cubicBezTo>
                <a:cubicBezTo>
                  <a:pt x="583473" y="4058031"/>
                  <a:pt x="603439" y="4060883"/>
                  <a:pt x="621596" y="4068449"/>
                </a:cubicBezTo>
                <a:cubicBezTo>
                  <a:pt x="640855" y="4076474"/>
                  <a:pt x="657420" y="4091065"/>
                  <a:pt x="677580" y="4096441"/>
                </a:cubicBezTo>
                <a:cubicBezTo>
                  <a:pt x="704793" y="4103698"/>
                  <a:pt x="733564" y="4102662"/>
                  <a:pt x="761556" y="4105772"/>
                </a:cubicBezTo>
                <a:cubicBezTo>
                  <a:pt x="842421" y="4102662"/>
                  <a:pt x="923406" y="4101824"/>
                  <a:pt x="1004152" y="4096441"/>
                </a:cubicBezTo>
                <a:cubicBezTo>
                  <a:pt x="1016947" y="4095588"/>
                  <a:pt x="1028899" y="4089625"/>
                  <a:pt x="1041474" y="4087110"/>
                </a:cubicBezTo>
                <a:cubicBezTo>
                  <a:pt x="1060025" y="4083400"/>
                  <a:pt x="1078797" y="4080890"/>
                  <a:pt x="1097458" y="4077780"/>
                </a:cubicBezTo>
                <a:cubicBezTo>
                  <a:pt x="1113009" y="4071560"/>
                  <a:pt x="1128222" y="4064416"/>
                  <a:pt x="1144111" y="4059119"/>
                </a:cubicBezTo>
                <a:cubicBezTo>
                  <a:pt x="1197203" y="4041421"/>
                  <a:pt x="1164490" y="4058431"/>
                  <a:pt x="1209425" y="4040457"/>
                </a:cubicBezTo>
                <a:cubicBezTo>
                  <a:pt x="1231417" y="4031660"/>
                  <a:pt x="1253176" y="4022267"/>
                  <a:pt x="1274739" y="4012466"/>
                </a:cubicBezTo>
                <a:cubicBezTo>
                  <a:pt x="1287402" y="4006710"/>
                  <a:pt x="1299038" y="3998688"/>
                  <a:pt x="1312062" y="3993804"/>
                </a:cubicBezTo>
                <a:cubicBezTo>
                  <a:pt x="1324069" y="3989301"/>
                  <a:pt x="1336943" y="3987584"/>
                  <a:pt x="1349384" y="3984474"/>
                </a:cubicBezTo>
                <a:cubicBezTo>
                  <a:pt x="1374266" y="3972033"/>
                  <a:pt x="1398065" y="3957137"/>
                  <a:pt x="1424029" y="3947151"/>
                </a:cubicBezTo>
                <a:cubicBezTo>
                  <a:pt x="1438831" y="3941458"/>
                  <a:pt x="1455201" y="3941261"/>
                  <a:pt x="1470682" y="3937821"/>
                </a:cubicBezTo>
                <a:cubicBezTo>
                  <a:pt x="1483201" y="3935039"/>
                  <a:pt x="1495675" y="3932013"/>
                  <a:pt x="1508005" y="3928490"/>
                </a:cubicBezTo>
                <a:cubicBezTo>
                  <a:pt x="1517462" y="3925788"/>
                  <a:pt x="1526455" y="3921544"/>
                  <a:pt x="1535996" y="3919159"/>
                </a:cubicBezTo>
                <a:cubicBezTo>
                  <a:pt x="1551381" y="3915313"/>
                  <a:pt x="1567098" y="3912939"/>
                  <a:pt x="1582649" y="3909829"/>
                </a:cubicBezTo>
                <a:cubicBezTo>
                  <a:pt x="1640775" y="3851706"/>
                  <a:pt x="1556619" y="3930294"/>
                  <a:pt x="1629303" y="3881837"/>
                </a:cubicBezTo>
                <a:cubicBezTo>
                  <a:pt x="1691209" y="3840565"/>
                  <a:pt x="1624231" y="3865711"/>
                  <a:pt x="1685286" y="3835184"/>
                </a:cubicBezTo>
                <a:cubicBezTo>
                  <a:pt x="1741446" y="3807105"/>
                  <a:pt x="1719789" y="3827545"/>
                  <a:pt x="1769262" y="3797861"/>
                </a:cubicBezTo>
                <a:cubicBezTo>
                  <a:pt x="1881845" y="3730311"/>
                  <a:pt x="1777260" y="3784531"/>
                  <a:pt x="1862568" y="3741878"/>
                </a:cubicBezTo>
                <a:cubicBezTo>
                  <a:pt x="1944355" y="3660091"/>
                  <a:pt x="1840602" y="3760184"/>
                  <a:pt x="1918552" y="3695225"/>
                </a:cubicBezTo>
                <a:cubicBezTo>
                  <a:pt x="1949158" y="3669719"/>
                  <a:pt x="1993205" y="3611221"/>
                  <a:pt x="2002527" y="3583257"/>
                </a:cubicBezTo>
                <a:cubicBezTo>
                  <a:pt x="2036563" y="3481156"/>
                  <a:pt x="1982277" y="3635819"/>
                  <a:pt x="2030519" y="3527274"/>
                </a:cubicBezTo>
                <a:cubicBezTo>
                  <a:pt x="2069278" y="3440065"/>
                  <a:pt x="2022271" y="3498199"/>
                  <a:pt x="2086503" y="3433968"/>
                </a:cubicBezTo>
                <a:cubicBezTo>
                  <a:pt x="2098944" y="3409086"/>
                  <a:pt x="2110636" y="3383816"/>
                  <a:pt x="2123825" y="3359323"/>
                </a:cubicBezTo>
                <a:cubicBezTo>
                  <a:pt x="2132423" y="3343355"/>
                  <a:pt x="2144313" y="3329180"/>
                  <a:pt x="2151817" y="3312670"/>
                </a:cubicBezTo>
                <a:cubicBezTo>
                  <a:pt x="2159957" y="3294762"/>
                  <a:pt x="2165707" y="3275769"/>
                  <a:pt x="2170478" y="3256686"/>
                </a:cubicBezTo>
                <a:cubicBezTo>
                  <a:pt x="2175066" y="3238332"/>
                  <a:pt x="2171980" y="3217925"/>
                  <a:pt x="2179809" y="3200702"/>
                </a:cubicBezTo>
                <a:cubicBezTo>
                  <a:pt x="2188050" y="3182572"/>
                  <a:pt x="2204690" y="3169600"/>
                  <a:pt x="2217131" y="3154049"/>
                </a:cubicBezTo>
                <a:cubicBezTo>
                  <a:pt x="2245022" y="3014601"/>
                  <a:pt x="2197024" y="3229009"/>
                  <a:pt x="2263784" y="3042082"/>
                </a:cubicBezTo>
                <a:cubicBezTo>
                  <a:pt x="2271181" y="3021371"/>
                  <a:pt x="2267073" y="2997914"/>
                  <a:pt x="2273115" y="2976768"/>
                </a:cubicBezTo>
                <a:cubicBezTo>
                  <a:pt x="2279622" y="2953993"/>
                  <a:pt x="2293974" y="2934040"/>
                  <a:pt x="2301107" y="2911453"/>
                </a:cubicBezTo>
                <a:cubicBezTo>
                  <a:pt x="2312692" y="2874768"/>
                  <a:pt x="2314810" y="2835205"/>
                  <a:pt x="2329098" y="2799486"/>
                </a:cubicBezTo>
                <a:cubicBezTo>
                  <a:pt x="2373156" y="2689342"/>
                  <a:pt x="2349186" y="2734904"/>
                  <a:pt x="2394413" y="2659527"/>
                </a:cubicBezTo>
                <a:cubicBezTo>
                  <a:pt x="2409611" y="2583532"/>
                  <a:pt x="2395125" y="2641241"/>
                  <a:pt x="2422405" y="2566221"/>
                </a:cubicBezTo>
                <a:cubicBezTo>
                  <a:pt x="2438840" y="2521026"/>
                  <a:pt x="2436953" y="2510872"/>
                  <a:pt x="2459727" y="2472915"/>
                </a:cubicBezTo>
                <a:cubicBezTo>
                  <a:pt x="2471266" y="2453683"/>
                  <a:pt x="2487019" y="2436991"/>
                  <a:pt x="2497049" y="2416931"/>
                </a:cubicBezTo>
                <a:cubicBezTo>
                  <a:pt x="2545718" y="2319594"/>
                  <a:pt x="2524563" y="2310346"/>
                  <a:pt x="2590356" y="2211657"/>
                </a:cubicBezTo>
                <a:cubicBezTo>
                  <a:pt x="2638992" y="2138702"/>
                  <a:pt x="2625992" y="2161470"/>
                  <a:pt x="2674331" y="2071698"/>
                </a:cubicBezTo>
                <a:cubicBezTo>
                  <a:pt x="2680925" y="2059451"/>
                  <a:pt x="2685525" y="2046111"/>
                  <a:pt x="2692992" y="2034376"/>
                </a:cubicBezTo>
                <a:cubicBezTo>
                  <a:pt x="2707356" y="2011804"/>
                  <a:pt x="2726371" y="1992291"/>
                  <a:pt x="2739645" y="1969061"/>
                </a:cubicBezTo>
                <a:cubicBezTo>
                  <a:pt x="2772383" y="1911770"/>
                  <a:pt x="2762641" y="1904540"/>
                  <a:pt x="2786298" y="1847763"/>
                </a:cubicBezTo>
                <a:cubicBezTo>
                  <a:pt x="2794323" y="1828504"/>
                  <a:pt x="2803939" y="1809895"/>
                  <a:pt x="2814290" y="1791780"/>
                </a:cubicBezTo>
                <a:cubicBezTo>
                  <a:pt x="2841283" y="1744542"/>
                  <a:pt x="2879163" y="1702763"/>
                  <a:pt x="2898266" y="1651821"/>
                </a:cubicBezTo>
                <a:cubicBezTo>
                  <a:pt x="2907597" y="1626939"/>
                  <a:pt x="2915020" y="1601257"/>
                  <a:pt x="2926258" y="1577176"/>
                </a:cubicBezTo>
                <a:cubicBezTo>
                  <a:pt x="2936862" y="1554453"/>
                  <a:pt x="2951848" y="1534022"/>
                  <a:pt x="2963580" y="1511861"/>
                </a:cubicBezTo>
                <a:cubicBezTo>
                  <a:pt x="2979850" y="1481129"/>
                  <a:pt x="2994682" y="1449657"/>
                  <a:pt x="3010233" y="1418555"/>
                </a:cubicBezTo>
                <a:cubicBezTo>
                  <a:pt x="3016453" y="1375012"/>
                  <a:pt x="3017700" y="1330464"/>
                  <a:pt x="3028894" y="1287927"/>
                </a:cubicBezTo>
                <a:cubicBezTo>
                  <a:pt x="3033509" y="1270389"/>
                  <a:pt x="3051769" y="1258673"/>
                  <a:pt x="3056886" y="1241274"/>
                </a:cubicBezTo>
                <a:cubicBezTo>
                  <a:pt x="3067562" y="1204974"/>
                  <a:pt x="3075547" y="1129306"/>
                  <a:pt x="3075547" y="1129306"/>
                </a:cubicBezTo>
                <a:cubicBezTo>
                  <a:pt x="3069327" y="1017339"/>
                  <a:pt x="3070461" y="904719"/>
                  <a:pt x="3056886" y="793404"/>
                </a:cubicBezTo>
                <a:cubicBezTo>
                  <a:pt x="3054691" y="775402"/>
                  <a:pt x="3039561" y="761418"/>
                  <a:pt x="3028894" y="746751"/>
                </a:cubicBezTo>
                <a:cubicBezTo>
                  <a:pt x="2998353" y="704757"/>
                  <a:pt x="2931861" y="635588"/>
                  <a:pt x="2898266" y="606792"/>
                </a:cubicBezTo>
                <a:cubicBezTo>
                  <a:pt x="2884497" y="594990"/>
                  <a:pt x="2866524" y="589123"/>
                  <a:pt x="2851613" y="578800"/>
                </a:cubicBezTo>
                <a:cubicBezTo>
                  <a:pt x="2664236" y="449078"/>
                  <a:pt x="2859338" y="568667"/>
                  <a:pt x="2730315" y="504155"/>
                </a:cubicBezTo>
                <a:cubicBezTo>
                  <a:pt x="2695459" y="486727"/>
                  <a:pt x="2664096" y="462045"/>
                  <a:pt x="2627678" y="448172"/>
                </a:cubicBezTo>
                <a:cubicBezTo>
                  <a:pt x="2598038" y="436881"/>
                  <a:pt x="2564972" y="437856"/>
                  <a:pt x="2534372" y="429510"/>
                </a:cubicBezTo>
                <a:cubicBezTo>
                  <a:pt x="2496417" y="419159"/>
                  <a:pt x="2460006" y="403758"/>
                  <a:pt x="2422405" y="392188"/>
                </a:cubicBezTo>
                <a:cubicBezTo>
                  <a:pt x="2391564" y="382699"/>
                  <a:pt x="2219512" y="333227"/>
                  <a:pt x="2179809" y="326874"/>
                </a:cubicBezTo>
                <a:cubicBezTo>
                  <a:pt x="2139766" y="320467"/>
                  <a:pt x="2098944" y="320653"/>
                  <a:pt x="2058511" y="317543"/>
                </a:cubicBezTo>
                <a:cubicBezTo>
                  <a:pt x="1890518" y="275545"/>
                  <a:pt x="2096711" y="323912"/>
                  <a:pt x="1834576" y="280221"/>
                </a:cubicBezTo>
                <a:cubicBezTo>
                  <a:pt x="1815915" y="277111"/>
                  <a:pt x="1797143" y="274600"/>
                  <a:pt x="1778592" y="270890"/>
                </a:cubicBezTo>
                <a:cubicBezTo>
                  <a:pt x="1750474" y="265266"/>
                  <a:pt x="1722855" y="257212"/>
                  <a:pt x="1694617" y="252229"/>
                </a:cubicBezTo>
                <a:cubicBezTo>
                  <a:pt x="1669923" y="247871"/>
                  <a:pt x="1644756" y="246711"/>
                  <a:pt x="1619972" y="242898"/>
                </a:cubicBezTo>
                <a:cubicBezTo>
                  <a:pt x="1604297" y="240487"/>
                  <a:pt x="1588870" y="236678"/>
                  <a:pt x="1573319" y="233568"/>
                </a:cubicBezTo>
                <a:cubicBezTo>
                  <a:pt x="1526557" y="210186"/>
                  <a:pt x="1537660" y="213539"/>
                  <a:pt x="1480013" y="196245"/>
                </a:cubicBezTo>
                <a:cubicBezTo>
                  <a:pt x="1465058" y="191759"/>
                  <a:pt x="1430382" y="185426"/>
                  <a:pt x="1414698" y="177584"/>
                </a:cubicBezTo>
                <a:cubicBezTo>
                  <a:pt x="1398477" y="169473"/>
                  <a:pt x="1384479" y="157261"/>
                  <a:pt x="1368045" y="149592"/>
                </a:cubicBezTo>
                <a:cubicBezTo>
                  <a:pt x="1293975" y="115026"/>
                  <a:pt x="1258952" y="107534"/>
                  <a:pt x="1181433" y="84278"/>
                </a:cubicBezTo>
                <a:cubicBezTo>
                  <a:pt x="1172102" y="78058"/>
                  <a:pt x="1163853" y="69782"/>
                  <a:pt x="1153441" y="65617"/>
                </a:cubicBezTo>
                <a:cubicBezTo>
                  <a:pt x="1105403" y="46402"/>
                  <a:pt x="1073223" y="44826"/>
                  <a:pt x="1022813" y="37625"/>
                </a:cubicBezTo>
                <a:cubicBezTo>
                  <a:pt x="1013482" y="34515"/>
                  <a:pt x="1003618" y="32693"/>
                  <a:pt x="994821" y="28294"/>
                </a:cubicBezTo>
                <a:cubicBezTo>
                  <a:pt x="958174" y="9971"/>
                  <a:pt x="975404" y="3833"/>
                  <a:pt x="929507" y="302"/>
                </a:cubicBezTo>
                <a:cubicBezTo>
                  <a:pt x="901597" y="-1845"/>
                  <a:pt x="882854" y="8078"/>
                  <a:pt x="873523" y="9633"/>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9" name="TextBox 18"/>
          <p:cNvSpPr txBox="1"/>
          <p:nvPr/>
        </p:nvSpPr>
        <p:spPr>
          <a:xfrm>
            <a:off x="2820384" y="5668466"/>
            <a:ext cx="5630067" cy="923330"/>
          </a:xfrm>
          <a:prstGeom prst="rect">
            <a:avLst/>
          </a:prstGeom>
          <a:noFill/>
        </p:spPr>
        <p:txBody>
          <a:bodyPr wrap="none" rtlCol="0">
            <a:spAutoFit/>
          </a:bodyPr>
          <a:lstStyle/>
          <a:p>
            <a:r>
              <a:rPr lang="nb-NO" dirty="0">
                <a:solidFill>
                  <a:schemeClr val="accent2">
                    <a:lumMod val="75000"/>
                  </a:schemeClr>
                </a:solidFill>
              </a:rPr>
              <a:t>Operasjonelle variabler eller Item</a:t>
            </a:r>
          </a:p>
          <a:p>
            <a:r>
              <a:rPr lang="nb-NO" dirty="0">
                <a:solidFill>
                  <a:schemeClr val="accent2">
                    <a:lumMod val="75000"/>
                  </a:schemeClr>
                </a:solidFill>
              </a:rPr>
              <a:t>«spørsmål/utsagn som fanger opp verdier tilhørende</a:t>
            </a:r>
          </a:p>
          <a:p>
            <a:r>
              <a:rPr lang="nb-NO" dirty="0">
                <a:solidFill>
                  <a:schemeClr val="accent2">
                    <a:lumMod val="75000"/>
                  </a:schemeClr>
                </a:solidFill>
              </a:rPr>
              <a:t>enhetene i studien»</a:t>
            </a:r>
          </a:p>
        </p:txBody>
      </p:sp>
      <p:cxnSp>
        <p:nvCxnSpPr>
          <p:cNvPr id="7" name="Straight Arrow Connector 6"/>
          <p:cNvCxnSpPr/>
          <p:nvPr/>
        </p:nvCxnSpPr>
        <p:spPr>
          <a:xfrm flipH="1" flipV="1">
            <a:off x="3596762" y="5227912"/>
            <a:ext cx="858610" cy="537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612148" y="4025433"/>
            <a:ext cx="3480440" cy="1754326"/>
          </a:xfrm>
          <a:prstGeom prst="rect">
            <a:avLst/>
          </a:prstGeom>
          <a:noFill/>
        </p:spPr>
        <p:txBody>
          <a:bodyPr wrap="none" rtlCol="0">
            <a:spAutoFit/>
          </a:bodyPr>
          <a:lstStyle/>
          <a:p>
            <a:r>
              <a:rPr lang="nb-NO" dirty="0"/>
              <a:t>I en formativ målemodell</a:t>
            </a:r>
          </a:p>
          <a:p>
            <a:r>
              <a:rPr lang="nb-NO" dirty="0"/>
              <a:t>skaper </a:t>
            </a:r>
            <a:r>
              <a:rPr lang="nb-NO" dirty="0" err="1"/>
              <a:t>itemene</a:t>
            </a:r>
            <a:r>
              <a:rPr lang="nb-NO" dirty="0"/>
              <a:t>/utsagnene den </a:t>
            </a:r>
          </a:p>
          <a:p>
            <a:r>
              <a:rPr lang="nb-NO" dirty="0"/>
              <a:t>teoretiske variabelen. </a:t>
            </a:r>
          </a:p>
          <a:p>
            <a:r>
              <a:rPr lang="nb-NO" dirty="0"/>
              <a:t>Det er summen av </a:t>
            </a:r>
            <a:r>
              <a:rPr lang="nb-NO" dirty="0" err="1"/>
              <a:t>itemene</a:t>
            </a:r>
            <a:r>
              <a:rPr lang="nb-NO" dirty="0"/>
              <a:t> </a:t>
            </a:r>
          </a:p>
          <a:p>
            <a:r>
              <a:rPr lang="nb-NO" dirty="0"/>
              <a:t>som gir verdi til den teoretiske </a:t>
            </a:r>
          </a:p>
          <a:p>
            <a:r>
              <a:rPr lang="nb-NO" dirty="0"/>
              <a:t>variabelen.</a:t>
            </a:r>
          </a:p>
        </p:txBody>
      </p:sp>
    </p:spTree>
    <p:extLst>
      <p:ext uri="{BB962C8B-B14F-4D97-AF65-F5344CB8AC3E}">
        <p14:creationId xmlns:p14="http://schemas.microsoft.com/office/powerpoint/2010/main" val="75356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748"/>
                                        </p:tgtEl>
                                        <p:attrNameLst>
                                          <p:attrName>style.visibility</p:attrName>
                                        </p:attrNameLst>
                                      </p:cBhvr>
                                      <p:to>
                                        <p:strVal val="visible"/>
                                      </p:to>
                                    </p:set>
                                    <p:anim calcmode="lin" valueType="num">
                                      <p:cBhvr additive="base">
                                        <p:cTn id="12" dur="500" fill="hold"/>
                                        <p:tgtEl>
                                          <p:spTgt spid="31748"/>
                                        </p:tgtEl>
                                        <p:attrNameLst>
                                          <p:attrName>ppt_x</p:attrName>
                                        </p:attrNameLst>
                                      </p:cBhvr>
                                      <p:tavLst>
                                        <p:tav tm="0">
                                          <p:val>
                                            <p:strVal val="#ppt_x"/>
                                          </p:val>
                                        </p:tav>
                                        <p:tav tm="100000">
                                          <p:val>
                                            <p:strVal val="#ppt_x"/>
                                          </p:val>
                                        </p:tav>
                                      </p:tavLst>
                                    </p:anim>
                                    <p:anim calcmode="lin" valueType="num">
                                      <p:cBhvr additive="base">
                                        <p:cTn id="13"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749"/>
                                        </p:tgtEl>
                                        <p:attrNameLst>
                                          <p:attrName>style.visibility</p:attrName>
                                        </p:attrNameLst>
                                      </p:cBhvr>
                                      <p:to>
                                        <p:strVal val="visible"/>
                                      </p:to>
                                    </p:set>
                                    <p:animEffect transition="in" filter="fade">
                                      <p:cBhvr>
                                        <p:cTn id="29" dur="500"/>
                                        <p:tgtEl>
                                          <p:spTgt spid="3174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75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175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752"/>
                                        </p:tgtEl>
                                        <p:attrNameLst>
                                          <p:attrName>style.visibility</p:attrName>
                                        </p:attrNameLst>
                                      </p:cBhvr>
                                      <p:to>
                                        <p:strVal val="visible"/>
                                      </p:to>
                                    </p:set>
                                    <p:animEffect transition="in" filter="fade">
                                      <p:cBhvr>
                                        <p:cTn id="42" dur="500"/>
                                        <p:tgtEl>
                                          <p:spTgt spid="317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fade">
                                      <p:cBhvr>
                                        <p:cTn id="47" dur="500"/>
                                        <p:tgtEl>
                                          <p:spTgt spid="3175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75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175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75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175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1000"/>
                                        <p:tgtEl>
                                          <p:spTgt spid="5"/>
                                        </p:tgtEl>
                                      </p:cBhvr>
                                    </p:animEffect>
                                    <p:anim calcmode="lin" valueType="num">
                                      <p:cBhvr>
                                        <p:cTn id="69" dur="1000" fill="hold"/>
                                        <p:tgtEl>
                                          <p:spTgt spid="5"/>
                                        </p:tgtEl>
                                        <p:attrNameLst>
                                          <p:attrName>ppt_x</p:attrName>
                                        </p:attrNameLst>
                                      </p:cBhvr>
                                      <p:tavLst>
                                        <p:tav tm="0">
                                          <p:val>
                                            <p:strVal val="#ppt_x"/>
                                          </p:val>
                                        </p:tav>
                                        <p:tav tm="100000">
                                          <p:val>
                                            <p:strVal val="#ppt_x"/>
                                          </p:val>
                                        </p:tav>
                                      </p:tavLst>
                                    </p:anim>
                                    <p:anim calcmode="lin" valueType="num">
                                      <p:cBhvr>
                                        <p:cTn id="7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down)">
                                      <p:cBhvr>
                                        <p:cTn id="75" dur="5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wipe(down)">
                                      <p:cBhvr>
                                        <p:cTn id="8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9" grpId="0"/>
      <p:bldP spid="31750" grpId="0" animBg="1"/>
      <p:bldP spid="31751" grpId="0" animBg="1"/>
      <p:bldP spid="31752" grpId="0" animBg="1"/>
      <p:bldP spid="31753" grpId="0" animBg="1"/>
      <p:bldP spid="31754" grpId="0" animBg="1"/>
      <p:bldP spid="31755" grpId="0" animBg="1"/>
      <p:bldP spid="31756" grpId="0" animBg="1"/>
      <p:bldP spid="31757" grpId="0" animBg="1"/>
      <p:bldP spid="14" grpId="0"/>
      <p:bldP spid="5" grpId="0" animBg="1"/>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nb-NO" dirty="0"/>
              <a:t>Formativ målemodell</a:t>
            </a:r>
            <a:endParaRPr lang="nb-NO" dirty="0"/>
          </a:p>
        </p:txBody>
      </p:sp>
      <p:sp>
        <p:nvSpPr>
          <p:cNvPr id="3" name="Content Placeholder 2"/>
          <p:cNvSpPr>
            <a:spLocks noGrp="1"/>
          </p:cNvSpPr>
          <p:nvPr>
            <p:ph idx="1"/>
          </p:nvPr>
        </p:nvSpPr>
        <p:spPr>
          <a:xfrm>
            <a:off x="872542" y="1789820"/>
            <a:ext cx="9286063" cy="4334756"/>
          </a:xfrm>
        </p:spPr>
        <p:txBody>
          <a:bodyPr>
            <a:normAutofit/>
          </a:bodyPr>
          <a:lstStyle/>
          <a:p>
            <a:r>
              <a:rPr lang="nb-NO" dirty="0"/>
              <a:t>Hva kan vi forvente?</a:t>
            </a:r>
          </a:p>
          <a:p>
            <a:pPr lvl="1"/>
            <a:r>
              <a:rPr lang="nb-NO" dirty="0"/>
              <a:t>Vi kan </a:t>
            </a:r>
            <a:r>
              <a:rPr lang="nb-NO" u="sng" dirty="0"/>
              <a:t>ikke</a:t>
            </a:r>
            <a:r>
              <a:rPr lang="nb-NO" dirty="0"/>
              <a:t> forvente noen form for </a:t>
            </a:r>
            <a:r>
              <a:rPr lang="nb-NO" u="sng" dirty="0"/>
              <a:t>mønster</a:t>
            </a:r>
            <a:r>
              <a:rPr lang="nb-NO" dirty="0"/>
              <a:t> i enhetens svar</a:t>
            </a:r>
          </a:p>
          <a:p>
            <a:pPr lvl="1"/>
            <a:r>
              <a:rPr lang="nb-NO" dirty="0"/>
              <a:t>Det kan være enheter som rapporterer mange timer på </a:t>
            </a:r>
            <a:r>
              <a:rPr lang="nb-NO" dirty="0" err="1"/>
              <a:t>TokTok</a:t>
            </a:r>
            <a:r>
              <a:rPr lang="nb-NO" dirty="0"/>
              <a:t> og timer på Instagram, enheter som har mange innlegg og mange timer på Instagram eller enheter med mange timer men få innlegg på Instagram. </a:t>
            </a:r>
          </a:p>
          <a:p>
            <a:pPr lvl="1"/>
            <a:r>
              <a:rPr lang="nb-NO" dirty="0"/>
              <a:t>Vi forventer </a:t>
            </a:r>
            <a:r>
              <a:rPr lang="nb-NO" u="sng" dirty="0"/>
              <a:t>alle slags kombinasjoner </a:t>
            </a:r>
            <a:r>
              <a:rPr lang="nb-NO" dirty="0"/>
              <a:t>av verdier på </a:t>
            </a:r>
            <a:r>
              <a:rPr lang="nb-NO" dirty="0" err="1"/>
              <a:t>itemene</a:t>
            </a:r>
            <a:r>
              <a:rPr lang="nb-NO" dirty="0"/>
              <a:t> </a:t>
            </a:r>
          </a:p>
          <a:p>
            <a:pPr lvl="2"/>
            <a:r>
              <a:rPr lang="nb-NO" sz="1600" dirty="0">
                <a:solidFill>
                  <a:schemeClr val="accent2">
                    <a:lumMod val="75000"/>
                  </a:schemeClr>
                </a:solidFill>
              </a:rPr>
              <a:t>En IQ test med ulike temaer - regning, ordtak, romforståelse, tolke følelser etc.)</a:t>
            </a:r>
            <a:endParaRPr lang="nb-NO" sz="2800" dirty="0">
              <a:solidFill>
                <a:schemeClr val="accent2">
                  <a:lumMod val="75000"/>
                </a:schemeClr>
              </a:solidFill>
            </a:endParaRPr>
          </a:p>
          <a:p>
            <a:endParaRPr lang="nb-NO" dirty="0"/>
          </a:p>
          <a:p>
            <a:r>
              <a:rPr lang="nb-NO" dirty="0"/>
              <a:t>En slik forventning </a:t>
            </a:r>
            <a:r>
              <a:rPr lang="nb-NO" b="1" u="sng" dirty="0"/>
              <a:t>kan IKKE testes statistisk</a:t>
            </a:r>
            <a:r>
              <a:rPr lang="nb-NO" dirty="0"/>
              <a:t>, men det er viktig at vi er sikre på at alt som skaper den teoretiske variabelen blir målt</a:t>
            </a:r>
          </a:p>
          <a:p>
            <a:pPr lvl="1"/>
            <a:r>
              <a:rPr lang="nb-NO" dirty="0"/>
              <a:t>Altså at vi måler alt som skaper aktivitet på sosiale medier, slik vi har definert begrepet rent teoretisk</a:t>
            </a:r>
          </a:p>
          <a:p>
            <a:endParaRPr lang="nb-NO" dirty="0"/>
          </a:p>
        </p:txBody>
      </p:sp>
    </p:spTree>
    <p:extLst>
      <p:ext uri="{BB962C8B-B14F-4D97-AF65-F5344CB8AC3E}">
        <p14:creationId xmlns:p14="http://schemas.microsoft.com/office/powerpoint/2010/main" val="42682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Spørsmål og variabler</a:t>
            </a:r>
          </a:p>
        </p:txBody>
      </p:sp>
      <p:sp>
        <p:nvSpPr>
          <p:cNvPr id="3" name="Content Placeholder 2"/>
          <p:cNvSpPr>
            <a:spLocks noGrp="1"/>
          </p:cNvSpPr>
          <p:nvPr>
            <p:ph idx="1"/>
          </p:nvPr>
        </p:nvSpPr>
        <p:spPr/>
        <p:txBody>
          <a:bodyPr/>
          <a:lstStyle/>
          <a:p>
            <a:r>
              <a:rPr lang="nb-NO"/>
              <a:t>Kvantitative data samles som regel inn via et spørreskjema</a:t>
            </a:r>
          </a:p>
          <a:p>
            <a:r>
              <a:rPr lang="nb-NO"/>
              <a:t>Hvert spørsmål i spørreskjemaet tilsvarer en kvantitativ variabel som kan analyseres statistisk</a:t>
            </a:r>
          </a:p>
          <a:p>
            <a:endParaRPr lang="nb-NO" dirty="0"/>
          </a:p>
        </p:txBody>
      </p:sp>
      <p:pic>
        <p:nvPicPr>
          <p:cNvPr id="5" name="Picture 4"/>
          <p:cNvPicPr>
            <a:picLocks noChangeAspect="1"/>
          </p:cNvPicPr>
          <p:nvPr/>
        </p:nvPicPr>
        <p:blipFill>
          <a:blip r:embed="rId2"/>
          <a:stretch>
            <a:fillRect/>
          </a:stretch>
        </p:blipFill>
        <p:spPr>
          <a:xfrm>
            <a:off x="1024128" y="3777728"/>
            <a:ext cx="7250498" cy="1870038"/>
          </a:xfrm>
          <a:prstGeom prst="rect">
            <a:avLst/>
          </a:prstGeom>
        </p:spPr>
      </p:pic>
      <p:pic>
        <p:nvPicPr>
          <p:cNvPr id="9" name="Picture 8"/>
          <p:cNvPicPr>
            <a:picLocks noChangeAspect="1"/>
          </p:cNvPicPr>
          <p:nvPr/>
        </p:nvPicPr>
        <p:blipFill>
          <a:blip r:embed="rId3"/>
          <a:stretch>
            <a:fillRect/>
          </a:stretch>
        </p:blipFill>
        <p:spPr>
          <a:xfrm>
            <a:off x="8274626" y="4948517"/>
            <a:ext cx="3525360" cy="1127760"/>
          </a:xfrm>
          <a:prstGeom prst="rect">
            <a:avLst/>
          </a:prstGeom>
        </p:spPr>
      </p:pic>
    </p:spTree>
    <p:extLst>
      <p:ext uri="{BB962C8B-B14F-4D97-AF65-F5344CB8AC3E}">
        <p14:creationId xmlns:p14="http://schemas.microsoft.com/office/powerpoint/2010/main" val="119442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0039" y="640080"/>
            <a:ext cx="3429855" cy="5613236"/>
          </a:xfrm>
        </p:spPr>
        <p:txBody>
          <a:bodyPr anchor="ctr">
            <a:normAutofit/>
          </a:bodyPr>
          <a:lstStyle/>
          <a:p>
            <a:r>
              <a:rPr lang="nb-NO">
                <a:solidFill>
                  <a:srgbClr val="FFFFFF"/>
                </a:solidFill>
              </a:rPr>
              <a:t>Variablers målenivå – nominale data</a:t>
            </a:r>
          </a:p>
        </p:txBody>
      </p:sp>
      <p:sp>
        <p:nvSpPr>
          <p:cNvPr id="3" name="Content Placeholder 2"/>
          <p:cNvSpPr>
            <a:spLocks noGrp="1"/>
          </p:cNvSpPr>
          <p:nvPr>
            <p:ph idx="1"/>
          </p:nvPr>
        </p:nvSpPr>
        <p:spPr>
          <a:xfrm>
            <a:off x="4699818" y="640080"/>
            <a:ext cx="7172138" cy="4341495"/>
          </a:xfrm>
        </p:spPr>
        <p:txBody>
          <a:bodyPr>
            <a:normAutofit fontScale="92500" lnSpcReduction="10000"/>
          </a:bodyPr>
          <a:lstStyle/>
          <a:p>
            <a:r>
              <a:rPr lang="nb-NO" sz="2800" dirty="0"/>
              <a:t>Nominalnivå</a:t>
            </a:r>
          </a:p>
          <a:p>
            <a:pPr marL="128016" lvl="1" indent="0">
              <a:buNone/>
            </a:pPr>
            <a:endParaRPr lang="nb-NO" sz="1500" dirty="0"/>
          </a:p>
          <a:p>
            <a:pPr marL="128016" lvl="1" indent="0">
              <a:buNone/>
            </a:pPr>
            <a:r>
              <a:rPr lang="nb-NO" sz="2000" dirty="0"/>
              <a:t>En variabel med verdier som er likeverdige, det vil si at de ikke kan rangeres på en naturlig måte</a:t>
            </a:r>
          </a:p>
          <a:p>
            <a:pPr marL="128016" lvl="1" indent="0">
              <a:buNone/>
            </a:pPr>
            <a:endParaRPr lang="nb-NO" sz="2000" dirty="0"/>
          </a:p>
          <a:p>
            <a:pPr lvl="1">
              <a:buFontTx/>
              <a:buChar char="-"/>
            </a:pPr>
            <a:r>
              <a:rPr lang="nb-NO" sz="2000" dirty="0"/>
              <a:t>Hvilket Campus tilhører du?  (Ringerike, Vestfold, Drammen, Bø, Kongsberg)</a:t>
            </a:r>
          </a:p>
          <a:p>
            <a:pPr lvl="1">
              <a:buFontTx/>
              <a:buChar char="-"/>
            </a:pPr>
            <a:r>
              <a:rPr lang="nb-NO" sz="2000" dirty="0"/>
              <a:t>Kjønn: (Kvinne, Mann)</a:t>
            </a:r>
          </a:p>
          <a:p>
            <a:pPr lvl="1">
              <a:buFontTx/>
              <a:buChar char="-"/>
            </a:pPr>
            <a:r>
              <a:rPr lang="nb-NO" sz="2000" dirty="0"/>
              <a:t>Hvilken matvarekjede foretrekker du? (Rema, Spar, Kiwi etc.)</a:t>
            </a:r>
          </a:p>
          <a:p>
            <a:pPr lvl="1">
              <a:buFontTx/>
              <a:buChar char="-"/>
            </a:pPr>
            <a:endParaRPr lang="nb-NO" sz="2000" dirty="0"/>
          </a:p>
          <a:p>
            <a:pPr marL="128016" lvl="1" indent="0">
              <a:buNone/>
            </a:pPr>
            <a:r>
              <a:rPr lang="nb-NO" sz="2000" dirty="0"/>
              <a:t>Nominale variabler som har kun to mulige verdier </a:t>
            </a:r>
            <a:r>
              <a:rPr lang="nb-NO" sz="2000" dirty="0" err="1"/>
              <a:t>f.eks</a:t>
            </a:r>
            <a:r>
              <a:rPr lang="nb-NO" sz="2000" dirty="0"/>
              <a:t> kjønn kalles også </a:t>
            </a:r>
            <a:r>
              <a:rPr lang="nb-NO" sz="2000" b="1" dirty="0"/>
              <a:t>DIKOTOME</a:t>
            </a:r>
            <a:r>
              <a:rPr lang="nb-NO" sz="2000" dirty="0"/>
              <a:t> variabler</a:t>
            </a:r>
          </a:p>
          <a:p>
            <a:pPr marL="128016" lvl="1" indent="0">
              <a:buNone/>
            </a:pPr>
            <a:r>
              <a:rPr lang="nb-NO" sz="2000" dirty="0"/>
              <a:t>Man kan bearbeide nominale variabler slik at de kun har to verdier, da kalles det DUMMY variabler </a:t>
            </a:r>
            <a:r>
              <a:rPr lang="nb-NO" sz="2000" dirty="0" err="1"/>
              <a:t>f.eks</a:t>
            </a:r>
            <a:r>
              <a:rPr lang="nb-NO" sz="2000" dirty="0"/>
              <a:t> Ringerike / De andre Campusene</a:t>
            </a:r>
          </a:p>
        </p:txBody>
      </p:sp>
      <p:pic>
        <p:nvPicPr>
          <p:cNvPr id="1026" name="Picture 2" descr="Ja Nei Knapp - Gratis bilde på Pixabay">
            <a:extLst>
              <a:ext uri="{FF2B5EF4-FFF2-40B4-BE49-F238E27FC236}">
                <a16:creationId xmlns:a16="http://schemas.microsoft.com/office/drawing/2014/main" id="{C31D88EA-B601-D0EB-5DA4-06AFEAD443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1952" y="5327664"/>
            <a:ext cx="2160230" cy="107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3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026"/>
                                        </p:tgtEl>
                                        <p:attrNameLst>
                                          <p:attrName>style.visibility</p:attrName>
                                        </p:attrNameLst>
                                      </p:cBhvr>
                                      <p:to>
                                        <p:strVal val="visible"/>
                                      </p:to>
                                    </p:set>
                                    <p:animEffect transition="in" filter="barn(inVertical)">
                                      <p:cBhvr>
                                        <p:cTn id="38" dur="500"/>
                                        <p:tgtEl>
                                          <p:spTgt spid="1026"/>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0039" y="640080"/>
            <a:ext cx="3429855" cy="5613236"/>
          </a:xfrm>
        </p:spPr>
        <p:txBody>
          <a:bodyPr anchor="ctr">
            <a:normAutofit/>
          </a:bodyPr>
          <a:lstStyle/>
          <a:p>
            <a:r>
              <a:rPr lang="nb-NO">
                <a:solidFill>
                  <a:srgbClr val="FFFFFF"/>
                </a:solidFill>
              </a:rPr>
              <a:t>Variablers målenivå – ordinale data</a:t>
            </a:r>
          </a:p>
        </p:txBody>
      </p:sp>
      <p:sp>
        <p:nvSpPr>
          <p:cNvPr id="3" name="Content Placeholder 2"/>
          <p:cNvSpPr>
            <a:spLocks noGrp="1"/>
          </p:cNvSpPr>
          <p:nvPr>
            <p:ph idx="1"/>
          </p:nvPr>
        </p:nvSpPr>
        <p:spPr>
          <a:xfrm>
            <a:off x="4699818" y="640080"/>
            <a:ext cx="7172138" cy="3960178"/>
          </a:xfrm>
        </p:spPr>
        <p:txBody>
          <a:bodyPr>
            <a:normAutofit/>
          </a:bodyPr>
          <a:lstStyle/>
          <a:p>
            <a:r>
              <a:rPr lang="nb-NO" sz="2800" dirty="0"/>
              <a:t>Ordinalnivå </a:t>
            </a:r>
          </a:p>
          <a:p>
            <a:pPr marL="128016" lvl="1" indent="0">
              <a:buNone/>
            </a:pPr>
            <a:endParaRPr lang="nb-NO" dirty="0"/>
          </a:p>
          <a:p>
            <a:pPr marL="128016" lvl="1" indent="0">
              <a:buNone/>
            </a:pPr>
            <a:r>
              <a:rPr lang="nb-NO" sz="2000" dirty="0"/>
              <a:t>En variabel med verdier som kan rangeres på en naturlig måte</a:t>
            </a:r>
          </a:p>
          <a:p>
            <a:pPr marL="128016" lvl="1" indent="0">
              <a:buNone/>
            </a:pPr>
            <a:endParaRPr lang="nb-NO" sz="2000" dirty="0"/>
          </a:p>
          <a:p>
            <a:pPr lvl="1">
              <a:buFontTx/>
              <a:buChar char="-"/>
            </a:pPr>
            <a:r>
              <a:rPr lang="nb-NO" sz="2000" dirty="0"/>
              <a:t>Hvor gammel er du?  </a:t>
            </a:r>
          </a:p>
          <a:p>
            <a:pPr lvl="2">
              <a:buFontTx/>
              <a:buChar char="-"/>
            </a:pPr>
            <a:r>
              <a:rPr lang="nb-NO" sz="1600" dirty="0"/>
              <a:t>A) 20-30  B) 31-40  C) 41-50  D) 50 eller eldre</a:t>
            </a:r>
          </a:p>
          <a:p>
            <a:pPr lvl="1">
              <a:buFontTx/>
              <a:buChar char="-"/>
            </a:pPr>
            <a:r>
              <a:rPr lang="nb-NO" sz="2000" dirty="0"/>
              <a:t>Hvor fornøyd er du med undervisningen på kurset «SAM2000»? </a:t>
            </a:r>
          </a:p>
          <a:p>
            <a:pPr lvl="2">
              <a:buFontTx/>
              <a:buChar char="-"/>
            </a:pPr>
            <a:r>
              <a:rPr lang="nb-NO" sz="1600" dirty="0"/>
              <a:t>1: Svært lite fornøyd, 2: Lite fornøyd, 3: Litt fornøyd, 5: Ganske fornøyd 6: Svært fornøyd</a:t>
            </a:r>
          </a:p>
          <a:p>
            <a:pPr lvl="1"/>
            <a:r>
              <a:rPr lang="nb-NO" sz="2000" dirty="0"/>
              <a:t>Hvor ofte handler du i din foretrukne matbutikk? </a:t>
            </a:r>
          </a:p>
          <a:p>
            <a:pPr lvl="2"/>
            <a:r>
              <a:rPr lang="nb-NO" sz="1600" dirty="0"/>
              <a:t>Aldri, 1-2 ganger per måned,  Hver uke, 1-2 ganger per uke, Flere dager i uken, Hver dag, Flere ganger om dagen</a:t>
            </a:r>
          </a:p>
          <a:p>
            <a:endParaRPr lang="nb-NO" dirty="0"/>
          </a:p>
          <a:p>
            <a:pPr marL="0" indent="0">
              <a:buNone/>
            </a:pPr>
            <a:endParaRPr lang="nb-NO" dirty="0"/>
          </a:p>
        </p:txBody>
      </p:sp>
      <p:pic>
        <p:nvPicPr>
          <p:cNvPr id="2050" name="Picture 2" descr="Tilgang til data om livsløp, aldring og generasjon | NSD">
            <a:extLst>
              <a:ext uri="{FF2B5EF4-FFF2-40B4-BE49-F238E27FC236}">
                <a16:creationId xmlns:a16="http://schemas.microsoft.com/office/drawing/2014/main" id="{EB88891D-84F0-33F5-E185-A34B12ECC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9243" y="4600258"/>
            <a:ext cx="5847397" cy="170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0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animEffect transition="in" filter="barn(inVertical)">
                                      <p:cBhvr>
                                        <p:cTn id="28" dur="500"/>
                                        <p:tgtEl>
                                          <p:spTgt spid="205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nb-NO">
                <a:solidFill>
                  <a:srgbClr val="FFFFFF"/>
                </a:solidFill>
              </a:rPr>
              <a:t>Variablers målenivå – intervall og forholdstall </a:t>
            </a:r>
          </a:p>
        </p:txBody>
      </p:sp>
      <p:sp>
        <p:nvSpPr>
          <p:cNvPr id="3" name="Content Placeholder 2"/>
          <p:cNvSpPr>
            <a:spLocks noGrp="1"/>
          </p:cNvSpPr>
          <p:nvPr>
            <p:ph idx="1"/>
          </p:nvPr>
        </p:nvSpPr>
        <p:spPr>
          <a:xfrm>
            <a:off x="4951048" y="804333"/>
            <a:ext cx="6306003" cy="5249334"/>
          </a:xfrm>
        </p:spPr>
        <p:txBody>
          <a:bodyPr anchor="ctr">
            <a:normAutofit lnSpcReduction="10000"/>
          </a:bodyPr>
          <a:lstStyle/>
          <a:p>
            <a:r>
              <a:rPr lang="nb-NO" sz="3200" dirty="0"/>
              <a:t>Intervallnivå</a:t>
            </a:r>
          </a:p>
          <a:p>
            <a:r>
              <a:rPr lang="nb-NO" sz="2000" dirty="0"/>
              <a:t>En variabel med verdier som kan rangeres på en naturlig måte og hvor det er eksakt lik avstand mellom alle mulige verdier</a:t>
            </a:r>
          </a:p>
          <a:p>
            <a:endParaRPr lang="nb-NO" sz="2000" dirty="0"/>
          </a:p>
          <a:p>
            <a:r>
              <a:rPr lang="nb-NO" sz="2000" dirty="0"/>
              <a:t>Hvor høy var pasientens temperatur?   ___°C</a:t>
            </a:r>
          </a:p>
          <a:p>
            <a:r>
              <a:rPr lang="nb-NO" sz="2000" dirty="0"/>
              <a:t>Oppgi IQ verdien etter den praktiske testen: _____</a:t>
            </a:r>
          </a:p>
          <a:p>
            <a:endParaRPr lang="nb-NO" sz="2000" dirty="0"/>
          </a:p>
          <a:p>
            <a:r>
              <a:rPr lang="nb-NO" sz="2800" dirty="0"/>
              <a:t>Forholdstall</a:t>
            </a:r>
          </a:p>
          <a:p>
            <a:r>
              <a:rPr lang="nb-NO" sz="2000" dirty="0"/>
              <a:t>En variabel som kan rangeres etter eksakt lik avstand og </a:t>
            </a:r>
            <a:r>
              <a:rPr lang="nb-NO" sz="2000" u="sng" dirty="0"/>
              <a:t>med ett nullpunkt</a:t>
            </a:r>
          </a:p>
          <a:p>
            <a:r>
              <a:rPr lang="nb-NO" sz="2000" dirty="0"/>
              <a:t>Hvor høy er din bruttoårsinntekt uten ekstrainntekter som overtid </a:t>
            </a:r>
            <a:r>
              <a:rPr lang="nb-NO" sz="2000" dirty="0" err="1"/>
              <a:t>etc</a:t>
            </a:r>
            <a:r>
              <a:rPr lang="nb-NO" sz="2000" dirty="0"/>
              <a:t>? _______kr</a:t>
            </a:r>
          </a:p>
          <a:p>
            <a:endParaRPr lang="nb-NO" sz="2000" dirty="0"/>
          </a:p>
        </p:txBody>
      </p:sp>
      <p:pic>
        <p:nvPicPr>
          <p:cNvPr id="3074" name="Picture 2" descr="Feber: En komplett guide (Årsak, symptomer, behandling)">
            <a:extLst>
              <a:ext uri="{FF2B5EF4-FFF2-40B4-BE49-F238E27FC236}">
                <a16:creationId xmlns:a16="http://schemas.microsoft.com/office/drawing/2014/main" id="{09D42F1A-8710-2711-80AD-20AEDEC00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418" y="2154620"/>
            <a:ext cx="1941450" cy="864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6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barn(inVertical)">
                                      <p:cBhvr>
                                        <p:cTn id="25" dur="500"/>
                                        <p:tgtEl>
                                          <p:spTgt spid="307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4129" y="585216"/>
            <a:ext cx="3779085" cy="1499616"/>
          </a:xfrm>
        </p:spPr>
        <p:txBody>
          <a:bodyPr>
            <a:normAutofit/>
          </a:bodyPr>
          <a:lstStyle/>
          <a:p>
            <a:r>
              <a:rPr lang="nb-NO">
                <a:solidFill>
                  <a:srgbClr val="FFFFFF"/>
                </a:solidFill>
              </a:rPr>
              <a:t>Sammensatte mål</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24129" y="2286000"/>
            <a:ext cx="3791711" cy="3931920"/>
          </a:xfrm>
        </p:spPr>
        <p:txBody>
          <a:bodyPr>
            <a:normAutofit lnSpcReduction="10000"/>
          </a:bodyPr>
          <a:lstStyle/>
          <a:p>
            <a:r>
              <a:rPr lang="nb-NO" dirty="0">
                <a:solidFill>
                  <a:srgbClr val="FFFFFF"/>
                </a:solidFill>
              </a:rPr>
              <a:t>Målemodeller med flere spørsmål for å måle ett såkalt </a:t>
            </a:r>
            <a:r>
              <a:rPr lang="nb-NO" u="sng" dirty="0">
                <a:solidFill>
                  <a:srgbClr val="FFFFFF"/>
                </a:solidFill>
              </a:rPr>
              <a:t>LATENT</a:t>
            </a:r>
            <a:r>
              <a:rPr lang="nb-NO" dirty="0">
                <a:solidFill>
                  <a:srgbClr val="FFFFFF"/>
                </a:solidFill>
              </a:rPr>
              <a:t> begrep.</a:t>
            </a:r>
          </a:p>
          <a:p>
            <a:r>
              <a:rPr lang="nb-NO" dirty="0">
                <a:solidFill>
                  <a:srgbClr val="FFFFFF"/>
                </a:solidFill>
              </a:rPr>
              <a:t>Når man skal fange opp verdier på omfattende begrep, som holdning eller mening om et fenomen er det lurt å bruke flere spørsmål.</a:t>
            </a:r>
          </a:p>
          <a:p>
            <a:r>
              <a:rPr lang="nb-NO" dirty="0">
                <a:solidFill>
                  <a:srgbClr val="FFFFFF"/>
                </a:solidFill>
              </a:rPr>
              <a:t>Gir større sannsynlighet for «sanne» svar</a:t>
            </a:r>
          </a:p>
          <a:p>
            <a:r>
              <a:rPr lang="nb-NO" dirty="0">
                <a:solidFill>
                  <a:srgbClr val="FFFFFF"/>
                </a:solidFill>
              </a:rPr>
              <a:t>RELIABILITET</a:t>
            </a:r>
          </a:p>
          <a:p>
            <a:endParaRPr lang="nb-NO" dirty="0">
              <a:solidFill>
                <a:srgbClr val="FFFFFF"/>
              </a:solidFill>
            </a:endParaRPr>
          </a:p>
        </p:txBody>
      </p:sp>
      <p:pic>
        <p:nvPicPr>
          <p:cNvPr id="4" name="Picture 3"/>
          <p:cNvPicPr>
            <a:picLocks noChangeAspect="1"/>
          </p:cNvPicPr>
          <p:nvPr/>
        </p:nvPicPr>
        <p:blipFill rotWithShape="1">
          <a:blip r:embed="rId2"/>
          <a:srcRect l="39291" t="18012" r="17871" b="34174"/>
          <a:stretch/>
        </p:blipFill>
        <p:spPr>
          <a:xfrm>
            <a:off x="5517933" y="1463040"/>
            <a:ext cx="6262621" cy="3931920"/>
          </a:xfrm>
          <a:prstGeom prst="rect">
            <a:avLst/>
          </a:prstGeom>
        </p:spPr>
      </p:pic>
    </p:spTree>
    <p:extLst>
      <p:ext uri="{BB962C8B-B14F-4D97-AF65-F5344CB8AC3E}">
        <p14:creationId xmlns:p14="http://schemas.microsoft.com/office/powerpoint/2010/main" val="98690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pPr eaLnBrk="1" hangingPunct="1"/>
            <a:r>
              <a:rPr lang="nb-NO" altLang="nb-NO" sz="4400" dirty="0"/>
              <a:t>Målemodeller (sammensatte mål)</a:t>
            </a:r>
          </a:p>
        </p:txBody>
      </p:sp>
      <p:sp>
        <p:nvSpPr>
          <p:cNvPr id="28675" name="Rectangle 3"/>
          <p:cNvSpPr>
            <a:spLocks noGrp="1" noChangeArrowheads="1"/>
          </p:cNvSpPr>
          <p:nvPr>
            <p:ph idx="1"/>
          </p:nvPr>
        </p:nvSpPr>
        <p:spPr>
          <a:xfrm>
            <a:off x="860862" y="2084832"/>
            <a:ext cx="10307010" cy="4184762"/>
          </a:xfrm>
        </p:spPr>
        <p:txBody>
          <a:bodyPr>
            <a:normAutofit/>
          </a:bodyPr>
          <a:lstStyle/>
          <a:p>
            <a:pPr eaLnBrk="1" hangingPunct="1">
              <a:lnSpc>
                <a:spcPct val="80000"/>
              </a:lnSpc>
            </a:pPr>
            <a:r>
              <a:rPr lang="nb-NO" altLang="nb-NO" sz="2100" dirty="0"/>
              <a:t>Et sett av spørsmål er mindre sårbart for uheldige spørsmålsformuleringer enn </a:t>
            </a:r>
            <a:r>
              <a:rPr lang="nb-NO" altLang="nb-NO" sz="2100" i="1" dirty="0"/>
              <a:t>ett</a:t>
            </a:r>
            <a:r>
              <a:rPr lang="nb-NO" altLang="nb-NO" sz="2100" dirty="0"/>
              <a:t> enkelt spørsmål</a:t>
            </a:r>
          </a:p>
          <a:p>
            <a:pPr lvl="1" eaLnBrk="1" hangingPunct="1">
              <a:lnSpc>
                <a:spcPct val="80000"/>
              </a:lnSpc>
            </a:pPr>
            <a:r>
              <a:rPr lang="nb-NO" altLang="nb-NO" sz="1900" dirty="0"/>
              <a:t>Eksamensoppgaver for å måle kunnskap innen ett helt fagområde</a:t>
            </a:r>
          </a:p>
          <a:p>
            <a:pPr lvl="1" eaLnBrk="1" hangingPunct="1">
              <a:lnSpc>
                <a:spcPct val="80000"/>
              </a:lnSpc>
            </a:pPr>
            <a:r>
              <a:rPr lang="nb-NO" altLang="nb-NO" sz="1900" dirty="0"/>
              <a:t>Flere spørsmål om tilfredshet med ett studie</a:t>
            </a:r>
          </a:p>
          <a:p>
            <a:pPr lvl="1" eaLnBrk="1" hangingPunct="1">
              <a:lnSpc>
                <a:spcPct val="80000"/>
              </a:lnSpc>
              <a:buFont typeface="Wingdings" panose="05000000000000000000" pitchFamily="2" charset="2"/>
              <a:buNone/>
            </a:pPr>
            <a:endParaRPr lang="nb-NO" altLang="nb-NO" sz="1900" dirty="0"/>
          </a:p>
          <a:p>
            <a:pPr eaLnBrk="1" hangingPunct="1">
              <a:lnSpc>
                <a:spcPct val="80000"/>
              </a:lnSpc>
            </a:pPr>
            <a:r>
              <a:rPr lang="nb-NO" altLang="nb-NO" sz="2100" dirty="0"/>
              <a:t>Målemodeller har høyere reliabilitet (pålitelighet) enn mål som bygger på </a:t>
            </a:r>
            <a:r>
              <a:rPr lang="nb-NO" altLang="nb-NO" sz="2100" i="1" dirty="0"/>
              <a:t>ett</a:t>
            </a:r>
            <a:r>
              <a:rPr lang="nb-NO" altLang="nb-NO" sz="2100" dirty="0"/>
              <a:t> spørsmål</a:t>
            </a:r>
          </a:p>
          <a:p>
            <a:pPr lvl="1" eaLnBrk="1" hangingPunct="1">
              <a:lnSpc>
                <a:spcPct val="80000"/>
              </a:lnSpc>
            </a:pPr>
            <a:r>
              <a:rPr lang="nb-NO" altLang="nb-NO" sz="1900" dirty="0"/>
              <a:t>Intelligenstester</a:t>
            </a:r>
          </a:p>
          <a:p>
            <a:pPr eaLnBrk="1" hangingPunct="1">
              <a:lnSpc>
                <a:spcPct val="80000"/>
              </a:lnSpc>
            </a:pPr>
            <a:endParaRPr lang="nb-NO" altLang="nb-NO" sz="2100" dirty="0"/>
          </a:p>
          <a:p>
            <a:pPr eaLnBrk="1" hangingPunct="1">
              <a:lnSpc>
                <a:spcPct val="80000"/>
              </a:lnSpc>
            </a:pPr>
            <a:r>
              <a:rPr lang="nb-NO" altLang="nb-NO" sz="2100" dirty="0"/>
              <a:t>En serie målinger er langt mer nøyaktig enn en tilfeldig enkeltmåling</a:t>
            </a:r>
          </a:p>
          <a:p>
            <a:pPr lvl="1" eaLnBrk="1" hangingPunct="1">
              <a:lnSpc>
                <a:spcPct val="80000"/>
              </a:lnSpc>
            </a:pPr>
            <a:r>
              <a:rPr lang="nb-NO" altLang="nb-NO" sz="1900" dirty="0"/>
              <a:t>Dopingprøver</a:t>
            </a:r>
          </a:p>
          <a:p>
            <a:pPr lvl="1" eaLnBrk="1" hangingPunct="1">
              <a:lnSpc>
                <a:spcPct val="80000"/>
              </a:lnSpc>
            </a:pPr>
            <a:r>
              <a:rPr lang="nb-NO" altLang="nb-NO" sz="1900" dirty="0"/>
              <a:t>”Måling av is-smelting på polene”</a:t>
            </a:r>
          </a:p>
          <a:p>
            <a:pPr lvl="1" eaLnBrk="1" hangingPunct="1">
              <a:lnSpc>
                <a:spcPct val="80000"/>
              </a:lnSpc>
            </a:pPr>
            <a:endParaRPr lang="nb-NO" altLang="nb-NO" sz="1900" dirty="0"/>
          </a:p>
          <a:p>
            <a:pPr eaLnBrk="1" hangingPunct="1">
              <a:lnSpc>
                <a:spcPct val="80000"/>
              </a:lnSpc>
            </a:pPr>
            <a:endParaRPr lang="nb-NO" altLang="nb-NO" sz="2100" dirty="0"/>
          </a:p>
        </p:txBody>
      </p:sp>
    </p:spTree>
    <p:extLst>
      <p:ext uri="{BB962C8B-B14F-4D97-AF65-F5344CB8AC3E}">
        <p14:creationId xmlns:p14="http://schemas.microsoft.com/office/powerpoint/2010/main" val="89986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animEffect transition="in" filter="wipe(down)">
                                      <p:cBhvr>
                                        <p:cTn id="21" dur="500"/>
                                        <p:tgtEl>
                                          <p:spTgt spid="28675">
                                            <p:txEl>
                                              <p:pRg st="7" end="7"/>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8675">
                                            <p:txEl>
                                              <p:pRg st="8" end="8"/>
                                            </p:txEl>
                                          </p:spTgt>
                                        </p:tgtEl>
                                        <p:attrNameLst>
                                          <p:attrName>style.visibility</p:attrName>
                                        </p:attrNameLst>
                                      </p:cBhvr>
                                      <p:to>
                                        <p:strVal val="visible"/>
                                      </p:to>
                                    </p:set>
                                    <p:animEffect transition="in" filter="wipe(down)">
                                      <p:cBhvr>
                                        <p:cTn id="24" dur="500"/>
                                        <p:tgtEl>
                                          <p:spTgt spid="28675">
                                            <p:txEl>
                                              <p:pRg st="8" end="8"/>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8675">
                                            <p:txEl>
                                              <p:pRg st="9" end="9"/>
                                            </p:txEl>
                                          </p:spTgt>
                                        </p:tgtEl>
                                        <p:attrNameLst>
                                          <p:attrName>style.visibility</p:attrName>
                                        </p:attrNameLst>
                                      </p:cBhvr>
                                      <p:to>
                                        <p:strVal val="visible"/>
                                      </p:to>
                                    </p:set>
                                    <p:animEffect transition="in" filter="wipe(down)">
                                      <p:cBhvr>
                                        <p:cTn id="27"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Klassisk måleteori</a:t>
            </a:r>
          </a:p>
        </p:txBody>
      </p:sp>
      <p:sp>
        <p:nvSpPr>
          <p:cNvPr id="3" name="Content Placeholder 2"/>
          <p:cNvSpPr>
            <a:spLocks noGrp="1"/>
          </p:cNvSpPr>
          <p:nvPr>
            <p:ph idx="1"/>
          </p:nvPr>
        </p:nvSpPr>
        <p:spPr/>
        <p:txBody>
          <a:bodyPr>
            <a:normAutofit/>
          </a:bodyPr>
          <a:lstStyle/>
          <a:p>
            <a:r>
              <a:rPr lang="nb-NO" sz="2000" dirty="0"/>
              <a:t>Den tradisjonelle begrunnelsen for å skille mellom de fire </a:t>
            </a:r>
            <a:r>
              <a:rPr lang="nb-NO" sz="2000" dirty="0" err="1"/>
              <a:t>målenivåene</a:t>
            </a:r>
            <a:r>
              <a:rPr lang="nb-NO" sz="2000" dirty="0"/>
              <a:t> (nominal, ordinal, intervall og forholdstall) er at de skiller mellom hvilke matematiske operasjoner som kan utføres</a:t>
            </a:r>
          </a:p>
          <a:p>
            <a:endParaRPr lang="nb-NO" sz="2000" dirty="0"/>
          </a:p>
          <a:p>
            <a:pPr lvl="1"/>
            <a:r>
              <a:rPr lang="nb-NO" sz="1800" dirty="0"/>
              <a:t>«Det er kun variabler på intervall og forholdstall nivå som kan bearbeides med alle de fire matematiske regneartene; </a:t>
            </a:r>
          </a:p>
          <a:p>
            <a:pPr lvl="2"/>
            <a:r>
              <a:rPr lang="nb-NO" sz="1600" dirty="0"/>
              <a:t>Addisjon +, subtraksjon -, multiplikasjon * og divisjon /</a:t>
            </a:r>
          </a:p>
          <a:p>
            <a:pPr lvl="1"/>
            <a:r>
              <a:rPr lang="nb-NO" sz="1800" dirty="0"/>
              <a:t>«De kan analyseres ved hjelp av de mest avanserte statistiske teknikkene</a:t>
            </a:r>
          </a:p>
          <a:p>
            <a:pPr lvl="2"/>
            <a:r>
              <a:rPr lang="nb-NO" sz="1600" dirty="0"/>
              <a:t>Gjennomsnitt og standardavvik, Korrelasjon, Regresjon</a:t>
            </a:r>
          </a:p>
          <a:p>
            <a:r>
              <a:rPr lang="nb-NO" sz="2000" dirty="0"/>
              <a:t>Den klassiske måleteorien ser på måling fra et rent statistisk/matematisk ståsted</a:t>
            </a:r>
          </a:p>
        </p:txBody>
      </p:sp>
    </p:spTree>
    <p:extLst>
      <p:ext uri="{BB962C8B-B14F-4D97-AF65-F5344CB8AC3E}">
        <p14:creationId xmlns:p14="http://schemas.microsoft.com/office/powerpoint/2010/main" val="259361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Moderne måleteori</a:t>
            </a:r>
          </a:p>
        </p:txBody>
      </p:sp>
      <p:sp>
        <p:nvSpPr>
          <p:cNvPr id="3" name="Content Placeholder 2"/>
          <p:cNvSpPr>
            <a:spLocks noGrp="1"/>
          </p:cNvSpPr>
          <p:nvPr>
            <p:ph idx="1"/>
          </p:nvPr>
        </p:nvSpPr>
        <p:spPr>
          <a:xfrm>
            <a:off x="849675" y="1946379"/>
            <a:ext cx="10265970" cy="3994405"/>
          </a:xfrm>
        </p:spPr>
        <p:txBody>
          <a:bodyPr>
            <a:normAutofit/>
          </a:bodyPr>
          <a:lstStyle/>
          <a:p>
            <a:r>
              <a:rPr lang="nb-NO" sz="2000" dirty="0"/>
              <a:t>Moderne måleteori gjelder den substansielle meningen bak tallkodene</a:t>
            </a:r>
          </a:p>
          <a:p>
            <a:pPr lvl="1"/>
            <a:r>
              <a:rPr lang="nb-NO" sz="1800" dirty="0"/>
              <a:t>Tallene representerer noe (holdninger, kunnskap, meninger, kategorisering av menneskelige egenskaper etc.)</a:t>
            </a:r>
          </a:p>
          <a:p>
            <a:pPr lvl="1"/>
            <a:r>
              <a:rPr lang="nb-NO" sz="1800" dirty="0"/>
              <a:t>Tenk at antall år med utdanning brukes som et mål på kunnskap</a:t>
            </a:r>
          </a:p>
          <a:p>
            <a:pPr lvl="2"/>
            <a:r>
              <a:rPr lang="nb-NO" dirty="0"/>
              <a:t>Er da en som har gått på skole i 20 år dobbelt så smart som en som har gått på skole i 10 år?</a:t>
            </a:r>
          </a:p>
          <a:p>
            <a:pPr lvl="2"/>
            <a:r>
              <a:rPr lang="nb-NO" dirty="0"/>
              <a:t>eller har han/hun bare mer formell kunnskap?</a:t>
            </a:r>
          </a:p>
          <a:p>
            <a:pPr lvl="1"/>
            <a:r>
              <a:rPr lang="nb-NO" dirty="0"/>
              <a:t>Tenk at årslønn brukes som et mål på sosial status eller levestandard</a:t>
            </a:r>
          </a:p>
          <a:p>
            <a:pPr lvl="2"/>
            <a:r>
              <a:rPr lang="nb-NO" dirty="0"/>
              <a:t>Har da en person som tjener dobbelt så mye som en annen dobbelt så høy sosial status eller dobbelt så høy levestandard? </a:t>
            </a:r>
          </a:p>
          <a:p>
            <a:pPr lvl="2"/>
            <a:r>
              <a:rPr lang="nb-NO" dirty="0"/>
              <a:t>eller bare antatt høyere levestandard?</a:t>
            </a:r>
          </a:p>
          <a:p>
            <a:pPr lvl="2"/>
            <a:endParaRPr lang="nb-NO" dirty="0"/>
          </a:p>
          <a:p>
            <a:r>
              <a:rPr lang="nb-NO" dirty="0"/>
              <a:t>Statistisk teori har kun med relasjonene/sammenhengene mellom tall å gjøre</a:t>
            </a:r>
          </a:p>
          <a:p>
            <a:pPr lvl="1"/>
            <a:r>
              <a:rPr lang="nb-NO" dirty="0"/>
              <a:t>Søking etter </a:t>
            </a:r>
            <a:r>
              <a:rPr lang="nb-NO" dirty="0">
                <a:solidFill>
                  <a:srgbClr val="FF0000"/>
                </a:solidFill>
              </a:rPr>
              <a:t>nye og interessante mønstre </a:t>
            </a:r>
            <a:r>
              <a:rPr lang="nb-NO" dirty="0"/>
              <a:t>i data bør ikke avgrenses ved at </a:t>
            </a:r>
            <a:r>
              <a:rPr lang="nb-NO" dirty="0" err="1"/>
              <a:t>målenivåene</a:t>
            </a:r>
            <a:r>
              <a:rPr lang="nb-NO" dirty="0"/>
              <a:t> tolkes for bokstavelig</a:t>
            </a:r>
          </a:p>
          <a:p>
            <a:pPr lvl="1"/>
            <a:endParaRPr lang="nb-NO" dirty="0"/>
          </a:p>
        </p:txBody>
      </p:sp>
    </p:spTree>
    <p:extLst>
      <p:ext uri="{BB962C8B-B14F-4D97-AF65-F5344CB8AC3E}">
        <p14:creationId xmlns:p14="http://schemas.microsoft.com/office/powerpoint/2010/main" val="112904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down)">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6316</TotalTime>
  <Words>1667</Words>
  <Application>Microsoft Office PowerPoint</Application>
  <PresentationFormat>Widescreen</PresentationFormat>
  <Paragraphs>227</Paragraphs>
  <Slides>17</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Tahoma</vt:lpstr>
      <vt:lpstr>Tw Cen MT</vt:lpstr>
      <vt:lpstr>Tw Cen MT Condensed</vt:lpstr>
      <vt:lpstr>Verdana</vt:lpstr>
      <vt:lpstr>Wingdings</vt:lpstr>
      <vt:lpstr>Wingdings 3</vt:lpstr>
      <vt:lpstr>Integral</vt:lpstr>
      <vt:lpstr>Kvantitative variabler og måling</vt:lpstr>
      <vt:lpstr>Spørsmål og variabler</vt:lpstr>
      <vt:lpstr>Variablers målenivå – nominale data</vt:lpstr>
      <vt:lpstr>Variablers målenivå – ordinale data</vt:lpstr>
      <vt:lpstr>Variablers målenivå – intervall og forholdstall </vt:lpstr>
      <vt:lpstr>Sammensatte mål</vt:lpstr>
      <vt:lpstr>Målemodeller (sammensatte mål)</vt:lpstr>
      <vt:lpstr>Klassisk måleteori</vt:lpstr>
      <vt:lpstr>Moderne måleteori</vt:lpstr>
      <vt:lpstr>Dagens praksis</vt:lpstr>
      <vt:lpstr>Et praktisk eksempel </vt:lpstr>
      <vt:lpstr>Et praktisk eksempel – teoretisk definisjon</vt:lpstr>
      <vt:lpstr>Et praktisk eksempel – operasjonell definisjon</vt:lpstr>
      <vt:lpstr>Refleksiv målemodell</vt:lpstr>
      <vt:lpstr>Refleksiv målemodell</vt:lpstr>
      <vt:lpstr>Formativ målemodell</vt:lpstr>
      <vt:lpstr>Formativ målemodell</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Kvantitative variabler</dc:title>
  <dc:creator>Anne Mathisrud Sørebø</dc:creator>
  <cp:lastModifiedBy>Anne Mathisrud Sørebø</cp:lastModifiedBy>
  <cp:revision>12</cp:revision>
  <dcterms:created xsi:type="dcterms:W3CDTF">2022-01-31T10:04:46Z</dcterms:created>
  <dcterms:modified xsi:type="dcterms:W3CDTF">2023-02-05T16:53:15Z</dcterms:modified>
</cp:coreProperties>
</file>