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0" r:id="rId4"/>
    <p:sldId id="261" r:id="rId5"/>
    <p:sldId id="270" r:id="rId6"/>
    <p:sldId id="271" r:id="rId7"/>
    <p:sldId id="272" r:id="rId8"/>
    <p:sldId id="273" r:id="rId9"/>
    <p:sldId id="274" r:id="rId10"/>
    <p:sldId id="262" r:id="rId11"/>
    <p:sldId id="263" r:id="rId12"/>
    <p:sldId id="264" r:id="rId13"/>
    <p:sldId id="275" r:id="rId14"/>
    <p:sldId id="266" r:id="rId15"/>
    <p:sldId id="276" r:id="rId16"/>
    <p:sldId id="277" r:id="rId17"/>
    <p:sldId id="265"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5" d="100"/>
          <a:sy n="65" d="100"/>
        </p:scale>
        <p:origin x="1332"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0CA15C-A5FF-4875-AA66-E615451AFE53}" type="datetimeFigureOut">
              <a:rPr lang="en-US" smtClean="0"/>
              <a:pPr/>
              <a:t>8/4/2022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9AC748-3D45-404E-A048-5C1E877758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AB00D9-F00F-483A-AC32-2D380E0478E8}" type="datetimeFigureOut">
              <a:rPr lang="en-US" smtClean="0"/>
              <a:pPr/>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71E-C99C-4AC0-9A3C-2BC8B7D948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B00D9-F00F-483A-AC32-2D380E0478E8}" type="datetimeFigureOut">
              <a:rPr lang="en-US" smtClean="0"/>
              <a:pPr/>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71E-C99C-4AC0-9A3C-2BC8B7D948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B00D9-F00F-483A-AC32-2D380E0478E8}" type="datetimeFigureOut">
              <a:rPr lang="en-US" smtClean="0"/>
              <a:pPr/>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71E-C99C-4AC0-9A3C-2BC8B7D948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B00D9-F00F-483A-AC32-2D380E0478E8}" type="datetimeFigureOut">
              <a:rPr lang="en-US" smtClean="0"/>
              <a:pPr/>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71E-C99C-4AC0-9A3C-2BC8B7D948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AB00D9-F00F-483A-AC32-2D380E0478E8}" type="datetimeFigureOut">
              <a:rPr lang="en-US" smtClean="0"/>
              <a:pPr/>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71E-C99C-4AC0-9A3C-2BC8B7D948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AB00D9-F00F-483A-AC32-2D380E0478E8}" type="datetimeFigureOut">
              <a:rPr lang="en-US" smtClean="0"/>
              <a:pPr/>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F71E-C99C-4AC0-9A3C-2BC8B7D948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AB00D9-F00F-483A-AC32-2D380E0478E8}" type="datetimeFigureOut">
              <a:rPr lang="en-US" smtClean="0"/>
              <a:pPr/>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BF71E-C99C-4AC0-9A3C-2BC8B7D948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AB00D9-F00F-483A-AC32-2D380E0478E8}" type="datetimeFigureOut">
              <a:rPr lang="en-US" smtClean="0"/>
              <a:pPr/>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BF71E-C99C-4AC0-9A3C-2BC8B7D948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B00D9-F00F-483A-AC32-2D380E0478E8}" type="datetimeFigureOut">
              <a:rPr lang="en-US" smtClean="0"/>
              <a:pPr/>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BF71E-C99C-4AC0-9A3C-2BC8B7D948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B00D9-F00F-483A-AC32-2D380E0478E8}" type="datetimeFigureOut">
              <a:rPr lang="en-US" smtClean="0"/>
              <a:pPr/>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F71E-C99C-4AC0-9A3C-2BC8B7D948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B00D9-F00F-483A-AC32-2D380E0478E8}" type="datetimeFigureOut">
              <a:rPr lang="en-US" smtClean="0"/>
              <a:pPr/>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F71E-C99C-4AC0-9A3C-2BC8B7D948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B00D9-F00F-483A-AC32-2D380E0478E8}" type="datetimeFigureOut">
              <a:rPr lang="en-US" smtClean="0"/>
              <a:pPr/>
              <a:t>8/4/2022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BF71E-C99C-4AC0-9A3C-2BC8B7D948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908720"/>
            <a:ext cx="7772400" cy="1470025"/>
          </a:xfrm>
        </p:spPr>
        <p:txBody>
          <a:bodyPr/>
          <a:lstStyle/>
          <a:p>
            <a:r>
              <a:rPr lang="en-IN" dirty="0" smtClean="0"/>
              <a:t>PCS110: Data Science Foundation</a:t>
            </a:r>
            <a:endParaRPr lang="en-US" dirty="0"/>
          </a:p>
        </p:txBody>
      </p:sp>
      <p:sp>
        <p:nvSpPr>
          <p:cNvPr id="3" name="Subtitle 2"/>
          <p:cNvSpPr>
            <a:spLocks noGrp="1"/>
          </p:cNvSpPr>
          <p:nvPr>
            <p:ph type="subTitle" idx="1"/>
          </p:nvPr>
        </p:nvSpPr>
        <p:spPr>
          <a:xfrm>
            <a:off x="611560" y="3886200"/>
            <a:ext cx="8064896" cy="2351112"/>
          </a:xfrm>
        </p:spPr>
        <p:txBody>
          <a:bodyPr>
            <a:normAutofit fontScale="77500" lnSpcReduction="20000"/>
          </a:bodyPr>
          <a:lstStyle/>
          <a:p>
            <a:r>
              <a:rPr lang="en-US" b="1" dirty="0" smtClean="0"/>
              <a:t>Dr</a:t>
            </a:r>
            <a:r>
              <a:rPr lang="en-US" b="1" dirty="0"/>
              <a:t>. </a:t>
            </a:r>
            <a:r>
              <a:rPr lang="en-US" b="1" dirty="0" err="1"/>
              <a:t>Seema</a:t>
            </a:r>
            <a:r>
              <a:rPr lang="en-US" b="1" dirty="0"/>
              <a:t> </a:t>
            </a:r>
            <a:r>
              <a:rPr lang="en-US" b="1" dirty="0" err="1" smtClean="0"/>
              <a:t>Bawa</a:t>
            </a:r>
            <a:endParaRPr lang="en-IN" dirty="0"/>
          </a:p>
          <a:p>
            <a:r>
              <a:rPr lang="en-US" dirty="0"/>
              <a:t>Professor, Computer Science and Engineering,</a:t>
            </a:r>
            <a:endParaRPr lang="en-IN" dirty="0"/>
          </a:p>
          <a:p>
            <a:r>
              <a:rPr lang="en-US" dirty="0"/>
              <a:t>Professor In Charge, Nava </a:t>
            </a:r>
            <a:r>
              <a:rPr lang="en-US" dirty="0" err="1"/>
              <a:t>Nalanda</a:t>
            </a:r>
            <a:r>
              <a:rPr lang="en-US" dirty="0"/>
              <a:t> Central Library	</a:t>
            </a:r>
            <a:endParaRPr lang="en-IN" dirty="0"/>
          </a:p>
          <a:p>
            <a:r>
              <a:rPr lang="en-US" i="1" dirty="0"/>
              <a:t>Former Dean (Student Affairs), </a:t>
            </a:r>
            <a:endParaRPr lang="en-US" i="1" dirty="0" smtClean="0"/>
          </a:p>
          <a:p>
            <a:r>
              <a:rPr lang="en-US" i="1" dirty="0" smtClean="0"/>
              <a:t>Former </a:t>
            </a:r>
            <a:r>
              <a:rPr lang="en-US" i="1" dirty="0"/>
              <a:t>Head, Computer Science and Engineering Department</a:t>
            </a:r>
            <a:endParaRPr lang="en-IN"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Structured Data</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C00000"/>
                </a:solidFill>
                <a:latin typeface="Times New Roman" panose="02020603050405020304" pitchFamily="18" charset="0"/>
                <a:cs typeface="Times New Roman" panose="02020603050405020304" pitchFamily="18" charset="0"/>
              </a:rPr>
              <a:t>Data </a:t>
            </a:r>
            <a:r>
              <a:rPr lang="en-US" dirty="0" smtClean="0">
                <a:solidFill>
                  <a:srgbClr val="C00000"/>
                </a:solidFill>
                <a:latin typeface="Times New Roman" panose="02020603050405020304" pitchFamily="18" charset="0"/>
                <a:cs typeface="Times New Roman" panose="02020603050405020304" pitchFamily="18" charset="0"/>
              </a:rPr>
              <a:t>that depends on a </a:t>
            </a:r>
            <a:r>
              <a:rPr lang="en-US" dirty="0" smtClean="0">
                <a:solidFill>
                  <a:srgbClr val="C00000"/>
                </a:solidFill>
                <a:latin typeface="Times New Roman" panose="02020603050405020304" pitchFamily="18" charset="0"/>
                <a:cs typeface="Times New Roman" panose="02020603050405020304" pitchFamily="18" charset="0"/>
              </a:rPr>
              <a:t>(fix) data </a:t>
            </a:r>
            <a:r>
              <a:rPr lang="en-US" dirty="0" smtClean="0">
                <a:solidFill>
                  <a:srgbClr val="C00000"/>
                </a:solidFill>
                <a:latin typeface="Times New Roman" panose="02020603050405020304" pitchFamily="18" charset="0"/>
                <a:cs typeface="Times New Roman" panose="02020603050405020304" pitchFamily="18" charset="0"/>
              </a:rPr>
              <a:t>model </a:t>
            </a:r>
            <a:r>
              <a:rPr lang="en-US" dirty="0" smtClean="0">
                <a:solidFill>
                  <a:srgbClr val="002060"/>
                </a:solidFill>
                <a:latin typeface="Times New Roman" panose="02020603050405020304" pitchFamily="18" charset="0"/>
                <a:cs typeface="Times New Roman" panose="02020603050405020304" pitchFamily="18" charset="0"/>
              </a:rPr>
              <a:t>and resides in a fixed field</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within </a:t>
            </a:r>
            <a:r>
              <a:rPr lang="en-US" i="1" dirty="0" smtClean="0">
                <a:latin typeface="Times New Roman" panose="02020603050405020304" pitchFamily="18" charset="0"/>
                <a:cs typeface="Times New Roman" panose="02020603050405020304" pitchFamily="18" charset="0"/>
              </a:rPr>
              <a:t>a </a:t>
            </a:r>
            <a:r>
              <a:rPr lang="en-US" i="1" dirty="0" smtClean="0">
                <a:latin typeface="Times New Roman" panose="02020603050405020304" pitchFamily="18" charset="0"/>
                <a:cs typeface="Times New Roman" panose="02020603050405020304" pitchFamily="18" charset="0"/>
              </a:rPr>
              <a:t>record</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Easy </a:t>
            </a:r>
            <a:r>
              <a:rPr lang="en-US" dirty="0" smtClean="0">
                <a:solidFill>
                  <a:srgbClr val="00B050"/>
                </a:solidFill>
                <a:latin typeface="Times New Roman" panose="02020603050405020304" pitchFamily="18" charset="0"/>
                <a:cs typeface="Times New Roman" panose="02020603050405020304" pitchFamily="18" charset="0"/>
              </a:rPr>
              <a:t>to store </a:t>
            </a:r>
            <a:r>
              <a:rPr lang="en-US" dirty="0" smtClean="0">
                <a:solidFill>
                  <a:srgbClr val="00B050"/>
                </a:solidFill>
                <a:latin typeface="Times New Roman" panose="02020603050405020304" pitchFamily="18" charset="0"/>
                <a:cs typeface="Times New Roman" panose="02020603050405020304" pitchFamily="18" charset="0"/>
              </a:rPr>
              <a:t>in </a:t>
            </a:r>
            <a:r>
              <a:rPr lang="en-US" dirty="0" smtClean="0">
                <a:solidFill>
                  <a:srgbClr val="00B050"/>
                </a:solidFill>
                <a:latin typeface="Times New Roman" panose="02020603050405020304" pitchFamily="18" charset="0"/>
                <a:cs typeface="Times New Roman" panose="02020603050405020304" pitchFamily="18" charset="0"/>
              </a:rPr>
              <a:t>tables </a:t>
            </a:r>
            <a:r>
              <a:rPr lang="en-US" dirty="0" smtClean="0">
                <a:latin typeface="Times New Roman" panose="02020603050405020304" pitchFamily="18" charset="0"/>
                <a:cs typeface="Times New Roman" panose="02020603050405020304" pitchFamily="18" charset="0"/>
              </a:rPr>
              <a:t>(within </a:t>
            </a:r>
            <a:r>
              <a:rPr lang="en-US" dirty="0" smtClean="0">
                <a:latin typeface="Times New Roman" panose="02020603050405020304" pitchFamily="18" charset="0"/>
                <a:cs typeface="Times New Roman" panose="02020603050405020304" pitchFamily="18" charset="0"/>
              </a:rPr>
              <a:t>databases or Excel </a:t>
            </a:r>
            <a:r>
              <a:rPr lang="en-US" dirty="0" smtClean="0">
                <a:latin typeface="Times New Roman" panose="02020603050405020304" pitchFamily="18" charset="0"/>
                <a:cs typeface="Times New Roman" panose="02020603050405020304" pitchFamily="18" charset="0"/>
              </a:rPr>
              <a:t>files)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Some structured </a:t>
            </a:r>
            <a:r>
              <a:rPr lang="en-US" dirty="0" smtClean="0">
                <a:latin typeface="Times New Roman" panose="02020603050405020304" pitchFamily="18" charset="0"/>
                <a:cs typeface="Times New Roman" panose="02020603050405020304" pitchFamily="18" charset="0"/>
              </a:rPr>
              <a:t>data that might give </a:t>
            </a:r>
            <a:r>
              <a:rPr lang="en-US" dirty="0" smtClean="0">
                <a:latin typeface="Times New Roman" panose="02020603050405020304" pitchFamily="18" charset="0"/>
                <a:cs typeface="Times New Roman" panose="02020603050405020304" pitchFamily="18" charset="0"/>
              </a:rPr>
              <a:t>us </a:t>
            </a:r>
            <a:r>
              <a:rPr lang="en-US" dirty="0" smtClean="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hard time storing it in a traditional relational database. </a:t>
            </a:r>
            <a:endParaRPr lang="en-US" dirty="0" smtClean="0">
              <a:latin typeface="Times New Roman" panose="02020603050405020304" pitchFamily="18" charset="0"/>
              <a:cs typeface="Times New Roman" panose="02020603050405020304" pitchFamily="18" charset="0"/>
            </a:endParaRPr>
          </a:p>
          <a:p>
            <a:pPr lvl="1"/>
            <a:r>
              <a:rPr lang="en-US" dirty="0" smtClean="0">
                <a:solidFill>
                  <a:srgbClr val="00B050"/>
                </a:solidFill>
                <a:latin typeface="Times New Roman" panose="02020603050405020304" pitchFamily="18" charset="0"/>
                <a:cs typeface="Times New Roman" panose="02020603050405020304" pitchFamily="18" charset="0"/>
              </a:rPr>
              <a:t>Hierarchical </a:t>
            </a:r>
            <a:r>
              <a:rPr lang="en-US" dirty="0" smtClean="0">
                <a:solidFill>
                  <a:srgbClr val="00B050"/>
                </a:solidFill>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such as a family tree is one such example.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764704"/>
            <a:ext cx="9161117" cy="523492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Semi-structured Data</a:t>
            </a:r>
            <a:endParaRPr lang="en-US" dirty="0"/>
          </a:p>
        </p:txBody>
      </p:sp>
      <p:sp>
        <p:nvSpPr>
          <p:cNvPr id="4" name="Content Placeholder 3"/>
          <p:cNvSpPr>
            <a:spLocks noGrp="1"/>
          </p:cNvSpPr>
          <p:nvPr>
            <p:ph idx="1"/>
          </p:nvPr>
        </p:nvSpPr>
        <p:spPr>
          <a:xfrm>
            <a:off x="457200" y="1600200"/>
            <a:ext cx="8435280" cy="4781128"/>
          </a:xfrm>
        </p:spPr>
        <p:txBody>
          <a:bodyPr>
            <a:normAutofit fontScale="70000" lnSpcReduction="20000"/>
          </a:bodyPr>
          <a:lstStyle/>
          <a:p>
            <a:pPr fontAlgn="base"/>
            <a:r>
              <a:rPr lang="en-US" dirty="0" smtClean="0">
                <a:solidFill>
                  <a:srgbClr val="0070C0"/>
                </a:solidFill>
              </a:rPr>
              <a:t>Data </a:t>
            </a:r>
            <a:r>
              <a:rPr lang="en-US" dirty="0" smtClean="0">
                <a:solidFill>
                  <a:srgbClr val="0070C0"/>
                </a:solidFill>
              </a:rPr>
              <a:t>which does not conforms to a data model but </a:t>
            </a:r>
            <a:r>
              <a:rPr lang="en-US" dirty="0" smtClean="0">
                <a:solidFill>
                  <a:srgbClr val="0070C0"/>
                </a:solidFill>
              </a:rPr>
              <a:t>(still) has </a:t>
            </a:r>
            <a:r>
              <a:rPr lang="en-US" dirty="0" smtClean="0">
                <a:solidFill>
                  <a:srgbClr val="0070C0"/>
                </a:solidFill>
              </a:rPr>
              <a:t>some structure. </a:t>
            </a:r>
            <a:endParaRPr lang="en-US" dirty="0" smtClean="0">
              <a:solidFill>
                <a:srgbClr val="0070C0"/>
              </a:solidFill>
            </a:endParaRPr>
          </a:p>
          <a:p>
            <a:pPr fontAlgn="base"/>
            <a:r>
              <a:rPr lang="en-US" dirty="0" smtClean="0">
                <a:solidFill>
                  <a:srgbClr val="0070C0"/>
                </a:solidFill>
              </a:rPr>
              <a:t>Lacks </a:t>
            </a:r>
            <a:r>
              <a:rPr lang="en-US" dirty="0" smtClean="0">
                <a:solidFill>
                  <a:srgbClr val="0070C0"/>
                </a:solidFill>
              </a:rPr>
              <a:t>a fixed or rigid schema. </a:t>
            </a:r>
            <a:endParaRPr lang="en-US" dirty="0" smtClean="0">
              <a:solidFill>
                <a:srgbClr val="0070C0"/>
              </a:solidFill>
            </a:endParaRPr>
          </a:p>
          <a:p>
            <a:pPr fontAlgn="base"/>
            <a:r>
              <a:rPr lang="en-US" dirty="0" smtClean="0">
                <a:solidFill>
                  <a:srgbClr val="0070C0"/>
                </a:solidFill>
              </a:rPr>
              <a:t>It </a:t>
            </a:r>
            <a:r>
              <a:rPr lang="en-US" dirty="0" smtClean="0">
                <a:solidFill>
                  <a:srgbClr val="0070C0"/>
                </a:solidFill>
              </a:rPr>
              <a:t>is the data that does not reside in a rational database </a:t>
            </a:r>
            <a:r>
              <a:rPr lang="en-US" dirty="0" smtClean="0">
                <a:solidFill>
                  <a:srgbClr val="0070C0"/>
                </a:solidFill>
              </a:rPr>
              <a:t>yet </a:t>
            </a:r>
            <a:r>
              <a:rPr lang="en-US" dirty="0" smtClean="0">
                <a:solidFill>
                  <a:srgbClr val="0070C0"/>
                </a:solidFill>
              </a:rPr>
              <a:t>that have some </a:t>
            </a:r>
            <a:r>
              <a:rPr lang="en-US" dirty="0" err="1" smtClean="0">
                <a:solidFill>
                  <a:srgbClr val="0070C0"/>
                </a:solidFill>
              </a:rPr>
              <a:t>organisational</a:t>
            </a:r>
            <a:r>
              <a:rPr lang="en-US" dirty="0" smtClean="0">
                <a:solidFill>
                  <a:srgbClr val="0070C0"/>
                </a:solidFill>
              </a:rPr>
              <a:t> properties that make it easier to </a:t>
            </a:r>
            <a:r>
              <a:rPr lang="en-US" dirty="0" smtClean="0">
                <a:solidFill>
                  <a:srgbClr val="0070C0"/>
                </a:solidFill>
              </a:rPr>
              <a:t>analyze. </a:t>
            </a:r>
          </a:p>
          <a:p>
            <a:pPr fontAlgn="base"/>
            <a:r>
              <a:rPr lang="en-US" dirty="0" smtClean="0">
                <a:solidFill>
                  <a:srgbClr val="0070C0"/>
                </a:solidFill>
              </a:rPr>
              <a:t>With </a:t>
            </a:r>
            <a:r>
              <a:rPr lang="en-US" dirty="0" smtClean="0">
                <a:solidFill>
                  <a:srgbClr val="0070C0"/>
                </a:solidFill>
              </a:rPr>
              <a:t>some process, we can store them in the relational database.</a:t>
            </a:r>
          </a:p>
          <a:p>
            <a:pPr fontAlgn="base"/>
            <a:endParaRPr lang="en-US" b="1" dirty="0" smtClean="0"/>
          </a:p>
          <a:p>
            <a:pPr marL="0" indent="0" fontAlgn="base">
              <a:buNone/>
            </a:pPr>
            <a:r>
              <a:rPr lang="en-US" b="1" dirty="0" smtClean="0">
                <a:solidFill>
                  <a:srgbClr val="C00000"/>
                </a:solidFill>
              </a:rPr>
              <a:t>Characteristics </a:t>
            </a:r>
            <a:r>
              <a:rPr lang="en-US" b="1" dirty="0" smtClean="0">
                <a:solidFill>
                  <a:srgbClr val="C00000"/>
                </a:solidFill>
              </a:rPr>
              <a:t>of semi-structured Data:</a:t>
            </a:r>
            <a:endParaRPr lang="en-US" dirty="0" smtClean="0">
              <a:solidFill>
                <a:srgbClr val="C00000"/>
              </a:solidFill>
            </a:endParaRPr>
          </a:p>
          <a:p>
            <a:pPr fontAlgn="base"/>
            <a:r>
              <a:rPr lang="en-US" dirty="0" smtClean="0">
                <a:solidFill>
                  <a:srgbClr val="C00000"/>
                </a:solidFill>
              </a:rPr>
              <a:t>Data does not conforms to a data model but has some structure.</a:t>
            </a:r>
          </a:p>
          <a:p>
            <a:pPr fontAlgn="base"/>
            <a:r>
              <a:rPr lang="en-US" dirty="0" smtClean="0">
                <a:solidFill>
                  <a:srgbClr val="C00000"/>
                </a:solidFill>
              </a:rPr>
              <a:t>Data can not be stored in the form of rows and columns as in Databases</a:t>
            </a:r>
          </a:p>
          <a:p>
            <a:pPr fontAlgn="base"/>
            <a:r>
              <a:rPr lang="en-US" dirty="0" smtClean="0">
                <a:solidFill>
                  <a:srgbClr val="C00000"/>
                </a:solidFill>
              </a:rPr>
              <a:t>Semi-structured data contains tags and elements (Metadata) which is used to group data and describe how the data is stored</a:t>
            </a:r>
          </a:p>
          <a:p>
            <a:endParaRPr lang="en-US"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Semi-structured Data</a:t>
            </a:r>
            <a:endParaRPr lang="en-US" dirty="0"/>
          </a:p>
        </p:txBody>
      </p:sp>
      <p:sp>
        <p:nvSpPr>
          <p:cNvPr id="4" name="Content Placeholder 3"/>
          <p:cNvSpPr>
            <a:spLocks noGrp="1"/>
          </p:cNvSpPr>
          <p:nvPr>
            <p:ph idx="1"/>
          </p:nvPr>
        </p:nvSpPr>
        <p:spPr/>
        <p:txBody>
          <a:bodyPr>
            <a:normAutofit fontScale="92500" lnSpcReduction="20000"/>
          </a:bodyPr>
          <a:lstStyle/>
          <a:p>
            <a:pPr fontAlgn="base"/>
            <a:r>
              <a:rPr lang="en-US" i="1" dirty="0" smtClean="0">
                <a:solidFill>
                  <a:srgbClr val="00B050"/>
                </a:solidFill>
                <a:latin typeface="Times New Roman" panose="02020603050405020304" pitchFamily="18" charset="0"/>
                <a:cs typeface="Times New Roman" panose="02020603050405020304" pitchFamily="18" charset="0"/>
              </a:rPr>
              <a:t>Similar </a:t>
            </a:r>
            <a:r>
              <a:rPr lang="en-US" i="1" dirty="0" smtClean="0">
                <a:solidFill>
                  <a:srgbClr val="00B050"/>
                </a:solidFill>
                <a:latin typeface="Times New Roman" panose="02020603050405020304" pitchFamily="18" charset="0"/>
                <a:cs typeface="Times New Roman" panose="02020603050405020304" pitchFamily="18" charset="0"/>
              </a:rPr>
              <a:t>entities are grouped together and </a:t>
            </a:r>
            <a:r>
              <a:rPr lang="en-US" i="1" dirty="0" err="1" smtClean="0">
                <a:solidFill>
                  <a:srgbClr val="00B050"/>
                </a:solidFill>
                <a:latin typeface="Times New Roman" panose="02020603050405020304" pitchFamily="18" charset="0"/>
                <a:cs typeface="Times New Roman" panose="02020603050405020304" pitchFamily="18" charset="0"/>
              </a:rPr>
              <a:t>organised</a:t>
            </a:r>
            <a:r>
              <a:rPr lang="en-US" i="1" dirty="0" smtClean="0">
                <a:solidFill>
                  <a:srgbClr val="00B050"/>
                </a:solidFill>
                <a:latin typeface="Times New Roman" panose="02020603050405020304" pitchFamily="18" charset="0"/>
                <a:cs typeface="Times New Roman" panose="02020603050405020304" pitchFamily="18" charset="0"/>
              </a:rPr>
              <a:t> in a hierarchy</a:t>
            </a:r>
          </a:p>
          <a:p>
            <a:pPr fontAlgn="base"/>
            <a:r>
              <a:rPr lang="en-US" i="1" dirty="0" smtClean="0">
                <a:solidFill>
                  <a:schemeClr val="tx2">
                    <a:lumMod val="50000"/>
                  </a:schemeClr>
                </a:solidFill>
                <a:latin typeface="Times New Roman" panose="02020603050405020304" pitchFamily="18" charset="0"/>
                <a:cs typeface="Times New Roman" panose="02020603050405020304" pitchFamily="18" charset="0"/>
              </a:rPr>
              <a:t>Entities in the same group may or may not have the same attributes or properties</a:t>
            </a:r>
          </a:p>
          <a:p>
            <a:pPr fontAlgn="base"/>
            <a:r>
              <a:rPr lang="en-US" i="1" dirty="0" smtClean="0">
                <a:solidFill>
                  <a:srgbClr val="00B050"/>
                </a:solidFill>
                <a:latin typeface="Times New Roman" panose="02020603050405020304" pitchFamily="18" charset="0"/>
                <a:cs typeface="Times New Roman" panose="02020603050405020304" pitchFamily="18" charset="0"/>
              </a:rPr>
              <a:t>Does not contains sufficient metadata which makes automation and management of data difficult</a:t>
            </a:r>
          </a:p>
          <a:p>
            <a:pPr fontAlgn="base"/>
            <a:r>
              <a:rPr lang="en-US" i="1" dirty="0" smtClean="0">
                <a:solidFill>
                  <a:schemeClr val="accent6">
                    <a:lumMod val="50000"/>
                  </a:schemeClr>
                </a:solidFill>
                <a:latin typeface="Times New Roman" panose="02020603050405020304" pitchFamily="18" charset="0"/>
                <a:cs typeface="Times New Roman" panose="02020603050405020304" pitchFamily="18" charset="0"/>
              </a:rPr>
              <a:t>Size and type of the same attributes in a group may differ</a:t>
            </a:r>
          </a:p>
          <a:p>
            <a:pPr fontAlgn="base"/>
            <a:r>
              <a:rPr lang="en-US" i="1" dirty="0" smtClean="0">
                <a:solidFill>
                  <a:srgbClr val="00B050"/>
                </a:solidFill>
                <a:latin typeface="Times New Roman" panose="02020603050405020304" pitchFamily="18" charset="0"/>
                <a:cs typeface="Times New Roman" panose="02020603050405020304" pitchFamily="18" charset="0"/>
              </a:rPr>
              <a:t>Due to lack of a well defined structure, it can not used by computer programs easily</a:t>
            </a:r>
          </a:p>
          <a:p>
            <a:endParaRPr lang="en-US" dirty="0"/>
          </a:p>
        </p:txBody>
      </p:sp>
    </p:spTree>
    <p:extLst>
      <p:ext uri="{BB962C8B-B14F-4D97-AF65-F5344CB8AC3E}">
        <p14:creationId xmlns:p14="http://schemas.microsoft.com/office/powerpoint/2010/main" val="158149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marL="0" indent="0" fontAlgn="base">
              <a:buNone/>
            </a:pPr>
            <a:r>
              <a:rPr lang="en-US" b="1" dirty="0" smtClean="0"/>
              <a:t>Sources of semi-structured Data:</a:t>
            </a:r>
            <a:endParaRPr lang="en-US" dirty="0" smtClean="0"/>
          </a:p>
          <a:p>
            <a:pPr fontAlgn="base"/>
            <a:r>
              <a:rPr lang="en-US" dirty="0" smtClean="0"/>
              <a:t>E-mails</a:t>
            </a:r>
          </a:p>
          <a:p>
            <a:pPr fontAlgn="base"/>
            <a:r>
              <a:rPr lang="en-US" dirty="0" smtClean="0"/>
              <a:t>XML and other markup languages</a:t>
            </a:r>
          </a:p>
          <a:p>
            <a:pPr fontAlgn="base"/>
            <a:r>
              <a:rPr lang="en-US" dirty="0" smtClean="0"/>
              <a:t>Binary executables</a:t>
            </a:r>
          </a:p>
          <a:p>
            <a:pPr fontAlgn="base"/>
            <a:r>
              <a:rPr lang="en-US" dirty="0" smtClean="0"/>
              <a:t>TCP/IP packets</a:t>
            </a:r>
          </a:p>
          <a:p>
            <a:pPr fontAlgn="base"/>
            <a:r>
              <a:rPr lang="en-US" dirty="0" smtClean="0"/>
              <a:t>Zipped files</a:t>
            </a:r>
          </a:p>
          <a:p>
            <a:pPr fontAlgn="base"/>
            <a:r>
              <a:rPr lang="en-US" dirty="0" smtClean="0"/>
              <a:t>Integration of data from different sources</a:t>
            </a:r>
          </a:p>
          <a:p>
            <a:pPr fontAlgn="base"/>
            <a:r>
              <a:rPr lang="en-US" dirty="0" smtClean="0"/>
              <a:t>Web pages</a:t>
            </a:r>
          </a:p>
          <a:p>
            <a:pPr marL="0" indent="0" fontAlgn="base">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fontScale="92500" lnSpcReduction="10000"/>
          </a:bodyPr>
          <a:lstStyle/>
          <a:p>
            <a:pPr fontAlgn="base"/>
            <a:endParaRPr lang="en-US" dirty="0" smtClean="0"/>
          </a:p>
          <a:p>
            <a:pPr marL="0" indent="0" fontAlgn="base">
              <a:buNone/>
            </a:pPr>
            <a:r>
              <a:rPr lang="en-US" b="1" dirty="0" smtClean="0"/>
              <a:t>Advantages of Semi-structured Data:</a:t>
            </a:r>
            <a:endParaRPr lang="en-US" dirty="0" smtClean="0"/>
          </a:p>
          <a:p>
            <a:pPr fontAlgn="base"/>
            <a:r>
              <a:rPr lang="en-US" dirty="0" smtClean="0"/>
              <a:t>The data is not constrained by a fixed schema</a:t>
            </a:r>
          </a:p>
          <a:p>
            <a:pPr fontAlgn="base"/>
            <a:r>
              <a:rPr lang="en-US" dirty="0" smtClean="0"/>
              <a:t>Flexible </a:t>
            </a:r>
            <a:r>
              <a:rPr lang="en-US" dirty="0" err="1" smtClean="0"/>
              <a:t>i.e</a:t>
            </a:r>
            <a:r>
              <a:rPr lang="en-US" dirty="0" smtClean="0"/>
              <a:t>  Schema can be easily changed.</a:t>
            </a:r>
          </a:p>
          <a:p>
            <a:pPr fontAlgn="base"/>
            <a:r>
              <a:rPr lang="en-US" dirty="0" smtClean="0"/>
              <a:t>Data is portable</a:t>
            </a:r>
          </a:p>
          <a:p>
            <a:pPr fontAlgn="base"/>
            <a:r>
              <a:rPr lang="en-US" dirty="0" smtClean="0"/>
              <a:t>It is possible to view structured data as semi-structured data</a:t>
            </a:r>
          </a:p>
          <a:p>
            <a:pPr fontAlgn="base"/>
            <a:r>
              <a:rPr lang="en-US" dirty="0" smtClean="0"/>
              <a:t>Its supports users who can not express their need in SQL</a:t>
            </a:r>
          </a:p>
          <a:p>
            <a:pPr fontAlgn="base"/>
            <a:r>
              <a:rPr lang="en-US" dirty="0" smtClean="0"/>
              <a:t>It can deal easily with the heterogeneity of sources.</a:t>
            </a:r>
          </a:p>
          <a:p>
            <a:pPr fontAlgn="base"/>
            <a:endParaRPr lang="en-US" dirty="0" smtClean="0"/>
          </a:p>
        </p:txBody>
      </p:sp>
    </p:spTree>
    <p:extLst>
      <p:ext uri="{BB962C8B-B14F-4D97-AF65-F5344CB8AC3E}">
        <p14:creationId xmlns:p14="http://schemas.microsoft.com/office/powerpoint/2010/main" val="409185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marL="0" indent="0" fontAlgn="base">
              <a:buNone/>
            </a:pPr>
            <a:endParaRPr lang="en-US" dirty="0" smtClean="0"/>
          </a:p>
          <a:p>
            <a:pPr marL="0" indent="0" fontAlgn="base">
              <a:buNone/>
            </a:pPr>
            <a:r>
              <a:rPr lang="en-US" b="1" dirty="0" smtClean="0"/>
              <a:t>Disadvantages of Semi-structured </a:t>
            </a:r>
            <a:r>
              <a:rPr lang="en-US" b="1" dirty="0" smtClean="0"/>
              <a:t>data</a:t>
            </a:r>
          </a:p>
          <a:p>
            <a:pPr fontAlgn="base"/>
            <a:r>
              <a:rPr lang="en-US" dirty="0" smtClean="0"/>
              <a:t>Lack </a:t>
            </a:r>
            <a:r>
              <a:rPr lang="en-US" dirty="0" smtClean="0"/>
              <a:t>of fixed, rigid schema make it difficult in storage of the data</a:t>
            </a:r>
          </a:p>
          <a:p>
            <a:pPr fontAlgn="base"/>
            <a:r>
              <a:rPr lang="en-US" dirty="0" smtClean="0"/>
              <a:t>Interpreting the relationship between data is difficult as there is no separation of the schema and the data.</a:t>
            </a:r>
          </a:p>
          <a:p>
            <a:pPr fontAlgn="base"/>
            <a:r>
              <a:rPr lang="en-US" dirty="0" smtClean="0"/>
              <a:t>Queries are less efficient as compared to</a:t>
            </a:r>
            <a:r>
              <a:rPr lang="en-US" u="sng" dirty="0" smtClean="0"/>
              <a:t> </a:t>
            </a:r>
            <a:r>
              <a:rPr lang="en-US" dirty="0" smtClean="0"/>
              <a:t>structured data.</a:t>
            </a:r>
          </a:p>
          <a:p>
            <a:endParaRPr lang="en-US" dirty="0"/>
          </a:p>
        </p:txBody>
      </p:sp>
    </p:spTree>
    <p:extLst>
      <p:ext uri="{BB962C8B-B14F-4D97-AF65-F5344CB8AC3E}">
        <p14:creationId xmlns:p14="http://schemas.microsoft.com/office/powerpoint/2010/main" val="380815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Unstructured Data</a:t>
            </a:r>
            <a:endParaRPr lang="en-US" dirty="0"/>
          </a:p>
        </p:txBody>
      </p:sp>
      <p:sp>
        <p:nvSpPr>
          <p:cNvPr id="4" name="Content Placeholder 2"/>
          <p:cNvSpPr>
            <a:spLocks noGrp="1"/>
          </p:cNvSpPr>
          <p:nvPr>
            <p:ph idx="1"/>
          </p:nvPr>
        </p:nvSpPr>
        <p:spPr>
          <a:xfrm>
            <a:off x="457200" y="1600200"/>
            <a:ext cx="8435280" cy="4781128"/>
          </a:xfrm>
        </p:spPr>
        <p:txBody>
          <a:bodyPr>
            <a:normAutofit fontScale="92500" lnSpcReduction="20000"/>
          </a:bodyPr>
          <a:lstStyle/>
          <a:p>
            <a:pPr algn="just"/>
            <a:r>
              <a:rPr lang="en-US" dirty="0" smtClean="0">
                <a:solidFill>
                  <a:schemeClr val="tx2">
                    <a:lumMod val="60000"/>
                    <a:lumOff val="40000"/>
                  </a:schemeClr>
                </a:solidFill>
              </a:rPr>
              <a:t>Unstructured data is data that isn’t easy to fit into a data model because the content is context-specific or varying. </a:t>
            </a:r>
          </a:p>
          <a:p>
            <a:pPr algn="just"/>
            <a:r>
              <a:rPr lang="en-US" dirty="0" smtClean="0"/>
              <a:t>Text and multimedia are two common types of unstructured content.</a:t>
            </a:r>
          </a:p>
          <a:p>
            <a:pPr algn="just"/>
            <a:r>
              <a:rPr lang="en-US" dirty="0" smtClean="0">
                <a:solidFill>
                  <a:schemeClr val="accent3">
                    <a:lumMod val="75000"/>
                  </a:schemeClr>
                </a:solidFill>
              </a:rPr>
              <a:t>From 80 to 90 percent of data generated and collected by organizations, is unstructured</a:t>
            </a:r>
          </a:p>
          <a:p>
            <a:pPr algn="just"/>
            <a:r>
              <a:rPr lang="en-US" dirty="0" smtClean="0">
                <a:solidFill>
                  <a:srgbClr val="7030A0"/>
                </a:solidFill>
              </a:rPr>
              <a:t>Unstructured data can be stored in a number of ways: in applications, NoSQL (non-relational) databases, data lakes, and data warehouses. </a:t>
            </a:r>
            <a:endParaRPr lang="en-US" dirty="0" smtClean="0">
              <a:solidFill>
                <a:srgbClr val="7030A0"/>
              </a:solidFill>
            </a:endParaRPr>
          </a:p>
          <a:p>
            <a:pPr lvl="1" algn="just"/>
            <a:r>
              <a:rPr lang="en-US" dirty="0" smtClean="0"/>
              <a:t>Platforms </a:t>
            </a:r>
            <a:r>
              <a:rPr lang="en-US" dirty="0" smtClean="0"/>
              <a:t>like MongoDB Atlas are especially well suited for housing, managing, and using unstructured data.</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unstructured data used for?</a:t>
            </a:r>
            <a:endParaRPr lang="en-US" dirty="0"/>
          </a:p>
        </p:txBody>
      </p:sp>
      <p:sp>
        <p:nvSpPr>
          <p:cNvPr id="3" name="Content Placeholder 2"/>
          <p:cNvSpPr>
            <a:spLocks noGrp="1"/>
          </p:cNvSpPr>
          <p:nvPr>
            <p:ph idx="1"/>
          </p:nvPr>
        </p:nvSpPr>
        <p:spPr/>
        <p:txBody>
          <a:bodyPr>
            <a:normAutofit/>
          </a:bodyPr>
          <a:lstStyle/>
          <a:p>
            <a:pPr algn="just"/>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Analyzing communications for regulatory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compliance</a:t>
            </a:r>
          </a:p>
          <a:p>
            <a:pPr marL="0" indent="0" algn="just">
              <a:buNone/>
            </a:pPr>
            <a:endParaRPr lang="en-US" sz="2400" dirty="0" smtClean="0">
              <a:solidFill>
                <a:schemeClr val="accent2">
                  <a:lumMod val="75000"/>
                </a:schemeClr>
              </a:solidFill>
              <a:latin typeface="Times New Roman" panose="02020603050405020304" pitchFamily="18" charset="0"/>
              <a:cs typeface="Times New Roman" panose="02020603050405020304" pitchFamily="18" charset="0"/>
            </a:endParaRPr>
          </a:p>
          <a:p>
            <a:pPr algn="just"/>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Tracking and analyzing customer social media conversations and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interactions</a:t>
            </a:r>
          </a:p>
          <a:p>
            <a:pPr marL="0" indent="0" algn="just">
              <a:buNone/>
            </a:pPr>
            <a:endParaRPr lang="en-US" sz="2400" dirty="0" smtClean="0">
              <a:solidFill>
                <a:schemeClr val="accent2">
                  <a:lumMod val="75000"/>
                </a:schemeClr>
              </a:solidFill>
              <a:latin typeface="Times New Roman" panose="02020603050405020304" pitchFamily="18" charset="0"/>
              <a:cs typeface="Times New Roman" panose="02020603050405020304" pitchFamily="18" charset="0"/>
            </a:endParaRPr>
          </a:p>
          <a:p>
            <a:pPr algn="just"/>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Gaining reliable insights into widespread customer behavior </a:t>
            </a:r>
            <a:r>
              <a:rPr lang="en-US" sz="2400" smtClean="0">
                <a:solidFill>
                  <a:schemeClr val="accent2">
                    <a:lumMod val="75000"/>
                  </a:schemeClr>
                </a:solidFill>
                <a:latin typeface="Times New Roman" panose="02020603050405020304" pitchFamily="18" charset="0"/>
                <a:cs typeface="Times New Roman" panose="02020603050405020304" pitchFamily="18" charset="0"/>
              </a:rPr>
              <a:t>and </a:t>
            </a:r>
            <a:r>
              <a:rPr lang="en-US" sz="2400" smtClean="0">
                <a:solidFill>
                  <a:schemeClr val="accent2">
                    <a:lumMod val="75000"/>
                  </a:schemeClr>
                </a:solidFill>
                <a:latin typeface="Times New Roman" panose="02020603050405020304" pitchFamily="18" charset="0"/>
                <a:cs typeface="Times New Roman" panose="02020603050405020304" pitchFamily="18" charset="0"/>
              </a:rPr>
              <a:t>preferences</a:t>
            </a:r>
          </a:p>
          <a:p>
            <a:pPr marL="0" indent="0" algn="just">
              <a:buNone/>
            </a:pPr>
            <a:endParaRPr lang="en-US" sz="2400"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Raw and Processed Data, Processed Data = Information.</a:t>
            </a:r>
            <a:br>
              <a:rPr lang="en-US" sz="2400" dirty="0" smtClean="0">
                <a:solidFill>
                  <a:schemeClr val="accent2">
                    <a:lumMod val="75000"/>
                  </a:schemeClr>
                </a:solidFill>
                <a:latin typeface="Times New Roman" panose="02020603050405020304" pitchFamily="18" charset="0"/>
                <a:cs typeface="Times New Roman" panose="02020603050405020304" pitchFamily="18" charset="0"/>
              </a:rPr>
            </a:b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Science: Introduction</a:t>
            </a:r>
            <a:endParaRPr lang="en-US" dirty="0"/>
          </a:p>
        </p:txBody>
      </p:sp>
      <p:sp>
        <p:nvSpPr>
          <p:cNvPr id="3" name="Content Placeholder 2"/>
          <p:cNvSpPr>
            <a:spLocks noGrp="1"/>
          </p:cNvSpPr>
          <p:nvPr>
            <p:ph idx="1"/>
          </p:nvPr>
        </p:nvSpPr>
        <p:spPr>
          <a:xfrm>
            <a:off x="437250" y="1628800"/>
            <a:ext cx="8229600" cy="4464496"/>
          </a:xfrm>
        </p:spPr>
        <p:txBody>
          <a:bodyPr>
            <a:normAutofit lnSpcReduction="10000"/>
          </a:bodyPr>
          <a:lstStyle/>
          <a:p>
            <a:pPr algn="just"/>
            <a:r>
              <a:rPr lang="en-US" sz="2800" dirty="0" smtClean="0">
                <a:latin typeface="Times New Roman" panose="02020603050405020304" pitchFamily="18" charset="0"/>
                <a:cs typeface="Times New Roman" panose="02020603050405020304" pitchFamily="18" charset="0"/>
              </a:rPr>
              <a:t>Big data is a blanket term </a:t>
            </a:r>
          </a:p>
          <a:p>
            <a:pPr lvl="1" algn="just"/>
            <a:r>
              <a:rPr lang="en-US" sz="2000" dirty="0" smtClean="0">
                <a:latin typeface="Times New Roman" panose="02020603050405020304" pitchFamily="18" charset="0"/>
                <a:cs typeface="Times New Roman" panose="02020603050405020304" pitchFamily="18" charset="0"/>
              </a:rPr>
              <a:t>for any collection of data sets so large or complex that it becomes difficult to process them using traditional data management techniques such as, for example, the RDBMS (relational database management systems).</a:t>
            </a:r>
          </a:p>
          <a:p>
            <a:pPr algn="just"/>
            <a:endParaRPr lang="en-IN"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Data science involves using methods to analyze massive amounts of data and extract the knowledge it contains. </a:t>
            </a:r>
          </a:p>
          <a:p>
            <a:pPr algn="just"/>
            <a:r>
              <a:rPr lang="en-US" sz="2800" dirty="0">
                <a:latin typeface="Times New Roman" panose="02020603050405020304" pitchFamily="18" charset="0"/>
                <a:cs typeface="Times New Roman" panose="02020603050405020304" pitchFamily="18" charset="0"/>
              </a:rPr>
              <a:t>Data scientist is someone who extracts insights from messy data.</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fontScale="92500"/>
          </a:bodyPr>
          <a:lstStyle/>
          <a:p>
            <a:pPr algn="just"/>
            <a:r>
              <a:rPr lang="en-US" dirty="0" smtClean="0"/>
              <a:t>Data science is an evolutionary extension of statistics capable of dealing with the massive amounts of data produced today.</a:t>
            </a:r>
          </a:p>
          <a:p>
            <a:pPr algn="just"/>
            <a:r>
              <a:rPr lang="en-US" dirty="0" smtClean="0"/>
              <a:t>Many companies use data science to offer customers a better user experience, as well as to cross-sell, up-sell, and personalize their offerings. </a:t>
            </a:r>
          </a:p>
          <a:p>
            <a:pPr algn="just"/>
            <a:r>
              <a:rPr lang="en-US" dirty="0" smtClean="0"/>
              <a:t>A good example of this is Google AdSense, which collects data from internet users so relevant commercial messages can be matched to the person browsing the internet.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7503" y="620688"/>
            <a:ext cx="8952467" cy="460851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Record data</a:t>
            </a:r>
            <a:endParaRPr lang="en-US" dirty="0"/>
          </a:p>
        </p:txBody>
      </p:sp>
      <p:sp>
        <p:nvSpPr>
          <p:cNvPr id="3" name="Content Placeholder 2"/>
          <p:cNvSpPr>
            <a:spLocks noGrp="1"/>
          </p:cNvSpPr>
          <p:nvPr>
            <p:ph idx="1"/>
          </p:nvPr>
        </p:nvSpPr>
        <p:spPr/>
        <p:txBody>
          <a:bodyPr>
            <a:normAutofit/>
          </a:bodyPr>
          <a:lstStyle/>
          <a:p>
            <a:pPr algn="just"/>
            <a:r>
              <a:rPr lang="en-US" dirty="0" smtClean="0"/>
              <a:t>The most basic form of data is record data that has no explicit relationship among records or data fields, and every record (object) has the same set of attributes. </a:t>
            </a:r>
            <a:endParaRPr lang="en-US" dirty="0" smtClean="0"/>
          </a:p>
          <a:p>
            <a:pPr algn="just"/>
            <a:endParaRPr lang="en-US" dirty="0"/>
          </a:p>
          <a:p>
            <a:pPr algn="just"/>
            <a:r>
              <a:rPr lang="en-US" dirty="0" smtClean="0"/>
              <a:t>Record </a:t>
            </a:r>
            <a:r>
              <a:rPr lang="en-US" dirty="0" smtClean="0"/>
              <a:t>data is usually stored either in flat files or in relational databases.</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Temporal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b="1" dirty="0" smtClean="0"/>
              <a:t>temporal database</a:t>
            </a:r>
            <a:r>
              <a:rPr lang="en-US" dirty="0" smtClean="0"/>
              <a:t> stores data relating to time instances. It offers temporal data types and stores information relating to past, present and future time.</a:t>
            </a:r>
          </a:p>
          <a:p>
            <a:r>
              <a:rPr lang="en-US" dirty="0" smtClean="0"/>
              <a:t>Spatiotemporal, or spatial temporal, is used in data analysis when data is collected across both space and time</a:t>
            </a:r>
          </a:p>
          <a:p>
            <a:r>
              <a:rPr lang="en-US" dirty="0" smtClean="0"/>
              <a:t> It describes a phenomenon in a certain location and time </a:t>
            </a:r>
            <a:endParaRPr lang="en-US" dirty="0" smtClean="0"/>
          </a:p>
          <a:p>
            <a:pPr lvl="1"/>
            <a:r>
              <a:rPr lang="en-US" dirty="0" smtClean="0"/>
              <a:t> </a:t>
            </a:r>
            <a:r>
              <a:rPr lang="en-US" dirty="0" smtClean="0"/>
              <a:t>for example, shipping movements across a geographic area over time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052736"/>
            <a:ext cx="8229600" cy="5483245"/>
          </a:xfrm>
        </p:spPr>
        <p:txBody>
          <a:bodyPr>
            <a:normAutofit/>
          </a:bodyPr>
          <a:lstStyle/>
          <a:p>
            <a:pPr algn="just"/>
            <a:r>
              <a:rPr lang="en-US" dirty="0" smtClean="0"/>
              <a:t>A temporal database stores data relating to time whether past, present or future. </a:t>
            </a:r>
            <a:endParaRPr lang="en-US" dirty="0" smtClean="0"/>
          </a:p>
          <a:p>
            <a:pPr algn="just"/>
            <a:r>
              <a:rPr lang="en-US" dirty="0" smtClean="0"/>
              <a:t>It </a:t>
            </a:r>
            <a:r>
              <a:rPr lang="en-US" dirty="0" smtClean="0"/>
              <a:t>can establish at what times certain entries are accurate. </a:t>
            </a:r>
          </a:p>
          <a:p>
            <a:pPr algn="just"/>
            <a:r>
              <a:rPr lang="en-IN" dirty="0" smtClean="0"/>
              <a:t>Temporal data is of following types:</a:t>
            </a:r>
          </a:p>
          <a:p>
            <a:pPr lvl="1" algn="just"/>
            <a:r>
              <a:rPr lang="en-IN" dirty="0" smtClean="0"/>
              <a:t>Continuous</a:t>
            </a:r>
          </a:p>
          <a:p>
            <a:pPr lvl="1" algn="just"/>
            <a:r>
              <a:rPr lang="en-IN" dirty="0" smtClean="0"/>
              <a:t>Discrete</a:t>
            </a:r>
          </a:p>
          <a:p>
            <a:pPr lvl="1" algn="just"/>
            <a:r>
              <a:rPr lang="en-IN" dirty="0" smtClean="0"/>
              <a:t>Stepwise-constant</a:t>
            </a:r>
          </a:p>
          <a:p>
            <a:pPr lvl="1" algn="just"/>
            <a:r>
              <a:rPr lang="en-IN" dirty="0" smtClean="0"/>
              <a:t>Period based</a:t>
            </a:r>
          </a:p>
          <a:p>
            <a:pPr algn="just"/>
            <a:endParaRPr lang="en-IN" dirty="0" smtClean="0"/>
          </a:p>
          <a:p>
            <a:pPr algn="just"/>
            <a:endParaRPr lang="en-US" dirty="0" smtClean="0"/>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Spatial Data</a:t>
            </a:r>
            <a:endParaRPr lang="en-US" dirty="0"/>
          </a:p>
        </p:txBody>
      </p:sp>
      <p:sp>
        <p:nvSpPr>
          <p:cNvPr id="3" name="Content Placeholder 2"/>
          <p:cNvSpPr>
            <a:spLocks noGrp="1"/>
          </p:cNvSpPr>
          <p:nvPr>
            <p:ph idx="1"/>
          </p:nvPr>
        </p:nvSpPr>
        <p:spPr>
          <a:xfrm>
            <a:off x="457200" y="1600200"/>
            <a:ext cx="8435280" cy="5141168"/>
          </a:xfrm>
        </p:spPr>
        <p:txBody>
          <a:bodyPr>
            <a:normAutofit fontScale="47500" lnSpcReduction="20000"/>
          </a:bodyPr>
          <a:lstStyle/>
          <a:p>
            <a:r>
              <a:rPr lang="en-US" sz="4500" dirty="0" smtClean="0">
                <a:latin typeface="Times New Roman" panose="02020603050405020304" pitchFamily="18" charset="0"/>
                <a:cs typeface="Times New Roman" panose="02020603050405020304" pitchFamily="18" charset="0"/>
              </a:rPr>
              <a:t>Spatial data is any type of data that directly or indirectly references a specific geographical area or location.</a:t>
            </a:r>
          </a:p>
          <a:p>
            <a:endParaRPr lang="en-US" sz="4500" dirty="0" smtClean="0">
              <a:latin typeface="Times New Roman" panose="02020603050405020304" pitchFamily="18" charset="0"/>
              <a:cs typeface="Times New Roman" panose="02020603050405020304" pitchFamily="18" charset="0"/>
            </a:endParaRPr>
          </a:p>
          <a:p>
            <a:r>
              <a:rPr lang="en-US" sz="4500" dirty="0" smtClean="0">
                <a:latin typeface="Times New Roman" panose="02020603050405020304" pitchFamily="18" charset="0"/>
                <a:cs typeface="Times New Roman" panose="02020603050405020304" pitchFamily="18" charset="0"/>
              </a:rPr>
              <a:t>There </a:t>
            </a:r>
            <a:r>
              <a:rPr lang="en-US" sz="4500" dirty="0" smtClean="0">
                <a:latin typeface="Times New Roman" panose="02020603050405020304" pitchFamily="18" charset="0"/>
                <a:cs typeface="Times New Roman" panose="02020603050405020304" pitchFamily="18" charset="0"/>
              </a:rPr>
              <a:t>are several spatial data types, but the two primary kinds of spatial data are geometric data and geographic data.</a:t>
            </a:r>
          </a:p>
          <a:p>
            <a:pPr marL="0" indent="0">
              <a:buNone/>
            </a:pPr>
            <a:endParaRPr lang="en-US" sz="4500" dirty="0" smtClean="0">
              <a:latin typeface="Times New Roman" panose="02020603050405020304" pitchFamily="18" charset="0"/>
              <a:cs typeface="Times New Roman" panose="02020603050405020304" pitchFamily="18" charset="0"/>
            </a:endParaRPr>
          </a:p>
          <a:p>
            <a:r>
              <a:rPr lang="en-US" sz="4500" b="1" dirty="0" smtClean="0">
                <a:latin typeface="Times New Roman" panose="02020603050405020304" pitchFamily="18" charset="0"/>
                <a:cs typeface="Times New Roman" panose="02020603050405020304" pitchFamily="18" charset="0"/>
              </a:rPr>
              <a:t>Geometric data</a:t>
            </a:r>
            <a:r>
              <a:rPr lang="en-US" sz="4500" dirty="0" smtClean="0">
                <a:latin typeface="Times New Roman" panose="02020603050405020304" pitchFamily="18" charset="0"/>
                <a:cs typeface="Times New Roman" panose="02020603050405020304" pitchFamily="18" charset="0"/>
              </a:rPr>
              <a:t> is a spatial data type that is mapped on a two-dimensional flat surface. An example is the geometric data in floor plans. Google Maps is an application that uses geometric data to provide accurate direction. In fact, it is one of the simplest examples of spatial data in action.</a:t>
            </a:r>
          </a:p>
          <a:p>
            <a:pPr marL="0" indent="0">
              <a:buNone/>
            </a:pPr>
            <a:endParaRPr lang="en-US" sz="4500" dirty="0" smtClean="0">
              <a:latin typeface="Times New Roman" panose="02020603050405020304" pitchFamily="18" charset="0"/>
              <a:cs typeface="Times New Roman" panose="02020603050405020304" pitchFamily="18" charset="0"/>
            </a:endParaRPr>
          </a:p>
          <a:p>
            <a:r>
              <a:rPr lang="en-US" sz="4500" b="1" dirty="0" smtClean="0">
                <a:latin typeface="Times New Roman" panose="02020603050405020304" pitchFamily="18" charset="0"/>
                <a:cs typeface="Times New Roman" panose="02020603050405020304" pitchFamily="18" charset="0"/>
              </a:rPr>
              <a:t>Geographic data</a:t>
            </a:r>
            <a:r>
              <a:rPr lang="en-US" sz="4500" dirty="0" smtClean="0">
                <a:latin typeface="Times New Roman" panose="02020603050405020304" pitchFamily="18" charset="0"/>
                <a:cs typeface="Times New Roman" panose="02020603050405020304" pitchFamily="18" charset="0"/>
              </a:rPr>
              <a:t> is information mapped around a sphere. Most often, the sphere is planet earth. Geographic data highlights the latitude and longitude relationships to a specific object or location. A familiar example of geographic data is a global positioning system.</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 data</a:t>
            </a:r>
            <a:endParaRPr lang="en-US" dirty="0"/>
          </a:p>
        </p:txBody>
      </p:sp>
      <p:sp>
        <p:nvSpPr>
          <p:cNvPr id="3" name="Content Placeholder 2"/>
          <p:cNvSpPr>
            <a:spLocks noGrp="1"/>
          </p:cNvSpPr>
          <p:nvPr>
            <p:ph idx="1"/>
          </p:nvPr>
        </p:nvSpPr>
        <p:spPr>
          <a:xfrm>
            <a:off x="457200" y="1600200"/>
            <a:ext cx="8507288" cy="5141168"/>
          </a:xfrm>
        </p:spPr>
        <p:txBody>
          <a:bodyPr>
            <a:normAutofit fontScale="92500" lnSpcReduction="20000"/>
          </a:bodyPr>
          <a:lstStyle/>
          <a:p>
            <a:pPr algn="just"/>
            <a:r>
              <a:rPr lang="en-US" dirty="0" smtClean="0">
                <a:solidFill>
                  <a:srgbClr val="C00000"/>
                </a:solidFill>
                <a:latin typeface="Times New Roman" panose="02020603050405020304" pitchFamily="18" charset="0"/>
                <a:cs typeface="Times New Roman" panose="02020603050405020304" pitchFamily="18" charset="0"/>
              </a:rPr>
              <a:t>Graph analytics is another commonly used term, and it refers specifically to the process of analyzing data in a graph format using data points as nodes and relationships as edges. </a:t>
            </a:r>
          </a:p>
          <a:p>
            <a:pPr algn="just"/>
            <a:r>
              <a:rPr lang="en-US" dirty="0" smtClean="0">
                <a:latin typeface="Times New Roman" panose="02020603050405020304" pitchFamily="18" charset="0"/>
                <a:cs typeface="Times New Roman" panose="02020603050405020304" pitchFamily="18" charset="0"/>
              </a:rPr>
              <a:t>There </a:t>
            </a:r>
            <a:r>
              <a:rPr lang="en-US" dirty="0" smtClean="0">
                <a:latin typeface="Times New Roman" panose="02020603050405020304" pitchFamily="18" charset="0"/>
                <a:cs typeface="Times New Roman" panose="02020603050405020304" pitchFamily="18" charset="0"/>
              </a:rPr>
              <a:t>are two popular models of graph databases: </a:t>
            </a:r>
            <a:r>
              <a:rPr lang="en-US" b="1" dirty="0">
                <a:latin typeface="Times New Roman" panose="02020603050405020304" pitchFamily="18" charset="0"/>
                <a:cs typeface="Times New Roman" panose="02020603050405020304" pitchFamily="18" charset="0"/>
              </a:rPr>
              <a:t>P</a:t>
            </a:r>
            <a:r>
              <a:rPr lang="en-US" b="1" dirty="0" smtClean="0">
                <a:latin typeface="Times New Roman" panose="02020603050405020304" pitchFamily="18" charset="0"/>
                <a:cs typeface="Times New Roman" panose="02020603050405020304" pitchFamily="18" charset="0"/>
              </a:rPr>
              <a:t>roperty </a:t>
            </a:r>
            <a:r>
              <a:rPr lang="en-US" b="1" dirty="0" smtClean="0">
                <a:latin typeface="Times New Roman" panose="02020603050405020304" pitchFamily="18" charset="0"/>
                <a:cs typeface="Times New Roman" panose="02020603050405020304" pitchFamily="18" charset="0"/>
              </a:rPr>
              <a:t>graphs</a:t>
            </a:r>
            <a:r>
              <a:rPr lang="en-US" dirty="0" smtClean="0">
                <a:latin typeface="Times New Roman" panose="02020603050405020304" pitchFamily="18" charset="0"/>
                <a:cs typeface="Times New Roman" panose="02020603050405020304" pitchFamily="18" charset="0"/>
              </a:rPr>
              <a:t> and </a:t>
            </a:r>
            <a:r>
              <a:rPr lang="en-US" b="1" dirty="0" smtClean="0">
                <a:latin typeface="Times New Roman" panose="02020603050405020304" pitchFamily="18" charset="0"/>
                <a:cs typeface="Times New Roman" panose="02020603050405020304" pitchFamily="18" charset="0"/>
              </a:rPr>
              <a:t>RDF </a:t>
            </a:r>
            <a:r>
              <a:rPr lang="en-US" b="1" dirty="0" smtClean="0">
                <a:latin typeface="Times New Roman" panose="02020603050405020304" pitchFamily="18" charset="0"/>
                <a:cs typeface="Times New Roman" panose="02020603050405020304" pitchFamily="18" charset="0"/>
              </a:rPr>
              <a:t>(Resource </a:t>
            </a:r>
            <a:r>
              <a:rPr lang="en-US" b="1" dirty="0" smtClean="0">
                <a:latin typeface="Times New Roman" panose="02020603050405020304" pitchFamily="18" charset="0"/>
                <a:cs typeface="Times New Roman" panose="02020603050405020304" pitchFamily="18" charset="0"/>
              </a:rPr>
              <a:t>D</a:t>
            </a:r>
            <a:r>
              <a:rPr lang="en-US" b="1" dirty="0" smtClean="0">
                <a:latin typeface="Times New Roman" panose="02020603050405020304" pitchFamily="18" charset="0"/>
                <a:cs typeface="Times New Roman" panose="02020603050405020304" pitchFamily="18" charset="0"/>
              </a:rPr>
              <a:t>escription </a:t>
            </a:r>
            <a:r>
              <a:rPr lang="en-US" b="1" dirty="0">
                <a:latin typeface="Times New Roman" panose="02020603050405020304" pitchFamily="18" charset="0"/>
                <a:cs typeface="Times New Roman" panose="02020603050405020304" pitchFamily="18" charset="0"/>
              </a:rPr>
              <a:t>F</a:t>
            </a:r>
            <a:r>
              <a:rPr lang="en-US" b="1" dirty="0" smtClean="0">
                <a:latin typeface="Times New Roman" panose="02020603050405020304" pitchFamily="18" charset="0"/>
                <a:cs typeface="Times New Roman" panose="02020603050405020304" pitchFamily="18" charset="0"/>
              </a:rPr>
              <a:t>ramework</a:t>
            </a:r>
            <a:r>
              <a:rPr lang="en-US" b="1" dirty="0" smtClean="0">
                <a:latin typeface="Times New Roman" panose="02020603050405020304" pitchFamily="18" charset="0"/>
                <a:cs typeface="Times New Roman" panose="02020603050405020304" pitchFamily="18" charset="0"/>
              </a:rPr>
              <a:t>) graphs. </a:t>
            </a:r>
          </a:p>
          <a:p>
            <a:pPr algn="just"/>
            <a:r>
              <a:rPr lang="en-US" dirty="0" smtClean="0">
                <a:solidFill>
                  <a:srgbClr val="0070C0"/>
                </a:solidFill>
                <a:latin typeface="Times New Roman" panose="02020603050405020304" pitchFamily="18" charset="0"/>
                <a:cs typeface="Times New Roman" panose="02020603050405020304" pitchFamily="18" charset="0"/>
              </a:rPr>
              <a:t>The </a:t>
            </a:r>
            <a:r>
              <a:rPr lang="en-US" dirty="0" smtClean="0">
                <a:solidFill>
                  <a:srgbClr val="0070C0"/>
                </a:solidFill>
                <a:latin typeface="Times New Roman" panose="02020603050405020304" pitchFamily="18" charset="0"/>
                <a:cs typeface="Times New Roman" panose="02020603050405020304" pitchFamily="18" charset="0"/>
              </a:rPr>
              <a:t>Property </a:t>
            </a:r>
            <a:r>
              <a:rPr lang="en-US" dirty="0" smtClean="0">
                <a:solidFill>
                  <a:srgbClr val="0070C0"/>
                </a:solidFill>
                <a:latin typeface="Times New Roman" panose="02020603050405020304" pitchFamily="18" charset="0"/>
                <a:cs typeface="Times New Roman" panose="02020603050405020304" pitchFamily="18" charset="0"/>
              </a:rPr>
              <a:t>graph focuses on analytics and querying, while the RDF graph emphasizes data integration</a:t>
            </a:r>
            <a:r>
              <a:rPr lang="en-US" dirty="0" smtClean="0">
                <a:latin typeface="Times New Roman" panose="02020603050405020304" pitchFamily="18" charset="0"/>
                <a:cs typeface="Times New Roman" panose="02020603050405020304" pitchFamily="18" charset="0"/>
              </a:rPr>
              <a:t>. </a:t>
            </a:r>
          </a:p>
          <a:p>
            <a:pPr algn="just"/>
            <a:r>
              <a:rPr lang="en-US" i="1" dirty="0" smtClean="0">
                <a:latin typeface="Times New Roman" panose="02020603050405020304" pitchFamily="18" charset="0"/>
                <a:cs typeface="Times New Roman" panose="02020603050405020304" pitchFamily="18" charset="0"/>
              </a:rPr>
              <a:t>Both types of graphs consist of a collection of points (vertices) and the connections between those points (edges).</a:t>
            </a:r>
            <a:endParaRPr lang="en-IN" i="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787</Words>
  <Application>Microsoft Office PowerPoint</Application>
  <PresentationFormat>On-screen Show (4:3)</PresentationFormat>
  <Paragraphs>101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PCS110: Data Science Foundation</vt:lpstr>
      <vt:lpstr>Data Science: Introduction</vt:lpstr>
      <vt:lpstr>PowerPoint Presentation</vt:lpstr>
      <vt:lpstr>PowerPoint Presentation</vt:lpstr>
      <vt:lpstr>Record data</vt:lpstr>
      <vt:lpstr>Temporal Data</vt:lpstr>
      <vt:lpstr>PowerPoint Presentation</vt:lpstr>
      <vt:lpstr>Spatial Data</vt:lpstr>
      <vt:lpstr>Graph data</vt:lpstr>
      <vt:lpstr>Structured Data</vt:lpstr>
      <vt:lpstr>PowerPoint Presentation</vt:lpstr>
      <vt:lpstr>Semi-structured Data</vt:lpstr>
      <vt:lpstr>Semi-structured Data</vt:lpstr>
      <vt:lpstr>PowerPoint Presentation</vt:lpstr>
      <vt:lpstr>PowerPoint Presentation</vt:lpstr>
      <vt:lpstr>PowerPoint Presentation</vt:lpstr>
      <vt:lpstr>Unstructured Data</vt:lpstr>
      <vt:lpstr>What is unstructured data used for?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Sciences: Foundation</dc:title>
  <dc:creator>varun</dc:creator>
  <cp:lastModifiedBy>Windows User</cp:lastModifiedBy>
  <cp:revision>68</cp:revision>
  <dcterms:created xsi:type="dcterms:W3CDTF">2021-09-07T06:15:57Z</dcterms:created>
  <dcterms:modified xsi:type="dcterms:W3CDTF">2022-08-04T14:45:21Z</dcterms:modified>
</cp:coreProperties>
</file>