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71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NbUEMj2GRdWaNcLxE5rTv2L7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71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f8407101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f8407101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84071010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84071010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f84071010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Google Shape;17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1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Google Shape;37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4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4" name="Google Shape;274;p2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23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294" name="Google Shape;294;p2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23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9" name="Google Shape;299;p2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2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4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7" name="Google Shape;337;p2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9" name="Google Shape;359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5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364" name="Google Shape;364;p25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65" name="Google Shape;365;p25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366" name="Google Shape;366;p25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67" name="Google Shape;367;p2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2" name="Google Shape;372;p2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94" name="Google Shape;394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6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7" name="Google Shape;407;p2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29" name="Google Shape;429;p2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28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8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34" name="Google Shape;434;p28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435" name="Google Shape;435;p2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0" name="Google Shape;440;p2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2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62" name="Google Shape;462;p2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29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9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67" name="Google Shape;467;p2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2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472" name="Google Shape;472;p3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494" name="Google Shape;494;p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30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30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499" name="Google Shape;499;p3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3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3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Google Shape;47;p1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806336" y="2275661"/>
            <a:ext cx="3940687" cy="2624327"/>
            <a:chOff x="704075" y="2392840"/>
            <a:chExt cx="3940687" cy="2624327"/>
          </a:xfrm>
        </p:grpSpPr>
        <p:sp>
          <p:nvSpPr>
            <p:cNvPr id="69" name="Google Shape;69;p15"/>
            <p:cNvSpPr/>
            <p:nvPr/>
          </p:nvSpPr>
          <p:spPr>
            <a:xfrm rot="5400000">
              <a:off x="4350612" y="3459664"/>
              <a:ext cx="315900" cy="272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638339" y="5310000"/>
            <a:ext cx="4536000" cy="1548000"/>
          </a:xfrm>
          <a:prstGeom prst="rect">
            <a:avLst/>
          </a:prstGeom>
          <a:solidFill>
            <a:srgbClr val="D8D8D8">
              <a:alpha val="80000"/>
            </a:srgbClr>
          </a:solidFill>
          <a:ln>
            <a:noFill/>
          </a:ln>
        </p:spPr>
        <p:txBody>
          <a:bodyPr anchorCtr="0" anchor="t" bIns="45700" lIns="288000" spcFirstLastPara="1" rIns="91425" wrap="square" tIns="2520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b="1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787583" y="5310000"/>
            <a:ext cx="277847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288000" spcFirstLastPara="1" rIns="91425" wrap="square" tIns="2520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b="1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680354" y="197121"/>
            <a:ext cx="107115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3" type="body"/>
          </p:nvPr>
        </p:nvSpPr>
        <p:spPr>
          <a:xfrm>
            <a:off x="680354" y="1786436"/>
            <a:ext cx="10711545" cy="3306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4" type="body"/>
          </p:nvPr>
        </p:nvSpPr>
        <p:spPr>
          <a:xfrm>
            <a:off x="8246626" y="5310000"/>
            <a:ext cx="31032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288000" spcFirstLastPara="1" rIns="91425" wrap="square" tIns="2520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30"/>
              <a:buNone/>
              <a:defRPr b="1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lt2"/>
                </a:solidFill>
              </a:defRPr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cxnSp>
        <p:nvCxnSpPr>
          <p:cNvPr id="82" name="Google Shape;82;p16"/>
          <p:cNvCxnSpPr/>
          <p:nvPr/>
        </p:nvCxnSpPr>
        <p:spPr>
          <a:xfrm>
            <a:off x="787583" y="1181100"/>
            <a:ext cx="2880000" cy="0"/>
          </a:xfrm>
          <a:prstGeom prst="straightConnector1">
            <a:avLst/>
          </a:prstGeom>
          <a:noFill/>
          <a:ln cap="flat" cmpd="sng" w="38100">
            <a:solidFill>
              <a:srgbClr val="F3555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5" name="Google Shape;85;p1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105" name="Google Shape;105;p17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7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Google Shape;116;p18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6" name="Google Shape;136;p1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8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6" name="Google Shape;146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8" name="Google Shape;168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rgbClr val="00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00A6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A699"/>
              </a:buClr>
              <a:buSzPts val="1980"/>
              <a:buChar char="▪"/>
              <a:defRPr/>
            </a:lvl1pPr>
            <a:lvl2pPr indent="-34036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760"/>
              <a:buChar char="▪"/>
              <a:defRPr/>
            </a:lvl2pPr>
            <a:lvl3pPr indent="-3263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540"/>
              <a:buChar char="▪"/>
              <a:defRPr/>
            </a:lvl3pPr>
            <a:lvl4pPr indent="-31241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320"/>
              <a:buChar char="▪"/>
              <a:defRPr/>
            </a:lvl4pPr>
            <a:lvl5pPr indent="-31242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A699"/>
              </a:buClr>
              <a:buSzPts val="132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8" name="Google Shape;178;p2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00" name="Google Shape;200;p2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rgbClr val="FC64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FC64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0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C642D"/>
              </a:buClr>
              <a:buSzPts val="1980"/>
              <a:buChar char="▪"/>
              <a:defRPr/>
            </a:lvl1pPr>
            <a:lvl2pPr indent="-34036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760"/>
              <a:buChar char="▪"/>
              <a:defRPr/>
            </a:lvl2pPr>
            <a:lvl3pPr indent="-3263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540"/>
              <a:buChar char="▪"/>
              <a:defRPr/>
            </a:lvl3pPr>
            <a:lvl4pPr indent="-31241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320"/>
              <a:buChar char="▪"/>
              <a:defRPr/>
            </a:lvl4pPr>
            <a:lvl5pPr indent="-31242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C642D"/>
              </a:buClr>
              <a:buSzPts val="132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0" name="Google Shape;210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2" name="Google Shape;232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rgbClr val="48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1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84848"/>
              </a:buClr>
              <a:buSzPts val="1980"/>
              <a:buChar char="▪"/>
              <a:defRPr/>
            </a:lvl1pPr>
            <a:lvl2pPr indent="-34036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760"/>
              <a:buChar char="▪"/>
              <a:defRPr/>
            </a:lvl2pPr>
            <a:lvl3pPr indent="-3263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540"/>
              <a:buChar char="▪"/>
              <a:defRPr/>
            </a:lvl3pPr>
            <a:lvl4pPr indent="-31241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320"/>
              <a:buChar char="▪"/>
              <a:defRPr/>
            </a:lvl4pPr>
            <a:lvl5pPr indent="-31242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84848"/>
              </a:buClr>
              <a:buSzPts val="132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2" name="Google Shape;242;p2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4" name="Google Shape;264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67676"/>
              </a:buClr>
              <a:buSzPts val="1980"/>
              <a:buChar char="▪"/>
              <a:defRPr/>
            </a:lvl1pPr>
            <a:lvl2pPr indent="-34036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760"/>
              <a:buChar char="▪"/>
              <a:defRPr/>
            </a:lvl2pPr>
            <a:lvl3pPr indent="-3263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540"/>
              <a:buChar char="▪"/>
              <a:defRPr/>
            </a:lvl3pPr>
            <a:lvl4pPr indent="-31241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320"/>
              <a:buChar char="▪"/>
              <a:defRPr/>
            </a:lvl4pPr>
            <a:lvl5pPr indent="-31242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67676"/>
              </a:buClr>
              <a:buSzPts val="132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69" name="Google Shape;269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AutoMR: Automated Marketing Research</a:t>
            </a:r>
            <a:endParaRPr/>
          </a:p>
        </p:txBody>
      </p:sp>
      <p:sp>
        <p:nvSpPr>
          <p:cNvPr id="507" name="Google Shape;507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Key buying factors and key competitor set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Paras Jain, Minha Hwang, Jay Shim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October 30,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"/>
          <p:cNvSpPr txBox="1"/>
          <p:nvPr>
            <p:ph type="title"/>
          </p:nvPr>
        </p:nvSpPr>
        <p:spPr>
          <a:xfrm>
            <a:off x="680354" y="197121"/>
            <a:ext cx="107115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Project Details</a:t>
            </a:r>
            <a:endParaRPr/>
          </a:p>
        </p:txBody>
      </p:sp>
      <p:sp>
        <p:nvSpPr>
          <p:cNvPr id="513" name="Google Shape;513;p9"/>
          <p:cNvSpPr txBox="1"/>
          <p:nvPr>
            <p:ph idx="3" type="body"/>
          </p:nvPr>
        </p:nvSpPr>
        <p:spPr>
          <a:xfrm>
            <a:off x="680354" y="1345053"/>
            <a:ext cx="10711545" cy="3787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Title</a:t>
            </a:r>
            <a:endParaRPr/>
          </a:p>
          <a:p>
            <a:pPr indent="-35433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sentimental</a:t>
            </a:r>
            <a:r>
              <a:rPr lang="en-US"/>
              <a:t> level analysis and key product </a:t>
            </a:r>
            <a:r>
              <a:rPr lang="en-US"/>
              <a:t>attribute</a:t>
            </a:r>
            <a:r>
              <a:rPr lang="en-US"/>
              <a:t> extraction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Goals</a:t>
            </a:r>
            <a:endParaRPr/>
          </a:p>
          <a:p>
            <a:pPr indent="-354330" lvl="1" marL="914400" rtl="0" algn="l">
              <a:spcBef>
                <a:spcPts val="500"/>
              </a:spcBef>
              <a:spcAft>
                <a:spcPts val="0"/>
              </a:spcAft>
              <a:buSzPts val="1980"/>
              <a:buChar char="▪"/>
            </a:pPr>
            <a:r>
              <a:rPr lang="en-US" sz="1600"/>
              <a:t>Automate the process of feature extraction and associated sentiment for marketing research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Amazon review data (2018)</a:t>
            </a:r>
            <a:r>
              <a:rPr baseline="30000" lang="en-US"/>
              <a:t>[1]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Reviews (Data) duration: 23 years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Product focus: Digital Cameras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Survey data for cameras to be used as evaluation benchmark </a:t>
            </a:r>
            <a:endParaRPr/>
          </a:p>
        </p:txBody>
      </p:sp>
      <p:sp>
        <p:nvSpPr>
          <p:cNvPr id="514" name="Google Shape;514;p9"/>
          <p:cNvSpPr txBox="1"/>
          <p:nvPr/>
        </p:nvSpPr>
        <p:spPr>
          <a:xfrm>
            <a:off x="768002" y="5610286"/>
            <a:ext cx="10536248" cy="940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[</a:t>
            </a:r>
            <a:r>
              <a:rPr lang="en-US" sz="1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] Ni, Jianmo, et al. “Justifying Recommendations Using Distantly-Labeled Reviews and Fine-Grained Aspects.” </a:t>
            </a:r>
            <a:r>
              <a:rPr b="0" i="1" lang="en-US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b="0" i="0" lang="en-US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2019, https://doi.org/10.18653/v1/d19-1018.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f84071010a_0_0"/>
          <p:cNvSpPr txBox="1"/>
          <p:nvPr>
            <p:ph idx="4294967295" type="title"/>
          </p:nvPr>
        </p:nvSpPr>
        <p:spPr>
          <a:xfrm>
            <a:off x="7969706" y="4401600"/>
            <a:ext cx="3498900" cy="24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520" name="Google Shape;520;gf8407101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3" y="1393075"/>
            <a:ext cx="3173000" cy="16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f84071010a_0_0"/>
          <p:cNvSpPr txBox="1"/>
          <p:nvPr>
            <p:ph idx="4294967295" type="title"/>
          </p:nvPr>
        </p:nvSpPr>
        <p:spPr>
          <a:xfrm>
            <a:off x="648104" y="207871"/>
            <a:ext cx="10711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Findings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gf84071010a_0_0"/>
          <p:cNvSpPr txBox="1"/>
          <p:nvPr>
            <p:ph idx="4294967295" type="body"/>
          </p:nvPr>
        </p:nvSpPr>
        <p:spPr>
          <a:xfrm>
            <a:off x="7557349" y="366875"/>
            <a:ext cx="43236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Word cloud for </a:t>
            </a:r>
            <a:r>
              <a:rPr lang="en-US"/>
              <a:t>different star ratings</a:t>
            </a:r>
            <a:r>
              <a:rPr lang="en-US"/>
              <a:t> star ratings</a:t>
            </a:r>
            <a:endParaRPr/>
          </a:p>
          <a:p>
            <a:pPr indent="-34036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picture quality very frequent across the </a:t>
            </a:r>
            <a:r>
              <a:rPr lang="en-US"/>
              <a:t>board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Features of products generally found in nouns </a:t>
            </a:r>
            <a:endParaRPr/>
          </a:p>
          <a:p>
            <a:pPr indent="-34036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e.g. battery life/picture quality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sentiment analysis, using adjectives</a:t>
            </a:r>
            <a:endParaRPr/>
          </a:p>
          <a:p>
            <a:pPr indent="-34036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e.g. disappointed, bad, awful, low</a:t>
            </a:r>
            <a:endParaRPr/>
          </a:p>
        </p:txBody>
      </p:sp>
      <p:pic>
        <p:nvPicPr>
          <p:cNvPr id="523" name="Google Shape;523;gf84071010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25" y="4923800"/>
            <a:ext cx="3079700" cy="16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f84071010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50" y="3180443"/>
            <a:ext cx="3079699" cy="164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f84071010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6000" y="3180450"/>
            <a:ext cx="3021000" cy="16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f84071010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4125" y="1437100"/>
            <a:ext cx="3012874" cy="16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gf84071010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271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538" name="Google Shape;538;p1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Contact: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Jay Shim (jayshim0725@gmail.com)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Minha Hwang (minha.hwang@gmail.com)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Paras Jain (jain.paras@gmail.com)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Custom 6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FF5A5F"/>
      </a:accent1>
      <a:accent2>
        <a:srgbClr val="00A699"/>
      </a:accent2>
      <a:accent3>
        <a:srgbClr val="FC642D"/>
      </a:accent3>
      <a:accent4>
        <a:srgbClr val="00A699"/>
      </a:accent4>
      <a:accent5>
        <a:srgbClr val="767676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2021-09-30T04:20:51Z</dcterms:created>
  <dc:creator>Paras Jain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