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484848"/>
    <a:srgbClr val="FC642D"/>
    <a:srgbClr val="00A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69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92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59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62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07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21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8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95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78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00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00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00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00A699"/>
              </a:buClr>
              <a:defRPr/>
            </a:lvl1pPr>
            <a:lvl2pPr>
              <a:buClr>
                <a:srgbClr val="00A699"/>
              </a:buClr>
              <a:defRPr/>
            </a:lvl2pPr>
            <a:lvl3pPr>
              <a:buClr>
                <a:srgbClr val="00A699"/>
              </a:buClr>
              <a:defRPr/>
            </a:lvl3pPr>
            <a:lvl4pPr>
              <a:buClr>
                <a:srgbClr val="00A699"/>
              </a:buClr>
              <a:defRPr/>
            </a:lvl4pPr>
            <a:lvl5pPr>
              <a:buClr>
                <a:srgbClr val="00A699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79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FC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FC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FC6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FC642D"/>
              </a:buClr>
              <a:defRPr/>
            </a:lvl1pPr>
            <a:lvl2pPr>
              <a:buClr>
                <a:srgbClr val="FC642D"/>
              </a:buClr>
              <a:defRPr/>
            </a:lvl2pPr>
            <a:lvl3pPr>
              <a:buClr>
                <a:srgbClr val="FC642D"/>
              </a:buClr>
              <a:defRPr/>
            </a:lvl3pPr>
            <a:lvl4pPr>
              <a:buClr>
                <a:srgbClr val="FC642D"/>
              </a:buClr>
              <a:defRPr/>
            </a:lvl4pPr>
            <a:lvl5pPr>
              <a:buClr>
                <a:srgbClr val="FC642D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1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484848"/>
              </a:buClr>
              <a:defRPr/>
            </a:lvl1pPr>
            <a:lvl2pPr>
              <a:buClr>
                <a:srgbClr val="484848"/>
              </a:buClr>
              <a:defRPr/>
            </a:lvl2pPr>
            <a:lvl3pPr>
              <a:buClr>
                <a:srgbClr val="484848"/>
              </a:buClr>
              <a:defRPr/>
            </a:lvl3pPr>
            <a:lvl4pPr>
              <a:buClr>
                <a:srgbClr val="484848"/>
              </a:buClr>
              <a:defRPr/>
            </a:lvl4pPr>
            <a:lvl5pPr>
              <a:buClr>
                <a:srgbClr val="48484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7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767676"/>
              </a:buClr>
              <a:defRPr/>
            </a:lvl1pPr>
            <a:lvl2pPr>
              <a:buClr>
                <a:srgbClr val="767676"/>
              </a:buClr>
              <a:defRPr/>
            </a:lvl2pPr>
            <a:lvl3pPr>
              <a:buClr>
                <a:srgbClr val="767676"/>
              </a:buClr>
              <a:defRPr/>
            </a:lvl3pPr>
            <a:lvl4pPr>
              <a:buClr>
                <a:srgbClr val="767676"/>
              </a:buClr>
              <a:defRPr/>
            </a:lvl4pPr>
            <a:lvl5pPr>
              <a:buClr>
                <a:srgbClr val="76767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18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3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6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10/30/2021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EB03C69-6232-4677-819E-0FD711D2A2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0500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20" imgW="410" imgH="409" progId="TCLayout.ActiveDocument.1">
                  <p:embed/>
                </p:oleObj>
              </mc:Choice>
              <mc:Fallback>
                <p:oleObj name="think-cell Slide" r:id="rId20" imgW="410" imgH="40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DA1FE79-22BE-4C04-882A-821191525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906" r:id="rId2"/>
    <p:sldLayoutId id="2147483891" r:id="rId3"/>
    <p:sldLayoutId id="2147483902" r:id="rId4"/>
    <p:sldLayoutId id="2147483903" r:id="rId5"/>
    <p:sldLayoutId id="2147483904" r:id="rId6"/>
    <p:sldLayoutId id="2147483905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62143E-B092-41BC-9108-88A896C287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2930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10" imgH="409" progId="TCLayout.ActiveDocument.1">
                  <p:embed/>
                </p:oleObj>
              </mc:Choice>
              <mc:Fallback>
                <p:oleObj name="think-cell Slide" r:id="rId4" imgW="410" imgH="40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B51105-30FC-4AF3-9588-03449DC2E33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22275" y="55248"/>
            <a:ext cx="11347450" cy="6802752"/>
          </a:xfrm>
        </p:spPr>
        <p:txBody>
          <a:bodyPr vert="horz">
            <a:normAutofit fontScale="90000"/>
          </a:bodyPr>
          <a:lstStyle/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(1) Topic model -&gt; output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Functional mapping:     F(topics) -&gt; Overall rating (at product/review)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Sentence 1: Topic 1 (Categorical dummy) -&gt; Liking weight: Defined by Attribute/Product (W-Topic1-Product1)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Sentence 2: Topic 2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Sentence 3: Topic 3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Sentence 4: Topic 4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    x            :  Topic 5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Overall rating(j, r) =  W(1,1) * Topic1  + W(1,2) *  Topic2   +  W(1,3) *  Topic3   + W(1,4) * Topic4   + W(1,5)*  Topic5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j:  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r: review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W(</a:t>
            </a:r>
            <a:r>
              <a:rPr lang="en-US" sz="1600" dirty="0" err="1">
                <a:solidFill>
                  <a:schemeClr val="tx1"/>
                </a:solidFill>
              </a:rPr>
              <a:t>j,t</a:t>
            </a:r>
            <a:r>
              <a:rPr lang="en-US" sz="1600" dirty="0">
                <a:solidFill>
                  <a:schemeClr val="tx1"/>
                </a:solidFill>
              </a:rPr>
              <a:t>): product j, topic t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W(</a:t>
            </a:r>
            <a:r>
              <a:rPr lang="en-US" sz="1600" dirty="0" err="1">
                <a:solidFill>
                  <a:schemeClr val="tx1"/>
                </a:solidFill>
              </a:rPr>
              <a:t>j,t</a:t>
            </a:r>
            <a:r>
              <a:rPr lang="en-US" sz="1600" dirty="0">
                <a:solidFill>
                  <a:schemeClr val="tx1"/>
                </a:solidFill>
              </a:rPr>
              <a:t>) is common across reviews for same product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Next step)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 (1) Refine modeling approach: decompose importance from attribute sentiment score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 (2) How to handle a missing topic (attribute)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W –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Attribute importance (common) x product attribute score  (1-5)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Topic 1: picture quality,   battery life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- Picture quality: best, ok, bad (3 levels)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- Battery life: good vs. bad (2 levels)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- Importance of attributes: difference between min/max levels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Utility of product j (Any product) =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a1(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* I(picture quality=best) + a2(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*I(picture quality=ok) + a3(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 * I(picture quality=bad)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+b1(bl) * (battery life = good) + b2(bl) * (battery life = bad)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Example) Product 1 – best picture quality  + bad battery life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Utility for product 1 = a1(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* I(picture quality=best) + b2(bl) * (battery life = bad)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4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tlas">
  <a:themeElements>
    <a:clrScheme name="Custom 6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FF5A5F"/>
      </a:accent1>
      <a:accent2>
        <a:srgbClr val="00A699"/>
      </a:accent2>
      <a:accent3>
        <a:srgbClr val="FC642D"/>
      </a:accent3>
      <a:accent4>
        <a:srgbClr val="00A699"/>
      </a:accent4>
      <a:accent5>
        <a:srgbClr val="767676"/>
      </a:accent5>
      <a:accent6>
        <a:srgbClr val="D54773"/>
      </a:accent6>
      <a:hlink>
        <a:srgbClr val="6B9F25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1675</TotalTime>
  <Words>383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Rockwell</vt:lpstr>
      <vt:lpstr>Wingdings</vt:lpstr>
      <vt:lpstr>Atlas</vt:lpstr>
      <vt:lpstr>think-cell Slide</vt:lpstr>
      <vt:lpstr>     (1) Topic model -&gt; output  Functional mapping:     F(topics) -&gt; Overall rating (at product/review)  Sentence 1: Topic 1 (Categorical dummy) -&gt; Liking weight: Defined by Attribute/Product (W-Topic1-Product1)   Sentence 2: Topic 2 Sentence 3: Topic 3 Sentence 4: Topic 4         x            :  Topic 5  Overall rating(j, r) =  W(1,1) * Topic1  + W(1,2) *  Topic2   +  W(1,3) *  Topic3   + W(1,4) * Topic4   + W(1,5)*  Topic5  j:  product r: review  W(j,t): product j, topic t  W(j,t) is common across reviews for same product   Next step) - (1) Refine modeling approach: decompose importance from attribute sentiment score - (2) How to handle a missing topic (attribute)  W – Attribute importance (common) x product attribute score  (1-5)  Topic 1: picture quality,   battery life        - Picture quality: best, ok, bad (3 levels)        - Battery life: good vs. bad (2 levels)        - Importance of attributes: difference between min/max levels   Utility of product j (Any product) =   a1(pq) * I(picture quality=best) + a2(pq) *I(picture quality=ok) + a3(pq)  * I(picture quality=bad)                                            +b1(bl) * (battery life = good) + b2(bl) * (battery life = bad)  Example) Product 1 – best picture quality  + bad battery life Utility for product 1 = a1(pq) * I(picture quality=best) + b2(bl) * (battery life = bad)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Paras Jain</dc:creator>
  <cp:lastModifiedBy>Minha Hwang</cp:lastModifiedBy>
  <cp:revision>6</cp:revision>
  <dcterms:created xsi:type="dcterms:W3CDTF">2021-09-30T04:20:51Z</dcterms:created>
  <dcterms:modified xsi:type="dcterms:W3CDTF">2021-10-30T21:01:53Z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