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498" r:id="rId2"/>
    <p:sldId id="488" r:id="rId3"/>
    <p:sldId id="499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13"/>
    <a:srgbClr val="9900CC"/>
    <a:srgbClr val="FF0000"/>
    <a:srgbClr val="0000FF"/>
    <a:srgbClr val="009999"/>
    <a:srgbClr val="CCFFFF"/>
    <a:srgbClr val="E8E8E8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616" autoAdjust="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66" d="100"/>
          <a:sy n="66" d="100"/>
        </p:scale>
        <p:origin x="-4284" y="-7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Mentions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Attribute 1</c:v>
                </c:pt>
                <c:pt idx="1">
                  <c:v>Attribute 2</c:v>
                </c:pt>
                <c:pt idx="2">
                  <c:v>Attribute 3</c:v>
                </c:pt>
                <c:pt idx="3">
                  <c:v>Attribute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100</c:v>
                </c:pt>
                <c:pt idx="2">
                  <c:v>300</c:v>
                </c:pt>
                <c:pt idx="3">
                  <c:v>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24-4F5F-A676-6640FC01D69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343650528"/>
        <c:axId val="343651184"/>
      </c:barChart>
      <c:catAx>
        <c:axId val="34365052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Key</a:t>
                </a:r>
                <a:r>
                  <a:rPr lang="en-US" baseline="0" dirty="0"/>
                  <a:t> product attributes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651184"/>
        <c:crosses val="autoZero"/>
        <c:auto val="1"/>
        <c:lblAlgn val="ctr"/>
        <c:lblOffset val="100"/>
        <c:noMultiLvlLbl val="0"/>
      </c:catAx>
      <c:valAx>
        <c:axId val="3436511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Number of mentions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6505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2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86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86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0C2E6B-C87A-416B-A5AB-1A6D194F3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3588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520"/>
            <a:ext cx="5029200" cy="4114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7037"/>
            <a:ext cx="2971800" cy="45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7037"/>
            <a:ext cx="2971800" cy="45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4D73886-B7F5-4D0B-B8A5-3D19AB99571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D73886-B7F5-4D0B-B8A5-3D19AB99571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1A984B-18F2-4659-BE8F-3F403B029989}" type="slidenum">
              <a:rPr lang="en-US"/>
              <a:pPr/>
              <a:t>2</a:t>
            </a:fld>
            <a:endParaRPr lang="en-US"/>
          </a:p>
        </p:txBody>
      </p:sp>
      <p:sp>
        <p:nvSpPr>
          <p:cNvPr id="942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942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34BE61-9EDD-46A6-A5BE-8CE61F8B8E57}" type="slidenum">
              <a:rPr lang="en-US"/>
              <a:pPr/>
              <a:t>3</a:t>
            </a:fld>
            <a:endParaRPr lang="en-US"/>
          </a:p>
        </p:txBody>
      </p:sp>
      <p:sp>
        <p:nvSpPr>
          <p:cNvPr id="119810" name="Rectangle 102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9811" name="Rectangle 102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b="0" i="1">
                <a:solidFill>
                  <a:schemeClr val="tx1"/>
                </a:solidFill>
                <a:latin typeface="Times New Roman" pitchFamily="18" charset="0"/>
              </a:rPr>
              <a:t>15</a:t>
            </a:r>
          </a:p>
        </p:txBody>
      </p:sp>
      <p:sp>
        <p:nvSpPr>
          <p:cNvPr id="119812" name="Rectangle 102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9813" name="Rectangle 102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9814" name="Rectangle 1030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9815" name="Rectangle 1031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b="0" i="1">
                <a:solidFill>
                  <a:schemeClr val="tx1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19816" name="Rectangle 1032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9817" name="Rectangle 1033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9818" name="Rectangle 1034"/>
          <p:cNvSpPr>
            <a:spLocks noChangeArrowheads="1"/>
          </p:cNvSpPr>
          <p:nvPr/>
        </p:nvSpPr>
        <p:spPr bwMode="auto">
          <a:xfrm>
            <a:off x="3886200" y="1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9819" name="Rectangle 1035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b="0" i="1">
                <a:solidFill>
                  <a:schemeClr val="tx1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19820" name="Rectangle 1036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9821" name="Rectangle 1037"/>
          <p:cNvSpPr>
            <a:spLocks noChangeArrowheads="1"/>
          </p:cNvSpPr>
          <p:nvPr/>
        </p:nvSpPr>
        <p:spPr bwMode="auto">
          <a:xfrm>
            <a:off x="0" y="1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9822" name="Rectangle 1038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9823" name="Rectangle 1039"/>
          <p:cNvSpPr>
            <a:spLocks noGrp="1" noChangeArrowheads="1"/>
          </p:cNvSpPr>
          <p:nvPr>
            <p:ph type="body" idx="1"/>
          </p:nvPr>
        </p:nvSpPr>
        <p:spPr>
          <a:xfrm>
            <a:off x="914400" y="4340226"/>
            <a:ext cx="5029200" cy="4114800"/>
          </a:xfrm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9" name="Rectangle 1027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8660" name="Rectangle 1028"/>
          <p:cNvSpPr>
            <a:spLocks noGrp="1" noChangeArrowheads="1"/>
          </p:cNvSpPr>
          <p:nvPr>
            <p:ph type="subTitle" idx="1"/>
          </p:nvPr>
        </p:nvSpPr>
        <p:spPr>
          <a:xfrm>
            <a:off x="1397000" y="3859213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8661" name="Rectangle 1029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98662" name="Rectangle 103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98663" name="Rectangle 103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91C4469-DB6C-40F6-88AE-5567F6D8B5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AFF3F0-4CB0-4C40-ADBF-26B09B698C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08750" y="241300"/>
            <a:ext cx="1949450" cy="584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8813" y="241300"/>
            <a:ext cx="5697537" cy="584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E8F0BB-0E58-4C4B-91F4-7A397C2521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628EDB-BBF3-4712-88A8-1B30126D92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FB5B5B-F315-4D85-89D1-024284FD6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8813" y="19685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1213" y="19685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232FED-714F-4FCE-B29E-6798E27763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57BBA89-C839-420B-802D-6FA0D86516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D8ECF5C-DAA8-4361-AAF8-6D4029EC98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3694F6-1705-4167-8D1E-6AE48AD7EC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0653DF-B17A-440C-884B-F997813F15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CC1258E-FB93-498B-996B-ECC24C4A09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45" name="Rectangle 13"/>
          <p:cNvSpPr>
            <a:spLocks noChangeArrowheads="1"/>
          </p:cNvSpPr>
          <p:nvPr/>
        </p:nvSpPr>
        <p:spPr bwMode="auto">
          <a:xfrm>
            <a:off x="0" y="0"/>
            <a:ext cx="8931275" cy="377825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tint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8813" y="19685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9764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54D58AB-EFAC-48CF-B062-8634B603DD8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625600" y="241300"/>
            <a:ext cx="6832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8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" y="400326"/>
            <a:ext cx="6832600" cy="1143000"/>
          </a:xfrm>
        </p:spPr>
        <p:txBody>
          <a:bodyPr/>
          <a:lstStyle/>
          <a:p>
            <a:pPr algn="l"/>
            <a:r>
              <a:rPr lang="en-US" sz="3200" dirty="0"/>
              <a:t>Key product attributes: LDA output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AF64A42-18E4-4A00-BFAD-DD851C3A70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3455169"/>
              </p:ext>
            </p:extLst>
          </p:nvPr>
        </p:nvGraphicFramePr>
        <p:xfrm>
          <a:off x="668130" y="1543326"/>
          <a:ext cx="7746999" cy="4914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685800" y="612648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62400" y="2359152"/>
            <a:ext cx="4648200" cy="4175125"/>
          </a:xfrm>
          <a:noFill/>
          <a:ln/>
        </p:spPr>
        <p:txBody>
          <a:bodyPr/>
          <a:lstStyle/>
          <a:p>
            <a:pPr>
              <a:lnSpc>
                <a:spcPct val="85000"/>
              </a:lnSpc>
              <a:spcAft>
                <a:spcPct val="25000"/>
              </a:spcAft>
              <a:buFont typeface="Monotype Sorts" pitchFamily="2" charset="2"/>
              <a:buNone/>
              <a:tabLst>
                <a:tab pos="188913" algn="dec"/>
              </a:tabLst>
            </a:pPr>
            <a:r>
              <a:rPr lang="en-US" sz="1000" dirty="0">
                <a:latin typeface="+mj-lt"/>
                <a:cs typeface="Times New Roman" pitchFamily="18" charset="0"/>
              </a:rPr>
              <a:t>	1.	Attribute 1</a:t>
            </a:r>
          </a:p>
          <a:p>
            <a:pPr>
              <a:lnSpc>
                <a:spcPct val="85000"/>
              </a:lnSpc>
              <a:spcAft>
                <a:spcPct val="10000"/>
              </a:spcAft>
              <a:buFont typeface="Monotype Sorts" pitchFamily="2" charset="2"/>
              <a:buNone/>
              <a:tabLst>
                <a:tab pos="188913" algn="dec"/>
              </a:tabLst>
            </a:pPr>
            <a:r>
              <a:rPr lang="en-US" sz="1000" dirty="0">
                <a:latin typeface="+mj-lt"/>
                <a:cs typeface="Times New Roman" pitchFamily="18" charset="0"/>
              </a:rPr>
              <a:t>	2.	Attribute 2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Monotype Sorts" pitchFamily="2" charset="2"/>
              <a:buNone/>
              <a:tabLst>
                <a:tab pos="188913" algn="dec"/>
              </a:tabLst>
            </a:pPr>
            <a:r>
              <a:rPr lang="en-US" sz="1000" dirty="0">
                <a:latin typeface="+mj-lt"/>
                <a:cs typeface="Times New Roman" pitchFamily="18" charset="0"/>
              </a:rPr>
              <a:t>	3.	Attribute 3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Monotype Sorts" pitchFamily="2" charset="2"/>
              <a:buNone/>
              <a:tabLst>
                <a:tab pos="188913" algn="dec"/>
              </a:tabLst>
            </a:pPr>
            <a:r>
              <a:rPr lang="en-US" sz="1000" dirty="0">
                <a:latin typeface="+mj-lt"/>
                <a:cs typeface="Times New Roman" pitchFamily="18" charset="0"/>
              </a:rPr>
              <a:t>	4.	Settles claims fairly.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Monotype Sorts" pitchFamily="2" charset="2"/>
              <a:buNone/>
              <a:tabLst>
                <a:tab pos="188913" algn="dec"/>
              </a:tabLst>
            </a:pPr>
            <a:r>
              <a:rPr lang="en-US" sz="1000" dirty="0">
                <a:latin typeface="+mj-lt"/>
                <a:cs typeface="Times New Roman" pitchFamily="18" charset="0"/>
              </a:rPr>
              <a:t>	5.	Inefficient, hard to deal with.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Monotype Sorts" pitchFamily="2" charset="2"/>
              <a:buNone/>
              <a:tabLst>
                <a:tab pos="188913" algn="dec"/>
              </a:tabLst>
            </a:pPr>
            <a:r>
              <a:rPr lang="en-US" sz="1000" dirty="0">
                <a:latin typeface="+mj-lt"/>
                <a:cs typeface="Times New Roman" pitchFamily="18" charset="0"/>
              </a:rPr>
              <a:t>	6.	Provides good advice about types and amounts of coverage to buy.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Monotype Sorts" pitchFamily="2" charset="2"/>
              <a:buNone/>
              <a:tabLst>
                <a:tab pos="188913" algn="dec"/>
              </a:tabLst>
            </a:pPr>
            <a:r>
              <a:rPr lang="en-US" sz="1000" dirty="0">
                <a:latin typeface="+mj-lt"/>
                <a:cs typeface="Times New Roman" pitchFamily="18" charset="0"/>
              </a:rPr>
              <a:t>	7.	Too big to care about individual customers.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Monotype Sorts" pitchFamily="2" charset="2"/>
              <a:buNone/>
              <a:tabLst>
                <a:tab pos="188913" algn="dec"/>
              </a:tabLst>
            </a:pPr>
            <a:r>
              <a:rPr lang="en-US" sz="1000" dirty="0">
                <a:latin typeface="+mj-lt"/>
                <a:cs typeface="Times New Roman" pitchFamily="18" charset="0"/>
              </a:rPr>
              <a:t>	8.	Explains things clearly.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Monotype Sorts" pitchFamily="2" charset="2"/>
              <a:buNone/>
              <a:tabLst>
                <a:tab pos="188913" algn="dec"/>
              </a:tabLst>
            </a:pPr>
            <a:r>
              <a:rPr lang="en-US" sz="1000" dirty="0">
                <a:latin typeface="+mj-lt"/>
                <a:cs typeface="Times New Roman" pitchFamily="18" charset="0"/>
              </a:rPr>
              <a:t>	9.	Premium rates are lower than most companies.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Monotype Sorts" pitchFamily="2" charset="2"/>
              <a:buNone/>
              <a:tabLst>
                <a:tab pos="188913" algn="dec"/>
              </a:tabLst>
            </a:pPr>
            <a:r>
              <a:rPr lang="en-US" sz="1000" dirty="0">
                <a:latin typeface="+mj-lt"/>
                <a:cs typeface="Times New Roman" pitchFamily="18" charset="0"/>
              </a:rPr>
              <a:t>	10.	Has personnel available for questions all over the country.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Monotype Sorts" pitchFamily="2" charset="2"/>
              <a:buNone/>
              <a:tabLst>
                <a:tab pos="188913" algn="dec"/>
              </a:tabLst>
            </a:pPr>
            <a:r>
              <a:rPr lang="en-US" sz="1000" dirty="0">
                <a:latin typeface="+mj-lt"/>
                <a:cs typeface="Times New Roman" pitchFamily="18" charset="0"/>
              </a:rPr>
              <a:t>	11.	Will raise premiums because of age.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Monotype Sorts" pitchFamily="2" charset="2"/>
              <a:buNone/>
              <a:tabLst>
                <a:tab pos="188913" algn="dec"/>
              </a:tabLst>
            </a:pPr>
            <a:r>
              <a:rPr lang="en-US" sz="1000" dirty="0">
                <a:latin typeface="+mj-lt"/>
                <a:cs typeface="Times New Roman" pitchFamily="18" charset="0"/>
              </a:rPr>
              <a:t>	12.	Takes a long time to settle a claim.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Monotype Sorts" pitchFamily="2" charset="2"/>
              <a:buNone/>
              <a:tabLst>
                <a:tab pos="188913" algn="dec"/>
              </a:tabLst>
            </a:pPr>
            <a:r>
              <a:rPr lang="en-US" sz="1000" dirty="0">
                <a:latin typeface="+mj-lt"/>
                <a:cs typeface="Times New Roman" pitchFamily="18" charset="0"/>
              </a:rPr>
              <a:t>	13.	Very professional/modern.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Monotype Sorts" pitchFamily="2" charset="2"/>
              <a:buNone/>
              <a:tabLst>
                <a:tab pos="188913" algn="dec"/>
              </a:tabLst>
            </a:pPr>
            <a:r>
              <a:rPr lang="en-US" sz="1000" dirty="0">
                <a:latin typeface="+mj-lt"/>
                <a:cs typeface="Times New Roman" pitchFamily="18" charset="0"/>
              </a:rPr>
              <a:t>	14.	Specialists in serving my local area.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Monotype Sorts" pitchFamily="2" charset="2"/>
              <a:buNone/>
              <a:tabLst>
                <a:tab pos="188913" algn="dec"/>
              </a:tabLst>
            </a:pPr>
            <a:r>
              <a:rPr lang="en-US" sz="1000" dirty="0">
                <a:latin typeface="+mj-lt"/>
                <a:cs typeface="Times New Roman" pitchFamily="18" charset="0"/>
              </a:rPr>
              <a:t>	15.	Quick, reliable service, easily accessible.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Monotype Sorts" pitchFamily="2" charset="2"/>
              <a:buNone/>
              <a:tabLst>
                <a:tab pos="188913" algn="dec"/>
              </a:tabLst>
            </a:pPr>
            <a:r>
              <a:rPr lang="en-US" sz="1000" dirty="0">
                <a:latin typeface="+mj-lt"/>
                <a:cs typeface="Times New Roman" pitchFamily="18" charset="0"/>
              </a:rPr>
              <a:t>	16.	A “good citizen” in community.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Monotype Sorts" pitchFamily="2" charset="2"/>
              <a:buNone/>
              <a:tabLst>
                <a:tab pos="188913" algn="dec"/>
              </a:tabLst>
            </a:pPr>
            <a:r>
              <a:rPr lang="en-US" sz="1000" dirty="0">
                <a:latin typeface="+mj-lt"/>
                <a:cs typeface="Times New Roman" pitchFamily="18" charset="0"/>
              </a:rPr>
              <a:t>	17.	Has complete line of insurance products available.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Monotype Sorts" pitchFamily="2" charset="2"/>
              <a:buNone/>
              <a:tabLst>
                <a:tab pos="188913" algn="dec"/>
              </a:tabLst>
            </a:pPr>
            <a:r>
              <a:rPr lang="en-US" sz="1000" dirty="0">
                <a:latin typeface="+mj-lt"/>
                <a:cs typeface="Times New Roman" pitchFamily="18" charset="0"/>
              </a:rPr>
              <a:t>	18.	Is widely known “name company”.</a:t>
            </a:r>
          </a:p>
          <a:p>
            <a:pPr>
              <a:lnSpc>
                <a:spcPct val="85000"/>
              </a:lnSpc>
              <a:spcAft>
                <a:spcPct val="25000"/>
              </a:spcAft>
              <a:buFont typeface="Monotype Sorts" pitchFamily="2" charset="2"/>
              <a:buNone/>
              <a:tabLst>
                <a:tab pos="188913" algn="dec"/>
              </a:tabLst>
            </a:pPr>
            <a:r>
              <a:rPr lang="en-US" sz="1000" dirty="0">
                <a:latin typeface="+mj-lt"/>
                <a:cs typeface="Times New Roman" pitchFamily="18" charset="0"/>
              </a:rPr>
              <a:t>	19.	Is very aggressive, rapidly growing company.</a:t>
            </a:r>
          </a:p>
          <a:p>
            <a:pPr>
              <a:lnSpc>
                <a:spcPct val="85000"/>
              </a:lnSpc>
              <a:spcAft>
                <a:spcPct val="10000"/>
              </a:spcAft>
              <a:buFont typeface="Monotype Sorts" pitchFamily="2" charset="2"/>
              <a:buNone/>
              <a:tabLst>
                <a:tab pos="188913" algn="dec"/>
              </a:tabLst>
            </a:pPr>
            <a:r>
              <a:rPr lang="en-US" sz="1000" dirty="0">
                <a:latin typeface="+mj-lt"/>
                <a:cs typeface="Times New Roman" pitchFamily="18" charset="0"/>
              </a:rPr>
              <a:t>	20.	Provides advice on how to avoid accidents.</a:t>
            </a: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550863" y="1552893"/>
            <a:ext cx="3665537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algn="l">
              <a:lnSpc>
                <a:spcPct val="85000"/>
              </a:lnSpc>
              <a:spcAft>
                <a:spcPct val="25000"/>
              </a:spcAft>
              <a:tabLst>
                <a:tab pos="565150" algn="ctr"/>
                <a:tab pos="1144588" algn="ctr"/>
                <a:tab pos="1709738" algn="ctr"/>
                <a:tab pos="2289175" algn="ctr"/>
                <a:tab pos="2857500" algn="r"/>
              </a:tabLst>
            </a:pPr>
            <a:r>
              <a:rPr lang="en-US" sz="1200" b="0" dirty="0">
                <a:solidFill>
                  <a:schemeClr val="hlink"/>
                </a:solidFill>
                <a:latin typeface="+mj-lt"/>
              </a:rPr>
              <a:t>				</a:t>
            </a:r>
            <a:br>
              <a:rPr lang="en-US" sz="1200" b="0" dirty="0">
                <a:solidFill>
                  <a:schemeClr val="hlink"/>
                </a:solidFill>
                <a:latin typeface="+mj-lt"/>
              </a:rPr>
            </a:br>
            <a:r>
              <a:rPr lang="en-US" sz="1200" b="0" dirty="0">
                <a:solidFill>
                  <a:schemeClr val="hlink"/>
                </a:solidFill>
                <a:latin typeface="+mj-lt"/>
              </a:rPr>
              <a:t>Low				                        </a:t>
            </a:r>
            <a:r>
              <a:rPr lang="en-US" sz="1200" dirty="0">
                <a:solidFill>
                  <a:schemeClr val="hlink"/>
                </a:solidFill>
                <a:latin typeface="+mj-lt"/>
              </a:rPr>
              <a:t>High</a:t>
            </a:r>
            <a:endParaRPr lang="en-US" sz="1200" b="0" dirty="0">
              <a:solidFill>
                <a:schemeClr val="hlink"/>
              </a:solidFill>
              <a:latin typeface="+mj-lt"/>
            </a:endParaRPr>
          </a:p>
          <a:p>
            <a:pPr algn="l">
              <a:lnSpc>
                <a:spcPct val="85000"/>
              </a:lnSpc>
              <a:spcAft>
                <a:spcPct val="15000"/>
              </a:spcAft>
              <a:tabLst>
                <a:tab pos="565150" algn="ctr"/>
                <a:tab pos="1144588" algn="ctr"/>
                <a:tab pos="1709738" algn="ctr"/>
                <a:tab pos="2289175" algn="ctr"/>
                <a:tab pos="2857500" algn="r"/>
              </a:tabLst>
            </a:pPr>
            <a:r>
              <a:rPr lang="en-US" sz="1200" b="0" dirty="0">
                <a:solidFill>
                  <a:schemeClr val="hlink"/>
                </a:solidFill>
                <a:latin typeface="Times New Roman" pitchFamily="18" charset="0"/>
              </a:rPr>
              <a:t>|	|	|	|	|	|</a:t>
            </a:r>
          </a:p>
          <a:p>
            <a:pPr algn="l">
              <a:lnSpc>
                <a:spcPct val="85000"/>
              </a:lnSpc>
              <a:spcAft>
                <a:spcPct val="15000"/>
              </a:spcAft>
              <a:tabLst>
                <a:tab pos="565150" algn="ctr"/>
                <a:tab pos="1144588" algn="ctr"/>
                <a:tab pos="1709738" algn="ctr"/>
                <a:tab pos="2289175" algn="ctr"/>
                <a:tab pos="2857500" algn="r"/>
              </a:tabLst>
            </a:pPr>
            <a:r>
              <a:rPr lang="en-US" sz="1200" b="0" dirty="0">
                <a:solidFill>
                  <a:schemeClr val="hlink"/>
                </a:solidFill>
                <a:latin typeface="Times New Roman" pitchFamily="18" charset="0"/>
              </a:rPr>
              <a:t>0	1	2	3	4	5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title"/>
          </p:nvPr>
        </p:nvSpPr>
        <p:spPr>
          <a:xfrm>
            <a:off x="58738" y="324168"/>
            <a:ext cx="8952740" cy="1143000"/>
          </a:xfrm>
          <a:noFill/>
          <a:ln/>
        </p:spPr>
        <p:txBody>
          <a:bodyPr/>
          <a:lstStyle/>
          <a:p>
            <a:pPr algn="l"/>
            <a:r>
              <a:rPr lang="en-US" dirty="0"/>
              <a:t>Attribute Sentiment Score Comparison: Product A vs. Product B</a:t>
            </a:r>
          </a:p>
        </p:txBody>
      </p:sp>
      <p:sp>
        <p:nvSpPr>
          <p:cNvPr id="66567" name="Freeform 7"/>
          <p:cNvSpPr>
            <a:spLocks/>
          </p:cNvSpPr>
          <p:nvPr/>
        </p:nvSpPr>
        <p:spPr bwMode="auto">
          <a:xfrm>
            <a:off x="728663" y="2426018"/>
            <a:ext cx="2252662" cy="3943350"/>
          </a:xfrm>
          <a:custGeom>
            <a:avLst/>
            <a:gdLst/>
            <a:ahLst/>
            <a:cxnLst>
              <a:cxn ang="0">
                <a:pos x="1093" y="0"/>
              </a:cxn>
              <a:cxn ang="0">
                <a:pos x="1125" y="198"/>
              </a:cxn>
              <a:cxn ang="0">
                <a:pos x="1418" y="342"/>
              </a:cxn>
              <a:cxn ang="0">
                <a:pos x="1066" y="598"/>
              </a:cxn>
              <a:cxn ang="0">
                <a:pos x="997" y="731"/>
              </a:cxn>
              <a:cxn ang="0">
                <a:pos x="640" y="859"/>
              </a:cxn>
              <a:cxn ang="0">
                <a:pos x="389" y="995"/>
              </a:cxn>
              <a:cxn ang="0">
                <a:pos x="749" y="1099"/>
              </a:cxn>
              <a:cxn ang="0">
                <a:pos x="1205" y="1227"/>
              </a:cxn>
              <a:cxn ang="0">
                <a:pos x="1178" y="1360"/>
              </a:cxn>
              <a:cxn ang="0">
                <a:pos x="325" y="1483"/>
              </a:cxn>
              <a:cxn ang="0">
                <a:pos x="933" y="1619"/>
              </a:cxn>
              <a:cxn ang="0">
                <a:pos x="1085" y="1739"/>
              </a:cxn>
              <a:cxn ang="0">
                <a:pos x="997" y="1867"/>
              </a:cxn>
              <a:cxn ang="0">
                <a:pos x="885" y="1987"/>
              </a:cxn>
              <a:cxn ang="0">
                <a:pos x="157" y="2123"/>
              </a:cxn>
              <a:cxn ang="0">
                <a:pos x="341" y="2243"/>
              </a:cxn>
              <a:cxn ang="0">
                <a:pos x="0" y="2374"/>
              </a:cxn>
              <a:cxn ang="0">
                <a:pos x="101" y="2443"/>
              </a:cxn>
              <a:cxn ang="0">
                <a:pos x="1213" y="2483"/>
              </a:cxn>
            </a:cxnLst>
            <a:rect l="0" t="0" r="r" b="b"/>
            <a:pathLst>
              <a:path w="1419" h="2484">
                <a:moveTo>
                  <a:pt x="1093" y="0"/>
                </a:moveTo>
                <a:lnTo>
                  <a:pt x="1125" y="198"/>
                </a:lnTo>
                <a:lnTo>
                  <a:pt x="1418" y="342"/>
                </a:lnTo>
                <a:lnTo>
                  <a:pt x="1066" y="598"/>
                </a:lnTo>
                <a:lnTo>
                  <a:pt x="997" y="731"/>
                </a:lnTo>
                <a:lnTo>
                  <a:pt x="640" y="859"/>
                </a:lnTo>
                <a:lnTo>
                  <a:pt x="389" y="995"/>
                </a:lnTo>
                <a:lnTo>
                  <a:pt x="749" y="1099"/>
                </a:lnTo>
                <a:lnTo>
                  <a:pt x="1205" y="1227"/>
                </a:lnTo>
                <a:lnTo>
                  <a:pt x="1178" y="1360"/>
                </a:lnTo>
                <a:lnTo>
                  <a:pt x="325" y="1483"/>
                </a:lnTo>
                <a:lnTo>
                  <a:pt x="933" y="1619"/>
                </a:lnTo>
                <a:lnTo>
                  <a:pt x="1085" y="1739"/>
                </a:lnTo>
                <a:lnTo>
                  <a:pt x="997" y="1867"/>
                </a:lnTo>
                <a:lnTo>
                  <a:pt x="885" y="1987"/>
                </a:lnTo>
                <a:lnTo>
                  <a:pt x="157" y="2123"/>
                </a:lnTo>
                <a:lnTo>
                  <a:pt x="341" y="2243"/>
                </a:lnTo>
                <a:lnTo>
                  <a:pt x="0" y="2374"/>
                </a:lnTo>
                <a:lnTo>
                  <a:pt x="101" y="2443"/>
                </a:lnTo>
                <a:lnTo>
                  <a:pt x="1213" y="2483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6568" name="Freeform 8"/>
          <p:cNvSpPr>
            <a:spLocks/>
          </p:cNvSpPr>
          <p:nvPr/>
        </p:nvSpPr>
        <p:spPr bwMode="auto">
          <a:xfrm>
            <a:off x="812800" y="2430780"/>
            <a:ext cx="2000250" cy="3968750"/>
          </a:xfrm>
          <a:custGeom>
            <a:avLst/>
            <a:gdLst/>
            <a:ahLst/>
            <a:cxnLst>
              <a:cxn ang="0">
                <a:pos x="856" y="0"/>
              </a:cxn>
              <a:cxn ang="0">
                <a:pos x="712" y="184"/>
              </a:cxn>
              <a:cxn ang="0">
                <a:pos x="536" y="344"/>
              </a:cxn>
              <a:cxn ang="0">
                <a:pos x="784" y="592"/>
              </a:cxn>
              <a:cxn ang="0">
                <a:pos x="696" y="720"/>
              </a:cxn>
              <a:cxn ang="0">
                <a:pos x="331" y="856"/>
              </a:cxn>
              <a:cxn ang="0">
                <a:pos x="1152" y="984"/>
              </a:cxn>
              <a:cxn ang="0">
                <a:pos x="904" y="1096"/>
              </a:cxn>
              <a:cxn ang="0">
                <a:pos x="944" y="1224"/>
              </a:cxn>
              <a:cxn ang="0">
                <a:pos x="789" y="1363"/>
              </a:cxn>
              <a:cxn ang="0">
                <a:pos x="1259" y="1491"/>
              </a:cxn>
              <a:cxn ang="0">
                <a:pos x="784" y="1672"/>
              </a:cxn>
              <a:cxn ang="0">
                <a:pos x="840" y="1864"/>
              </a:cxn>
              <a:cxn ang="0">
                <a:pos x="768" y="1984"/>
              </a:cxn>
              <a:cxn ang="0">
                <a:pos x="0" y="2120"/>
              </a:cxn>
              <a:cxn ang="0">
                <a:pos x="421" y="2376"/>
              </a:cxn>
              <a:cxn ang="0">
                <a:pos x="256" y="2499"/>
              </a:cxn>
            </a:cxnLst>
            <a:rect l="0" t="0" r="r" b="b"/>
            <a:pathLst>
              <a:path w="1260" h="2500">
                <a:moveTo>
                  <a:pt x="856" y="0"/>
                </a:moveTo>
                <a:lnTo>
                  <a:pt x="712" y="184"/>
                </a:lnTo>
                <a:lnTo>
                  <a:pt x="536" y="344"/>
                </a:lnTo>
                <a:lnTo>
                  <a:pt x="784" y="592"/>
                </a:lnTo>
                <a:lnTo>
                  <a:pt x="696" y="720"/>
                </a:lnTo>
                <a:lnTo>
                  <a:pt x="331" y="856"/>
                </a:lnTo>
                <a:lnTo>
                  <a:pt x="1152" y="984"/>
                </a:lnTo>
                <a:lnTo>
                  <a:pt x="904" y="1096"/>
                </a:lnTo>
                <a:lnTo>
                  <a:pt x="944" y="1224"/>
                </a:lnTo>
                <a:lnTo>
                  <a:pt x="789" y="1363"/>
                </a:lnTo>
                <a:lnTo>
                  <a:pt x="1259" y="1491"/>
                </a:lnTo>
                <a:lnTo>
                  <a:pt x="784" y="1672"/>
                </a:lnTo>
                <a:lnTo>
                  <a:pt x="840" y="1864"/>
                </a:lnTo>
                <a:lnTo>
                  <a:pt x="768" y="1984"/>
                </a:lnTo>
                <a:lnTo>
                  <a:pt x="0" y="2120"/>
                </a:lnTo>
                <a:lnTo>
                  <a:pt x="421" y="2376"/>
                </a:lnTo>
                <a:lnTo>
                  <a:pt x="256" y="2499"/>
                </a:lnTo>
              </a:path>
            </a:pathLst>
          </a:custGeom>
          <a:noFill/>
          <a:ln w="254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6569" name="Oval 9"/>
          <p:cNvSpPr>
            <a:spLocks noChangeArrowheads="1"/>
          </p:cNvSpPr>
          <p:nvPr/>
        </p:nvSpPr>
        <p:spPr bwMode="auto">
          <a:xfrm>
            <a:off x="2147888" y="2421255"/>
            <a:ext cx="34925" cy="349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sz="1200"/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1919288" y="2710180"/>
            <a:ext cx="34925" cy="349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sz="1200"/>
          </a:p>
        </p:txBody>
      </p:sp>
      <p:sp>
        <p:nvSpPr>
          <p:cNvPr id="66571" name="Oval 11"/>
          <p:cNvSpPr>
            <a:spLocks noChangeArrowheads="1"/>
          </p:cNvSpPr>
          <p:nvPr/>
        </p:nvSpPr>
        <p:spPr bwMode="auto">
          <a:xfrm>
            <a:off x="1643063" y="2951480"/>
            <a:ext cx="34925" cy="349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sz="1200"/>
          </a:p>
        </p:txBody>
      </p:sp>
      <p:sp>
        <p:nvSpPr>
          <p:cNvPr id="66572" name="Oval 12"/>
          <p:cNvSpPr>
            <a:spLocks noChangeArrowheads="1"/>
          </p:cNvSpPr>
          <p:nvPr/>
        </p:nvSpPr>
        <p:spPr bwMode="auto">
          <a:xfrm>
            <a:off x="2033588" y="3342005"/>
            <a:ext cx="34925" cy="349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sz="1200"/>
          </a:p>
        </p:txBody>
      </p:sp>
      <p:sp>
        <p:nvSpPr>
          <p:cNvPr id="66573" name="Oval 13"/>
          <p:cNvSpPr>
            <a:spLocks noChangeArrowheads="1"/>
          </p:cNvSpPr>
          <p:nvPr/>
        </p:nvSpPr>
        <p:spPr bwMode="auto">
          <a:xfrm>
            <a:off x="1900238" y="3557905"/>
            <a:ext cx="34925" cy="349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sz="1200"/>
          </a:p>
        </p:txBody>
      </p:sp>
      <p:sp>
        <p:nvSpPr>
          <p:cNvPr id="66574" name="Oval 14"/>
          <p:cNvSpPr>
            <a:spLocks noChangeArrowheads="1"/>
          </p:cNvSpPr>
          <p:nvPr/>
        </p:nvSpPr>
        <p:spPr bwMode="auto">
          <a:xfrm>
            <a:off x="1322388" y="3773805"/>
            <a:ext cx="34925" cy="349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sz="1200"/>
          </a:p>
        </p:txBody>
      </p:sp>
      <p:sp>
        <p:nvSpPr>
          <p:cNvPr id="66575" name="Oval 15"/>
          <p:cNvSpPr>
            <a:spLocks noChangeArrowheads="1"/>
          </p:cNvSpPr>
          <p:nvPr/>
        </p:nvSpPr>
        <p:spPr bwMode="auto">
          <a:xfrm>
            <a:off x="2617788" y="3973830"/>
            <a:ext cx="34925" cy="349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sz="1200"/>
          </a:p>
        </p:txBody>
      </p:sp>
      <p:sp>
        <p:nvSpPr>
          <p:cNvPr id="66576" name="Oval 16"/>
          <p:cNvSpPr>
            <a:spLocks noChangeArrowheads="1"/>
          </p:cNvSpPr>
          <p:nvPr/>
        </p:nvSpPr>
        <p:spPr bwMode="auto">
          <a:xfrm>
            <a:off x="2230438" y="4157980"/>
            <a:ext cx="34925" cy="349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sz="1200"/>
          </a:p>
        </p:txBody>
      </p:sp>
      <p:sp>
        <p:nvSpPr>
          <p:cNvPr id="66577" name="Oval 17"/>
          <p:cNvSpPr>
            <a:spLocks noChangeArrowheads="1"/>
          </p:cNvSpPr>
          <p:nvPr/>
        </p:nvSpPr>
        <p:spPr bwMode="auto">
          <a:xfrm>
            <a:off x="2287588" y="4358005"/>
            <a:ext cx="34925" cy="349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sz="1200"/>
          </a:p>
        </p:txBody>
      </p:sp>
      <p:sp>
        <p:nvSpPr>
          <p:cNvPr id="66578" name="Oval 18"/>
          <p:cNvSpPr>
            <a:spLocks noChangeArrowheads="1"/>
          </p:cNvSpPr>
          <p:nvPr/>
        </p:nvSpPr>
        <p:spPr bwMode="auto">
          <a:xfrm>
            <a:off x="2058988" y="4573905"/>
            <a:ext cx="34925" cy="349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sz="1200"/>
          </a:p>
        </p:txBody>
      </p:sp>
      <p:sp>
        <p:nvSpPr>
          <p:cNvPr id="66579" name="Oval 19"/>
          <p:cNvSpPr>
            <a:spLocks noChangeArrowheads="1"/>
          </p:cNvSpPr>
          <p:nvPr/>
        </p:nvSpPr>
        <p:spPr bwMode="auto">
          <a:xfrm>
            <a:off x="2782888" y="4773930"/>
            <a:ext cx="34925" cy="349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 sz="1200"/>
          </a:p>
        </p:txBody>
      </p:sp>
      <p:sp>
        <p:nvSpPr>
          <p:cNvPr id="66580" name="Oval 20"/>
          <p:cNvSpPr>
            <a:spLocks noChangeArrowheads="1"/>
          </p:cNvSpPr>
          <p:nvPr/>
        </p:nvSpPr>
        <p:spPr bwMode="auto">
          <a:xfrm>
            <a:off x="2046288" y="5069205"/>
            <a:ext cx="34925" cy="349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6581" name="Oval 21"/>
          <p:cNvSpPr>
            <a:spLocks noChangeArrowheads="1"/>
          </p:cNvSpPr>
          <p:nvPr/>
        </p:nvSpPr>
        <p:spPr bwMode="auto">
          <a:xfrm>
            <a:off x="2119313" y="5380355"/>
            <a:ext cx="34925" cy="349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6582" name="Oval 22"/>
          <p:cNvSpPr>
            <a:spLocks noChangeArrowheads="1"/>
          </p:cNvSpPr>
          <p:nvPr/>
        </p:nvSpPr>
        <p:spPr bwMode="auto">
          <a:xfrm>
            <a:off x="2017713" y="5564505"/>
            <a:ext cx="34925" cy="349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6583" name="Oval 23"/>
          <p:cNvSpPr>
            <a:spLocks noChangeArrowheads="1"/>
          </p:cNvSpPr>
          <p:nvPr/>
        </p:nvSpPr>
        <p:spPr bwMode="auto">
          <a:xfrm>
            <a:off x="788988" y="5780405"/>
            <a:ext cx="34925" cy="349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6584" name="Oval 24"/>
          <p:cNvSpPr>
            <a:spLocks noChangeArrowheads="1"/>
          </p:cNvSpPr>
          <p:nvPr/>
        </p:nvSpPr>
        <p:spPr bwMode="auto">
          <a:xfrm>
            <a:off x="1465263" y="6186805"/>
            <a:ext cx="34925" cy="349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6585" name="Oval 25"/>
          <p:cNvSpPr>
            <a:spLocks noChangeArrowheads="1"/>
          </p:cNvSpPr>
          <p:nvPr/>
        </p:nvSpPr>
        <p:spPr bwMode="auto">
          <a:xfrm>
            <a:off x="1204913" y="6370955"/>
            <a:ext cx="34925" cy="34925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6586" name="Rectangle 26"/>
          <p:cNvSpPr>
            <a:spLocks noChangeArrowheads="1"/>
          </p:cNvSpPr>
          <p:nvPr/>
        </p:nvSpPr>
        <p:spPr bwMode="auto">
          <a:xfrm>
            <a:off x="2444750" y="2424430"/>
            <a:ext cx="25400" cy="25400"/>
          </a:xfrm>
          <a:prstGeom prst="rect">
            <a:avLst/>
          </a:prstGeom>
          <a:solidFill>
            <a:srgbClr val="676767"/>
          </a:solidFill>
          <a:ln w="12700">
            <a:solidFill>
              <a:srgbClr val="67676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 sz="1200"/>
          </a:p>
        </p:txBody>
      </p:sp>
      <p:sp>
        <p:nvSpPr>
          <p:cNvPr id="66587" name="Rectangle 27"/>
          <p:cNvSpPr>
            <a:spLocks noChangeArrowheads="1"/>
          </p:cNvSpPr>
          <p:nvPr/>
        </p:nvSpPr>
        <p:spPr bwMode="auto">
          <a:xfrm>
            <a:off x="2508250" y="2729230"/>
            <a:ext cx="25400" cy="25400"/>
          </a:xfrm>
          <a:prstGeom prst="rect">
            <a:avLst/>
          </a:prstGeom>
          <a:solidFill>
            <a:srgbClr val="676767"/>
          </a:solidFill>
          <a:ln w="12700">
            <a:solidFill>
              <a:srgbClr val="67676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 sz="1200"/>
          </a:p>
        </p:txBody>
      </p:sp>
      <p:sp>
        <p:nvSpPr>
          <p:cNvPr id="66588" name="Rectangle 28"/>
          <p:cNvSpPr>
            <a:spLocks noChangeArrowheads="1"/>
          </p:cNvSpPr>
          <p:nvPr/>
        </p:nvSpPr>
        <p:spPr bwMode="auto">
          <a:xfrm>
            <a:off x="2965450" y="2957830"/>
            <a:ext cx="25400" cy="25400"/>
          </a:xfrm>
          <a:prstGeom prst="rect">
            <a:avLst/>
          </a:prstGeom>
          <a:solidFill>
            <a:srgbClr val="676767"/>
          </a:solidFill>
          <a:ln w="12700">
            <a:solidFill>
              <a:srgbClr val="67676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 sz="1200"/>
          </a:p>
        </p:txBody>
      </p:sp>
      <p:sp>
        <p:nvSpPr>
          <p:cNvPr id="66589" name="Rectangle 29"/>
          <p:cNvSpPr>
            <a:spLocks noChangeArrowheads="1"/>
          </p:cNvSpPr>
          <p:nvPr/>
        </p:nvSpPr>
        <p:spPr bwMode="auto">
          <a:xfrm>
            <a:off x="2406650" y="3364230"/>
            <a:ext cx="25400" cy="25400"/>
          </a:xfrm>
          <a:prstGeom prst="rect">
            <a:avLst/>
          </a:prstGeom>
          <a:solidFill>
            <a:srgbClr val="676767"/>
          </a:solidFill>
          <a:ln w="12700">
            <a:solidFill>
              <a:srgbClr val="67676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 sz="1200"/>
          </a:p>
        </p:txBody>
      </p:sp>
      <p:sp>
        <p:nvSpPr>
          <p:cNvPr id="66590" name="Rectangle 30"/>
          <p:cNvSpPr>
            <a:spLocks noChangeArrowheads="1"/>
          </p:cNvSpPr>
          <p:nvPr/>
        </p:nvSpPr>
        <p:spPr bwMode="auto">
          <a:xfrm>
            <a:off x="2292350" y="3567430"/>
            <a:ext cx="25400" cy="25400"/>
          </a:xfrm>
          <a:prstGeom prst="rect">
            <a:avLst/>
          </a:prstGeom>
          <a:solidFill>
            <a:srgbClr val="676767"/>
          </a:solidFill>
          <a:ln w="12700">
            <a:solidFill>
              <a:srgbClr val="67676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 sz="1200"/>
          </a:p>
        </p:txBody>
      </p:sp>
      <p:sp>
        <p:nvSpPr>
          <p:cNvPr id="66591" name="Rectangle 31"/>
          <p:cNvSpPr>
            <a:spLocks noChangeArrowheads="1"/>
          </p:cNvSpPr>
          <p:nvPr/>
        </p:nvSpPr>
        <p:spPr bwMode="auto">
          <a:xfrm>
            <a:off x="1733550" y="3773805"/>
            <a:ext cx="25400" cy="25400"/>
          </a:xfrm>
          <a:prstGeom prst="rect">
            <a:avLst/>
          </a:prstGeom>
          <a:solidFill>
            <a:srgbClr val="676767"/>
          </a:solidFill>
          <a:ln w="12700">
            <a:solidFill>
              <a:srgbClr val="67676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 sz="1200"/>
          </a:p>
        </p:txBody>
      </p:sp>
      <p:sp>
        <p:nvSpPr>
          <p:cNvPr id="66592" name="Rectangle 32"/>
          <p:cNvSpPr>
            <a:spLocks noChangeArrowheads="1"/>
          </p:cNvSpPr>
          <p:nvPr/>
        </p:nvSpPr>
        <p:spPr bwMode="auto">
          <a:xfrm>
            <a:off x="1327150" y="3986530"/>
            <a:ext cx="25400" cy="25400"/>
          </a:xfrm>
          <a:prstGeom prst="rect">
            <a:avLst/>
          </a:prstGeom>
          <a:solidFill>
            <a:srgbClr val="676767"/>
          </a:solidFill>
          <a:ln w="12700">
            <a:solidFill>
              <a:srgbClr val="67676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 sz="1200"/>
          </a:p>
        </p:txBody>
      </p:sp>
      <p:sp>
        <p:nvSpPr>
          <p:cNvPr id="66593" name="Rectangle 33"/>
          <p:cNvSpPr>
            <a:spLocks noChangeArrowheads="1"/>
          </p:cNvSpPr>
          <p:nvPr/>
        </p:nvSpPr>
        <p:spPr bwMode="auto">
          <a:xfrm>
            <a:off x="1898650" y="4167505"/>
            <a:ext cx="25400" cy="25400"/>
          </a:xfrm>
          <a:prstGeom prst="rect">
            <a:avLst/>
          </a:prstGeom>
          <a:solidFill>
            <a:srgbClr val="676767"/>
          </a:solidFill>
          <a:ln w="12700">
            <a:solidFill>
              <a:srgbClr val="67676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 sz="1200"/>
          </a:p>
        </p:txBody>
      </p:sp>
      <p:sp>
        <p:nvSpPr>
          <p:cNvPr id="66594" name="Rectangle 34"/>
          <p:cNvSpPr>
            <a:spLocks noChangeArrowheads="1"/>
          </p:cNvSpPr>
          <p:nvPr/>
        </p:nvSpPr>
        <p:spPr bwMode="auto">
          <a:xfrm>
            <a:off x="2622550" y="4370705"/>
            <a:ext cx="25400" cy="25400"/>
          </a:xfrm>
          <a:prstGeom prst="rect">
            <a:avLst/>
          </a:prstGeom>
          <a:solidFill>
            <a:srgbClr val="676767"/>
          </a:solidFill>
          <a:ln w="12700">
            <a:solidFill>
              <a:srgbClr val="67676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 sz="1200"/>
          </a:p>
        </p:txBody>
      </p:sp>
      <p:sp>
        <p:nvSpPr>
          <p:cNvPr id="66595" name="Rectangle 35"/>
          <p:cNvSpPr>
            <a:spLocks noChangeArrowheads="1"/>
          </p:cNvSpPr>
          <p:nvPr/>
        </p:nvSpPr>
        <p:spPr bwMode="auto">
          <a:xfrm>
            <a:off x="2584450" y="4573905"/>
            <a:ext cx="25400" cy="25400"/>
          </a:xfrm>
          <a:prstGeom prst="rect">
            <a:avLst/>
          </a:prstGeom>
          <a:solidFill>
            <a:srgbClr val="676767"/>
          </a:solidFill>
          <a:ln w="12700">
            <a:solidFill>
              <a:srgbClr val="67676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 sz="1200"/>
          </a:p>
        </p:txBody>
      </p:sp>
      <p:sp>
        <p:nvSpPr>
          <p:cNvPr id="66596" name="Rectangle 36"/>
          <p:cNvSpPr>
            <a:spLocks noChangeArrowheads="1"/>
          </p:cNvSpPr>
          <p:nvPr/>
        </p:nvSpPr>
        <p:spPr bwMode="auto">
          <a:xfrm>
            <a:off x="1238250" y="4777105"/>
            <a:ext cx="25400" cy="25400"/>
          </a:xfrm>
          <a:prstGeom prst="rect">
            <a:avLst/>
          </a:prstGeom>
          <a:solidFill>
            <a:srgbClr val="676767"/>
          </a:solidFill>
          <a:ln w="12700">
            <a:solidFill>
              <a:srgbClr val="67676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 sz="1200"/>
          </a:p>
        </p:txBody>
      </p:sp>
      <p:sp>
        <p:nvSpPr>
          <p:cNvPr id="66597" name="Rectangle 37"/>
          <p:cNvSpPr>
            <a:spLocks noChangeArrowheads="1"/>
          </p:cNvSpPr>
          <p:nvPr/>
        </p:nvSpPr>
        <p:spPr bwMode="auto">
          <a:xfrm>
            <a:off x="2203450" y="4977130"/>
            <a:ext cx="25400" cy="25400"/>
          </a:xfrm>
          <a:prstGeom prst="rect">
            <a:avLst/>
          </a:prstGeom>
          <a:solidFill>
            <a:srgbClr val="676767"/>
          </a:solidFill>
          <a:ln w="12700">
            <a:solidFill>
              <a:srgbClr val="67676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6598" name="Rectangle 38"/>
          <p:cNvSpPr>
            <a:spLocks noChangeArrowheads="1"/>
          </p:cNvSpPr>
          <p:nvPr/>
        </p:nvSpPr>
        <p:spPr bwMode="auto">
          <a:xfrm>
            <a:off x="2432050" y="5183505"/>
            <a:ext cx="25400" cy="25400"/>
          </a:xfrm>
          <a:prstGeom prst="rect">
            <a:avLst/>
          </a:prstGeom>
          <a:solidFill>
            <a:srgbClr val="676767"/>
          </a:solidFill>
          <a:ln w="12700">
            <a:solidFill>
              <a:srgbClr val="67676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6599" name="Rectangle 39"/>
          <p:cNvSpPr>
            <a:spLocks noChangeArrowheads="1"/>
          </p:cNvSpPr>
          <p:nvPr/>
        </p:nvSpPr>
        <p:spPr bwMode="auto">
          <a:xfrm>
            <a:off x="2292350" y="5386705"/>
            <a:ext cx="25400" cy="25400"/>
          </a:xfrm>
          <a:prstGeom prst="rect">
            <a:avLst/>
          </a:prstGeom>
          <a:solidFill>
            <a:srgbClr val="676767"/>
          </a:solidFill>
          <a:ln w="12700">
            <a:solidFill>
              <a:srgbClr val="67676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6600" name="Rectangle 40"/>
          <p:cNvSpPr>
            <a:spLocks noChangeArrowheads="1"/>
          </p:cNvSpPr>
          <p:nvPr/>
        </p:nvSpPr>
        <p:spPr bwMode="auto">
          <a:xfrm>
            <a:off x="2114550" y="5577205"/>
            <a:ext cx="25400" cy="25400"/>
          </a:xfrm>
          <a:prstGeom prst="rect">
            <a:avLst/>
          </a:prstGeom>
          <a:solidFill>
            <a:srgbClr val="676767"/>
          </a:solidFill>
          <a:ln w="12700">
            <a:solidFill>
              <a:srgbClr val="67676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6601" name="Rectangle 41"/>
          <p:cNvSpPr>
            <a:spLocks noChangeArrowheads="1"/>
          </p:cNvSpPr>
          <p:nvPr/>
        </p:nvSpPr>
        <p:spPr bwMode="auto">
          <a:xfrm>
            <a:off x="971550" y="5777230"/>
            <a:ext cx="25400" cy="25400"/>
          </a:xfrm>
          <a:prstGeom prst="rect">
            <a:avLst/>
          </a:prstGeom>
          <a:solidFill>
            <a:srgbClr val="676767"/>
          </a:solidFill>
          <a:ln w="12700">
            <a:solidFill>
              <a:srgbClr val="67676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6602" name="Rectangle 42"/>
          <p:cNvSpPr>
            <a:spLocks noChangeArrowheads="1"/>
          </p:cNvSpPr>
          <p:nvPr/>
        </p:nvSpPr>
        <p:spPr bwMode="auto">
          <a:xfrm>
            <a:off x="1263650" y="5983605"/>
            <a:ext cx="25400" cy="25400"/>
          </a:xfrm>
          <a:prstGeom prst="rect">
            <a:avLst/>
          </a:prstGeom>
          <a:solidFill>
            <a:srgbClr val="676767"/>
          </a:solidFill>
          <a:ln w="12700">
            <a:solidFill>
              <a:srgbClr val="67676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6603" name="Rectangle 43"/>
          <p:cNvSpPr>
            <a:spLocks noChangeArrowheads="1"/>
          </p:cNvSpPr>
          <p:nvPr/>
        </p:nvSpPr>
        <p:spPr bwMode="auto">
          <a:xfrm>
            <a:off x="717550" y="6186805"/>
            <a:ext cx="25400" cy="25400"/>
          </a:xfrm>
          <a:prstGeom prst="rect">
            <a:avLst/>
          </a:prstGeom>
          <a:solidFill>
            <a:srgbClr val="676767"/>
          </a:solidFill>
          <a:ln w="12700">
            <a:solidFill>
              <a:srgbClr val="67676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6604" name="Rectangle 44"/>
          <p:cNvSpPr>
            <a:spLocks noChangeArrowheads="1"/>
          </p:cNvSpPr>
          <p:nvPr/>
        </p:nvSpPr>
        <p:spPr bwMode="auto">
          <a:xfrm>
            <a:off x="869950" y="6285230"/>
            <a:ext cx="25400" cy="25400"/>
          </a:xfrm>
          <a:prstGeom prst="rect">
            <a:avLst/>
          </a:prstGeom>
          <a:solidFill>
            <a:srgbClr val="676767"/>
          </a:solidFill>
          <a:ln w="12700">
            <a:solidFill>
              <a:srgbClr val="67676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6605" name="Rectangle 45"/>
          <p:cNvSpPr>
            <a:spLocks noChangeArrowheads="1"/>
          </p:cNvSpPr>
          <p:nvPr/>
        </p:nvSpPr>
        <p:spPr bwMode="auto">
          <a:xfrm>
            <a:off x="2635250" y="6377305"/>
            <a:ext cx="25400" cy="25400"/>
          </a:xfrm>
          <a:prstGeom prst="rect">
            <a:avLst/>
          </a:prstGeom>
          <a:solidFill>
            <a:srgbClr val="676767"/>
          </a:solidFill>
          <a:ln w="12700">
            <a:solidFill>
              <a:srgbClr val="67676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66606" name="Line 46"/>
          <p:cNvSpPr>
            <a:spLocks noChangeShapeType="1"/>
          </p:cNvSpPr>
          <p:nvPr/>
        </p:nvSpPr>
        <p:spPr bwMode="auto">
          <a:xfrm>
            <a:off x="647700" y="2114868"/>
            <a:ext cx="2827338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 sz="120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1027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8789" name="Rectangle 1029"/>
          <p:cNvSpPr>
            <a:spLocks noChangeArrowheads="1"/>
          </p:cNvSpPr>
          <p:nvPr/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8791" name="Rectangle 1031"/>
          <p:cNvSpPr>
            <a:spLocks noChangeArrowheads="1"/>
          </p:cNvSpPr>
          <p:nvPr/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8792" name="Rectangle 1032"/>
          <p:cNvSpPr>
            <a:spLocks noGrp="1" noChangeArrowheads="1"/>
          </p:cNvSpPr>
          <p:nvPr>
            <p:ph type="title"/>
          </p:nvPr>
        </p:nvSpPr>
        <p:spPr>
          <a:xfrm>
            <a:off x="196299" y="458646"/>
            <a:ext cx="6972300" cy="790832"/>
          </a:xfrm>
          <a:noFill/>
          <a:ln/>
        </p:spPr>
        <p:txBody>
          <a:bodyPr/>
          <a:lstStyle/>
          <a:p>
            <a:pPr algn="l"/>
            <a:r>
              <a:rPr lang="en-US" sz="3000" dirty="0"/>
              <a:t>Product similarity map</a:t>
            </a:r>
          </a:p>
        </p:txBody>
      </p:sp>
      <p:sp>
        <p:nvSpPr>
          <p:cNvPr id="118793" name="Rectangle 1033"/>
          <p:cNvSpPr>
            <a:spLocks noChangeArrowheads="1"/>
          </p:cNvSpPr>
          <p:nvPr/>
        </p:nvSpPr>
        <p:spPr bwMode="auto">
          <a:xfrm>
            <a:off x="5162550" y="2296103"/>
            <a:ext cx="15319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8794" name="Line 1034"/>
          <p:cNvSpPr>
            <a:spLocks noChangeShapeType="1"/>
          </p:cNvSpPr>
          <p:nvPr/>
        </p:nvSpPr>
        <p:spPr bwMode="auto">
          <a:xfrm>
            <a:off x="4572000" y="2227840"/>
            <a:ext cx="0" cy="4114800"/>
          </a:xfrm>
          <a:prstGeom prst="line">
            <a:avLst/>
          </a:prstGeom>
          <a:noFill/>
          <a:ln w="25400">
            <a:solidFill>
              <a:schemeClr val="bg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8795" name="Line 1035"/>
          <p:cNvSpPr>
            <a:spLocks noChangeShapeType="1"/>
          </p:cNvSpPr>
          <p:nvPr/>
        </p:nvSpPr>
        <p:spPr bwMode="auto">
          <a:xfrm>
            <a:off x="914400" y="4285240"/>
            <a:ext cx="7213600" cy="0"/>
          </a:xfrm>
          <a:prstGeom prst="line">
            <a:avLst/>
          </a:prstGeom>
          <a:noFill/>
          <a:ln w="25400">
            <a:solidFill>
              <a:schemeClr val="bg1">
                <a:lumMod val="60000"/>
                <a:lumOff val="4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CA"/>
          </a:p>
        </p:txBody>
      </p:sp>
      <p:sp>
        <p:nvSpPr>
          <p:cNvPr id="118796" name="Rectangle 1036"/>
          <p:cNvSpPr>
            <a:spLocks noChangeArrowheads="1"/>
          </p:cNvSpPr>
          <p:nvPr/>
        </p:nvSpPr>
        <p:spPr bwMode="auto">
          <a:xfrm>
            <a:off x="1493838" y="3161290"/>
            <a:ext cx="126637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Meister Brau</a:t>
            </a:r>
          </a:p>
        </p:txBody>
      </p:sp>
      <p:sp>
        <p:nvSpPr>
          <p:cNvPr id="118797" name="Rectangle 1037"/>
          <p:cNvSpPr>
            <a:spLocks noChangeArrowheads="1"/>
          </p:cNvSpPr>
          <p:nvPr/>
        </p:nvSpPr>
        <p:spPr bwMode="auto">
          <a:xfrm>
            <a:off x="3103563" y="4278890"/>
            <a:ext cx="76931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Stroh’s</a:t>
            </a:r>
          </a:p>
        </p:txBody>
      </p:sp>
      <p:sp>
        <p:nvSpPr>
          <p:cNvPr id="118798" name="Rectangle 1038"/>
          <p:cNvSpPr>
            <a:spLocks noChangeArrowheads="1"/>
          </p:cNvSpPr>
          <p:nvPr/>
        </p:nvSpPr>
        <p:spPr bwMode="auto">
          <a:xfrm>
            <a:off x="2016125" y="332639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8799" name="Rectangle 1039"/>
          <p:cNvSpPr>
            <a:spLocks noChangeArrowheads="1"/>
          </p:cNvSpPr>
          <p:nvPr/>
        </p:nvSpPr>
        <p:spPr bwMode="auto">
          <a:xfrm>
            <a:off x="7702550" y="2753303"/>
            <a:ext cx="3381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8800" name="Rectangle 1040"/>
          <p:cNvSpPr>
            <a:spLocks noChangeArrowheads="1"/>
          </p:cNvSpPr>
          <p:nvPr/>
        </p:nvSpPr>
        <p:spPr bwMode="auto">
          <a:xfrm>
            <a:off x="3336925" y="3953453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8801" name="Rectangle 1041"/>
          <p:cNvSpPr>
            <a:spLocks noChangeArrowheads="1"/>
          </p:cNvSpPr>
          <p:nvPr/>
        </p:nvSpPr>
        <p:spPr bwMode="auto">
          <a:xfrm>
            <a:off x="7042150" y="2831090"/>
            <a:ext cx="760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Beck’s</a:t>
            </a:r>
          </a:p>
        </p:txBody>
      </p:sp>
      <p:sp>
        <p:nvSpPr>
          <p:cNvPr id="118802" name="Rectangle 1042"/>
          <p:cNvSpPr>
            <a:spLocks noChangeArrowheads="1"/>
          </p:cNvSpPr>
          <p:nvPr/>
        </p:nvSpPr>
        <p:spPr bwMode="auto">
          <a:xfrm>
            <a:off x="7499350" y="3096203"/>
            <a:ext cx="3095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8803" name="Rectangle 1043"/>
          <p:cNvSpPr>
            <a:spLocks noChangeArrowheads="1"/>
          </p:cNvSpPr>
          <p:nvPr/>
        </p:nvSpPr>
        <p:spPr bwMode="auto">
          <a:xfrm>
            <a:off x="7705725" y="3173990"/>
            <a:ext cx="100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Heineken</a:t>
            </a:r>
          </a:p>
        </p:txBody>
      </p:sp>
      <p:sp>
        <p:nvSpPr>
          <p:cNvPr id="118804" name="Rectangle 1044"/>
          <p:cNvSpPr>
            <a:spLocks noChangeArrowheads="1"/>
          </p:cNvSpPr>
          <p:nvPr/>
        </p:nvSpPr>
        <p:spPr bwMode="auto">
          <a:xfrm>
            <a:off x="885825" y="2589790"/>
            <a:ext cx="152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Old Milwaukee</a:t>
            </a:r>
          </a:p>
        </p:txBody>
      </p:sp>
      <p:sp>
        <p:nvSpPr>
          <p:cNvPr id="118805" name="Rectangle 1045"/>
          <p:cNvSpPr>
            <a:spLocks noChangeArrowheads="1"/>
          </p:cNvSpPr>
          <p:nvPr/>
        </p:nvSpPr>
        <p:spPr bwMode="auto">
          <a:xfrm>
            <a:off x="1508125" y="2754890"/>
            <a:ext cx="396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8806" name="Rectangle 1046"/>
          <p:cNvSpPr>
            <a:spLocks noChangeArrowheads="1"/>
          </p:cNvSpPr>
          <p:nvPr/>
        </p:nvSpPr>
        <p:spPr bwMode="auto">
          <a:xfrm>
            <a:off x="4865688" y="3402590"/>
            <a:ext cx="725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Miller</a:t>
            </a:r>
          </a:p>
        </p:txBody>
      </p:sp>
      <p:sp>
        <p:nvSpPr>
          <p:cNvPr id="118807" name="Rectangle 1047"/>
          <p:cNvSpPr>
            <a:spLocks noChangeArrowheads="1"/>
          </p:cNvSpPr>
          <p:nvPr/>
        </p:nvSpPr>
        <p:spPr bwMode="auto">
          <a:xfrm>
            <a:off x="5467350" y="3324803"/>
            <a:ext cx="3429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8808" name="Rectangle 1048"/>
          <p:cNvSpPr>
            <a:spLocks noChangeArrowheads="1"/>
          </p:cNvSpPr>
          <p:nvPr/>
        </p:nvSpPr>
        <p:spPr bwMode="auto">
          <a:xfrm>
            <a:off x="5980113" y="4001078"/>
            <a:ext cx="703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Coors</a:t>
            </a:r>
          </a:p>
        </p:txBody>
      </p:sp>
      <p:sp>
        <p:nvSpPr>
          <p:cNvPr id="118809" name="Rectangle 1049"/>
          <p:cNvSpPr>
            <a:spLocks noChangeArrowheads="1"/>
          </p:cNvSpPr>
          <p:nvPr/>
        </p:nvSpPr>
        <p:spPr bwMode="auto">
          <a:xfrm>
            <a:off x="6178550" y="3724853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8810" name="Rectangle 1050"/>
          <p:cNvSpPr>
            <a:spLocks noChangeArrowheads="1"/>
          </p:cNvSpPr>
          <p:nvPr/>
        </p:nvSpPr>
        <p:spPr bwMode="auto">
          <a:xfrm>
            <a:off x="7212013" y="4707515"/>
            <a:ext cx="996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Michelob</a:t>
            </a:r>
          </a:p>
        </p:txBody>
      </p:sp>
      <p:sp>
        <p:nvSpPr>
          <p:cNvPr id="118811" name="Rectangle 1051"/>
          <p:cNvSpPr>
            <a:spLocks noChangeArrowheads="1"/>
          </p:cNvSpPr>
          <p:nvPr/>
        </p:nvSpPr>
        <p:spPr bwMode="auto">
          <a:xfrm>
            <a:off x="6991350" y="4639253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8812" name="Rectangle 1052"/>
          <p:cNvSpPr>
            <a:spLocks noChangeArrowheads="1"/>
          </p:cNvSpPr>
          <p:nvPr/>
        </p:nvSpPr>
        <p:spPr bwMode="auto">
          <a:xfrm>
            <a:off x="4964113" y="5390140"/>
            <a:ext cx="8477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Miller Lite</a:t>
            </a:r>
          </a:p>
        </p:txBody>
      </p:sp>
      <p:sp>
        <p:nvSpPr>
          <p:cNvPr id="118813" name="Rectangle 1053"/>
          <p:cNvSpPr>
            <a:spLocks noChangeArrowheads="1"/>
          </p:cNvSpPr>
          <p:nvPr/>
        </p:nvSpPr>
        <p:spPr bwMode="auto">
          <a:xfrm>
            <a:off x="5162550" y="5096453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8814" name="Rectangle 1054"/>
          <p:cNvSpPr>
            <a:spLocks noChangeArrowheads="1"/>
          </p:cNvSpPr>
          <p:nvPr/>
        </p:nvSpPr>
        <p:spPr bwMode="auto">
          <a:xfrm>
            <a:off x="6584950" y="5274253"/>
            <a:ext cx="8064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Coors Light</a:t>
            </a:r>
          </a:p>
        </p:txBody>
      </p:sp>
      <p:sp>
        <p:nvSpPr>
          <p:cNvPr id="118815" name="Rectangle 1055"/>
          <p:cNvSpPr>
            <a:spLocks noChangeArrowheads="1"/>
          </p:cNvSpPr>
          <p:nvPr/>
        </p:nvSpPr>
        <p:spPr bwMode="auto">
          <a:xfrm>
            <a:off x="6381750" y="5325053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8816" name="Rectangle 1056"/>
          <p:cNvSpPr>
            <a:spLocks noChangeArrowheads="1"/>
          </p:cNvSpPr>
          <p:nvPr/>
        </p:nvSpPr>
        <p:spPr bwMode="auto">
          <a:xfrm>
            <a:off x="2122488" y="6004503"/>
            <a:ext cx="19065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Old</a:t>
            </a:r>
            <a:br>
              <a:rPr lang="en-US" sz="1600">
                <a:solidFill>
                  <a:srgbClr val="FF0000"/>
                </a:solidFill>
                <a:latin typeface="Times New Roman" pitchFamily="18" charset="0"/>
              </a:rPr>
            </a:br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Milwaukee Light</a:t>
            </a:r>
          </a:p>
        </p:txBody>
      </p:sp>
      <p:sp>
        <p:nvSpPr>
          <p:cNvPr id="118817" name="Rectangle 1057"/>
          <p:cNvSpPr>
            <a:spLocks noChangeArrowheads="1"/>
          </p:cNvSpPr>
          <p:nvPr/>
        </p:nvSpPr>
        <p:spPr bwMode="auto">
          <a:xfrm>
            <a:off x="2930525" y="5667953"/>
            <a:ext cx="396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>
              <a:buFontTx/>
              <a:buChar char="•"/>
            </a:pP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18818" name="Rectangle 1058"/>
          <p:cNvSpPr>
            <a:spLocks noChangeArrowheads="1"/>
          </p:cNvSpPr>
          <p:nvPr/>
        </p:nvSpPr>
        <p:spPr bwMode="auto">
          <a:xfrm>
            <a:off x="5032375" y="2615190"/>
            <a:ext cx="10985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1600">
                <a:solidFill>
                  <a:srgbClr val="FF0000"/>
                </a:solidFill>
                <a:latin typeface="Times New Roman" pitchFamily="18" charset="0"/>
              </a:rPr>
              <a:t>Budweiser</a:t>
            </a:r>
          </a:p>
        </p:txBody>
      </p:sp>
      <p:sp>
        <p:nvSpPr>
          <p:cNvPr id="35" name="Rectangle 9"/>
          <p:cNvSpPr txBox="1">
            <a:spLocks noChangeArrowheads="1"/>
          </p:cNvSpPr>
          <p:nvPr/>
        </p:nvSpPr>
        <p:spPr bwMode="auto">
          <a:xfrm>
            <a:off x="705217" y="1183011"/>
            <a:ext cx="7315200" cy="1002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82575" marR="0" lvl="0" indent="-2825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brands are the closest competitors</a:t>
            </a:r>
            <a:r>
              <a:rPr kumimoji="0" lang="en-US" sz="1800" b="0" i="0" u="none" strike="noStrike" kern="0" cap="none" spc="0" normalizeH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Budweiser?</a:t>
            </a:r>
          </a:p>
          <a:p>
            <a:pPr marL="282575" marR="0" lvl="0" indent="-2825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30000"/>
              </a:spcAft>
              <a:buClrTx/>
              <a:buSzTx/>
              <a:buFontTx/>
              <a:buChar char="•"/>
              <a:tabLst/>
              <a:defRPr/>
            </a:pPr>
            <a:r>
              <a:rPr lang="en-US" sz="1800" kern="0" baseline="0" dirty="0">
                <a:solidFill>
                  <a:srgbClr val="800000"/>
                </a:solidFill>
                <a:latin typeface="+mn-lt"/>
              </a:rPr>
              <a:t>Do you see any clusters of brands considered very similar to each other?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newstyle">
  <a:themeElements>
    <a:clrScheme name="newstyl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newstyl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wstyl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tyl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yl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wstyl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yl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wstyl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Office\Templates\newstyle.pot</Template>
  <TotalTime>11212</TotalTime>
  <Words>337</Words>
  <Application>Microsoft Office PowerPoint</Application>
  <PresentationFormat>On-screen Show (4:3)</PresentationFormat>
  <Paragraphs>61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Monotype Sorts</vt:lpstr>
      <vt:lpstr>Arial</vt:lpstr>
      <vt:lpstr>Times New Roman</vt:lpstr>
      <vt:lpstr>newstyle</vt:lpstr>
      <vt:lpstr>Key product attributes: LDA output</vt:lpstr>
      <vt:lpstr>Attribute Sentiment Score Comparison: Product A vs. Product B</vt:lpstr>
      <vt:lpstr>Product similarity map</vt:lpstr>
    </vt:vector>
  </TitlesOfParts>
  <Company>Anderson School at UCLA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MRKT 354 Marketing Management II</dc:title>
  <dc:creator>Minha Hwang</dc:creator>
  <cp:lastModifiedBy>Minha Hwang</cp:lastModifiedBy>
  <cp:revision>245</cp:revision>
  <cp:lastPrinted>2002-04-01T17:31:12Z</cp:lastPrinted>
  <dcterms:created xsi:type="dcterms:W3CDTF">1998-06-30T18:57:08Z</dcterms:created>
  <dcterms:modified xsi:type="dcterms:W3CDTF">2021-11-10T23:51:59Z</dcterms:modified>
</cp:coreProperties>
</file>