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8" r:id="rId9"/>
    <p:sldId id="273" r:id="rId10"/>
    <p:sldId id="262" r:id="rId11"/>
    <p:sldId id="264" r:id="rId12"/>
    <p:sldId id="265" r:id="rId13"/>
    <p:sldId id="267" r:id="rId14"/>
  </p:sldIdLst>
  <p:sldSz cx="12192000" cy="6858000"/>
  <p:notesSz cx="6858000" cy="9144000"/>
  <p:custDataLst>
    <p:tags r:id="rId1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pos="7197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h45N/MJPjc+Lt+lDl6B7Js7k1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142" y="120"/>
      </p:cViewPr>
      <p:guideLst>
        <p:guide pos="3840"/>
        <p:guide pos="7197"/>
        <p:guide orient="horz" pos="216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2248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808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157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593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14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7" name="Google Shape;17;p14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4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4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4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4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4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4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4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4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4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4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4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4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4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4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4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4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14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7" name="Google Shape;37;p14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4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4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14"/>
          <p:cNvSpPr txBox="1"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 b="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23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74" name="Google Shape;274;p23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23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294" name="Google Shape;294;p23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23"/>
          <p:cNvSpPr txBox="1"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  <a:defRPr sz="4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3"/>
          <p:cNvSpPr txBox="1"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23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3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3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04" name="Google Shape;304;p24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24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26" name="Google Shape;326;p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24"/>
          <p:cNvSpPr txBox="1"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4"/>
          <p:cNvSpPr txBox="1">
            <a:spLocks noGrp="1"/>
          </p:cNvSpPr>
          <p:nvPr>
            <p:ph type="body" idx="1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331" name="Google Shape;331;p24"/>
          <p:cNvSpPr txBox="1">
            <a:spLocks noGrp="1"/>
          </p:cNvSpPr>
          <p:nvPr>
            <p:ph type="body" idx="2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332" name="Google Shape;332;p24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4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4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5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37" name="Google Shape;337;p25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25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9" name="Google Shape;359;p25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25"/>
          <p:cNvSpPr txBox="1"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25"/>
          <p:cNvSpPr txBox="1"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364" name="Google Shape;364;p25"/>
          <p:cNvSpPr txBox="1">
            <a:spLocks noGrp="1"/>
          </p:cNvSpPr>
          <p:nvPr>
            <p:ph type="body" idx="2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365" name="Google Shape;365;p25"/>
          <p:cNvSpPr txBox="1">
            <a:spLocks noGrp="1"/>
          </p:cNvSpPr>
          <p:nvPr>
            <p:ph type="body" idx="3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366" name="Google Shape;366;p25"/>
          <p:cNvSpPr txBox="1">
            <a:spLocks noGrp="1"/>
          </p:cNvSpPr>
          <p:nvPr>
            <p:ph type="body" idx="4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367" name="Google Shape;367;p25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25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25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2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72" name="Google Shape;372;p26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94" name="Google Shape;394;p2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26"/>
          <p:cNvSpPr txBox="1"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6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6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6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27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27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7" name="Google Shape;407;p28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2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29" name="Google Shape;429;p28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28"/>
          <p:cNvSpPr txBox="1"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28"/>
          <p:cNvSpPr txBox="1">
            <a:spLocks noGrp="1"/>
          </p:cNvSpPr>
          <p:nvPr>
            <p:ph type="body" idx="1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434" name="Google Shape;434;p28"/>
          <p:cNvSpPr txBox="1">
            <a:spLocks noGrp="1"/>
          </p:cNvSpPr>
          <p:nvPr>
            <p:ph type="body" idx="2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>
            <a:endParaRPr/>
          </a:p>
        </p:txBody>
      </p:sp>
      <p:sp>
        <p:nvSpPr>
          <p:cNvPr id="435" name="Google Shape;435;p28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8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8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2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40" name="Google Shape;440;p29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29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62" name="Google Shape;462;p2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29"/>
          <p:cNvSpPr txBox="1"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9"/>
          <p:cNvSpPr txBox="1">
            <a:spLocks noGrp="1"/>
          </p:cNvSpPr>
          <p:nvPr>
            <p:ph type="body" idx="1"/>
          </p:nvPr>
        </p:nvSpPr>
        <p:spPr>
          <a:xfrm rot="5400000">
            <a:off x="5618955" y="285746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467" name="Google Shape;467;p29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29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29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flipH="1">
            <a:off x="-1" y="0"/>
            <a:ext cx="12584114" cy="6853238"/>
            <a:chOff x="-417513" y="0"/>
            <a:chExt cx="12584114" cy="6853238"/>
          </a:xfrm>
        </p:grpSpPr>
        <p:sp>
          <p:nvSpPr>
            <p:cNvPr id="472" name="Google Shape;472;p30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30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494" name="Google Shape;494;p30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30"/>
          <p:cNvSpPr txBox="1">
            <a:spLocks noGrp="1"/>
          </p:cNvSpPr>
          <p:nvPr>
            <p:ph type="title"/>
          </p:nvPr>
        </p:nvSpPr>
        <p:spPr>
          <a:xfrm rot="5400000">
            <a:off x="8329814" y="1827548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30"/>
          <p:cNvSpPr txBox="1">
            <a:spLocks noGrp="1"/>
          </p:cNvSpPr>
          <p:nvPr>
            <p:ph type="body" idx="1"/>
          </p:nvPr>
        </p:nvSpPr>
        <p:spPr>
          <a:xfrm rot="5400000">
            <a:off x="1308406" y="292784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499" name="Google Shape;499;p30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30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30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15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7" name="Google Shape;47;p15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5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15"/>
          <p:cNvGrpSpPr/>
          <p:nvPr/>
        </p:nvGrpSpPr>
        <p:grpSpPr>
          <a:xfrm>
            <a:off x="806336" y="2275661"/>
            <a:ext cx="3940687" cy="2624327"/>
            <a:chOff x="704075" y="2392840"/>
            <a:chExt cx="3940687" cy="2624327"/>
          </a:xfrm>
        </p:grpSpPr>
        <p:sp>
          <p:nvSpPr>
            <p:cNvPr id="69" name="Google Shape;69;p15"/>
            <p:cNvSpPr/>
            <p:nvPr/>
          </p:nvSpPr>
          <p:spPr>
            <a:xfrm rot="5400000">
              <a:off x="4350612" y="3459664"/>
              <a:ext cx="315900" cy="272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10521949" y="6461346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638339" y="5310000"/>
            <a:ext cx="4536000" cy="1548000"/>
          </a:xfrm>
          <a:prstGeom prst="rect">
            <a:avLst/>
          </a:prstGeom>
          <a:solidFill>
            <a:srgbClr val="D8D8D8">
              <a:alpha val="80000"/>
            </a:srgbClr>
          </a:solidFill>
          <a:ln>
            <a:noFill/>
          </a:ln>
        </p:spPr>
        <p:txBody>
          <a:bodyPr spcFirstLastPara="1" wrap="square" lIns="288000" tIns="2520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30"/>
              <a:buNone/>
              <a:defRPr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>
                <a:solidFill>
                  <a:schemeClr val="lt2"/>
                </a:solidFill>
              </a:defRPr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2"/>
          </p:nvPr>
        </p:nvSpPr>
        <p:spPr>
          <a:xfrm>
            <a:off x="787583" y="5310000"/>
            <a:ext cx="277847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288000" tIns="2520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30"/>
              <a:buNone/>
              <a:defRPr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>
                <a:solidFill>
                  <a:schemeClr val="lt2"/>
                </a:solidFill>
              </a:defRPr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680354" y="197121"/>
            <a:ext cx="1071154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3"/>
          </p:nvPr>
        </p:nvSpPr>
        <p:spPr>
          <a:xfrm>
            <a:off x="680354" y="1786436"/>
            <a:ext cx="10711545" cy="3306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4"/>
          </p:nvPr>
        </p:nvSpPr>
        <p:spPr>
          <a:xfrm>
            <a:off x="8246626" y="5310000"/>
            <a:ext cx="31032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288000" tIns="2520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30"/>
              <a:buNone/>
              <a:defRPr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>
                <a:solidFill>
                  <a:schemeClr val="lt2"/>
                </a:solidFill>
              </a:defRPr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cxnSp>
        <p:nvCxnSpPr>
          <p:cNvPr id="82" name="Google Shape;82;p16"/>
          <p:cNvCxnSpPr/>
          <p:nvPr/>
        </p:nvCxnSpPr>
        <p:spPr>
          <a:xfrm>
            <a:off x="787583" y="1181100"/>
            <a:ext cx="2880000" cy="0"/>
          </a:xfrm>
          <a:prstGeom prst="straightConnector1">
            <a:avLst/>
          </a:prstGeom>
          <a:noFill/>
          <a:ln w="38100" cap="flat" cmpd="sng">
            <a:solidFill>
              <a:srgbClr val="F3555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7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5" name="Google Shape;85;p17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17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105" name="Google Shape;105;p17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7"/>
          <p:cNvSpPr>
            <a:spLocks noGrp="1"/>
          </p:cNvSpPr>
          <p:nvPr>
            <p:ph type="pic" idx="2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6" name="Google Shape;116;p18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1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36" name="Google Shape;136;p1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rgbClr val="767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8"/>
          <p:cNvSpPr txBox="1"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 b="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6" name="Google Shape;146;p19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9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68" name="Google Shape;168;p1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00A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rgbClr val="00A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00A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A699"/>
              </a:buClr>
              <a:buSzPts val="1980"/>
              <a:buChar char="▪"/>
              <a:defRPr/>
            </a:lvl1pPr>
            <a:lvl2pPr marL="914400" lvl="1" indent="-34036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A699"/>
              </a:buClr>
              <a:buSzPts val="1760"/>
              <a:buChar char="▪"/>
              <a:defRPr/>
            </a:lvl2pPr>
            <a:lvl3pPr marL="1371600" lvl="2" indent="-32638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A699"/>
              </a:buClr>
              <a:buSzPts val="1540"/>
              <a:buChar char="▪"/>
              <a:defRPr/>
            </a:lvl3pPr>
            <a:lvl4pPr marL="1828800" lvl="3" indent="-31241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A699"/>
              </a:buClr>
              <a:buSzPts val="1320"/>
              <a:buChar char="▪"/>
              <a:defRPr/>
            </a:lvl4pPr>
            <a:lvl5pPr marL="2286000" lvl="4" indent="-31242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A699"/>
              </a:buClr>
              <a:buSzPts val="132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0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8" name="Google Shape;178;p20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00" name="Google Shape;200;p20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FC64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rgbClr val="FC64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FC64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20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C642D"/>
              </a:buClr>
              <a:buSzPts val="1980"/>
              <a:buChar char="▪"/>
              <a:defRPr/>
            </a:lvl1pPr>
            <a:lvl2pPr marL="914400" lvl="1" indent="-34036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C642D"/>
              </a:buClr>
              <a:buSzPts val="1760"/>
              <a:buChar char="▪"/>
              <a:defRPr/>
            </a:lvl2pPr>
            <a:lvl3pPr marL="1371600" lvl="2" indent="-32638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C642D"/>
              </a:buClr>
              <a:buSzPts val="1540"/>
              <a:buChar char="▪"/>
              <a:defRPr/>
            </a:lvl3pPr>
            <a:lvl4pPr marL="1828800" lvl="3" indent="-31241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C642D"/>
              </a:buClr>
              <a:buSzPts val="1320"/>
              <a:buChar char="▪"/>
              <a:defRPr/>
            </a:lvl4pPr>
            <a:lvl5pPr marL="2286000" lvl="4" indent="-31242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C642D"/>
              </a:buClr>
              <a:buSzPts val="132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0" name="Google Shape;210;p21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2" name="Google Shape;232;p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84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rgbClr val="484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84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235;p21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84848"/>
              </a:buClr>
              <a:buSzPts val="1980"/>
              <a:buChar char="▪"/>
              <a:defRPr/>
            </a:lvl1pPr>
            <a:lvl2pPr marL="914400" lvl="1" indent="-34036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84848"/>
              </a:buClr>
              <a:buSzPts val="1760"/>
              <a:buChar char="▪"/>
              <a:defRPr/>
            </a:lvl2pPr>
            <a:lvl3pPr marL="1371600" lvl="2" indent="-32638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84848"/>
              </a:buClr>
              <a:buSzPts val="1540"/>
              <a:buChar char="▪"/>
              <a:defRPr/>
            </a:lvl3pPr>
            <a:lvl4pPr marL="1828800" lvl="3" indent="-31241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84848"/>
              </a:buClr>
              <a:buSzPts val="1320"/>
              <a:buChar char="▪"/>
              <a:defRPr/>
            </a:lvl4pPr>
            <a:lvl5pPr marL="2286000" lvl="4" indent="-31242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84848"/>
              </a:buClr>
              <a:buSzPts val="132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1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22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42" name="Google Shape;242;p22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22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64" name="Google Shape;264;p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rgbClr val="767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22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2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67676"/>
              </a:buClr>
              <a:buSzPts val="1980"/>
              <a:buChar char="▪"/>
              <a:defRPr/>
            </a:lvl1pPr>
            <a:lvl2pPr marL="914400" lvl="1" indent="-34036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767676"/>
              </a:buClr>
              <a:buSzPts val="1760"/>
              <a:buChar char="▪"/>
              <a:defRPr/>
            </a:lvl2pPr>
            <a:lvl3pPr marL="1371600" lvl="2" indent="-32638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767676"/>
              </a:buClr>
              <a:buSzPts val="1540"/>
              <a:buChar char="▪"/>
              <a:defRPr/>
            </a:lvl3pPr>
            <a:lvl4pPr marL="1828800" lvl="3" indent="-31241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767676"/>
              </a:buClr>
              <a:buSzPts val="1320"/>
              <a:buChar char="▪"/>
              <a:defRPr/>
            </a:lvl4pPr>
            <a:lvl5pPr marL="2286000" lvl="4" indent="-31242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767676"/>
              </a:buClr>
              <a:buSzPts val="132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269" name="Google Shape;269;p22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2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2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F8E85F-DBD9-476A-8495-A6485EF6AA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7713612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think-cell Slide" r:id="rId21" imgW="410" imgH="409" progId="TCLayout.ActiveDocument.1">
                  <p:embed/>
                </p:oleObj>
              </mc:Choice>
              <mc:Fallback>
                <p:oleObj name="think-cell Slide" r:id="rId21" imgW="410" imgH="40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433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03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638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241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automr-app.herokuapp.com/" TargetMode="Externa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21787A-D868-455E-A05F-FEBC39CA6C9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0801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think-cell Slide" r:id="rId5" imgW="410" imgH="409" progId="TCLayout.ActiveDocument.1">
                  <p:embed/>
                </p:oleObj>
              </mc:Choice>
              <mc:Fallback>
                <p:oleObj name="think-cell Slide" r:id="rId5" imgW="410" imgH="40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6" name="Google Shape;506;p1"/>
          <p:cNvSpPr txBox="1">
            <a:spLocks noGrp="1"/>
          </p:cNvSpPr>
          <p:nvPr>
            <p:ph type="ctrTitle"/>
          </p:nvPr>
        </p:nvSpPr>
        <p:spPr>
          <a:xfrm>
            <a:off x="1759236" y="2075504"/>
            <a:ext cx="8679915" cy="147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 fontScale="90000"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</a:pPr>
            <a:r>
              <a:rPr lang="en-US" dirty="0" err="1"/>
              <a:t>AutoMR</a:t>
            </a:r>
            <a:r>
              <a:rPr lang="en-US" dirty="0"/>
              <a:t> (Automated Marketing Research)</a:t>
            </a:r>
            <a:endParaRPr dirty="0"/>
          </a:p>
        </p:txBody>
      </p:sp>
      <p:sp>
        <p:nvSpPr>
          <p:cNvPr id="507" name="Google Shape;507;p1"/>
          <p:cNvSpPr txBox="1">
            <a:spLocks noGrp="1"/>
          </p:cNvSpPr>
          <p:nvPr>
            <p:ph type="subTitle" idx="1"/>
          </p:nvPr>
        </p:nvSpPr>
        <p:spPr>
          <a:xfrm>
            <a:off x="1759237" y="3547432"/>
            <a:ext cx="8673427" cy="168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n-US" dirty="0"/>
              <a:t>Extraction of key product attributes and associated sentiments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endParaRPr dirty="0"/>
          </a:p>
          <a:p>
            <a:pPr marL="0" indent="0"/>
            <a:r>
              <a:rPr lang="en-US" sz="2800" dirty="0"/>
              <a:t>Jay Shim, </a:t>
            </a:r>
            <a:r>
              <a:rPr lang="en-US" sz="2800" dirty="0" err="1"/>
              <a:t>Minha</a:t>
            </a:r>
            <a:r>
              <a:rPr lang="en-US" sz="2800" dirty="0"/>
              <a:t> Hwang and Paras Jain</a:t>
            </a:r>
            <a:endParaRPr sz="2800"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r>
              <a:rPr lang="en-US" dirty="0"/>
              <a:t>November 18, 2021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"/>
          <p:cNvSpPr txBox="1"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A4EB538-0B6B-4572-A264-9DDAAEE62D0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521949" y="6461346"/>
            <a:ext cx="914400" cy="32004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9"/>
          <p:cNvSpPr txBox="1">
            <a:spLocks noGrp="1"/>
          </p:cNvSpPr>
          <p:nvPr>
            <p:ph type="title"/>
          </p:nvPr>
        </p:nvSpPr>
        <p:spPr>
          <a:xfrm>
            <a:off x="680354" y="197121"/>
            <a:ext cx="1071154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References and Datasets</a:t>
            </a:r>
            <a:endParaRPr/>
          </a:p>
        </p:txBody>
      </p:sp>
      <p:sp>
        <p:nvSpPr>
          <p:cNvPr id="587" name="Google Shape;587;p9"/>
          <p:cNvSpPr txBox="1">
            <a:spLocks noGrp="1"/>
          </p:cNvSpPr>
          <p:nvPr>
            <p:ph type="body" idx="3"/>
          </p:nvPr>
        </p:nvSpPr>
        <p:spPr>
          <a:xfrm>
            <a:off x="680354" y="1345053"/>
            <a:ext cx="10711545" cy="378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Marketing research using unsupervised learning approach</a:t>
            </a:r>
            <a:r>
              <a:rPr lang="en-US" baseline="30000"/>
              <a:t>[1]</a:t>
            </a:r>
            <a:endParaRPr/>
          </a:p>
          <a:p>
            <a:pPr marL="1600200" lvl="3" indent="-14478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</a:pP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Amazon review data (2018)</a:t>
            </a:r>
            <a:r>
              <a:rPr lang="en-US" baseline="30000"/>
              <a:t>[2]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/>
              <a:t>Reviews (Data) duration: 23 years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/>
              <a:t>Product focus: Digital Cameras</a:t>
            </a:r>
            <a:endParaRPr/>
          </a:p>
        </p:txBody>
      </p:sp>
      <p:sp>
        <p:nvSpPr>
          <p:cNvPr id="588" name="Google Shape;588;p9"/>
          <p:cNvSpPr txBox="1"/>
          <p:nvPr/>
        </p:nvSpPr>
        <p:spPr>
          <a:xfrm>
            <a:off x="768002" y="5610286"/>
            <a:ext cx="10536248" cy="940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[1] Lee, Thomas Y., and Eric T. Bradlow. “Automated Marketing Research Using Online Customer Reviews.” </a:t>
            </a:r>
            <a:r>
              <a:rPr lang="en-US" sz="1000" b="0" i="1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Journal of Marketing Research</a:t>
            </a:r>
            <a:r>
              <a:rPr lang="en-US"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, vol. 48, no. 5, 2011, pp. 881–894., https://doi.org/10.1509/jmkr.48.5.881. </a:t>
            </a:r>
            <a:endParaRPr sz="1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[2] Ni, Jianmo, et al. “Justifying Recommendations Using Distantly-Labeled Reviews and Fine-Grained Aspects.” </a:t>
            </a:r>
            <a:r>
              <a:rPr lang="en-US" sz="1000" b="0" i="1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Proceedings of the 2019 Conference on Empirical Methods in Natural Language Processing and the 9th International Joint Conference on Natural Language Processing (EMNLP-IJCNLP)</a:t>
            </a:r>
            <a:r>
              <a:rPr lang="en-US"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, 2019, https://doi.org/10.18653/v1/d19-1018. 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endParaRPr sz="1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BF937B79-50A8-495B-8D83-DDFC66A1CDC5}"/>
              </a:ext>
            </a:extLst>
          </p:cNvPr>
          <p:cNvSpPr txBox="1">
            <a:spLocks/>
          </p:cNvSpPr>
          <p:nvPr/>
        </p:nvSpPr>
        <p:spPr>
          <a:xfrm>
            <a:off x="10521949" y="6461346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US" sz="1000" smtClean="0">
                <a:solidFill>
                  <a:srgbClr val="888888"/>
                </a:solidFill>
                <a:latin typeface="Rockwell" panose="02060603020205020403" pitchFamily="18" charset="0"/>
              </a:rPr>
              <a:pPr algn="r"/>
              <a:t>11</a:t>
            </a:fld>
            <a:endParaRPr lang="en-US" sz="1000" dirty="0">
              <a:solidFill>
                <a:srgbClr val="888888"/>
              </a:solidFill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0"/>
          <p:cNvSpPr txBox="1">
            <a:spLocks noGrp="1"/>
          </p:cNvSpPr>
          <p:nvPr>
            <p:ph type="title"/>
          </p:nvPr>
        </p:nvSpPr>
        <p:spPr>
          <a:xfrm>
            <a:off x="680354" y="197121"/>
            <a:ext cx="1071154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Other Limitations of Existing Approaches</a:t>
            </a:r>
            <a:endParaRPr/>
          </a:p>
        </p:txBody>
      </p:sp>
      <p:sp>
        <p:nvSpPr>
          <p:cNvPr id="594" name="Google Shape;594;p10"/>
          <p:cNvSpPr txBox="1">
            <a:spLocks noGrp="1"/>
          </p:cNvSpPr>
          <p:nvPr>
            <p:ph type="body" idx="3"/>
          </p:nvPr>
        </p:nvSpPr>
        <p:spPr>
          <a:xfrm>
            <a:off x="680354" y="1345053"/>
            <a:ext cx="10711545" cy="378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10000"/>
              <a:buChar char="▪"/>
            </a:pPr>
            <a:r>
              <a:rPr lang="en-US" sz="2400" dirty="0"/>
              <a:t>Text mining research in Marketing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10000"/>
              <a:buChar char="▪"/>
            </a:pPr>
            <a:r>
              <a:rPr lang="en-US" sz="2000" dirty="0"/>
              <a:t>Mostly on market structure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10000"/>
              <a:buChar char="▪"/>
            </a:pPr>
            <a:r>
              <a:rPr lang="en-US" sz="2000" dirty="0"/>
              <a:t>Not fully automated 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10000"/>
              <a:buChar char="▪"/>
            </a:pPr>
            <a:r>
              <a:rPr lang="en-US" sz="2400" dirty="0"/>
              <a:t>Information systems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10000"/>
              <a:buChar char="▪"/>
            </a:pPr>
            <a:r>
              <a:rPr lang="en-US" sz="2000" dirty="0"/>
              <a:t>Use prices or sales ranks to assign values to attribute levels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10000"/>
              <a:buChar char="▪"/>
            </a:pPr>
            <a:r>
              <a:rPr lang="en-US" sz="2000" dirty="0"/>
              <a:t>Why not jointly use numerical ratings together with text reviews? (single source)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10000"/>
              <a:buChar char="▪"/>
            </a:pPr>
            <a:r>
              <a:rPr lang="en-US" sz="2400" dirty="0"/>
              <a:t>Computer Science 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10000"/>
              <a:buChar char="▪"/>
            </a:pPr>
            <a:r>
              <a:rPr lang="en-US" sz="2000" dirty="0"/>
              <a:t>Natural language processing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10000"/>
              <a:buChar char="▪"/>
            </a:pPr>
            <a:r>
              <a:rPr lang="en-US" sz="2000" dirty="0"/>
              <a:t>Statistical modeling of dependency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10000"/>
              <a:buChar char="▪"/>
            </a:pPr>
            <a:r>
              <a:rPr lang="en-US" sz="2000" dirty="0"/>
              <a:t>Less clear about what marketing decisions these tools can support</a:t>
            </a:r>
            <a:endParaRPr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C04D986-DA1F-4A23-A7E2-213AED4421B8}"/>
              </a:ext>
            </a:extLst>
          </p:cNvPr>
          <p:cNvSpPr txBox="1">
            <a:spLocks/>
          </p:cNvSpPr>
          <p:nvPr/>
        </p:nvSpPr>
        <p:spPr>
          <a:xfrm>
            <a:off x="10521949" y="6461346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US" sz="1000" smtClean="0">
                <a:solidFill>
                  <a:srgbClr val="888888"/>
                </a:solidFill>
                <a:latin typeface="Rockwell" panose="02060603020205020403" pitchFamily="18" charset="0"/>
              </a:rPr>
              <a:pPr algn="r"/>
              <a:t>12</a:t>
            </a:fld>
            <a:endParaRPr lang="en-US" sz="1000" dirty="0">
              <a:solidFill>
                <a:srgbClr val="888888"/>
              </a:solidFill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2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606" name="Google Shape;606;p12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n-US"/>
              <a:t>Contact: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Jay Shim (jayshim0725@gmail.com)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Minha Hwang (minha.hwang@gmail.com)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Paras Jain (jain.paras@gmail.com)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837631-A27B-4D79-BBD7-0756D30B11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What’s the problem?</a:t>
            </a:r>
            <a:endParaRPr/>
          </a:p>
        </p:txBody>
      </p:sp>
      <p:sp>
        <p:nvSpPr>
          <p:cNvPr id="513" name="Google Shape;513;p2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 sz="2400" dirty="0"/>
              <a:t>What are the </a:t>
            </a:r>
            <a:r>
              <a:rPr lang="en-US" sz="2400" b="1" u="sng" dirty="0"/>
              <a:t>key attributes</a:t>
            </a:r>
            <a:r>
              <a:rPr lang="en-US" sz="2400" dirty="0"/>
              <a:t> of each product category/ product?</a:t>
            </a:r>
            <a:endParaRPr sz="24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 sz="2000" dirty="0"/>
              <a:t>Key product attributes that customers care about are oftentimes unknown</a:t>
            </a:r>
            <a:endParaRPr sz="20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 sz="2000" dirty="0"/>
              <a:t>Marketing research is quite costly, especially for small and medium size businesses </a:t>
            </a:r>
            <a:endParaRPr sz="2000" dirty="0"/>
          </a:p>
          <a:p>
            <a:pPr marL="685800" lvl="1" indent="-11684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</a:pPr>
            <a:endParaRPr sz="2000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 sz="2400" dirty="0"/>
              <a:t>How does one product </a:t>
            </a:r>
            <a:r>
              <a:rPr lang="en-US" sz="2400" b="1" u="sng" dirty="0"/>
              <a:t>compare</a:t>
            </a:r>
            <a:r>
              <a:rPr lang="en-US" sz="2400" dirty="0"/>
              <a:t> with competing products </a:t>
            </a:r>
            <a:r>
              <a:rPr lang="en-US" sz="2400" b="1" u="sng" dirty="0"/>
              <a:t>at attributes level</a:t>
            </a:r>
            <a:r>
              <a:rPr lang="en-US" sz="2400" dirty="0"/>
              <a:t>?</a:t>
            </a:r>
            <a:endParaRPr sz="24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 sz="2000" dirty="0"/>
              <a:t>Identification of key competitor set is important for product positioning and demand modeling</a:t>
            </a:r>
            <a:endParaRPr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91B689-AD4A-4910-8812-78C2F52041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Why businesses care?</a:t>
            </a:r>
            <a:endParaRPr/>
          </a:p>
        </p:txBody>
      </p:sp>
      <p:sp>
        <p:nvSpPr>
          <p:cNvPr id="519" name="Google Shape;519;p4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3802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 sz="2400" dirty="0"/>
              <a:t>Identify key gaps in product positioning</a:t>
            </a:r>
            <a:endParaRPr sz="2400" dirty="0"/>
          </a:p>
          <a:p>
            <a:pPr marL="68580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 sz="2000" dirty="0"/>
              <a:t>Discover product attributes that matter</a:t>
            </a:r>
            <a:endParaRPr sz="2000" dirty="0"/>
          </a:p>
          <a:p>
            <a:pPr marL="68580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 sz="2000" dirty="0"/>
              <a:t>Drop those that customers want to avoid</a:t>
            </a:r>
          </a:p>
          <a:p>
            <a:pPr marL="68580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endParaRPr sz="2000" dirty="0"/>
          </a:p>
          <a:p>
            <a:pPr marL="228600" lvl="0" indent="-23802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 sz="2400" dirty="0"/>
              <a:t>Benchmark against the competition</a:t>
            </a:r>
            <a:endParaRPr sz="2400" dirty="0"/>
          </a:p>
          <a:p>
            <a:pPr marL="68580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 sz="2000" dirty="0"/>
              <a:t>Identify key competitor set and key product differentiation</a:t>
            </a:r>
            <a:endParaRPr sz="2000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 sz="2000" dirty="0"/>
              <a:t>Assess and improve brand loyalty</a:t>
            </a:r>
            <a:endParaRPr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89A1FC-40C0-4F6E-8407-4BD606EB90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A9A4FC8-0992-4C1D-80B0-9EAE4371F1E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898992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think-cell Slide" r:id="rId5" imgW="410" imgH="409" progId="TCLayout.ActiveDocument.1">
                  <p:embed/>
                </p:oleObj>
              </mc:Choice>
              <mc:Fallback>
                <p:oleObj name="think-cell Slide" r:id="rId5" imgW="410" imgH="40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" name="Google Shape;524;p5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 dirty="0"/>
              <a:t>What solutions they use now?</a:t>
            </a:r>
            <a:endParaRPr dirty="0"/>
          </a:p>
        </p:txBody>
      </p:sp>
      <p:sp>
        <p:nvSpPr>
          <p:cNvPr id="525" name="Google Shape;525;p5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10000"/>
              <a:buChar char="▪"/>
            </a:pPr>
            <a:r>
              <a:rPr lang="en-US" sz="2400" dirty="0"/>
              <a:t>Traditional marketing research techniques that have their limitations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10000"/>
              <a:buChar char="▪"/>
            </a:pPr>
            <a:r>
              <a:rPr lang="en-US" sz="2000" dirty="0"/>
              <a:t>Surveys: require pre-defined structure/categories</a:t>
            </a:r>
            <a:endParaRPr sz="20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10000"/>
              <a:buChar char="▪"/>
            </a:pPr>
            <a:r>
              <a:rPr lang="en-US" sz="2000" dirty="0"/>
              <a:t>Focused group interviews: small sample size (~30), subjective interpretation of interview notes</a:t>
            </a:r>
            <a:endParaRPr sz="20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10000"/>
              <a:buChar char="▪"/>
            </a:pPr>
            <a:r>
              <a:rPr lang="en-US" sz="2000" dirty="0"/>
              <a:t>Customer observations: small sample size, subjective</a:t>
            </a:r>
            <a:endParaRPr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6864D7-DDCE-4589-A802-255B96FBF8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7C43F9A-6768-4416-BA66-4AA976E223C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78544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think-cell Slide" r:id="rId5" imgW="410" imgH="409" progId="TCLayout.ActiveDocument.1">
                  <p:embed/>
                </p:oleObj>
              </mc:Choice>
              <mc:Fallback>
                <p:oleObj name="think-cell Slide" r:id="rId5" imgW="410" imgH="40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" name="Google Shape;530;p6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 dirty="0"/>
              <a:t>Key challenges?</a:t>
            </a:r>
            <a:endParaRPr dirty="0"/>
          </a:p>
        </p:txBody>
      </p:sp>
      <p:sp>
        <p:nvSpPr>
          <p:cNvPr id="531" name="Google Shape;531;p6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indent="-228600">
              <a:spcBef>
                <a:spcPts val="0"/>
              </a:spcBef>
              <a:buSzPct val="110000"/>
            </a:pPr>
            <a:r>
              <a:rPr lang="en-US" sz="2400" dirty="0"/>
              <a:t>Digital camera reviews corpus had more than 6.3 million words (in more than 305,000 sentences) from which to identify attributes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10000"/>
              <a:buChar char="▪"/>
            </a:pPr>
            <a:endParaRPr lang="en-US" sz="2400" dirty="0"/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10000"/>
              <a:buChar char="▪"/>
            </a:pPr>
            <a:r>
              <a:rPr lang="en-US" sz="2400" dirty="0"/>
              <a:t>Review consists of many sentences, and an attribute can be discussed in more than one sentence in a review with varying sentiment levels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395BC0-F6B3-43EC-AC7E-A562502F8B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D207B5C-3BEF-4A22-A08E-442DC59561B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616217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5" imgW="410" imgH="409" progId="TCLayout.ActiveDocument.1">
                  <p:embed/>
                </p:oleObj>
              </mc:Choice>
              <mc:Fallback>
                <p:oleObj name="think-cell Slide" r:id="rId5" imgW="410" imgH="40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" name="Google Shape;524;p5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 dirty="0"/>
              <a:t>How we did it?</a:t>
            </a:r>
            <a:endParaRPr dirty="0"/>
          </a:p>
        </p:txBody>
      </p:sp>
      <p:sp>
        <p:nvSpPr>
          <p:cNvPr id="525" name="Google Shape;525;p5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34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10000"/>
              <a:buChar char="▪"/>
            </a:pPr>
            <a:r>
              <a:rPr lang="en-US" sz="2400" dirty="0"/>
              <a:t>We focused on “key product attribute extraction” and “associated sentiment score” at product level</a:t>
            </a:r>
            <a:endParaRPr sz="2000" dirty="0"/>
          </a:p>
          <a:p>
            <a:pPr marL="685800" lvl="1" indent="-22863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10000"/>
              <a:buChar char="▪"/>
            </a:pPr>
            <a:r>
              <a:rPr lang="en-US" sz="2000" dirty="0"/>
              <a:t>Define “key attributes” based on automated extraction of attributes through Topic Modeling</a:t>
            </a:r>
            <a:endParaRPr sz="2000" dirty="0"/>
          </a:p>
          <a:p>
            <a:pPr marL="685800" lvl="1" indent="-22863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10000"/>
              <a:buChar char="▪"/>
            </a:pPr>
            <a:r>
              <a:rPr lang="en-US" sz="2000" dirty="0"/>
              <a:t>Used Sentence Transformers to obtain sentiment score for all identified attributes of each product</a:t>
            </a:r>
          </a:p>
          <a:p>
            <a:pPr marL="685800" lvl="1" indent="-228634">
              <a:buSzPct val="110000"/>
            </a:pPr>
            <a:r>
              <a:rPr lang="en-US" sz="2000" dirty="0"/>
              <a:t>Summarize consumer “opinions” for each product based on attributes</a:t>
            </a:r>
            <a:endParaRPr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3AB010-1D86-4FA0-A2EF-0B4B2D2062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4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88ECFCD-B859-4F1F-A74C-DCA7FBA26D6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25290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think-cell Slide" r:id="rId5" imgW="410" imgH="409" progId="TCLayout.ActiveDocument.1">
                  <p:embed/>
                </p:oleObj>
              </mc:Choice>
              <mc:Fallback>
                <p:oleObj name="think-cell Slide" r:id="rId5" imgW="410" imgH="40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" name="Google Shape;530;p6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 dirty="0"/>
              <a:t>How we did it? </a:t>
            </a:r>
            <a:br>
              <a:rPr lang="en-US" dirty="0"/>
            </a:br>
            <a:r>
              <a:rPr lang="en-US" dirty="0"/>
              <a:t>…Cont’d</a:t>
            </a:r>
            <a:endParaRPr dirty="0"/>
          </a:p>
        </p:txBody>
      </p:sp>
      <p:sp>
        <p:nvSpPr>
          <p:cNvPr id="531" name="Google Shape;531;p6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10000"/>
              <a:buChar char="▪"/>
            </a:pPr>
            <a:r>
              <a:rPr lang="en-US" sz="2400" dirty="0"/>
              <a:t>Attribute identification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10000"/>
              <a:buChar char="▪"/>
            </a:pPr>
            <a:r>
              <a:rPr lang="en-US" sz="2000" dirty="0"/>
              <a:t>Texts are transformed to collection of nouns and verbs using POS tagging</a:t>
            </a: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10000"/>
              <a:buChar char="▪"/>
            </a:pPr>
            <a:r>
              <a:rPr lang="en-US" sz="2000" dirty="0"/>
              <a:t>Topic modeling (unsupervised clustering technique) is used to discover latent semantic structure in this text body</a:t>
            </a: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10000"/>
              <a:buChar char="▪"/>
            </a:pPr>
            <a:endParaRPr lang="en-US" sz="2000" dirty="0"/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10000"/>
              <a:buChar char="▪"/>
            </a:pPr>
            <a:r>
              <a:rPr lang="en-US" sz="2400" dirty="0"/>
              <a:t>Sentiment score</a:t>
            </a:r>
            <a:endParaRPr lang="en-US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10000"/>
              <a:buChar char="▪"/>
            </a:pPr>
            <a:r>
              <a:rPr lang="en-US" sz="2000" dirty="0"/>
              <a:t>Texts are transformed to sentences and Hugging Face’s Sentence Transformers is used to obtain sentence embeddings</a:t>
            </a: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10000"/>
              <a:buChar char="▪"/>
            </a:pPr>
            <a:r>
              <a:rPr lang="en-US" sz="2000" dirty="0"/>
              <a:t>Cosine similarity with label sentences (one each for ratings 1-5) is then obtained to determine sentiment scoring</a:t>
            </a: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10000"/>
              <a:buChar char="▪"/>
            </a:pPr>
            <a:r>
              <a:rPr lang="en-US" sz="2000" dirty="0" err="1"/>
              <a:t>Attribute:Sentiment</a:t>
            </a:r>
            <a:r>
              <a:rPr lang="en-US" sz="2000" dirty="0"/>
              <a:t> scores are aggregated to get attribute level sentiment score for each product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615BA8-49E3-4EC9-8FC4-8664A6B147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1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93C4A67-0AB1-4719-BBFD-940588EE930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577364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think-cell Slide" r:id="rId5" imgW="410" imgH="409" progId="TCLayout.ActiveDocument.1">
                  <p:embed/>
                </p:oleObj>
              </mc:Choice>
              <mc:Fallback>
                <p:oleObj name="think-cell Slide" r:id="rId5" imgW="410" imgH="40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F8677D-E305-4468-ACD4-043E7B1EE0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18" name="Google Shape;518;p4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 dirty="0"/>
              <a:t>Demo</a:t>
            </a:r>
            <a:endParaRPr dirty="0"/>
          </a:p>
        </p:txBody>
      </p:sp>
      <p:sp>
        <p:nvSpPr>
          <p:cNvPr id="519" name="Google Shape;519;p4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r>
              <a:rPr lang="en-US" dirty="0">
                <a:hlinkClick r:id="rId7"/>
              </a:rPr>
              <a:t>https://automr-app.herokuapp.com</a:t>
            </a:r>
            <a:endParaRPr lang="en-US" dirty="0"/>
          </a:p>
          <a:p>
            <a:pPr marL="228600" lvl="0" indent="-238029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endParaRPr lang="en-US" dirty="0"/>
          </a:p>
          <a:p>
            <a:pPr marL="228600" lvl="0" indent="-238029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7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93C4A67-0AB1-4719-BBFD-940588EE930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think-cell Slide" r:id="rId5" imgW="410" imgH="409" progId="TCLayout.ActiveDocument.1">
                  <p:embed/>
                </p:oleObj>
              </mc:Choice>
              <mc:Fallback>
                <p:oleObj name="think-cell Slide" r:id="rId5" imgW="410" imgH="409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93C4A67-0AB1-4719-BBFD-940588EE93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" name="Google Shape;518;p4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 dirty="0"/>
              <a:t>Potential future enhancements</a:t>
            </a:r>
            <a:endParaRPr dirty="0"/>
          </a:p>
        </p:txBody>
      </p:sp>
      <p:sp>
        <p:nvSpPr>
          <p:cNvPr id="519" name="Google Shape;519;p4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38029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 dirty="0"/>
              <a:t>Extend the solution to other product categories</a:t>
            </a:r>
          </a:p>
          <a:p>
            <a:pPr marL="228600" lvl="0" indent="-238029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 dirty="0"/>
              <a:t>Scrape the internet (Twitter, Instagram, etc.) for more customer feedback</a:t>
            </a:r>
          </a:p>
          <a:p>
            <a:pPr marL="228600" lvl="0" indent="-238029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 dirty="0"/>
              <a:t>Data fusion with POS (i.e. point-of-sale data) to build demand model </a:t>
            </a:r>
            <a:endParaRPr dirty="0"/>
          </a:p>
          <a:p>
            <a:pPr marL="685800" lvl="1" indent="-23698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 dirty="0"/>
              <a:t>Use identified key product attributes and purchase structure in subsequent demand modeling </a:t>
            </a:r>
            <a:endParaRPr dirty="0"/>
          </a:p>
          <a:p>
            <a:pPr marL="1143000" lvl="2" indent="-23593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Char char="▪"/>
            </a:pPr>
            <a:r>
              <a:rPr lang="en-US" dirty="0"/>
              <a:t> Joint pricing: cross price elasticity </a:t>
            </a:r>
            <a:endParaRPr dirty="0"/>
          </a:p>
          <a:p>
            <a:pPr marL="1143000" lvl="2" indent="-23593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Char char="▪"/>
            </a:pPr>
            <a:r>
              <a:rPr lang="en-US" dirty="0"/>
              <a:t>Promotion ROI: source of volume – cannibalization, competitive draw, category expansion </a:t>
            </a:r>
            <a:endParaRPr dirty="0"/>
          </a:p>
          <a:p>
            <a:pPr marL="685800" lvl="1" indent="-23698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 dirty="0"/>
              <a:t>Market simulation - Predict customer purchase behavior with changes in product attributes or new product entry 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CE4BF2-FB0A-4E0B-9D50-955DCB03DE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8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tlas">
  <a:themeElements>
    <a:clrScheme name="Custom 6">
      <a:dk1>
        <a:srgbClr val="000000"/>
      </a:dk1>
      <a:lt1>
        <a:srgbClr val="FFFFFF"/>
      </a:lt1>
      <a:dk2>
        <a:srgbClr val="454551"/>
      </a:dk2>
      <a:lt2>
        <a:srgbClr val="D8D9DC"/>
      </a:lt2>
      <a:accent1>
        <a:srgbClr val="FF5A5F"/>
      </a:accent1>
      <a:accent2>
        <a:srgbClr val="00A699"/>
      </a:accent2>
      <a:accent3>
        <a:srgbClr val="FC642D"/>
      </a:accent3>
      <a:accent4>
        <a:srgbClr val="00A699"/>
      </a:accent4>
      <a:accent5>
        <a:srgbClr val="767676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731</Words>
  <Application>Microsoft Office PowerPoint</Application>
  <PresentationFormat>Widescreen</PresentationFormat>
  <Paragraphs>90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Noto Sans Symbols</vt:lpstr>
      <vt:lpstr>Rockwell</vt:lpstr>
      <vt:lpstr>Atlas</vt:lpstr>
      <vt:lpstr>think-cell Slide</vt:lpstr>
      <vt:lpstr>AutoMR (Automated Marketing Research)</vt:lpstr>
      <vt:lpstr>What’s the problem?</vt:lpstr>
      <vt:lpstr>Why businesses care?</vt:lpstr>
      <vt:lpstr>What solutions they use now?</vt:lpstr>
      <vt:lpstr>Key challenges?</vt:lpstr>
      <vt:lpstr>How we did it?</vt:lpstr>
      <vt:lpstr>How we did it?  …Cont’d</vt:lpstr>
      <vt:lpstr>Demo</vt:lpstr>
      <vt:lpstr>Potential future enhancements</vt:lpstr>
      <vt:lpstr>Appendix</vt:lpstr>
      <vt:lpstr>References and Datasets</vt:lpstr>
      <vt:lpstr>Other Limitations of Existing Approaches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Advisor:  Know What Matters</dc:title>
  <dc:creator>Paras Jain</dc:creator>
  <cp:lastModifiedBy>Paras Jain</cp:lastModifiedBy>
  <cp:revision>10</cp:revision>
  <dcterms:created xsi:type="dcterms:W3CDTF">2021-09-30T04:20:51Z</dcterms:created>
  <dcterms:modified xsi:type="dcterms:W3CDTF">2021-11-15T15:36:01Z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