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r Srikanth Lavu, 31st May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Dr Srikanth Lavu, 31st May 2024</a:t>
            </a:r>
          </a:p>
        </p:txBody>
      </p:sp>
      <p:sp>
        <p:nvSpPr>
          <p:cNvPr id="172" name="Mushroom classification for edibility"/>
          <p:cNvSpPr txBox="1"/>
          <p:nvPr>
            <p:ph type="ctrTitle"/>
          </p:nvPr>
        </p:nvSpPr>
        <p:spPr>
          <a:xfrm>
            <a:off x="941728" y="3070291"/>
            <a:ext cx="18419466" cy="2692269"/>
          </a:xfrm>
          <a:prstGeom prst="rect">
            <a:avLst/>
          </a:prstGeom>
        </p:spPr>
        <p:txBody>
          <a:bodyPr/>
          <a:lstStyle/>
          <a:p>
            <a:pPr defTabSz="1950671">
              <a:defRPr spc="-185" sz="9280"/>
            </a:pPr>
            <a:r>
              <a:rPr spc="-119" sz="6000"/>
              <a:t>Mushroom classification for edibility</a:t>
            </a:r>
            <a:r>
              <a:t> </a:t>
            </a:r>
          </a:p>
          <a:p>
            <a:pPr defTabSz="1950671">
              <a:defRPr spc="-185" sz="9280"/>
            </a:pPr>
            <a:r>
              <a:t> </a:t>
            </a:r>
          </a:p>
        </p:txBody>
      </p:sp>
      <p:sp>
        <p:nvSpPr>
          <p:cNvPr id="173" name="A data science exercise"/>
          <p:cNvSpPr txBox="1"/>
          <p:nvPr>
            <p:ph type="subTitle" sz="quarter" idx="1"/>
          </p:nvPr>
        </p:nvSpPr>
        <p:spPr>
          <a:xfrm>
            <a:off x="1042664" y="5229980"/>
            <a:ext cx="5293324" cy="107164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A data science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eature Engineering - 1 of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Feature Engineering - 1 of 4</a:t>
            </a:r>
          </a:p>
        </p:txBody>
      </p:sp>
      <p:sp>
        <p:nvSpPr>
          <p:cNvPr id="209" name="Feature Engineering is pivotal in Model training and achieve best possible performance…"/>
          <p:cNvSpPr txBox="1"/>
          <p:nvPr>
            <p:ph type="body" sz="half" idx="1"/>
          </p:nvPr>
        </p:nvSpPr>
        <p:spPr>
          <a:xfrm>
            <a:off x="1206500" y="3080104"/>
            <a:ext cx="19849522" cy="6292467"/>
          </a:xfrm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Feature Engineering is pivotal in Model training and achieve best possible performance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The objective of Feature Engineering is to use minimum number of high quality features to train models.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This is required to achieve optimum balance between model complexity and accuracy.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Also helps to overcome overfitting &amp; underfitting issues.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When one hot encoding is performed the count of features explode. Therefore we try to minimise unique categorical values of each of the features without loosing signal.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eature Engineering - 2 of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Feature Engineering - 2 of 4</a:t>
            </a:r>
          </a:p>
        </p:txBody>
      </p:sp>
      <p:sp>
        <p:nvSpPr>
          <p:cNvPr id="212" name="“odor”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“odor”</a:t>
            </a:r>
          </a:p>
        </p:txBody>
      </p:sp>
      <p:sp>
        <p:nvSpPr>
          <p:cNvPr id="213" name="When the feature has value in ['c', 'f', 'm', 'p', 's', ‘y’], target class is always 'poisionious'…"/>
          <p:cNvSpPr txBox="1"/>
          <p:nvPr>
            <p:ph type="body" sz="half" idx="1"/>
          </p:nvPr>
        </p:nvSpPr>
        <p:spPr>
          <a:xfrm>
            <a:off x="691270" y="9702610"/>
            <a:ext cx="22731422" cy="3036511"/>
          </a:xfrm>
          <a:prstGeom prst="rect">
            <a:avLst/>
          </a:prstGeom>
        </p:spPr>
        <p:txBody>
          <a:bodyPr/>
          <a:lstStyle/>
          <a:p>
            <a:pPr marL="402336" indent="-402336" defTabSz="1609303">
              <a:spcBef>
                <a:spcPts val="2900"/>
              </a:spcBef>
              <a:defRPr sz="3168"/>
            </a:pPr>
            <a:r>
              <a:t>When the feature has value in ['c', 'f', 'm', 'p', 's', ‘y’], target class is always 'poisionious'</a:t>
            </a:r>
          </a:p>
          <a:p>
            <a:pPr lvl="1" marL="804672" indent="-402336" defTabSz="1609303">
              <a:spcBef>
                <a:spcPts val="2900"/>
              </a:spcBef>
              <a:defRPr sz="3168"/>
            </a:pPr>
            <a:r>
              <a:t>Replace all of them with single unique value, e.g. ‘c’</a:t>
            </a:r>
          </a:p>
          <a:p>
            <a:pPr marL="402336" indent="-402336" defTabSz="1609303">
              <a:spcBef>
                <a:spcPts val="2900"/>
              </a:spcBef>
              <a:defRPr sz="3168"/>
            </a:pPr>
            <a:r>
              <a:t> When the feature has value in [‘a’,'l'], target class is always ‘edible’.</a:t>
            </a:r>
          </a:p>
          <a:p>
            <a:pPr lvl="1" marL="804672" indent="-402336" defTabSz="1609303">
              <a:spcBef>
                <a:spcPts val="2900"/>
              </a:spcBef>
              <a:defRPr sz="3168"/>
            </a:pPr>
            <a:r>
              <a:t>Replace these with single unique value, e.g. ‘a’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1033" y="3468161"/>
            <a:ext cx="9676597" cy="6418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02148" y="1282318"/>
            <a:ext cx="7478457" cy="8604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eature Engineering - 3 of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Feature Engineering - 3 of 4</a:t>
            </a:r>
          </a:p>
        </p:txBody>
      </p:sp>
      <p:sp>
        <p:nvSpPr>
          <p:cNvPr id="218" name="“spore-print-color”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“spore-print-color”</a:t>
            </a:r>
          </a:p>
        </p:txBody>
      </p:sp>
      <p:sp>
        <p:nvSpPr>
          <p:cNvPr id="219" name="When the feature has value in ['b', 'o', 'u', ‘y’], target class is always ‘edible'…"/>
          <p:cNvSpPr txBox="1"/>
          <p:nvPr>
            <p:ph type="body" sz="quarter" idx="1"/>
          </p:nvPr>
        </p:nvSpPr>
        <p:spPr>
          <a:xfrm>
            <a:off x="1206500" y="10655755"/>
            <a:ext cx="21971000" cy="1848761"/>
          </a:xfrm>
          <a:prstGeom prst="rect">
            <a:avLst/>
          </a:prstGeom>
        </p:spPr>
        <p:txBody>
          <a:bodyPr/>
          <a:lstStyle>
            <a:lvl1pPr marL="548639" indent="-548639" defTabSz="2194505">
              <a:spcBef>
                <a:spcPts val="4000"/>
              </a:spcBef>
              <a:defRPr sz="4319"/>
            </a:lvl1pPr>
            <a:lvl2pPr marL="1097279" indent="-548639" defTabSz="2194505">
              <a:spcBef>
                <a:spcPts val="4000"/>
              </a:spcBef>
              <a:defRPr sz="4319"/>
            </a:lvl2pPr>
          </a:lstStyle>
          <a:p>
            <a:pPr/>
            <a:r>
              <a:t> When the feature has value in ['b', 'o', 'u', ‘y’], target class is always ‘edible'</a:t>
            </a:r>
          </a:p>
          <a:p>
            <a:pPr lvl="1"/>
            <a:r>
              <a:t>Replace all of these values with single unique value, e.g. ‘b’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7950" y="3690861"/>
            <a:ext cx="8724218" cy="5786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77858" y="1905487"/>
            <a:ext cx="6612231" cy="7572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eature Engineering - 4 of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Feature Engineering - 4 of 4</a:t>
            </a:r>
          </a:p>
        </p:txBody>
      </p:sp>
      <p:sp>
        <p:nvSpPr>
          <p:cNvPr id="224" name="“gill-color&quot;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“gill-color"</a:t>
            </a:r>
          </a:p>
        </p:txBody>
      </p:sp>
      <p:sp>
        <p:nvSpPr>
          <p:cNvPr id="225" name="When the feature 'gill-color' has value in [‘b','r'], target class is always 'poisonous'.…"/>
          <p:cNvSpPr txBox="1"/>
          <p:nvPr>
            <p:ph type="body" sz="quarter" idx="1"/>
          </p:nvPr>
        </p:nvSpPr>
        <p:spPr>
          <a:xfrm>
            <a:off x="1206500" y="9960979"/>
            <a:ext cx="21971000" cy="2948940"/>
          </a:xfrm>
          <a:prstGeom prst="rect">
            <a:avLst/>
          </a:prstGeom>
        </p:spPr>
        <p:txBody>
          <a:bodyPr/>
          <a:lstStyle/>
          <a:p>
            <a:pPr marL="390143" indent="-390143" defTabSz="1560536">
              <a:spcBef>
                <a:spcPts val="2800"/>
              </a:spcBef>
              <a:defRPr sz="3072"/>
            </a:pPr>
            <a:r>
              <a:t>When the feature 'gill-color' has value in [‘b','r'], target class is always 'poisonous'.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Replace these two values with single unique value, e.g. ‘b’</a:t>
            </a:r>
          </a:p>
          <a:p>
            <a:pPr marL="390143" indent="-390143" defTabSz="1560536">
              <a:spcBef>
                <a:spcPts val="2800"/>
              </a:spcBef>
              <a:defRPr sz="3072"/>
            </a:pPr>
            <a:r>
              <a:t>When the feature 'gill-color' has value in ['e', ‘o'], target class is always 'edible'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Replace these two values with single unique value, e.g. ‘e’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8950" y="3122220"/>
            <a:ext cx="9391352" cy="6229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59400" y="1666271"/>
            <a:ext cx="5819337" cy="7368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odel training"/>
          <p:cNvSpPr txBox="1"/>
          <p:nvPr>
            <p:ph type="title"/>
          </p:nvPr>
        </p:nvSpPr>
        <p:spPr>
          <a:xfrm>
            <a:off x="1206500" y="571500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Model training</a:t>
            </a:r>
          </a:p>
        </p:txBody>
      </p:sp>
      <p:sp>
        <p:nvSpPr>
          <p:cNvPr id="230" name="The model training dataset has…"/>
          <p:cNvSpPr txBox="1"/>
          <p:nvPr>
            <p:ph type="body" idx="1"/>
          </p:nvPr>
        </p:nvSpPr>
        <p:spPr>
          <a:xfrm>
            <a:off x="1206500" y="2399794"/>
            <a:ext cx="20818029" cy="8103386"/>
          </a:xfrm>
          <a:prstGeom prst="rect">
            <a:avLst/>
          </a:prstGeom>
        </p:spPr>
        <p:txBody>
          <a:bodyPr/>
          <a:lstStyle/>
          <a:p>
            <a:pPr/>
            <a:r>
              <a:t>The model training dataset has</a:t>
            </a:r>
          </a:p>
          <a:p>
            <a:pPr lvl="1"/>
            <a:r>
              <a:t>3 independent features: ‘odor','spore-print-color','gill-color'</a:t>
            </a:r>
          </a:p>
          <a:p>
            <a:pPr lvl="1"/>
            <a:r>
              <a:t>1 target variable: ‘poisonous’</a:t>
            </a:r>
          </a:p>
          <a:p>
            <a:pPr lvl="1"/>
            <a:r>
              <a:t>80% observations used to train models</a:t>
            </a:r>
          </a:p>
          <a:p>
            <a:pPr lvl="1"/>
            <a:r>
              <a:t>20% observations used to test models</a:t>
            </a:r>
          </a:p>
          <a:p>
            <a:pPr lvl="1"/>
            <a:r>
              <a:t>Performance of each of the models reported in the next slide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Models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Models performance</a:t>
            </a:r>
          </a:p>
        </p:txBody>
      </p:sp>
      <p:sp>
        <p:nvSpPr>
          <p:cNvPr id="233" name="All models score same accuracy on training data - 99.5%…"/>
          <p:cNvSpPr txBox="1"/>
          <p:nvPr>
            <p:ph type="body" sz="half" idx="1"/>
          </p:nvPr>
        </p:nvSpPr>
        <p:spPr>
          <a:xfrm>
            <a:off x="1206500" y="9293945"/>
            <a:ext cx="21971000" cy="3589768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All models score same accuracy on training data - 99.5%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However, SVM, Decision Tree &amp; Random Forest models gives 99.2% accuracy on test data.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More metrics reported in the Jupyter notebook.</a:t>
            </a:r>
          </a:p>
        </p:txBody>
      </p:sp>
      <p:graphicFrame>
        <p:nvGraphicFramePr>
          <p:cNvPr id="234" name="Table 1"/>
          <p:cNvGraphicFramePr/>
          <p:nvPr/>
        </p:nvGraphicFramePr>
        <p:xfrm>
          <a:off x="3746500" y="3423510"/>
          <a:ext cx="9521439" cy="552632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172331"/>
                <a:gridCol w="3172331"/>
                <a:gridCol w="3172331"/>
              </a:tblGrid>
              <a:tr h="1448221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100"/>
                        <a:t>Model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100"/>
                        <a:t>Accuracy on test data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100"/>
                        <a:t>Accuracy on train data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995841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100"/>
                        <a:t>Decision Tree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/>
                        <a:t>0.992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/>
                        <a:t>0.995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77224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100"/>
                        <a:t>kNN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/>
                        <a:t>0.9907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/>
                        <a:t>0.995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9346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100"/>
                        <a:t>Random Forest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/>
                        <a:t>0.992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/>
                        <a:t>0.995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77224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100"/>
                        <a:t>XGBM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/>
                        <a:t>0.9907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/>
                        <a:t>0.995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77224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100"/>
                        <a:t>SVM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/>
                        <a:t>0.992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/>
                        <a:t>0.995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Conclusion</a:t>
            </a:r>
          </a:p>
        </p:txBody>
      </p:sp>
      <p:sp>
        <p:nvSpPr>
          <p:cNvPr id="237" name="The three characteristics of mushrooms : ’odor’, ‘spore-print-color’,'gill-color' are reliable to classify for edibility.…"/>
          <p:cNvSpPr txBox="1"/>
          <p:nvPr>
            <p:ph type="body" idx="1"/>
          </p:nvPr>
        </p:nvSpPr>
        <p:spPr>
          <a:xfrm>
            <a:off x="823610" y="2847936"/>
            <a:ext cx="21971001" cy="8256011"/>
          </a:xfrm>
          <a:prstGeom prst="rect">
            <a:avLst/>
          </a:prstGeom>
        </p:spPr>
        <p:txBody>
          <a:bodyPr/>
          <a:lstStyle/>
          <a:p>
            <a:pPr/>
            <a:r>
              <a:t>The three characteristics of mushrooms : ’odor’, ‘spore-print-color’,'gill-color' are reliable to classify for edibility.</a:t>
            </a:r>
          </a:p>
          <a:p>
            <a:pPr/>
            <a:r>
              <a:t>It is possible to further improve individual models performance by hyper parameter tuning using grid search.</a:t>
            </a:r>
          </a:p>
          <a:p>
            <a:pPr/>
            <a:r>
              <a:t>Stratified k-fold cross validation process helps to achieve best possible performance while controlling ‘overfitting’ issue.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blem Statement"/>
          <p:cNvSpPr txBox="1"/>
          <p:nvPr>
            <p:ph type="title"/>
          </p:nvPr>
        </p:nvSpPr>
        <p:spPr>
          <a:xfrm>
            <a:off x="1188760" y="1077359"/>
            <a:ext cx="15088407" cy="1433164"/>
          </a:xfrm>
          <a:prstGeom prst="rect">
            <a:avLst/>
          </a:prstGeom>
        </p:spPr>
        <p:txBody>
          <a:bodyPr/>
          <a:lstStyle>
            <a:lvl1pPr>
              <a:defRPr spc="-107" sz="5400"/>
            </a:lvl1pPr>
          </a:lstStyle>
          <a:p>
            <a:pPr/>
            <a:r>
              <a:t>Problem Statement</a:t>
            </a:r>
            <a:endParaRPr spc="-48" sz="2400"/>
          </a:p>
        </p:txBody>
      </p:sp>
      <p:sp>
        <p:nvSpPr>
          <p:cNvPr id="176" name="Classify given gilled mushroom from the Agaricus and Lepiota Family between edible or poisonous.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Classify given gilled mushroom from the Agaricus and Lepiota Family between edible or poisonous.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 set - brief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Data set - brief summary</a:t>
            </a:r>
          </a:p>
        </p:txBody>
      </p:sp>
      <p:sp>
        <p:nvSpPr>
          <p:cNvPr id="179" name="8124 observations provided.…"/>
          <p:cNvSpPr txBox="1"/>
          <p:nvPr>
            <p:ph type="body" idx="1"/>
          </p:nvPr>
        </p:nvSpPr>
        <p:spPr>
          <a:xfrm>
            <a:off x="1206500" y="2572104"/>
            <a:ext cx="21971000" cy="9343747"/>
          </a:xfrm>
          <a:prstGeom prst="rect">
            <a:avLst/>
          </a:prstGeom>
        </p:spPr>
        <p:txBody>
          <a:bodyPr/>
          <a:lstStyle/>
          <a:p>
            <a:pPr marL="390143" indent="-390143" defTabSz="1560536">
              <a:spcBef>
                <a:spcPts val="2800"/>
              </a:spcBef>
              <a:defRPr sz="3072"/>
            </a:pPr>
            <a:r>
              <a:t>8124 observations provided.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No duplicate observations in the data.</a:t>
            </a:r>
          </a:p>
          <a:p>
            <a:pPr marL="390143" indent="-390143" defTabSz="1560536">
              <a:spcBef>
                <a:spcPts val="2800"/>
              </a:spcBef>
              <a:defRPr sz="3072"/>
            </a:pPr>
            <a:r>
              <a:t>22 independent variables and one dependent/target variable(‘poisonous’).</a:t>
            </a:r>
          </a:p>
          <a:p>
            <a:pPr marL="390143" indent="-390143" defTabSz="1560536">
              <a:spcBef>
                <a:spcPts val="2800"/>
              </a:spcBef>
              <a:defRPr sz="3072"/>
            </a:pPr>
            <a:r>
              <a:t>Target variable(‘poisonous’)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Has two classes: edible(e), poisonous(p)</a:t>
            </a:r>
          </a:p>
          <a:p>
            <a:pPr lvl="2" marL="1170431" indent="-390143" defTabSz="1560536">
              <a:spcBef>
                <a:spcPts val="2800"/>
              </a:spcBef>
              <a:defRPr sz="3072"/>
            </a:pPr>
            <a:r>
              <a:t>binary class classification problem.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Distribution of target variable</a:t>
            </a:r>
          </a:p>
          <a:p>
            <a:pPr lvl="2" marL="1170431" indent="-390143" defTabSz="1560536">
              <a:spcBef>
                <a:spcPts val="2800"/>
              </a:spcBef>
              <a:defRPr sz="3072"/>
            </a:pPr>
            <a:r>
              <a:t>edible(‘e’) - 51.8%, poisonous(‘p’) - 48.2%</a:t>
            </a:r>
          </a:p>
          <a:p>
            <a:pPr lvl="2" marL="1170431" indent="-390143" defTabSz="1560536">
              <a:spcBef>
                <a:spcPts val="2800"/>
              </a:spcBef>
              <a:defRPr sz="3072"/>
            </a:pPr>
            <a:r>
              <a:t>Dataset does not have class imbalance. This is good news because class imbalance brings new challenges.</a:t>
            </a:r>
          </a:p>
          <a:p>
            <a:pPr marL="390143" indent="-390143" defTabSz="1560536">
              <a:spcBef>
                <a:spcPts val="2800"/>
              </a:spcBef>
              <a:defRPr sz="3072"/>
            </a:pPr>
            <a:r>
              <a:t>Independent variables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All variables are categorical type. 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This requires encoding of categorical values to numerical values to use for ML model training.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Univariate Analysis - 1 of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Univariate Analysis - 1 of 3</a:t>
            </a:r>
          </a:p>
        </p:txBody>
      </p:sp>
      <p:sp>
        <p:nvSpPr>
          <p:cNvPr id="182" name="To explore, understand and analyse distribution of individual features(independent variables)…"/>
          <p:cNvSpPr txBox="1"/>
          <p:nvPr>
            <p:ph type="body" idx="1"/>
          </p:nvPr>
        </p:nvSpPr>
        <p:spPr>
          <a:xfrm>
            <a:off x="698500" y="2504371"/>
            <a:ext cx="21971000" cy="8256012"/>
          </a:xfrm>
          <a:prstGeom prst="rect">
            <a:avLst/>
          </a:prstGeom>
        </p:spPr>
        <p:txBody>
          <a:bodyPr/>
          <a:lstStyle/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To explore, understand and analyse distribution of individual features(independent variables)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None of the variables has null/missing values. This is good news because ML models can’t handle missing values directly and we need to treat missing values to prepare data for model training.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"veil-type" feature has only one value. It doesn’t carry any signal, thus should be dropped from dataset.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"stalk-root" feature has some missing values and these are categorised into a separate category - ‘?'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From the nature of features, tree based algorithms(Decision Tree, Random Forest, Gradient Boosting, etc.) are potential candidates for predictive modelling.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Univariate Analysis - 2 of 3"/>
          <p:cNvSpPr txBox="1"/>
          <p:nvPr>
            <p:ph type="title"/>
          </p:nvPr>
        </p:nvSpPr>
        <p:spPr>
          <a:xfrm>
            <a:off x="1206500" y="639997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Univariate Analysis - 2 of 3</a:t>
            </a:r>
          </a:p>
        </p:txBody>
      </p:sp>
      <p:sp>
        <p:nvSpPr>
          <p:cNvPr id="18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313" y="2049805"/>
            <a:ext cx="22037374" cy="5574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5888" y="7983116"/>
            <a:ext cx="21972224" cy="582277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Distribution of independent features"/>
          <p:cNvSpPr txBox="1"/>
          <p:nvPr/>
        </p:nvSpPr>
        <p:spPr>
          <a:xfrm>
            <a:off x="1308673" y="1563258"/>
            <a:ext cx="114235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Distribution of independent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Univariate Analysis - 3 of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Univariate Analysis - 3 of 3</a:t>
            </a:r>
          </a:p>
        </p:txBody>
      </p:sp>
      <p:sp>
        <p:nvSpPr>
          <p:cNvPr id="19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019" y="2488742"/>
            <a:ext cx="22121962" cy="5402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010" y="8105899"/>
            <a:ext cx="17703964" cy="5295539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Distribution of independent features"/>
          <p:cNvSpPr txBox="1"/>
          <p:nvPr/>
        </p:nvSpPr>
        <p:spPr>
          <a:xfrm>
            <a:off x="1258293" y="1946147"/>
            <a:ext cx="1142351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Distribution of independent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ivariate analysis - 1 of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Bivariate analysis - 1 of 3</a:t>
            </a:r>
          </a:p>
        </p:txBody>
      </p:sp>
      <p:sp>
        <p:nvSpPr>
          <p:cNvPr id="199" name="To analyse and understand significance of each of the features in predicting target variable class, we have to perform hypothesis testing.…"/>
          <p:cNvSpPr txBox="1"/>
          <p:nvPr>
            <p:ph type="body" idx="1"/>
          </p:nvPr>
        </p:nvSpPr>
        <p:spPr>
          <a:xfrm>
            <a:off x="1206500" y="2729994"/>
            <a:ext cx="22427779" cy="9949890"/>
          </a:xfrm>
          <a:prstGeom prst="rect">
            <a:avLst/>
          </a:prstGeom>
        </p:spPr>
        <p:txBody>
          <a:bodyPr/>
          <a:lstStyle/>
          <a:p>
            <a:pPr marL="384047" indent="-384047" defTabSz="1536153">
              <a:spcBef>
                <a:spcPts val="2800"/>
              </a:spcBef>
              <a:defRPr sz="3024"/>
            </a:pPr>
            <a:r>
              <a:t>To analyse and understand significance of each of the features in predicting target variable class, we have to perform hypothesis testing.</a:t>
            </a:r>
          </a:p>
          <a:p>
            <a:pPr marL="384047" indent="-384047" defTabSz="1536153">
              <a:spcBef>
                <a:spcPts val="2800"/>
              </a:spcBef>
              <a:defRPr sz="3024"/>
            </a:pPr>
            <a:r>
              <a:t>Have to measure statistical significance of association between target variable (‘poisonous’) and categorical features.</a:t>
            </a:r>
          </a:p>
          <a:p>
            <a:pPr marL="384047" indent="-384047" defTabSz="1536153">
              <a:spcBef>
                <a:spcPts val="2800"/>
              </a:spcBef>
              <a:defRPr sz="3024"/>
            </a:pPr>
            <a:r>
              <a:t>Chi-Square Test is used to determine significant association between two categorical variables with two or more unique values per variable.</a:t>
            </a:r>
          </a:p>
          <a:p>
            <a:pPr marL="384047" indent="-384047" defTabSz="1536153">
              <a:spcBef>
                <a:spcPts val="2800"/>
              </a:spcBef>
              <a:defRPr sz="3024"/>
            </a:pPr>
            <a:r>
              <a:t>An effect size metric for the Chi-Square test of independence is Cramer's V.</a:t>
            </a:r>
          </a:p>
          <a:p>
            <a:pPr marL="384047" indent="-384047" defTabSz="1536153">
              <a:spcBef>
                <a:spcPts val="2800"/>
              </a:spcBef>
              <a:defRPr sz="3024"/>
            </a:pPr>
            <a:r>
              <a:t>Cramer's V can be used to measure strength of the relationship between two categorical variables.</a:t>
            </a:r>
          </a:p>
          <a:p>
            <a:pPr marL="384047" indent="-384047" defTabSz="1536153">
              <a:spcBef>
                <a:spcPts val="2800"/>
              </a:spcBef>
              <a:defRPr sz="3024"/>
            </a:pPr>
            <a:r>
              <a:t>Crammer's V is computed by taking the square root of the chi-squared statistic divided by the sample size and the minimum dimension minus 1.</a:t>
            </a:r>
          </a:p>
          <a:p>
            <a:pPr marL="384047" indent="-384047" defTabSz="1536153">
              <a:spcBef>
                <a:spcPts val="2800"/>
              </a:spcBef>
              <a:defRPr sz="3024"/>
            </a:pPr>
            <a:r>
              <a:t>Cramer's V value varies from 0(stating no association between the variables) to 1(stating complete association between variables).</a:t>
            </a:r>
          </a:p>
          <a:p>
            <a:pPr marL="384047" indent="-384047" defTabSz="1536153">
              <a:spcBef>
                <a:spcPts val="2800"/>
              </a:spcBef>
              <a:defRPr sz="3024"/>
            </a:pPr>
            <a:r>
              <a:t>Effect size(ES) interpretation</a:t>
            </a:r>
          </a:p>
          <a:p>
            <a:pPr lvl="1" marL="768095" indent="-384047" defTabSz="1536153">
              <a:spcBef>
                <a:spcPts val="2800"/>
              </a:spcBef>
              <a:defRPr sz="3024"/>
            </a:pPr>
            <a:r>
              <a:t>ES &gt; 0.6	The result is strong. The fields are strongly associated.</a:t>
            </a:r>
          </a:p>
          <a:p>
            <a:pPr lvl="1" marL="768095" indent="-384047" defTabSz="1536153">
              <a:spcBef>
                <a:spcPts val="2800"/>
              </a:spcBef>
              <a:defRPr sz="3024"/>
            </a:pPr>
            <a:r>
              <a:t>0.2 &lt; ES ≤ 0.6	The result is moderate. The fields are moderately associated.</a:t>
            </a:r>
          </a:p>
          <a:p>
            <a:pPr lvl="1" marL="768095" indent="-384047" defTabSz="1536153">
              <a:spcBef>
                <a:spcPts val="2800"/>
              </a:spcBef>
              <a:defRPr sz="3024"/>
            </a:pPr>
            <a:r>
              <a:t>ES ≤ 0.2	The result is weak. The fields are only weakly associated.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Bivariate analysis - 2 of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Bivariate analysis - 2 of 3 </a:t>
            </a:r>
          </a:p>
        </p:txBody>
      </p:sp>
      <p:sp>
        <p:nvSpPr>
          <p:cNvPr id="202" name="Cramer's V value heat map…"/>
          <p:cNvSpPr txBox="1"/>
          <p:nvPr>
            <p:ph type="body" idx="1"/>
          </p:nvPr>
        </p:nvSpPr>
        <p:spPr>
          <a:xfrm>
            <a:off x="1206500" y="2729994"/>
            <a:ext cx="22384473" cy="10373858"/>
          </a:xfrm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Cramer's V value heat map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</a:p>
          <a:p>
            <a:pPr marL="530352" indent="-530352" defTabSz="2121354">
              <a:spcBef>
                <a:spcPts val="3900"/>
              </a:spcBef>
              <a:defRPr sz="4176"/>
            </a:pPr>
          </a:p>
          <a:p>
            <a:pPr marL="530352" indent="-530352" defTabSz="2121354">
              <a:spcBef>
                <a:spcPts val="3900"/>
              </a:spcBef>
              <a:defRPr sz="4176"/>
            </a:pPr>
          </a:p>
          <a:p>
            <a:pPr marL="530352" indent="-530352" defTabSz="2121354">
              <a:spcBef>
                <a:spcPts val="3900"/>
              </a:spcBef>
              <a:defRPr sz="4176"/>
            </a:pP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Cramer’s V value above 0.6 indicates strong association between feature and target class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Three features have very high association with target variable.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"odor" (0.97)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"spore-print-color" (0.75)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“gill-color" (0.68)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494" y="3429000"/>
            <a:ext cx="22983460" cy="4750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Bivariate analysis - 3 of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Bivariate analysis - 3 of 3 </a:t>
            </a:r>
          </a:p>
        </p:txBody>
      </p:sp>
      <p:sp>
        <p:nvSpPr>
          <p:cNvPr id="206" name="Analyse association between the three features(‘odor’, ‘spore-print-color’, ‘gill-color’)…"/>
          <p:cNvSpPr txBox="1"/>
          <p:nvPr>
            <p:ph type="body" idx="1"/>
          </p:nvPr>
        </p:nvSpPr>
        <p:spPr>
          <a:xfrm>
            <a:off x="1206500" y="2729994"/>
            <a:ext cx="20902976" cy="7111583"/>
          </a:xfrm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Analyse association between the three features(‘odor’, ‘spore-print-color’, ‘gill-color’) 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No strong association between these independent features.</a:t>
            </a:r>
          </a:p>
          <a:p>
            <a:pPr lvl="2" marL="1591055" indent="-530352" defTabSz="2121354">
              <a:spcBef>
                <a:spcPts val="3900"/>
              </a:spcBef>
              <a:defRPr sz="4176"/>
            </a:pPr>
            <a:r>
              <a:t>Cramer’s V between "odor" and “spore-print-color" is  0.40</a:t>
            </a:r>
          </a:p>
          <a:p>
            <a:pPr lvl="2" marL="1591055" indent="-530352" defTabSz="2121354">
              <a:spcBef>
                <a:spcPts val="3900"/>
              </a:spcBef>
              <a:defRPr sz="4176"/>
            </a:pPr>
            <a:r>
              <a:t>Cramer’s V between "odor" and “gill-color" is 0.39</a:t>
            </a:r>
          </a:p>
          <a:p>
            <a:pPr lvl="2" marL="1591055" indent="-530352" defTabSz="2121354">
              <a:spcBef>
                <a:spcPts val="3900"/>
              </a:spcBef>
              <a:defRPr sz="4176"/>
            </a:pPr>
            <a:r>
              <a:t>Cramer’s V between "spore-print-color" and “gill-color" is 0.48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Going forward we only keep the three features(‘odor’, ‘spore-print-color’, ‘gill-color’) which have strong association with the target variable.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