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Default Extension="gif" ContentType="image/gif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87" r:id="rId22"/>
    <p:sldId id="278" r:id="rId23"/>
    <p:sldId id="282" r:id="rId24"/>
    <p:sldId id="283" r:id="rId25"/>
    <p:sldId id="286" r:id="rId26"/>
    <p:sldId id="288" r:id="rId27"/>
    <p:sldId id="284" r:id="rId28"/>
    <p:sldId id="281" r:id="rId29"/>
    <p:sldId id="276" r:id="rId30"/>
    <p:sldId id="277" r:id="rId31"/>
    <p:sldId id="279" r:id="rId32"/>
    <p:sldId id="280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D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87" d="100"/>
          <a:sy n="87" d="100"/>
        </p:scale>
        <p:origin x="-792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67C02-4612-4803-B4D2-E8F240B3CD6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C484F2-0029-4BE7-96E1-C906D9A9CAC0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600" b="1" dirty="0" smtClean="0">
              <a:latin typeface="Century Gothic" pitchFamily="34" charset="0"/>
            </a:rPr>
            <a:t>Descriptive Analytics</a:t>
          </a:r>
          <a:endParaRPr lang="en-GB" sz="1600" b="1" dirty="0">
            <a:latin typeface="Century Gothic" pitchFamily="34" charset="0"/>
          </a:endParaRPr>
        </a:p>
      </dgm:t>
    </dgm:pt>
    <dgm:pt modelId="{06E32D2C-A224-42E3-BE6B-04E41784376A}" type="parTrans" cxnId="{F1D12384-CCC2-44F9-B975-1DBBE78E040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Century Gothic" pitchFamily="34" charset="0"/>
          </a:endParaRPr>
        </a:p>
      </dgm:t>
    </dgm:pt>
    <dgm:pt modelId="{35D3C415-EB90-43D7-A6D0-7EC2F007E2E7}" type="sibTrans" cxnId="{F1D12384-CCC2-44F9-B975-1DBBE78E040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Century Gothic" pitchFamily="34" charset="0"/>
          </a:endParaRPr>
        </a:p>
      </dgm:t>
    </dgm:pt>
    <dgm:pt modelId="{B21BE3FF-A35D-4041-B723-F15574DC237C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600" dirty="0" smtClean="0">
              <a:latin typeface="Century Gothic" pitchFamily="34" charset="0"/>
            </a:rPr>
            <a:t>Hindsight</a:t>
          </a:r>
          <a:endParaRPr lang="en-GB" sz="1600" dirty="0">
            <a:latin typeface="Century Gothic" pitchFamily="34" charset="0"/>
          </a:endParaRPr>
        </a:p>
      </dgm:t>
    </dgm:pt>
    <dgm:pt modelId="{B8E12AB0-786B-40F7-84BD-8AD4863CDAFB}" type="parTrans" cxnId="{163A4203-DD27-4DA8-B21E-0FD8C4281E9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Century Gothic" pitchFamily="34" charset="0"/>
          </a:endParaRPr>
        </a:p>
      </dgm:t>
    </dgm:pt>
    <dgm:pt modelId="{9F4B5B6E-E342-4C37-B596-2FDFBD962861}" type="sibTrans" cxnId="{163A4203-DD27-4DA8-B21E-0FD8C4281E9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Century Gothic" pitchFamily="34" charset="0"/>
          </a:endParaRPr>
        </a:p>
      </dgm:t>
    </dgm:pt>
    <dgm:pt modelId="{744FDB2A-F101-4AFA-A1B7-AD5176765E9F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600" dirty="0" smtClean="0">
              <a:latin typeface="Century Gothic" pitchFamily="34" charset="0"/>
            </a:rPr>
            <a:t>What happened?</a:t>
          </a:r>
          <a:endParaRPr lang="en-GB" sz="1600" dirty="0">
            <a:latin typeface="Century Gothic" pitchFamily="34" charset="0"/>
          </a:endParaRPr>
        </a:p>
      </dgm:t>
    </dgm:pt>
    <dgm:pt modelId="{AD6DCE9C-8EBA-40FE-9ED6-1099B357311D}" type="parTrans" cxnId="{BD765D4D-D945-406E-9BB7-1B6F726EED4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Century Gothic" pitchFamily="34" charset="0"/>
          </a:endParaRPr>
        </a:p>
      </dgm:t>
    </dgm:pt>
    <dgm:pt modelId="{9CD49A73-A6B0-46E5-9EF6-F031CB222E2C}" type="sibTrans" cxnId="{BD765D4D-D945-406E-9BB7-1B6F726EED4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600">
            <a:latin typeface="Century Gothic" pitchFamily="34" charset="0"/>
          </a:endParaRPr>
        </a:p>
      </dgm:t>
    </dgm:pt>
    <dgm:pt modelId="{A58C43DF-D4D5-41C9-A642-D3F9A3142113}" type="pres">
      <dgm:prSet presAssocID="{D9F67C02-4612-4803-B4D2-E8F240B3CD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4718769-B2BE-4B22-900E-ECBAE6B4AACD}" type="pres">
      <dgm:prSet presAssocID="{36C484F2-0029-4BE7-96E1-C906D9A9CAC0}" presName="composite" presStyleCnt="0"/>
      <dgm:spPr/>
    </dgm:pt>
    <dgm:pt modelId="{03D0ACEC-E512-4CF5-AD71-84F9EDB71764}" type="pres">
      <dgm:prSet presAssocID="{36C484F2-0029-4BE7-96E1-C906D9A9CAC0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05E8EC-22F6-4607-8787-1EC950718431}" type="pres">
      <dgm:prSet presAssocID="{36C484F2-0029-4BE7-96E1-C906D9A9CAC0}" presName="parSh" presStyleLbl="node1" presStyleIdx="0" presStyleCnt="1"/>
      <dgm:spPr/>
      <dgm:t>
        <a:bodyPr/>
        <a:lstStyle/>
        <a:p>
          <a:endParaRPr lang="en-GB"/>
        </a:p>
      </dgm:t>
    </dgm:pt>
    <dgm:pt modelId="{EE78DF78-BB2A-489A-A5D3-BA09063C5953}" type="pres">
      <dgm:prSet presAssocID="{36C484F2-0029-4BE7-96E1-C906D9A9CAC0}" presName="desTx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1D12384-CCC2-44F9-B975-1DBBE78E0407}" srcId="{D9F67C02-4612-4803-B4D2-E8F240B3CD63}" destId="{36C484F2-0029-4BE7-96E1-C906D9A9CAC0}" srcOrd="0" destOrd="0" parTransId="{06E32D2C-A224-42E3-BE6B-04E41784376A}" sibTransId="{35D3C415-EB90-43D7-A6D0-7EC2F007E2E7}"/>
    <dgm:cxn modelId="{C31F3FB3-5C8C-47AB-A92D-D0AB37348162}" type="presOf" srcId="{36C484F2-0029-4BE7-96E1-C906D9A9CAC0}" destId="{03D0ACEC-E512-4CF5-AD71-84F9EDB71764}" srcOrd="0" destOrd="0" presId="urn:microsoft.com/office/officeart/2005/8/layout/process3"/>
    <dgm:cxn modelId="{163A4203-DD27-4DA8-B21E-0FD8C4281E99}" srcId="{36C484F2-0029-4BE7-96E1-C906D9A9CAC0}" destId="{B21BE3FF-A35D-4041-B723-F15574DC237C}" srcOrd="0" destOrd="0" parTransId="{B8E12AB0-786B-40F7-84BD-8AD4863CDAFB}" sibTransId="{9F4B5B6E-E342-4C37-B596-2FDFBD962861}"/>
    <dgm:cxn modelId="{86E75707-E55A-4BE5-AA68-E8EBD59B015D}" type="presOf" srcId="{D9F67C02-4612-4803-B4D2-E8F240B3CD63}" destId="{A58C43DF-D4D5-41C9-A642-D3F9A3142113}" srcOrd="0" destOrd="0" presId="urn:microsoft.com/office/officeart/2005/8/layout/process3"/>
    <dgm:cxn modelId="{2891975C-2696-43EF-8858-483CD67F43BB}" type="presOf" srcId="{36C484F2-0029-4BE7-96E1-C906D9A9CAC0}" destId="{2205E8EC-22F6-4607-8787-1EC950718431}" srcOrd="1" destOrd="0" presId="urn:microsoft.com/office/officeart/2005/8/layout/process3"/>
    <dgm:cxn modelId="{DCC73DD9-6310-4ECF-9006-904DBBAFDF6B}" type="presOf" srcId="{B21BE3FF-A35D-4041-B723-F15574DC237C}" destId="{EE78DF78-BB2A-489A-A5D3-BA09063C5953}" srcOrd="0" destOrd="0" presId="urn:microsoft.com/office/officeart/2005/8/layout/process3"/>
    <dgm:cxn modelId="{BD765D4D-D945-406E-9BB7-1B6F726EED4B}" srcId="{36C484F2-0029-4BE7-96E1-C906D9A9CAC0}" destId="{744FDB2A-F101-4AFA-A1B7-AD5176765E9F}" srcOrd="1" destOrd="0" parTransId="{AD6DCE9C-8EBA-40FE-9ED6-1099B357311D}" sibTransId="{9CD49A73-A6B0-46E5-9EF6-F031CB222E2C}"/>
    <dgm:cxn modelId="{6B84C8AA-AFA0-4270-864E-CB30270FFBC3}" type="presOf" srcId="{744FDB2A-F101-4AFA-A1B7-AD5176765E9F}" destId="{EE78DF78-BB2A-489A-A5D3-BA09063C5953}" srcOrd="0" destOrd="1" presId="urn:microsoft.com/office/officeart/2005/8/layout/process3"/>
    <dgm:cxn modelId="{88B71F1C-5C98-4CC9-8542-FE4208740BC5}" type="presParOf" srcId="{A58C43DF-D4D5-41C9-A642-D3F9A3142113}" destId="{34718769-B2BE-4B22-900E-ECBAE6B4AACD}" srcOrd="0" destOrd="0" presId="urn:microsoft.com/office/officeart/2005/8/layout/process3"/>
    <dgm:cxn modelId="{E77891E0-FBA4-4D08-9CE8-EC20AD045FC9}" type="presParOf" srcId="{34718769-B2BE-4B22-900E-ECBAE6B4AACD}" destId="{03D0ACEC-E512-4CF5-AD71-84F9EDB71764}" srcOrd="0" destOrd="0" presId="urn:microsoft.com/office/officeart/2005/8/layout/process3"/>
    <dgm:cxn modelId="{D9CAF294-AE20-4121-9A7F-8B39B351FFD4}" type="presParOf" srcId="{34718769-B2BE-4B22-900E-ECBAE6B4AACD}" destId="{2205E8EC-22F6-4607-8787-1EC950718431}" srcOrd="1" destOrd="0" presId="urn:microsoft.com/office/officeart/2005/8/layout/process3"/>
    <dgm:cxn modelId="{32AA2D80-5077-4F20-A328-4F654B7C1C07}" type="presParOf" srcId="{34718769-B2BE-4B22-900E-ECBAE6B4AACD}" destId="{EE78DF78-BB2A-489A-A5D3-BA09063C5953}" srcOrd="2" destOrd="0" presId="urn:microsoft.com/office/officeart/2005/8/layout/process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67C02-4612-4803-B4D2-E8F240B3CD63}" type="doc">
      <dgm:prSet loTypeId="urn:microsoft.com/office/officeart/2005/8/layout/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36C484F2-0029-4BE7-96E1-C906D9A9CAC0}">
      <dgm:prSet phldrT="[Text]" custT="1"/>
      <dgm:spPr/>
      <dgm:t>
        <a:bodyPr/>
        <a:lstStyle/>
        <a:p>
          <a:r>
            <a:rPr lang="en-US" sz="1600" b="1" dirty="0" smtClean="0">
              <a:latin typeface="Century Gothic" pitchFamily="34" charset="0"/>
            </a:rPr>
            <a:t>Diagnostic Analytics</a:t>
          </a:r>
          <a:endParaRPr lang="en-GB" sz="1600" b="1" dirty="0">
            <a:latin typeface="Century Gothic" pitchFamily="34" charset="0"/>
          </a:endParaRPr>
        </a:p>
      </dgm:t>
    </dgm:pt>
    <dgm:pt modelId="{06E32D2C-A224-42E3-BE6B-04E41784376A}" type="parTrans" cxnId="{F1D12384-CCC2-44F9-B975-1DBBE78E0407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35D3C415-EB90-43D7-A6D0-7EC2F007E2E7}" type="sibTrans" cxnId="{F1D12384-CCC2-44F9-B975-1DBBE78E0407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B21BE3FF-A35D-4041-B723-F15574DC237C}">
      <dgm:prSet phldrT="[Text]" custT="1"/>
      <dgm:spPr/>
      <dgm:t>
        <a:bodyPr/>
        <a:lstStyle/>
        <a:p>
          <a:r>
            <a:rPr lang="en-US" sz="1600" dirty="0" smtClean="0">
              <a:latin typeface="Century Gothic" pitchFamily="34" charset="0"/>
            </a:rPr>
            <a:t>Insight</a:t>
          </a:r>
          <a:endParaRPr lang="en-GB" sz="1600" dirty="0">
            <a:latin typeface="Century Gothic" pitchFamily="34" charset="0"/>
          </a:endParaRPr>
        </a:p>
      </dgm:t>
    </dgm:pt>
    <dgm:pt modelId="{B8E12AB0-786B-40F7-84BD-8AD4863CDAFB}" type="parTrans" cxnId="{163A4203-DD27-4DA8-B21E-0FD8C4281E99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9F4B5B6E-E342-4C37-B596-2FDFBD962861}" type="sibTrans" cxnId="{163A4203-DD27-4DA8-B21E-0FD8C4281E99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744FDB2A-F101-4AFA-A1B7-AD5176765E9F}">
      <dgm:prSet phldrT="[Text]" custT="1"/>
      <dgm:spPr/>
      <dgm:t>
        <a:bodyPr/>
        <a:lstStyle/>
        <a:p>
          <a:r>
            <a:rPr lang="en-US" sz="1600" dirty="0" smtClean="0">
              <a:latin typeface="Century Gothic" pitchFamily="34" charset="0"/>
            </a:rPr>
            <a:t>Why did this happen?</a:t>
          </a:r>
          <a:endParaRPr lang="en-GB" sz="1600" dirty="0">
            <a:latin typeface="Century Gothic" pitchFamily="34" charset="0"/>
          </a:endParaRPr>
        </a:p>
      </dgm:t>
    </dgm:pt>
    <dgm:pt modelId="{AD6DCE9C-8EBA-40FE-9ED6-1099B357311D}" type="parTrans" cxnId="{BD765D4D-D945-406E-9BB7-1B6F726EED4B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9CD49A73-A6B0-46E5-9EF6-F031CB222E2C}" type="sibTrans" cxnId="{BD765D4D-D945-406E-9BB7-1B6F726EED4B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A58C43DF-D4D5-41C9-A642-D3F9A3142113}" type="pres">
      <dgm:prSet presAssocID="{D9F67C02-4612-4803-B4D2-E8F240B3CD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4718769-B2BE-4B22-900E-ECBAE6B4AACD}" type="pres">
      <dgm:prSet presAssocID="{36C484F2-0029-4BE7-96E1-C906D9A9CAC0}" presName="composite" presStyleCnt="0"/>
      <dgm:spPr/>
    </dgm:pt>
    <dgm:pt modelId="{03D0ACEC-E512-4CF5-AD71-84F9EDB71764}" type="pres">
      <dgm:prSet presAssocID="{36C484F2-0029-4BE7-96E1-C906D9A9CAC0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05E8EC-22F6-4607-8787-1EC950718431}" type="pres">
      <dgm:prSet presAssocID="{36C484F2-0029-4BE7-96E1-C906D9A9CAC0}" presName="parSh" presStyleLbl="node1" presStyleIdx="0" presStyleCnt="1"/>
      <dgm:spPr/>
      <dgm:t>
        <a:bodyPr/>
        <a:lstStyle/>
        <a:p>
          <a:endParaRPr lang="en-GB"/>
        </a:p>
      </dgm:t>
    </dgm:pt>
    <dgm:pt modelId="{EE78DF78-BB2A-489A-A5D3-BA09063C5953}" type="pres">
      <dgm:prSet presAssocID="{36C484F2-0029-4BE7-96E1-C906D9A9CAC0}" presName="desTx" presStyleLbl="fgAcc1" presStyleIdx="0" presStyleCnt="1" custLinFactNeighborX="-2451" custLinFactNeighborY="-88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1D12384-CCC2-44F9-B975-1DBBE78E0407}" srcId="{D9F67C02-4612-4803-B4D2-E8F240B3CD63}" destId="{36C484F2-0029-4BE7-96E1-C906D9A9CAC0}" srcOrd="0" destOrd="0" parTransId="{06E32D2C-A224-42E3-BE6B-04E41784376A}" sibTransId="{35D3C415-EB90-43D7-A6D0-7EC2F007E2E7}"/>
    <dgm:cxn modelId="{ADA029D1-7FD9-4EA2-BF29-D208A9603E9E}" type="presOf" srcId="{B21BE3FF-A35D-4041-B723-F15574DC237C}" destId="{EE78DF78-BB2A-489A-A5D3-BA09063C5953}" srcOrd="0" destOrd="0" presId="urn:microsoft.com/office/officeart/2005/8/layout/process3"/>
    <dgm:cxn modelId="{163A4203-DD27-4DA8-B21E-0FD8C4281E99}" srcId="{36C484F2-0029-4BE7-96E1-C906D9A9CAC0}" destId="{B21BE3FF-A35D-4041-B723-F15574DC237C}" srcOrd="0" destOrd="0" parTransId="{B8E12AB0-786B-40F7-84BD-8AD4863CDAFB}" sibTransId="{9F4B5B6E-E342-4C37-B596-2FDFBD962861}"/>
    <dgm:cxn modelId="{07C17957-2221-4280-9782-64E5029DCE8B}" type="presOf" srcId="{744FDB2A-F101-4AFA-A1B7-AD5176765E9F}" destId="{EE78DF78-BB2A-489A-A5D3-BA09063C5953}" srcOrd="0" destOrd="1" presId="urn:microsoft.com/office/officeart/2005/8/layout/process3"/>
    <dgm:cxn modelId="{0C5A735E-8AC1-4E5F-81AD-E7D777373CD7}" type="presOf" srcId="{D9F67C02-4612-4803-B4D2-E8F240B3CD63}" destId="{A58C43DF-D4D5-41C9-A642-D3F9A3142113}" srcOrd="0" destOrd="0" presId="urn:microsoft.com/office/officeart/2005/8/layout/process3"/>
    <dgm:cxn modelId="{BD765D4D-D945-406E-9BB7-1B6F726EED4B}" srcId="{36C484F2-0029-4BE7-96E1-C906D9A9CAC0}" destId="{744FDB2A-F101-4AFA-A1B7-AD5176765E9F}" srcOrd="1" destOrd="0" parTransId="{AD6DCE9C-8EBA-40FE-9ED6-1099B357311D}" sibTransId="{9CD49A73-A6B0-46E5-9EF6-F031CB222E2C}"/>
    <dgm:cxn modelId="{BE648323-B92B-4B05-AC0A-6D26F6A62174}" type="presOf" srcId="{36C484F2-0029-4BE7-96E1-C906D9A9CAC0}" destId="{03D0ACEC-E512-4CF5-AD71-84F9EDB71764}" srcOrd="0" destOrd="0" presId="urn:microsoft.com/office/officeart/2005/8/layout/process3"/>
    <dgm:cxn modelId="{E960511E-343B-40C2-8CB1-A6F5B7DAB2A2}" type="presOf" srcId="{36C484F2-0029-4BE7-96E1-C906D9A9CAC0}" destId="{2205E8EC-22F6-4607-8787-1EC950718431}" srcOrd="1" destOrd="0" presId="urn:microsoft.com/office/officeart/2005/8/layout/process3"/>
    <dgm:cxn modelId="{90031624-D2F3-4360-8C3D-1D8840C11D78}" type="presParOf" srcId="{A58C43DF-D4D5-41C9-A642-D3F9A3142113}" destId="{34718769-B2BE-4B22-900E-ECBAE6B4AACD}" srcOrd="0" destOrd="0" presId="urn:microsoft.com/office/officeart/2005/8/layout/process3"/>
    <dgm:cxn modelId="{7386F40D-4CEB-4483-AD8A-85138B4717E5}" type="presParOf" srcId="{34718769-B2BE-4B22-900E-ECBAE6B4AACD}" destId="{03D0ACEC-E512-4CF5-AD71-84F9EDB71764}" srcOrd="0" destOrd="0" presId="urn:microsoft.com/office/officeart/2005/8/layout/process3"/>
    <dgm:cxn modelId="{EE3E0FF8-D849-4853-B400-70530647E975}" type="presParOf" srcId="{34718769-B2BE-4B22-900E-ECBAE6B4AACD}" destId="{2205E8EC-22F6-4607-8787-1EC950718431}" srcOrd="1" destOrd="0" presId="urn:microsoft.com/office/officeart/2005/8/layout/process3"/>
    <dgm:cxn modelId="{FB5E7787-DE10-44BB-BFD5-23A12D6AB338}" type="presParOf" srcId="{34718769-B2BE-4B22-900E-ECBAE6B4AACD}" destId="{EE78DF78-BB2A-489A-A5D3-BA09063C5953}" srcOrd="2" destOrd="0" presId="urn:microsoft.com/office/officeart/2005/8/layout/process3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F67C02-4612-4803-B4D2-E8F240B3CD63}" type="doc">
      <dgm:prSet loTypeId="urn:microsoft.com/office/officeart/2005/8/layout/process3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36C484F2-0029-4BE7-96E1-C906D9A9CAC0}">
      <dgm:prSet phldrT="[Text]" custT="1"/>
      <dgm:spPr/>
      <dgm:t>
        <a:bodyPr/>
        <a:lstStyle/>
        <a:p>
          <a:r>
            <a:rPr lang="en-US" sz="1600" b="1" dirty="0" smtClean="0">
              <a:latin typeface="Century Gothic" pitchFamily="34" charset="0"/>
            </a:rPr>
            <a:t>Predictive Analytics</a:t>
          </a:r>
          <a:endParaRPr lang="en-GB" sz="1600" b="1" dirty="0">
            <a:latin typeface="Century Gothic" pitchFamily="34" charset="0"/>
          </a:endParaRPr>
        </a:p>
      </dgm:t>
    </dgm:pt>
    <dgm:pt modelId="{06E32D2C-A224-42E3-BE6B-04E41784376A}" type="parTrans" cxnId="{F1D12384-CCC2-44F9-B975-1DBBE78E0407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35D3C415-EB90-43D7-A6D0-7EC2F007E2E7}" type="sibTrans" cxnId="{F1D12384-CCC2-44F9-B975-1DBBE78E0407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B21BE3FF-A35D-4041-B723-F15574DC237C}">
      <dgm:prSet phldrT="[Text]" custT="1"/>
      <dgm:spPr/>
      <dgm:t>
        <a:bodyPr/>
        <a:lstStyle/>
        <a:p>
          <a:r>
            <a:rPr lang="en-US" sz="1600" dirty="0" smtClean="0">
              <a:latin typeface="Century Gothic" pitchFamily="34" charset="0"/>
            </a:rPr>
            <a:t>Foresight</a:t>
          </a:r>
          <a:endParaRPr lang="en-GB" sz="1600" dirty="0">
            <a:latin typeface="Century Gothic" pitchFamily="34" charset="0"/>
          </a:endParaRPr>
        </a:p>
      </dgm:t>
    </dgm:pt>
    <dgm:pt modelId="{B8E12AB0-786B-40F7-84BD-8AD4863CDAFB}" type="parTrans" cxnId="{163A4203-DD27-4DA8-B21E-0FD8C4281E99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9F4B5B6E-E342-4C37-B596-2FDFBD962861}" type="sibTrans" cxnId="{163A4203-DD27-4DA8-B21E-0FD8C4281E99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744FDB2A-F101-4AFA-A1B7-AD5176765E9F}">
      <dgm:prSet phldrT="[Text]" custT="1"/>
      <dgm:spPr/>
      <dgm:t>
        <a:bodyPr/>
        <a:lstStyle/>
        <a:p>
          <a:r>
            <a:rPr lang="en-US" sz="1600" dirty="0" smtClean="0">
              <a:latin typeface="Century Gothic" pitchFamily="34" charset="0"/>
            </a:rPr>
            <a:t>What will happen?</a:t>
          </a:r>
          <a:endParaRPr lang="en-GB" sz="1600" dirty="0">
            <a:latin typeface="Century Gothic" pitchFamily="34" charset="0"/>
          </a:endParaRPr>
        </a:p>
      </dgm:t>
    </dgm:pt>
    <dgm:pt modelId="{AD6DCE9C-8EBA-40FE-9ED6-1099B357311D}" type="parTrans" cxnId="{BD765D4D-D945-406E-9BB7-1B6F726EED4B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9CD49A73-A6B0-46E5-9EF6-F031CB222E2C}" type="sibTrans" cxnId="{BD765D4D-D945-406E-9BB7-1B6F726EED4B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A58C43DF-D4D5-41C9-A642-D3F9A3142113}" type="pres">
      <dgm:prSet presAssocID="{D9F67C02-4612-4803-B4D2-E8F240B3CD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4718769-B2BE-4B22-900E-ECBAE6B4AACD}" type="pres">
      <dgm:prSet presAssocID="{36C484F2-0029-4BE7-96E1-C906D9A9CAC0}" presName="composite" presStyleCnt="0"/>
      <dgm:spPr/>
    </dgm:pt>
    <dgm:pt modelId="{03D0ACEC-E512-4CF5-AD71-84F9EDB71764}" type="pres">
      <dgm:prSet presAssocID="{36C484F2-0029-4BE7-96E1-C906D9A9CAC0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05E8EC-22F6-4607-8787-1EC950718431}" type="pres">
      <dgm:prSet presAssocID="{36C484F2-0029-4BE7-96E1-C906D9A9CAC0}" presName="parSh" presStyleLbl="node1" presStyleIdx="0" presStyleCnt="1"/>
      <dgm:spPr/>
      <dgm:t>
        <a:bodyPr/>
        <a:lstStyle/>
        <a:p>
          <a:endParaRPr lang="en-GB"/>
        </a:p>
      </dgm:t>
    </dgm:pt>
    <dgm:pt modelId="{EE78DF78-BB2A-489A-A5D3-BA09063C5953}" type="pres">
      <dgm:prSet presAssocID="{36C484F2-0029-4BE7-96E1-C906D9A9CAC0}" presName="desTx" presStyleLbl="fgAcc1" presStyleIdx="0" presStyleCnt="1" custLinFactNeighborX="-2451" custLinFactNeighborY="-88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1D12384-CCC2-44F9-B975-1DBBE78E0407}" srcId="{D9F67C02-4612-4803-B4D2-E8F240B3CD63}" destId="{36C484F2-0029-4BE7-96E1-C906D9A9CAC0}" srcOrd="0" destOrd="0" parTransId="{06E32D2C-A224-42E3-BE6B-04E41784376A}" sibTransId="{35D3C415-EB90-43D7-A6D0-7EC2F007E2E7}"/>
    <dgm:cxn modelId="{919E8429-3A72-4EB9-AD8E-7CF59B6EF6D3}" type="presOf" srcId="{B21BE3FF-A35D-4041-B723-F15574DC237C}" destId="{EE78DF78-BB2A-489A-A5D3-BA09063C5953}" srcOrd="0" destOrd="0" presId="urn:microsoft.com/office/officeart/2005/8/layout/process3"/>
    <dgm:cxn modelId="{163A4203-DD27-4DA8-B21E-0FD8C4281E99}" srcId="{36C484F2-0029-4BE7-96E1-C906D9A9CAC0}" destId="{B21BE3FF-A35D-4041-B723-F15574DC237C}" srcOrd="0" destOrd="0" parTransId="{B8E12AB0-786B-40F7-84BD-8AD4863CDAFB}" sibTransId="{9F4B5B6E-E342-4C37-B596-2FDFBD962861}"/>
    <dgm:cxn modelId="{E5E3B363-17DA-4E31-9859-4CB72E5B71E4}" type="presOf" srcId="{36C484F2-0029-4BE7-96E1-C906D9A9CAC0}" destId="{2205E8EC-22F6-4607-8787-1EC950718431}" srcOrd="1" destOrd="0" presId="urn:microsoft.com/office/officeart/2005/8/layout/process3"/>
    <dgm:cxn modelId="{54F44887-12A2-404B-A0A2-935398ECCEDB}" type="presOf" srcId="{744FDB2A-F101-4AFA-A1B7-AD5176765E9F}" destId="{EE78DF78-BB2A-489A-A5D3-BA09063C5953}" srcOrd="0" destOrd="1" presId="urn:microsoft.com/office/officeart/2005/8/layout/process3"/>
    <dgm:cxn modelId="{FACAA23F-AA32-4BBA-8E17-9D8538665583}" type="presOf" srcId="{36C484F2-0029-4BE7-96E1-C906D9A9CAC0}" destId="{03D0ACEC-E512-4CF5-AD71-84F9EDB71764}" srcOrd="0" destOrd="0" presId="urn:microsoft.com/office/officeart/2005/8/layout/process3"/>
    <dgm:cxn modelId="{BD765D4D-D945-406E-9BB7-1B6F726EED4B}" srcId="{36C484F2-0029-4BE7-96E1-C906D9A9CAC0}" destId="{744FDB2A-F101-4AFA-A1B7-AD5176765E9F}" srcOrd="1" destOrd="0" parTransId="{AD6DCE9C-8EBA-40FE-9ED6-1099B357311D}" sibTransId="{9CD49A73-A6B0-46E5-9EF6-F031CB222E2C}"/>
    <dgm:cxn modelId="{78B59AB9-F580-4130-99C1-D2A736F0DE79}" type="presOf" srcId="{D9F67C02-4612-4803-B4D2-E8F240B3CD63}" destId="{A58C43DF-D4D5-41C9-A642-D3F9A3142113}" srcOrd="0" destOrd="0" presId="urn:microsoft.com/office/officeart/2005/8/layout/process3"/>
    <dgm:cxn modelId="{58232062-5592-4E85-9A75-3AE287C14DF9}" type="presParOf" srcId="{A58C43DF-D4D5-41C9-A642-D3F9A3142113}" destId="{34718769-B2BE-4B22-900E-ECBAE6B4AACD}" srcOrd="0" destOrd="0" presId="urn:microsoft.com/office/officeart/2005/8/layout/process3"/>
    <dgm:cxn modelId="{D4545E08-D824-4EC4-A779-1B8CD58D259D}" type="presParOf" srcId="{34718769-B2BE-4B22-900E-ECBAE6B4AACD}" destId="{03D0ACEC-E512-4CF5-AD71-84F9EDB71764}" srcOrd="0" destOrd="0" presId="urn:microsoft.com/office/officeart/2005/8/layout/process3"/>
    <dgm:cxn modelId="{83906372-B2FC-435A-B897-DBE82B0327E2}" type="presParOf" srcId="{34718769-B2BE-4B22-900E-ECBAE6B4AACD}" destId="{2205E8EC-22F6-4607-8787-1EC950718431}" srcOrd="1" destOrd="0" presId="urn:microsoft.com/office/officeart/2005/8/layout/process3"/>
    <dgm:cxn modelId="{E8DFD852-3B16-47B1-BB70-593D7E1FA1B0}" type="presParOf" srcId="{34718769-B2BE-4B22-900E-ECBAE6B4AACD}" destId="{EE78DF78-BB2A-489A-A5D3-BA09063C5953}" srcOrd="2" destOrd="0" presId="urn:microsoft.com/office/officeart/2005/8/layout/process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F67C02-4612-4803-B4D2-E8F240B3CD63}" type="doc">
      <dgm:prSet loTypeId="urn:microsoft.com/office/officeart/2005/8/layout/process3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GB"/>
        </a:p>
      </dgm:t>
    </dgm:pt>
    <dgm:pt modelId="{36C484F2-0029-4BE7-96E1-C906D9A9CAC0}">
      <dgm:prSet phldrT="[Text]" custT="1"/>
      <dgm:spPr/>
      <dgm:t>
        <a:bodyPr/>
        <a:lstStyle/>
        <a:p>
          <a:r>
            <a:rPr lang="en-US" sz="1600" b="1" dirty="0" smtClean="0">
              <a:latin typeface="Century Gothic" pitchFamily="34" charset="0"/>
            </a:rPr>
            <a:t>Prescriptive Analytics</a:t>
          </a:r>
          <a:endParaRPr lang="en-GB" sz="1600" b="1" dirty="0">
            <a:latin typeface="Century Gothic" pitchFamily="34" charset="0"/>
          </a:endParaRPr>
        </a:p>
      </dgm:t>
    </dgm:pt>
    <dgm:pt modelId="{06E32D2C-A224-42E3-BE6B-04E41784376A}" type="parTrans" cxnId="{F1D12384-CCC2-44F9-B975-1DBBE78E0407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35D3C415-EB90-43D7-A6D0-7EC2F007E2E7}" type="sibTrans" cxnId="{F1D12384-CCC2-44F9-B975-1DBBE78E0407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B21BE3FF-A35D-4041-B723-F15574DC237C}">
      <dgm:prSet phldrT="[Text]" custT="1"/>
      <dgm:spPr/>
      <dgm:t>
        <a:bodyPr/>
        <a:lstStyle/>
        <a:p>
          <a:r>
            <a:rPr lang="en-US" sz="1600" dirty="0" smtClean="0">
              <a:latin typeface="Century Gothic" pitchFamily="34" charset="0"/>
            </a:rPr>
            <a:t>Fore sight</a:t>
          </a:r>
          <a:endParaRPr lang="en-GB" sz="1600" dirty="0">
            <a:latin typeface="Century Gothic" pitchFamily="34" charset="0"/>
          </a:endParaRPr>
        </a:p>
      </dgm:t>
    </dgm:pt>
    <dgm:pt modelId="{B8E12AB0-786B-40F7-84BD-8AD4863CDAFB}" type="parTrans" cxnId="{163A4203-DD27-4DA8-B21E-0FD8C4281E99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9F4B5B6E-E342-4C37-B596-2FDFBD962861}" type="sibTrans" cxnId="{163A4203-DD27-4DA8-B21E-0FD8C4281E99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744FDB2A-F101-4AFA-A1B7-AD5176765E9F}">
      <dgm:prSet phldrT="[Text]" custT="1"/>
      <dgm:spPr/>
      <dgm:t>
        <a:bodyPr/>
        <a:lstStyle/>
        <a:p>
          <a:r>
            <a:rPr lang="en-US" sz="1600" dirty="0" smtClean="0">
              <a:latin typeface="Century Gothic" pitchFamily="34" charset="0"/>
            </a:rPr>
            <a:t>How to make it happen?</a:t>
          </a:r>
          <a:endParaRPr lang="en-GB" sz="1600" dirty="0">
            <a:latin typeface="Century Gothic" pitchFamily="34" charset="0"/>
          </a:endParaRPr>
        </a:p>
      </dgm:t>
    </dgm:pt>
    <dgm:pt modelId="{AD6DCE9C-8EBA-40FE-9ED6-1099B357311D}" type="parTrans" cxnId="{BD765D4D-D945-406E-9BB7-1B6F726EED4B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9CD49A73-A6B0-46E5-9EF6-F031CB222E2C}" type="sibTrans" cxnId="{BD765D4D-D945-406E-9BB7-1B6F726EED4B}">
      <dgm:prSet/>
      <dgm:spPr/>
      <dgm:t>
        <a:bodyPr/>
        <a:lstStyle/>
        <a:p>
          <a:endParaRPr lang="en-GB" sz="1600">
            <a:latin typeface="Century Gothic" pitchFamily="34" charset="0"/>
          </a:endParaRPr>
        </a:p>
      </dgm:t>
    </dgm:pt>
    <dgm:pt modelId="{A58C43DF-D4D5-41C9-A642-D3F9A3142113}" type="pres">
      <dgm:prSet presAssocID="{D9F67C02-4612-4803-B4D2-E8F240B3CD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4718769-B2BE-4B22-900E-ECBAE6B4AACD}" type="pres">
      <dgm:prSet presAssocID="{36C484F2-0029-4BE7-96E1-C906D9A9CAC0}" presName="composite" presStyleCnt="0"/>
      <dgm:spPr/>
    </dgm:pt>
    <dgm:pt modelId="{03D0ACEC-E512-4CF5-AD71-84F9EDB71764}" type="pres">
      <dgm:prSet presAssocID="{36C484F2-0029-4BE7-96E1-C906D9A9CAC0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05E8EC-22F6-4607-8787-1EC950718431}" type="pres">
      <dgm:prSet presAssocID="{36C484F2-0029-4BE7-96E1-C906D9A9CAC0}" presName="parSh" presStyleLbl="node1" presStyleIdx="0" presStyleCnt="1"/>
      <dgm:spPr/>
      <dgm:t>
        <a:bodyPr/>
        <a:lstStyle/>
        <a:p>
          <a:endParaRPr lang="en-GB"/>
        </a:p>
      </dgm:t>
    </dgm:pt>
    <dgm:pt modelId="{EE78DF78-BB2A-489A-A5D3-BA09063C5953}" type="pres">
      <dgm:prSet presAssocID="{36C484F2-0029-4BE7-96E1-C906D9A9CAC0}" presName="desTx" presStyleLbl="fgAcc1" presStyleIdx="0" presStyleCnt="1" custLinFactNeighborX="-2451" custLinFactNeighborY="-88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1D12384-CCC2-44F9-B975-1DBBE78E0407}" srcId="{D9F67C02-4612-4803-B4D2-E8F240B3CD63}" destId="{36C484F2-0029-4BE7-96E1-C906D9A9CAC0}" srcOrd="0" destOrd="0" parTransId="{06E32D2C-A224-42E3-BE6B-04E41784376A}" sibTransId="{35D3C415-EB90-43D7-A6D0-7EC2F007E2E7}"/>
    <dgm:cxn modelId="{BFD99EF2-825E-4FD7-9720-8CBECE786EFC}" type="presOf" srcId="{744FDB2A-F101-4AFA-A1B7-AD5176765E9F}" destId="{EE78DF78-BB2A-489A-A5D3-BA09063C5953}" srcOrd="0" destOrd="1" presId="urn:microsoft.com/office/officeart/2005/8/layout/process3"/>
    <dgm:cxn modelId="{163A4203-DD27-4DA8-B21E-0FD8C4281E99}" srcId="{36C484F2-0029-4BE7-96E1-C906D9A9CAC0}" destId="{B21BE3FF-A35D-4041-B723-F15574DC237C}" srcOrd="0" destOrd="0" parTransId="{B8E12AB0-786B-40F7-84BD-8AD4863CDAFB}" sibTransId="{9F4B5B6E-E342-4C37-B596-2FDFBD962861}"/>
    <dgm:cxn modelId="{BD765D4D-D945-406E-9BB7-1B6F726EED4B}" srcId="{36C484F2-0029-4BE7-96E1-C906D9A9CAC0}" destId="{744FDB2A-F101-4AFA-A1B7-AD5176765E9F}" srcOrd="1" destOrd="0" parTransId="{AD6DCE9C-8EBA-40FE-9ED6-1099B357311D}" sibTransId="{9CD49A73-A6B0-46E5-9EF6-F031CB222E2C}"/>
    <dgm:cxn modelId="{484F2D7A-94B7-435B-8037-7F565956333B}" type="presOf" srcId="{36C484F2-0029-4BE7-96E1-C906D9A9CAC0}" destId="{03D0ACEC-E512-4CF5-AD71-84F9EDB71764}" srcOrd="0" destOrd="0" presId="urn:microsoft.com/office/officeart/2005/8/layout/process3"/>
    <dgm:cxn modelId="{14DC10B8-A63E-4E88-B87E-3559726042FA}" type="presOf" srcId="{B21BE3FF-A35D-4041-B723-F15574DC237C}" destId="{EE78DF78-BB2A-489A-A5D3-BA09063C5953}" srcOrd="0" destOrd="0" presId="urn:microsoft.com/office/officeart/2005/8/layout/process3"/>
    <dgm:cxn modelId="{F6F42C2A-FE8B-4691-94B4-508955C3D1BD}" type="presOf" srcId="{D9F67C02-4612-4803-B4D2-E8F240B3CD63}" destId="{A58C43DF-D4D5-41C9-A642-D3F9A3142113}" srcOrd="0" destOrd="0" presId="urn:microsoft.com/office/officeart/2005/8/layout/process3"/>
    <dgm:cxn modelId="{B675B21D-188D-4258-B570-13A024FA6BC6}" type="presOf" srcId="{36C484F2-0029-4BE7-96E1-C906D9A9CAC0}" destId="{2205E8EC-22F6-4607-8787-1EC950718431}" srcOrd="1" destOrd="0" presId="urn:microsoft.com/office/officeart/2005/8/layout/process3"/>
    <dgm:cxn modelId="{945A0DDF-520E-4D49-B099-3B45D6846A0D}" type="presParOf" srcId="{A58C43DF-D4D5-41C9-A642-D3F9A3142113}" destId="{34718769-B2BE-4B22-900E-ECBAE6B4AACD}" srcOrd="0" destOrd="0" presId="urn:microsoft.com/office/officeart/2005/8/layout/process3"/>
    <dgm:cxn modelId="{13098CCA-6007-4A5D-B641-D34DCD4B22B3}" type="presParOf" srcId="{34718769-B2BE-4B22-900E-ECBAE6B4AACD}" destId="{03D0ACEC-E512-4CF5-AD71-84F9EDB71764}" srcOrd="0" destOrd="0" presId="urn:microsoft.com/office/officeart/2005/8/layout/process3"/>
    <dgm:cxn modelId="{9B3A6C19-39C2-4578-8E59-4F90D43C76E4}" type="presParOf" srcId="{34718769-B2BE-4B22-900E-ECBAE6B4AACD}" destId="{2205E8EC-22F6-4607-8787-1EC950718431}" srcOrd="1" destOrd="0" presId="urn:microsoft.com/office/officeart/2005/8/layout/process3"/>
    <dgm:cxn modelId="{D0EC8937-C765-4721-A9FA-533D654C4BB5}" type="presParOf" srcId="{34718769-B2BE-4B22-900E-ECBAE6B4AACD}" destId="{EE78DF78-BB2A-489A-A5D3-BA09063C5953}" srcOrd="2" destOrd="0" presId="urn:microsoft.com/office/officeart/2005/8/layout/process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F67C02-4612-4803-B4D2-E8F240B3CD63}" type="doc">
      <dgm:prSet loTypeId="urn:microsoft.com/office/officeart/2005/8/layout/process3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36C484F2-0029-4BE7-96E1-C906D9A9CAC0}">
      <dgm:prSet phldrT="[Text]" custT="1"/>
      <dgm:spPr/>
      <dgm:t>
        <a:bodyPr/>
        <a:lstStyle/>
        <a:p>
          <a:r>
            <a:rPr lang="en-US" sz="1800" b="1" dirty="0" smtClean="0">
              <a:latin typeface="Century Gothic" pitchFamily="34" charset="0"/>
            </a:rPr>
            <a:t>Predictive Analytics</a:t>
          </a:r>
          <a:endParaRPr lang="en-GB" sz="1800" b="1" dirty="0">
            <a:latin typeface="Century Gothic" pitchFamily="34" charset="0"/>
          </a:endParaRPr>
        </a:p>
      </dgm:t>
    </dgm:pt>
    <dgm:pt modelId="{06E32D2C-A224-42E3-BE6B-04E41784376A}" type="parTrans" cxnId="{F1D12384-CCC2-44F9-B975-1DBBE78E0407}">
      <dgm:prSet/>
      <dgm:spPr/>
      <dgm:t>
        <a:bodyPr/>
        <a:lstStyle/>
        <a:p>
          <a:endParaRPr lang="en-GB" sz="1800">
            <a:latin typeface="Century Gothic" pitchFamily="34" charset="0"/>
          </a:endParaRPr>
        </a:p>
      </dgm:t>
    </dgm:pt>
    <dgm:pt modelId="{35D3C415-EB90-43D7-A6D0-7EC2F007E2E7}" type="sibTrans" cxnId="{F1D12384-CCC2-44F9-B975-1DBBE78E0407}">
      <dgm:prSet/>
      <dgm:spPr/>
      <dgm:t>
        <a:bodyPr/>
        <a:lstStyle/>
        <a:p>
          <a:endParaRPr lang="en-GB" sz="1800">
            <a:latin typeface="Century Gothic" pitchFamily="34" charset="0"/>
          </a:endParaRPr>
        </a:p>
      </dgm:t>
    </dgm:pt>
    <dgm:pt modelId="{B21BE3FF-A35D-4041-B723-F15574DC237C}">
      <dgm:prSet phldrT="[Text]" custT="1"/>
      <dgm:spPr/>
      <dgm:t>
        <a:bodyPr/>
        <a:lstStyle/>
        <a:p>
          <a:r>
            <a:rPr lang="en-US" sz="1800" dirty="0" smtClean="0">
              <a:latin typeface="Century Gothic" pitchFamily="34" charset="0"/>
            </a:rPr>
            <a:t>Foresight</a:t>
          </a:r>
          <a:endParaRPr lang="en-GB" sz="1800" dirty="0">
            <a:latin typeface="Century Gothic" pitchFamily="34" charset="0"/>
          </a:endParaRPr>
        </a:p>
      </dgm:t>
    </dgm:pt>
    <dgm:pt modelId="{B8E12AB0-786B-40F7-84BD-8AD4863CDAFB}" type="parTrans" cxnId="{163A4203-DD27-4DA8-B21E-0FD8C4281E99}">
      <dgm:prSet/>
      <dgm:spPr/>
      <dgm:t>
        <a:bodyPr/>
        <a:lstStyle/>
        <a:p>
          <a:endParaRPr lang="en-GB" sz="1800">
            <a:latin typeface="Century Gothic" pitchFamily="34" charset="0"/>
          </a:endParaRPr>
        </a:p>
      </dgm:t>
    </dgm:pt>
    <dgm:pt modelId="{9F4B5B6E-E342-4C37-B596-2FDFBD962861}" type="sibTrans" cxnId="{163A4203-DD27-4DA8-B21E-0FD8C4281E99}">
      <dgm:prSet/>
      <dgm:spPr/>
      <dgm:t>
        <a:bodyPr/>
        <a:lstStyle/>
        <a:p>
          <a:endParaRPr lang="en-GB" sz="1800">
            <a:latin typeface="Century Gothic" pitchFamily="34" charset="0"/>
          </a:endParaRPr>
        </a:p>
      </dgm:t>
    </dgm:pt>
    <dgm:pt modelId="{744FDB2A-F101-4AFA-A1B7-AD5176765E9F}">
      <dgm:prSet phldrT="[Text]" custT="1"/>
      <dgm:spPr/>
      <dgm:t>
        <a:bodyPr/>
        <a:lstStyle/>
        <a:p>
          <a:r>
            <a:rPr lang="en-US" sz="1800" dirty="0" smtClean="0">
              <a:latin typeface="Century Gothic" pitchFamily="34" charset="0"/>
            </a:rPr>
            <a:t>What will happen?</a:t>
          </a:r>
          <a:endParaRPr lang="en-GB" sz="1800" dirty="0">
            <a:latin typeface="Century Gothic" pitchFamily="34" charset="0"/>
          </a:endParaRPr>
        </a:p>
      </dgm:t>
    </dgm:pt>
    <dgm:pt modelId="{AD6DCE9C-8EBA-40FE-9ED6-1099B357311D}" type="parTrans" cxnId="{BD765D4D-D945-406E-9BB7-1B6F726EED4B}">
      <dgm:prSet/>
      <dgm:spPr/>
      <dgm:t>
        <a:bodyPr/>
        <a:lstStyle/>
        <a:p>
          <a:endParaRPr lang="en-GB" sz="1800">
            <a:latin typeface="Century Gothic" pitchFamily="34" charset="0"/>
          </a:endParaRPr>
        </a:p>
      </dgm:t>
    </dgm:pt>
    <dgm:pt modelId="{9CD49A73-A6B0-46E5-9EF6-F031CB222E2C}" type="sibTrans" cxnId="{BD765D4D-D945-406E-9BB7-1B6F726EED4B}">
      <dgm:prSet/>
      <dgm:spPr/>
      <dgm:t>
        <a:bodyPr/>
        <a:lstStyle/>
        <a:p>
          <a:endParaRPr lang="en-GB" sz="1800">
            <a:latin typeface="Century Gothic" pitchFamily="34" charset="0"/>
          </a:endParaRPr>
        </a:p>
      </dgm:t>
    </dgm:pt>
    <dgm:pt modelId="{A58C43DF-D4D5-41C9-A642-D3F9A3142113}" type="pres">
      <dgm:prSet presAssocID="{D9F67C02-4612-4803-B4D2-E8F240B3CD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4718769-B2BE-4B22-900E-ECBAE6B4AACD}" type="pres">
      <dgm:prSet presAssocID="{36C484F2-0029-4BE7-96E1-C906D9A9CAC0}" presName="composite" presStyleCnt="0"/>
      <dgm:spPr/>
    </dgm:pt>
    <dgm:pt modelId="{03D0ACEC-E512-4CF5-AD71-84F9EDB71764}" type="pres">
      <dgm:prSet presAssocID="{36C484F2-0029-4BE7-96E1-C906D9A9CAC0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05E8EC-22F6-4607-8787-1EC950718431}" type="pres">
      <dgm:prSet presAssocID="{36C484F2-0029-4BE7-96E1-C906D9A9CAC0}" presName="parSh" presStyleLbl="node1" presStyleIdx="0" presStyleCnt="1"/>
      <dgm:spPr/>
      <dgm:t>
        <a:bodyPr/>
        <a:lstStyle/>
        <a:p>
          <a:endParaRPr lang="en-GB"/>
        </a:p>
      </dgm:t>
    </dgm:pt>
    <dgm:pt modelId="{EE78DF78-BB2A-489A-A5D3-BA09063C5953}" type="pres">
      <dgm:prSet presAssocID="{36C484F2-0029-4BE7-96E1-C906D9A9CAC0}" presName="desTx" presStyleLbl="fgAcc1" presStyleIdx="0" presStyleCnt="1" custLinFactNeighborX="-2451" custLinFactNeighborY="-88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1D12384-CCC2-44F9-B975-1DBBE78E0407}" srcId="{D9F67C02-4612-4803-B4D2-E8F240B3CD63}" destId="{36C484F2-0029-4BE7-96E1-C906D9A9CAC0}" srcOrd="0" destOrd="0" parTransId="{06E32D2C-A224-42E3-BE6B-04E41784376A}" sibTransId="{35D3C415-EB90-43D7-A6D0-7EC2F007E2E7}"/>
    <dgm:cxn modelId="{FEECB31C-0937-4DED-B0AE-488174AEFF28}" type="presOf" srcId="{36C484F2-0029-4BE7-96E1-C906D9A9CAC0}" destId="{2205E8EC-22F6-4607-8787-1EC950718431}" srcOrd="1" destOrd="0" presId="urn:microsoft.com/office/officeart/2005/8/layout/process3"/>
    <dgm:cxn modelId="{C9281E0E-C121-48FE-B93E-8F59B9FE5784}" type="presOf" srcId="{744FDB2A-F101-4AFA-A1B7-AD5176765E9F}" destId="{EE78DF78-BB2A-489A-A5D3-BA09063C5953}" srcOrd="0" destOrd="1" presId="urn:microsoft.com/office/officeart/2005/8/layout/process3"/>
    <dgm:cxn modelId="{163A4203-DD27-4DA8-B21E-0FD8C4281E99}" srcId="{36C484F2-0029-4BE7-96E1-C906D9A9CAC0}" destId="{B21BE3FF-A35D-4041-B723-F15574DC237C}" srcOrd="0" destOrd="0" parTransId="{B8E12AB0-786B-40F7-84BD-8AD4863CDAFB}" sibTransId="{9F4B5B6E-E342-4C37-B596-2FDFBD962861}"/>
    <dgm:cxn modelId="{560E64B7-4D89-4295-AE74-172603B792CC}" type="presOf" srcId="{D9F67C02-4612-4803-B4D2-E8F240B3CD63}" destId="{A58C43DF-D4D5-41C9-A642-D3F9A3142113}" srcOrd="0" destOrd="0" presId="urn:microsoft.com/office/officeart/2005/8/layout/process3"/>
    <dgm:cxn modelId="{BD765D4D-D945-406E-9BB7-1B6F726EED4B}" srcId="{36C484F2-0029-4BE7-96E1-C906D9A9CAC0}" destId="{744FDB2A-F101-4AFA-A1B7-AD5176765E9F}" srcOrd="1" destOrd="0" parTransId="{AD6DCE9C-8EBA-40FE-9ED6-1099B357311D}" sibTransId="{9CD49A73-A6B0-46E5-9EF6-F031CB222E2C}"/>
    <dgm:cxn modelId="{2ABE11FB-B200-4AD5-B2F7-113328C144A6}" type="presOf" srcId="{36C484F2-0029-4BE7-96E1-C906D9A9CAC0}" destId="{03D0ACEC-E512-4CF5-AD71-84F9EDB71764}" srcOrd="0" destOrd="0" presId="urn:microsoft.com/office/officeart/2005/8/layout/process3"/>
    <dgm:cxn modelId="{84BB38DB-1E2E-44AD-B680-FE695BD60117}" type="presOf" srcId="{B21BE3FF-A35D-4041-B723-F15574DC237C}" destId="{EE78DF78-BB2A-489A-A5D3-BA09063C5953}" srcOrd="0" destOrd="0" presId="urn:microsoft.com/office/officeart/2005/8/layout/process3"/>
    <dgm:cxn modelId="{960F0463-D79A-4490-A9DE-A7AB04FCC5C7}" type="presParOf" srcId="{A58C43DF-D4D5-41C9-A642-D3F9A3142113}" destId="{34718769-B2BE-4B22-900E-ECBAE6B4AACD}" srcOrd="0" destOrd="0" presId="urn:microsoft.com/office/officeart/2005/8/layout/process3"/>
    <dgm:cxn modelId="{9020A97C-2AD1-4695-851A-B845AE6D1722}" type="presParOf" srcId="{34718769-B2BE-4B22-900E-ECBAE6B4AACD}" destId="{03D0ACEC-E512-4CF5-AD71-84F9EDB71764}" srcOrd="0" destOrd="0" presId="urn:microsoft.com/office/officeart/2005/8/layout/process3"/>
    <dgm:cxn modelId="{266DCABA-A7A0-4983-B521-8A0A3848E9F6}" type="presParOf" srcId="{34718769-B2BE-4B22-900E-ECBAE6B4AACD}" destId="{2205E8EC-22F6-4607-8787-1EC950718431}" srcOrd="1" destOrd="0" presId="urn:microsoft.com/office/officeart/2005/8/layout/process3"/>
    <dgm:cxn modelId="{7D326782-5A5E-40A4-A381-48DAD50D9758}" type="presParOf" srcId="{34718769-B2BE-4B22-900E-ECBAE6B4AACD}" destId="{EE78DF78-BB2A-489A-A5D3-BA09063C5953}" srcOrd="2" destOrd="0" presId="urn:microsoft.com/office/officeart/2005/8/layout/process3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F67C02-4612-4803-B4D2-E8F240B3CD63}" type="doc">
      <dgm:prSet loTypeId="urn:microsoft.com/office/officeart/2005/8/layout/process3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36C484F2-0029-4BE7-96E1-C906D9A9CAC0}">
      <dgm:prSet phldrT="[Text]" custT="1"/>
      <dgm:spPr/>
      <dgm:t>
        <a:bodyPr/>
        <a:lstStyle/>
        <a:p>
          <a:r>
            <a:rPr lang="en-US" sz="1200" b="1" dirty="0" smtClean="0">
              <a:latin typeface="Century Gothic" pitchFamily="34" charset="0"/>
            </a:rPr>
            <a:t>Predictive Analytics</a:t>
          </a:r>
          <a:endParaRPr lang="en-GB" sz="1200" b="1" dirty="0">
            <a:latin typeface="Century Gothic" pitchFamily="34" charset="0"/>
          </a:endParaRPr>
        </a:p>
      </dgm:t>
    </dgm:pt>
    <dgm:pt modelId="{06E32D2C-A224-42E3-BE6B-04E41784376A}" type="parTrans" cxnId="{F1D12384-CCC2-44F9-B975-1DBBE78E0407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35D3C415-EB90-43D7-A6D0-7EC2F007E2E7}" type="sibTrans" cxnId="{F1D12384-CCC2-44F9-B975-1DBBE78E0407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B21BE3FF-A35D-4041-B723-F15574DC237C}">
      <dgm:prSet phldrT="[Text]" custT="1"/>
      <dgm:spPr/>
      <dgm:t>
        <a:bodyPr/>
        <a:lstStyle/>
        <a:p>
          <a:r>
            <a:rPr lang="en-US" sz="1200" dirty="0" smtClean="0">
              <a:latin typeface="Century Gothic" pitchFamily="34" charset="0"/>
            </a:rPr>
            <a:t>Foresight</a:t>
          </a:r>
          <a:endParaRPr lang="en-GB" sz="1200" dirty="0">
            <a:latin typeface="Century Gothic" pitchFamily="34" charset="0"/>
          </a:endParaRPr>
        </a:p>
      </dgm:t>
    </dgm:pt>
    <dgm:pt modelId="{B8E12AB0-786B-40F7-84BD-8AD4863CDAFB}" type="parTrans" cxnId="{163A4203-DD27-4DA8-B21E-0FD8C4281E99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9F4B5B6E-E342-4C37-B596-2FDFBD962861}" type="sibTrans" cxnId="{163A4203-DD27-4DA8-B21E-0FD8C4281E99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744FDB2A-F101-4AFA-A1B7-AD5176765E9F}">
      <dgm:prSet phldrT="[Text]" custT="1"/>
      <dgm:spPr/>
      <dgm:t>
        <a:bodyPr/>
        <a:lstStyle/>
        <a:p>
          <a:r>
            <a:rPr lang="en-US" sz="1200" dirty="0" smtClean="0">
              <a:latin typeface="Century Gothic" pitchFamily="34" charset="0"/>
            </a:rPr>
            <a:t>What will happen?</a:t>
          </a:r>
          <a:endParaRPr lang="en-GB" sz="1200" dirty="0">
            <a:latin typeface="Century Gothic" pitchFamily="34" charset="0"/>
          </a:endParaRPr>
        </a:p>
      </dgm:t>
    </dgm:pt>
    <dgm:pt modelId="{AD6DCE9C-8EBA-40FE-9ED6-1099B357311D}" type="parTrans" cxnId="{BD765D4D-D945-406E-9BB7-1B6F726EED4B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9CD49A73-A6B0-46E5-9EF6-F031CB222E2C}" type="sibTrans" cxnId="{BD765D4D-D945-406E-9BB7-1B6F726EED4B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A58C43DF-D4D5-41C9-A642-D3F9A3142113}" type="pres">
      <dgm:prSet presAssocID="{D9F67C02-4612-4803-B4D2-E8F240B3CD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4718769-B2BE-4B22-900E-ECBAE6B4AACD}" type="pres">
      <dgm:prSet presAssocID="{36C484F2-0029-4BE7-96E1-C906D9A9CAC0}" presName="composite" presStyleCnt="0"/>
      <dgm:spPr/>
    </dgm:pt>
    <dgm:pt modelId="{03D0ACEC-E512-4CF5-AD71-84F9EDB71764}" type="pres">
      <dgm:prSet presAssocID="{36C484F2-0029-4BE7-96E1-C906D9A9CAC0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05E8EC-22F6-4607-8787-1EC950718431}" type="pres">
      <dgm:prSet presAssocID="{36C484F2-0029-4BE7-96E1-C906D9A9CAC0}" presName="parSh" presStyleLbl="node1" presStyleIdx="0" presStyleCnt="1"/>
      <dgm:spPr/>
      <dgm:t>
        <a:bodyPr/>
        <a:lstStyle/>
        <a:p>
          <a:endParaRPr lang="en-GB"/>
        </a:p>
      </dgm:t>
    </dgm:pt>
    <dgm:pt modelId="{EE78DF78-BB2A-489A-A5D3-BA09063C5953}" type="pres">
      <dgm:prSet presAssocID="{36C484F2-0029-4BE7-96E1-C906D9A9CAC0}" presName="desTx" presStyleLbl="fgAcc1" presStyleIdx="0" presStyleCnt="1" custLinFactNeighborX="-2451" custLinFactNeighborY="-88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1D12384-CCC2-44F9-B975-1DBBE78E0407}" srcId="{D9F67C02-4612-4803-B4D2-E8F240B3CD63}" destId="{36C484F2-0029-4BE7-96E1-C906D9A9CAC0}" srcOrd="0" destOrd="0" parTransId="{06E32D2C-A224-42E3-BE6B-04E41784376A}" sibTransId="{35D3C415-EB90-43D7-A6D0-7EC2F007E2E7}"/>
    <dgm:cxn modelId="{E0CB91CA-EFD3-4328-BDD7-5C1BE8A32E1C}" type="presOf" srcId="{36C484F2-0029-4BE7-96E1-C906D9A9CAC0}" destId="{2205E8EC-22F6-4607-8787-1EC950718431}" srcOrd="1" destOrd="0" presId="urn:microsoft.com/office/officeart/2005/8/layout/process3"/>
    <dgm:cxn modelId="{C9F7B69D-A8A9-49AA-B3B7-F452B253D390}" type="presOf" srcId="{744FDB2A-F101-4AFA-A1B7-AD5176765E9F}" destId="{EE78DF78-BB2A-489A-A5D3-BA09063C5953}" srcOrd="0" destOrd="1" presId="urn:microsoft.com/office/officeart/2005/8/layout/process3"/>
    <dgm:cxn modelId="{163A4203-DD27-4DA8-B21E-0FD8C4281E99}" srcId="{36C484F2-0029-4BE7-96E1-C906D9A9CAC0}" destId="{B21BE3FF-A35D-4041-B723-F15574DC237C}" srcOrd="0" destOrd="0" parTransId="{B8E12AB0-786B-40F7-84BD-8AD4863CDAFB}" sibTransId="{9F4B5B6E-E342-4C37-B596-2FDFBD962861}"/>
    <dgm:cxn modelId="{68DBB79B-FF43-45BB-99FD-B70CDEC1A0A5}" type="presOf" srcId="{D9F67C02-4612-4803-B4D2-E8F240B3CD63}" destId="{A58C43DF-D4D5-41C9-A642-D3F9A3142113}" srcOrd="0" destOrd="0" presId="urn:microsoft.com/office/officeart/2005/8/layout/process3"/>
    <dgm:cxn modelId="{30EB3C4D-6D37-40D8-840D-E76D4286FE68}" type="presOf" srcId="{36C484F2-0029-4BE7-96E1-C906D9A9CAC0}" destId="{03D0ACEC-E512-4CF5-AD71-84F9EDB71764}" srcOrd="0" destOrd="0" presId="urn:microsoft.com/office/officeart/2005/8/layout/process3"/>
    <dgm:cxn modelId="{BD765D4D-D945-406E-9BB7-1B6F726EED4B}" srcId="{36C484F2-0029-4BE7-96E1-C906D9A9CAC0}" destId="{744FDB2A-F101-4AFA-A1B7-AD5176765E9F}" srcOrd="1" destOrd="0" parTransId="{AD6DCE9C-8EBA-40FE-9ED6-1099B357311D}" sibTransId="{9CD49A73-A6B0-46E5-9EF6-F031CB222E2C}"/>
    <dgm:cxn modelId="{35F289FE-A116-4DCA-B0B8-0E1648B7DBA1}" type="presOf" srcId="{B21BE3FF-A35D-4041-B723-F15574DC237C}" destId="{EE78DF78-BB2A-489A-A5D3-BA09063C5953}" srcOrd="0" destOrd="0" presId="urn:microsoft.com/office/officeart/2005/8/layout/process3"/>
    <dgm:cxn modelId="{45F1EAF9-7BD0-4D2E-8FAD-2744DE20E5B8}" type="presParOf" srcId="{A58C43DF-D4D5-41C9-A642-D3F9A3142113}" destId="{34718769-B2BE-4B22-900E-ECBAE6B4AACD}" srcOrd="0" destOrd="0" presId="urn:microsoft.com/office/officeart/2005/8/layout/process3"/>
    <dgm:cxn modelId="{EF343801-FD87-47B9-AB17-EB40F363FDDC}" type="presParOf" srcId="{34718769-B2BE-4B22-900E-ECBAE6B4AACD}" destId="{03D0ACEC-E512-4CF5-AD71-84F9EDB71764}" srcOrd="0" destOrd="0" presId="urn:microsoft.com/office/officeart/2005/8/layout/process3"/>
    <dgm:cxn modelId="{C6E8E2FC-958F-4238-B8AE-FAE9C7913D28}" type="presParOf" srcId="{34718769-B2BE-4B22-900E-ECBAE6B4AACD}" destId="{2205E8EC-22F6-4607-8787-1EC950718431}" srcOrd="1" destOrd="0" presId="urn:microsoft.com/office/officeart/2005/8/layout/process3"/>
    <dgm:cxn modelId="{31599BEF-120B-4374-9E5A-8A98EC4520B7}" type="presParOf" srcId="{34718769-B2BE-4B22-900E-ECBAE6B4AACD}" destId="{EE78DF78-BB2A-489A-A5D3-BA09063C5953}" srcOrd="2" destOrd="0" presId="urn:microsoft.com/office/officeart/2005/8/layout/process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F67C02-4612-4803-B4D2-E8F240B3CD63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C484F2-0029-4BE7-96E1-C906D9A9CAC0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200" b="1" dirty="0" smtClean="0">
              <a:latin typeface="Century Gothic" pitchFamily="34" charset="0"/>
            </a:rPr>
            <a:t>Descriptive Analytics</a:t>
          </a:r>
          <a:endParaRPr lang="en-GB" sz="1200" b="1" dirty="0">
            <a:latin typeface="Century Gothic" pitchFamily="34" charset="0"/>
          </a:endParaRPr>
        </a:p>
      </dgm:t>
    </dgm:pt>
    <dgm:pt modelId="{06E32D2C-A224-42E3-BE6B-04E41784376A}" type="parTrans" cxnId="{F1D12384-CCC2-44F9-B975-1DBBE78E040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200">
            <a:latin typeface="Century Gothic" pitchFamily="34" charset="0"/>
          </a:endParaRPr>
        </a:p>
      </dgm:t>
    </dgm:pt>
    <dgm:pt modelId="{35D3C415-EB90-43D7-A6D0-7EC2F007E2E7}" type="sibTrans" cxnId="{F1D12384-CCC2-44F9-B975-1DBBE78E0407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200">
            <a:latin typeface="Century Gothic" pitchFamily="34" charset="0"/>
          </a:endParaRPr>
        </a:p>
      </dgm:t>
    </dgm:pt>
    <dgm:pt modelId="{B21BE3FF-A35D-4041-B723-F15574DC237C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200" dirty="0" smtClean="0">
              <a:latin typeface="Century Gothic" pitchFamily="34" charset="0"/>
            </a:rPr>
            <a:t>Hindsight</a:t>
          </a:r>
          <a:endParaRPr lang="en-GB" sz="1200" dirty="0">
            <a:latin typeface="Century Gothic" pitchFamily="34" charset="0"/>
          </a:endParaRPr>
        </a:p>
      </dgm:t>
    </dgm:pt>
    <dgm:pt modelId="{B8E12AB0-786B-40F7-84BD-8AD4863CDAFB}" type="parTrans" cxnId="{163A4203-DD27-4DA8-B21E-0FD8C4281E9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200">
            <a:latin typeface="Century Gothic" pitchFamily="34" charset="0"/>
          </a:endParaRPr>
        </a:p>
      </dgm:t>
    </dgm:pt>
    <dgm:pt modelId="{9F4B5B6E-E342-4C37-B596-2FDFBD962861}" type="sibTrans" cxnId="{163A4203-DD27-4DA8-B21E-0FD8C4281E99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200">
            <a:latin typeface="Century Gothic" pitchFamily="34" charset="0"/>
          </a:endParaRPr>
        </a:p>
      </dgm:t>
    </dgm:pt>
    <dgm:pt modelId="{744FDB2A-F101-4AFA-A1B7-AD5176765E9F}">
      <dgm:prSet phldrT="[Text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en-US" sz="1200" dirty="0" smtClean="0">
              <a:latin typeface="Century Gothic" pitchFamily="34" charset="0"/>
            </a:rPr>
            <a:t>What happened?</a:t>
          </a:r>
          <a:endParaRPr lang="en-GB" sz="1200" dirty="0">
            <a:latin typeface="Century Gothic" pitchFamily="34" charset="0"/>
          </a:endParaRPr>
        </a:p>
      </dgm:t>
    </dgm:pt>
    <dgm:pt modelId="{AD6DCE9C-8EBA-40FE-9ED6-1099B357311D}" type="parTrans" cxnId="{BD765D4D-D945-406E-9BB7-1B6F726EED4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200">
            <a:latin typeface="Century Gothic" pitchFamily="34" charset="0"/>
          </a:endParaRPr>
        </a:p>
      </dgm:t>
    </dgm:pt>
    <dgm:pt modelId="{9CD49A73-A6B0-46E5-9EF6-F031CB222E2C}" type="sibTrans" cxnId="{BD765D4D-D945-406E-9BB7-1B6F726EED4B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en-GB" sz="1200">
            <a:latin typeface="Century Gothic" pitchFamily="34" charset="0"/>
          </a:endParaRPr>
        </a:p>
      </dgm:t>
    </dgm:pt>
    <dgm:pt modelId="{A58C43DF-D4D5-41C9-A642-D3F9A3142113}" type="pres">
      <dgm:prSet presAssocID="{D9F67C02-4612-4803-B4D2-E8F240B3CD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4718769-B2BE-4B22-900E-ECBAE6B4AACD}" type="pres">
      <dgm:prSet presAssocID="{36C484F2-0029-4BE7-96E1-C906D9A9CAC0}" presName="composite" presStyleCnt="0"/>
      <dgm:spPr/>
    </dgm:pt>
    <dgm:pt modelId="{03D0ACEC-E512-4CF5-AD71-84F9EDB71764}" type="pres">
      <dgm:prSet presAssocID="{36C484F2-0029-4BE7-96E1-C906D9A9CAC0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05E8EC-22F6-4607-8787-1EC950718431}" type="pres">
      <dgm:prSet presAssocID="{36C484F2-0029-4BE7-96E1-C906D9A9CAC0}" presName="parSh" presStyleLbl="node1" presStyleIdx="0" presStyleCnt="1"/>
      <dgm:spPr/>
      <dgm:t>
        <a:bodyPr/>
        <a:lstStyle/>
        <a:p>
          <a:endParaRPr lang="en-GB"/>
        </a:p>
      </dgm:t>
    </dgm:pt>
    <dgm:pt modelId="{EE78DF78-BB2A-489A-A5D3-BA09063C5953}" type="pres">
      <dgm:prSet presAssocID="{36C484F2-0029-4BE7-96E1-C906D9A9CAC0}" presName="desTx" presStyleLbl="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1D12384-CCC2-44F9-B975-1DBBE78E0407}" srcId="{D9F67C02-4612-4803-B4D2-E8F240B3CD63}" destId="{36C484F2-0029-4BE7-96E1-C906D9A9CAC0}" srcOrd="0" destOrd="0" parTransId="{06E32D2C-A224-42E3-BE6B-04E41784376A}" sibTransId="{35D3C415-EB90-43D7-A6D0-7EC2F007E2E7}"/>
    <dgm:cxn modelId="{D682691D-FC94-477D-B09D-2047B5E4876F}" type="presOf" srcId="{36C484F2-0029-4BE7-96E1-C906D9A9CAC0}" destId="{2205E8EC-22F6-4607-8787-1EC950718431}" srcOrd="1" destOrd="0" presId="urn:microsoft.com/office/officeart/2005/8/layout/process3"/>
    <dgm:cxn modelId="{EAAAF3BD-5717-4D38-864D-B1010F20358F}" type="presOf" srcId="{744FDB2A-F101-4AFA-A1B7-AD5176765E9F}" destId="{EE78DF78-BB2A-489A-A5D3-BA09063C5953}" srcOrd="0" destOrd="1" presId="urn:microsoft.com/office/officeart/2005/8/layout/process3"/>
    <dgm:cxn modelId="{0E14CDEB-017E-4AD8-89AE-744D572064AE}" type="presOf" srcId="{D9F67C02-4612-4803-B4D2-E8F240B3CD63}" destId="{A58C43DF-D4D5-41C9-A642-D3F9A3142113}" srcOrd="0" destOrd="0" presId="urn:microsoft.com/office/officeart/2005/8/layout/process3"/>
    <dgm:cxn modelId="{163A4203-DD27-4DA8-B21E-0FD8C4281E99}" srcId="{36C484F2-0029-4BE7-96E1-C906D9A9CAC0}" destId="{B21BE3FF-A35D-4041-B723-F15574DC237C}" srcOrd="0" destOrd="0" parTransId="{B8E12AB0-786B-40F7-84BD-8AD4863CDAFB}" sibTransId="{9F4B5B6E-E342-4C37-B596-2FDFBD962861}"/>
    <dgm:cxn modelId="{321657B3-C4BB-4108-89C3-9A5E51836EE3}" type="presOf" srcId="{B21BE3FF-A35D-4041-B723-F15574DC237C}" destId="{EE78DF78-BB2A-489A-A5D3-BA09063C5953}" srcOrd="0" destOrd="0" presId="urn:microsoft.com/office/officeart/2005/8/layout/process3"/>
    <dgm:cxn modelId="{BD765D4D-D945-406E-9BB7-1B6F726EED4B}" srcId="{36C484F2-0029-4BE7-96E1-C906D9A9CAC0}" destId="{744FDB2A-F101-4AFA-A1B7-AD5176765E9F}" srcOrd="1" destOrd="0" parTransId="{AD6DCE9C-8EBA-40FE-9ED6-1099B357311D}" sibTransId="{9CD49A73-A6B0-46E5-9EF6-F031CB222E2C}"/>
    <dgm:cxn modelId="{F1C49E7E-4909-4B3E-9744-387660A8F6BA}" type="presOf" srcId="{36C484F2-0029-4BE7-96E1-C906D9A9CAC0}" destId="{03D0ACEC-E512-4CF5-AD71-84F9EDB71764}" srcOrd="0" destOrd="0" presId="urn:microsoft.com/office/officeart/2005/8/layout/process3"/>
    <dgm:cxn modelId="{5E337088-EBCF-46BA-8D74-4C9CE7CE9D83}" type="presParOf" srcId="{A58C43DF-D4D5-41C9-A642-D3F9A3142113}" destId="{34718769-B2BE-4B22-900E-ECBAE6B4AACD}" srcOrd="0" destOrd="0" presId="urn:microsoft.com/office/officeart/2005/8/layout/process3"/>
    <dgm:cxn modelId="{B1163BDD-FA12-48FA-B2F8-E07D957FA6FB}" type="presParOf" srcId="{34718769-B2BE-4B22-900E-ECBAE6B4AACD}" destId="{03D0ACEC-E512-4CF5-AD71-84F9EDB71764}" srcOrd="0" destOrd="0" presId="urn:microsoft.com/office/officeart/2005/8/layout/process3"/>
    <dgm:cxn modelId="{681204E5-FF28-471B-8E1A-F0978D3EDE21}" type="presParOf" srcId="{34718769-B2BE-4B22-900E-ECBAE6B4AACD}" destId="{2205E8EC-22F6-4607-8787-1EC950718431}" srcOrd="1" destOrd="0" presId="urn:microsoft.com/office/officeart/2005/8/layout/process3"/>
    <dgm:cxn modelId="{06B3C74D-9126-43C8-9DED-20B7FBE3903B}" type="presParOf" srcId="{34718769-B2BE-4B22-900E-ECBAE6B4AACD}" destId="{EE78DF78-BB2A-489A-A5D3-BA09063C5953}" srcOrd="2" destOrd="0" presId="urn:microsoft.com/office/officeart/2005/8/layout/process3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9F67C02-4612-4803-B4D2-E8F240B3CD63}" type="doc">
      <dgm:prSet loTypeId="urn:microsoft.com/office/officeart/2005/8/layout/process3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GB"/>
        </a:p>
      </dgm:t>
    </dgm:pt>
    <dgm:pt modelId="{36C484F2-0029-4BE7-96E1-C906D9A9CAC0}">
      <dgm:prSet phldrT="[Text]" custT="1"/>
      <dgm:spPr/>
      <dgm:t>
        <a:bodyPr/>
        <a:lstStyle/>
        <a:p>
          <a:r>
            <a:rPr lang="en-US" sz="1200" b="1" dirty="0" smtClean="0">
              <a:latin typeface="Century Gothic" pitchFamily="34" charset="0"/>
            </a:rPr>
            <a:t>Diagnostic Analytics</a:t>
          </a:r>
          <a:endParaRPr lang="en-GB" sz="1200" b="1" dirty="0">
            <a:latin typeface="Century Gothic" pitchFamily="34" charset="0"/>
          </a:endParaRPr>
        </a:p>
      </dgm:t>
    </dgm:pt>
    <dgm:pt modelId="{06E32D2C-A224-42E3-BE6B-04E41784376A}" type="parTrans" cxnId="{F1D12384-CCC2-44F9-B975-1DBBE78E0407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35D3C415-EB90-43D7-A6D0-7EC2F007E2E7}" type="sibTrans" cxnId="{F1D12384-CCC2-44F9-B975-1DBBE78E0407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B21BE3FF-A35D-4041-B723-F15574DC237C}">
      <dgm:prSet phldrT="[Text]" custT="1"/>
      <dgm:spPr/>
      <dgm:t>
        <a:bodyPr/>
        <a:lstStyle/>
        <a:p>
          <a:r>
            <a:rPr lang="en-US" sz="1200" dirty="0" smtClean="0">
              <a:latin typeface="Century Gothic" pitchFamily="34" charset="0"/>
            </a:rPr>
            <a:t>Insight</a:t>
          </a:r>
          <a:endParaRPr lang="en-GB" sz="1200" dirty="0">
            <a:latin typeface="Century Gothic" pitchFamily="34" charset="0"/>
          </a:endParaRPr>
        </a:p>
      </dgm:t>
    </dgm:pt>
    <dgm:pt modelId="{B8E12AB0-786B-40F7-84BD-8AD4863CDAFB}" type="parTrans" cxnId="{163A4203-DD27-4DA8-B21E-0FD8C4281E99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9F4B5B6E-E342-4C37-B596-2FDFBD962861}" type="sibTrans" cxnId="{163A4203-DD27-4DA8-B21E-0FD8C4281E99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744FDB2A-F101-4AFA-A1B7-AD5176765E9F}">
      <dgm:prSet phldrT="[Text]" custT="1"/>
      <dgm:spPr/>
      <dgm:t>
        <a:bodyPr/>
        <a:lstStyle/>
        <a:p>
          <a:r>
            <a:rPr lang="en-US" sz="1200" dirty="0" smtClean="0">
              <a:latin typeface="Century Gothic" pitchFamily="34" charset="0"/>
            </a:rPr>
            <a:t>Why did this happen?</a:t>
          </a:r>
          <a:endParaRPr lang="en-GB" sz="1200" dirty="0">
            <a:latin typeface="Century Gothic" pitchFamily="34" charset="0"/>
          </a:endParaRPr>
        </a:p>
      </dgm:t>
    </dgm:pt>
    <dgm:pt modelId="{AD6DCE9C-8EBA-40FE-9ED6-1099B357311D}" type="parTrans" cxnId="{BD765D4D-D945-406E-9BB7-1B6F726EED4B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9CD49A73-A6B0-46E5-9EF6-F031CB222E2C}" type="sibTrans" cxnId="{BD765D4D-D945-406E-9BB7-1B6F726EED4B}">
      <dgm:prSet/>
      <dgm:spPr/>
      <dgm:t>
        <a:bodyPr/>
        <a:lstStyle/>
        <a:p>
          <a:endParaRPr lang="en-GB" sz="1200">
            <a:latin typeface="Century Gothic" pitchFamily="34" charset="0"/>
          </a:endParaRPr>
        </a:p>
      </dgm:t>
    </dgm:pt>
    <dgm:pt modelId="{A58C43DF-D4D5-41C9-A642-D3F9A3142113}" type="pres">
      <dgm:prSet presAssocID="{D9F67C02-4612-4803-B4D2-E8F240B3CD6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34718769-B2BE-4B22-900E-ECBAE6B4AACD}" type="pres">
      <dgm:prSet presAssocID="{36C484F2-0029-4BE7-96E1-C906D9A9CAC0}" presName="composite" presStyleCnt="0"/>
      <dgm:spPr/>
    </dgm:pt>
    <dgm:pt modelId="{03D0ACEC-E512-4CF5-AD71-84F9EDB71764}" type="pres">
      <dgm:prSet presAssocID="{36C484F2-0029-4BE7-96E1-C906D9A9CAC0}" presName="parTx" presStyleLbl="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05E8EC-22F6-4607-8787-1EC950718431}" type="pres">
      <dgm:prSet presAssocID="{36C484F2-0029-4BE7-96E1-C906D9A9CAC0}" presName="parSh" presStyleLbl="node1" presStyleIdx="0" presStyleCnt="1"/>
      <dgm:spPr/>
      <dgm:t>
        <a:bodyPr/>
        <a:lstStyle/>
        <a:p>
          <a:endParaRPr lang="en-GB"/>
        </a:p>
      </dgm:t>
    </dgm:pt>
    <dgm:pt modelId="{EE78DF78-BB2A-489A-A5D3-BA09063C5953}" type="pres">
      <dgm:prSet presAssocID="{36C484F2-0029-4BE7-96E1-C906D9A9CAC0}" presName="desTx" presStyleLbl="fgAcc1" presStyleIdx="0" presStyleCnt="1" custLinFactNeighborX="-2451" custLinFactNeighborY="-885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1D12384-CCC2-44F9-B975-1DBBE78E0407}" srcId="{D9F67C02-4612-4803-B4D2-E8F240B3CD63}" destId="{36C484F2-0029-4BE7-96E1-C906D9A9CAC0}" srcOrd="0" destOrd="0" parTransId="{06E32D2C-A224-42E3-BE6B-04E41784376A}" sibTransId="{35D3C415-EB90-43D7-A6D0-7EC2F007E2E7}"/>
    <dgm:cxn modelId="{89F8717C-F352-4BF4-A551-D8841C41A0A0}" type="presOf" srcId="{D9F67C02-4612-4803-B4D2-E8F240B3CD63}" destId="{A58C43DF-D4D5-41C9-A642-D3F9A3142113}" srcOrd="0" destOrd="0" presId="urn:microsoft.com/office/officeart/2005/8/layout/process3"/>
    <dgm:cxn modelId="{23E8DDD9-7265-480C-8351-A1D635C29EED}" type="presOf" srcId="{36C484F2-0029-4BE7-96E1-C906D9A9CAC0}" destId="{2205E8EC-22F6-4607-8787-1EC950718431}" srcOrd="1" destOrd="0" presId="urn:microsoft.com/office/officeart/2005/8/layout/process3"/>
    <dgm:cxn modelId="{163A4203-DD27-4DA8-B21E-0FD8C4281E99}" srcId="{36C484F2-0029-4BE7-96E1-C906D9A9CAC0}" destId="{B21BE3FF-A35D-4041-B723-F15574DC237C}" srcOrd="0" destOrd="0" parTransId="{B8E12AB0-786B-40F7-84BD-8AD4863CDAFB}" sibTransId="{9F4B5B6E-E342-4C37-B596-2FDFBD962861}"/>
    <dgm:cxn modelId="{8FAF283F-1203-450F-A749-3819B205E7AE}" type="presOf" srcId="{B21BE3FF-A35D-4041-B723-F15574DC237C}" destId="{EE78DF78-BB2A-489A-A5D3-BA09063C5953}" srcOrd="0" destOrd="0" presId="urn:microsoft.com/office/officeart/2005/8/layout/process3"/>
    <dgm:cxn modelId="{BD765D4D-D945-406E-9BB7-1B6F726EED4B}" srcId="{36C484F2-0029-4BE7-96E1-C906D9A9CAC0}" destId="{744FDB2A-F101-4AFA-A1B7-AD5176765E9F}" srcOrd="1" destOrd="0" parTransId="{AD6DCE9C-8EBA-40FE-9ED6-1099B357311D}" sibTransId="{9CD49A73-A6B0-46E5-9EF6-F031CB222E2C}"/>
    <dgm:cxn modelId="{8D211212-7D73-4AFC-8505-741EEE94C2AA}" type="presOf" srcId="{744FDB2A-F101-4AFA-A1B7-AD5176765E9F}" destId="{EE78DF78-BB2A-489A-A5D3-BA09063C5953}" srcOrd="0" destOrd="1" presId="urn:microsoft.com/office/officeart/2005/8/layout/process3"/>
    <dgm:cxn modelId="{89898D6D-6775-441D-A093-7E9ABE66A52F}" type="presOf" srcId="{36C484F2-0029-4BE7-96E1-C906D9A9CAC0}" destId="{03D0ACEC-E512-4CF5-AD71-84F9EDB71764}" srcOrd="0" destOrd="0" presId="urn:microsoft.com/office/officeart/2005/8/layout/process3"/>
    <dgm:cxn modelId="{AE567CD2-1614-4DD3-A97F-9118EAC2E608}" type="presParOf" srcId="{A58C43DF-D4D5-41C9-A642-D3F9A3142113}" destId="{34718769-B2BE-4B22-900E-ECBAE6B4AACD}" srcOrd="0" destOrd="0" presId="urn:microsoft.com/office/officeart/2005/8/layout/process3"/>
    <dgm:cxn modelId="{413267E3-8D98-46CD-BF1F-47F870CBE642}" type="presParOf" srcId="{34718769-B2BE-4B22-900E-ECBAE6B4AACD}" destId="{03D0ACEC-E512-4CF5-AD71-84F9EDB71764}" srcOrd="0" destOrd="0" presId="urn:microsoft.com/office/officeart/2005/8/layout/process3"/>
    <dgm:cxn modelId="{F4F72BD1-F5BC-48DB-84AC-A75557E2C5D8}" type="presParOf" srcId="{34718769-B2BE-4B22-900E-ECBAE6B4AACD}" destId="{2205E8EC-22F6-4607-8787-1EC950718431}" srcOrd="1" destOrd="0" presId="urn:microsoft.com/office/officeart/2005/8/layout/process3"/>
    <dgm:cxn modelId="{37CBF312-A4C5-49EB-AE8F-2B5E701C27FF}" type="presParOf" srcId="{34718769-B2BE-4B22-900E-ECBAE6B4AACD}" destId="{EE78DF78-BB2A-489A-A5D3-BA09063C5953}" srcOrd="2" destOrd="0" presId="urn:microsoft.com/office/officeart/2005/8/layout/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13" Type="http://schemas.openxmlformats.org/officeDocument/2006/relationships/diagramColors" Target="../diagrams/colors8.xml"/><Relationship Id="rId3" Type="http://schemas.openxmlformats.org/officeDocument/2006/relationships/diagramLayout" Target="../diagrams/layout6.xml"/><Relationship Id="rId7" Type="http://schemas.openxmlformats.org/officeDocument/2006/relationships/diagramLayout" Target="../diagrams/layout7.xml"/><Relationship Id="rId12" Type="http://schemas.openxmlformats.org/officeDocument/2006/relationships/diagramQuickStyle" Target="../diagrams/quickStyle8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11" Type="http://schemas.openxmlformats.org/officeDocument/2006/relationships/diagramLayout" Target="../diagrams/layout8.xml"/><Relationship Id="rId5" Type="http://schemas.openxmlformats.org/officeDocument/2006/relationships/diagramColors" Target="../diagrams/colors6.xml"/><Relationship Id="rId10" Type="http://schemas.openxmlformats.org/officeDocument/2006/relationships/diagramData" Target="../diagrams/data8.xml"/><Relationship Id="rId4" Type="http://schemas.openxmlformats.org/officeDocument/2006/relationships/diagramQuickStyle" Target="../diagrams/quickStyle6.xml"/><Relationship Id="rId9" Type="http://schemas.openxmlformats.org/officeDocument/2006/relationships/diagramColors" Target="../diagrams/colors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Colors" Target="../diagrams/colors3.xml"/><Relationship Id="rId3" Type="http://schemas.openxmlformats.org/officeDocument/2006/relationships/diagramLayout" Target="../diagrams/layout1.xml"/><Relationship Id="rId7" Type="http://schemas.openxmlformats.org/officeDocument/2006/relationships/diagramLayout" Target="../diagrams/layout2.xml"/><Relationship Id="rId12" Type="http://schemas.openxmlformats.org/officeDocument/2006/relationships/diagramQuickStyle" Target="../diagrams/quickStyle3.xml"/><Relationship Id="rId17" Type="http://schemas.openxmlformats.org/officeDocument/2006/relationships/diagramColors" Target="../diagrams/colors4.xml"/><Relationship Id="rId2" Type="http://schemas.openxmlformats.org/officeDocument/2006/relationships/diagramData" Target="../diagrams/data1.xml"/><Relationship Id="rId16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11" Type="http://schemas.openxmlformats.org/officeDocument/2006/relationships/diagramLayout" Target="../diagrams/layout3.xml"/><Relationship Id="rId5" Type="http://schemas.openxmlformats.org/officeDocument/2006/relationships/diagramColors" Target="../diagrams/colors1.xml"/><Relationship Id="rId15" Type="http://schemas.openxmlformats.org/officeDocument/2006/relationships/diagramLayout" Target="../diagrams/layout4.xml"/><Relationship Id="rId10" Type="http://schemas.openxmlformats.org/officeDocument/2006/relationships/diagramData" Target="../diagrams/data3.xml"/><Relationship Id="rId4" Type="http://schemas.openxmlformats.org/officeDocument/2006/relationships/diagramQuickStyle" Target="../diagrams/quickStyle1.xml"/><Relationship Id="rId9" Type="http://schemas.openxmlformats.org/officeDocument/2006/relationships/diagramColors" Target="../diagrams/colors2.xml"/><Relationship Id="rId14" Type="http://schemas.openxmlformats.org/officeDocument/2006/relationships/diagramData" Target="../diagrams/data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Analytic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Overview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Relations - Functions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66750"/>
            <a:ext cx="864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7086600" y="1352550"/>
            <a:ext cx="1295400" cy="158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Diagram 16"/>
          <p:cNvGraphicFramePr/>
          <p:nvPr/>
        </p:nvGraphicFramePr>
        <p:xfrm>
          <a:off x="152400" y="2952750"/>
          <a:ext cx="26670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Functions - Competing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742950"/>
          <a:ext cx="25146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71800" y="81915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A visual or symbolical relation indicates data support the intuitions or hypotheses or theory</a:t>
            </a:r>
            <a:endParaRPr lang="en-GB" sz="1600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52400" y="1885950"/>
          <a:ext cx="2819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48000" y="180975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Direction and magnitude help to learn this process</a:t>
            </a:r>
            <a:endParaRPr lang="en-GB" sz="1600" dirty="0">
              <a:solidFill>
                <a:schemeClr val="accent3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0" y="264795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Choices of Shape (linear / non-linear) can also be learnt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39433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entury Gothic" pitchFamily="34" charset="0"/>
              </a:rPr>
              <a:t>Task is to decide a model which "best" describes our problem</a:t>
            </a:r>
            <a:endParaRPr lang="en-GB" b="1" dirty="0">
              <a:latin typeface="Century Gothi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" y="4639330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Essentially,</a:t>
            </a:r>
            <a:r>
              <a:rPr lang="en-US" sz="1400" i="1" dirty="0" smtClean="0">
                <a:solidFill>
                  <a:srgbClr val="C00000"/>
                </a:solidFill>
              </a:rPr>
              <a:t> </a:t>
            </a:r>
            <a:r>
              <a:rPr lang="en-US" sz="1400" i="1" u="sng" dirty="0" smtClean="0">
                <a:solidFill>
                  <a:srgbClr val="C00000"/>
                </a:solidFill>
              </a:rPr>
              <a:t>all models are wrong, but some are useful</a:t>
            </a:r>
            <a:r>
              <a:rPr lang="en-US" sz="1400" dirty="0" smtClean="0">
                <a:solidFill>
                  <a:srgbClr val="C00000"/>
                </a:solidFill>
              </a:rPr>
              <a:t>. However, </a:t>
            </a:r>
            <a:r>
              <a:rPr lang="en-US" sz="1400" b="1" dirty="0" smtClean="0">
                <a:solidFill>
                  <a:srgbClr val="C00000"/>
                </a:solidFill>
              </a:rPr>
              <a:t>the approximate nature of the model </a:t>
            </a:r>
            <a:r>
              <a:rPr lang="en-US" sz="1400" dirty="0" smtClean="0">
                <a:solidFill>
                  <a:srgbClr val="C00000"/>
                </a:solidFill>
              </a:rPr>
              <a:t>must always be </a:t>
            </a:r>
            <a:r>
              <a:rPr lang="en-US" sz="1400" b="1" dirty="0" smtClean="0">
                <a:solidFill>
                  <a:srgbClr val="C00000"/>
                </a:solidFill>
              </a:rPr>
              <a:t>borne in mind</a:t>
            </a:r>
            <a:r>
              <a:rPr lang="en-US" sz="1400" dirty="0" smtClean="0">
                <a:solidFill>
                  <a:srgbClr val="C00000"/>
                </a:solidFill>
              </a:rPr>
              <a:t> - George Box (For more https://en.wikipedia.org/wiki/All_models_are_wrong)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18" name="Cloud Callout 17"/>
          <p:cNvSpPr/>
          <p:nvPr/>
        </p:nvSpPr>
        <p:spPr>
          <a:xfrm>
            <a:off x="7924800" y="3638550"/>
            <a:ext cx="1066800" cy="762000"/>
          </a:xfrm>
          <a:prstGeom prst="cloudCallout">
            <a:avLst>
              <a:gd name="adj1" fmla="val -54506"/>
              <a:gd name="adj2" fmla="val 8535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Recall</a:t>
            </a:r>
            <a:endParaRPr lang="en-GB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3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6" grpId="0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839200" cy="3927872"/>
          </a:xfrm>
        </p:spPr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R</a:t>
            </a:r>
            <a:r>
              <a:rPr lang="en-US" baseline="30000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2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MSE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Confusion matrix and derived quantities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Assumptions of LM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Information Criterions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Cross Validations</a:t>
            </a:r>
          </a:p>
          <a:p>
            <a:endParaRPr lang="en-GB" dirty="0"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Competing Models - Performance Measures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- Prediction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820083"/>
            <a:ext cx="868680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entury Gothic" pitchFamily="34" charset="0"/>
              </a:rPr>
              <a:t>Whole interest is to build a stochastic model y = f(x)</a:t>
            </a:r>
          </a:p>
          <a:p>
            <a:endParaRPr lang="en-US" sz="2000" dirty="0" smtClean="0">
              <a:latin typeface="Century Gothic" pitchFamily="34" charset="0"/>
            </a:endParaRPr>
          </a:p>
          <a:p>
            <a:r>
              <a:rPr lang="en-US" sz="2000" dirty="0" smtClean="0">
                <a:latin typeface="Century Gothic" pitchFamily="34" charset="0"/>
              </a:rPr>
              <a:t>f(x) may be liner or non-linear</a:t>
            </a:r>
          </a:p>
          <a:p>
            <a:endParaRPr lang="en-US" sz="2000" dirty="0" smtClean="0">
              <a:latin typeface="Century Gothic" pitchFamily="34" charset="0"/>
            </a:endParaRPr>
          </a:p>
          <a:p>
            <a:r>
              <a:rPr lang="en-US" sz="2000" dirty="0" smtClean="0">
                <a:latin typeface="Century Gothic" pitchFamily="34" charset="0"/>
              </a:rPr>
              <a:t>In general f(x) is an additive structure of  predictive variables with some weights</a:t>
            </a:r>
          </a:p>
          <a:p>
            <a:endParaRPr lang="en-US" sz="2000" dirty="0" smtClean="0">
              <a:latin typeface="Century Gothic" pitchFamily="34" charset="0"/>
            </a:endParaRPr>
          </a:p>
          <a:p>
            <a:r>
              <a:rPr lang="en-US" sz="2000" dirty="0" smtClean="0">
                <a:latin typeface="Century Gothic" pitchFamily="34" charset="0"/>
              </a:rPr>
              <a:t>y = f(x) = w</a:t>
            </a:r>
            <a:r>
              <a:rPr lang="en-US" sz="2000" baseline="-25000" dirty="0" smtClean="0">
                <a:latin typeface="Century Gothic" pitchFamily="34" charset="0"/>
              </a:rPr>
              <a:t>1</a:t>
            </a:r>
            <a:r>
              <a:rPr lang="en-US" sz="2000" dirty="0" smtClean="0">
                <a:latin typeface="Century Gothic" pitchFamily="34" charset="0"/>
              </a:rPr>
              <a:t>x</a:t>
            </a:r>
            <a:r>
              <a:rPr lang="en-US" sz="2000" baseline="-25000" dirty="0" smtClean="0">
                <a:latin typeface="Century Gothic" pitchFamily="34" charset="0"/>
              </a:rPr>
              <a:t>1</a:t>
            </a:r>
            <a:r>
              <a:rPr lang="en-US" sz="2000" dirty="0" smtClean="0">
                <a:latin typeface="Century Gothic" pitchFamily="34" charset="0"/>
              </a:rPr>
              <a:t> + w</a:t>
            </a:r>
            <a:r>
              <a:rPr lang="en-US" sz="2000" baseline="-25000" dirty="0" smtClean="0">
                <a:latin typeface="Century Gothic" pitchFamily="34" charset="0"/>
              </a:rPr>
              <a:t>2</a:t>
            </a:r>
            <a:r>
              <a:rPr lang="en-US" sz="2000" dirty="0" smtClean="0">
                <a:latin typeface="Century Gothic" pitchFamily="34" charset="0"/>
              </a:rPr>
              <a:t>x</a:t>
            </a:r>
            <a:r>
              <a:rPr lang="en-US" sz="2000" baseline="-25000" dirty="0" smtClean="0">
                <a:latin typeface="Century Gothic" pitchFamily="34" charset="0"/>
              </a:rPr>
              <a:t>2</a:t>
            </a:r>
            <a:r>
              <a:rPr lang="en-US" sz="2000" dirty="0" smtClean="0">
                <a:latin typeface="Century Gothic" pitchFamily="34" charset="0"/>
              </a:rPr>
              <a:t> + w</a:t>
            </a:r>
            <a:r>
              <a:rPr lang="en-US" sz="2000" baseline="-25000" dirty="0" smtClean="0">
                <a:latin typeface="Century Gothic" pitchFamily="34" charset="0"/>
              </a:rPr>
              <a:t>3</a:t>
            </a:r>
            <a:r>
              <a:rPr lang="en-US" sz="2000" dirty="0" smtClean="0">
                <a:latin typeface="Century Gothic" pitchFamily="34" charset="0"/>
              </a:rPr>
              <a:t>x</a:t>
            </a:r>
            <a:r>
              <a:rPr lang="en-US" sz="2000" baseline="-25000" dirty="0" smtClean="0">
                <a:latin typeface="Century Gothic" pitchFamily="34" charset="0"/>
              </a:rPr>
              <a:t>3</a:t>
            </a:r>
            <a:r>
              <a:rPr lang="en-US" sz="2000" dirty="0" smtClean="0">
                <a:latin typeface="Century Gothic" pitchFamily="34" charset="0"/>
              </a:rPr>
              <a:t> + w</a:t>
            </a:r>
            <a:r>
              <a:rPr lang="en-US" sz="2000" baseline="-25000" dirty="0" smtClean="0">
                <a:latin typeface="Century Gothic" pitchFamily="34" charset="0"/>
              </a:rPr>
              <a:t>4</a:t>
            </a:r>
            <a:r>
              <a:rPr lang="en-US" sz="2000" dirty="0" smtClean="0">
                <a:latin typeface="Century Gothic" pitchFamily="34" charset="0"/>
              </a:rPr>
              <a:t>x</a:t>
            </a:r>
            <a:r>
              <a:rPr lang="en-US" sz="2000" baseline="-25000" dirty="0" smtClean="0">
                <a:latin typeface="Century Gothic" pitchFamily="34" charset="0"/>
              </a:rPr>
              <a:t>4</a:t>
            </a:r>
            <a:r>
              <a:rPr lang="en-US" sz="2000" dirty="0" smtClean="0">
                <a:latin typeface="Century Gothic" pitchFamily="34" charset="0"/>
              </a:rPr>
              <a:t> +…………………………. + </a:t>
            </a:r>
            <a:r>
              <a:rPr lang="en-US" sz="2000" dirty="0" err="1" smtClean="0">
                <a:latin typeface="Century Gothic" pitchFamily="34" charset="0"/>
              </a:rPr>
              <a:t>w</a:t>
            </a:r>
            <a:r>
              <a:rPr lang="en-US" sz="2000" baseline="-25000" dirty="0" err="1" smtClean="0">
                <a:latin typeface="Century Gothic" pitchFamily="34" charset="0"/>
              </a:rPr>
              <a:t>k</a:t>
            </a:r>
            <a:r>
              <a:rPr lang="en-US" sz="2000" dirty="0" err="1" smtClean="0">
                <a:latin typeface="Century Gothic" pitchFamily="34" charset="0"/>
              </a:rPr>
              <a:t>x</a:t>
            </a:r>
            <a:r>
              <a:rPr lang="en-US" sz="2000" baseline="-25000" dirty="0" err="1" smtClean="0">
                <a:latin typeface="Century Gothic" pitchFamily="34" charset="0"/>
              </a:rPr>
              <a:t>k</a:t>
            </a:r>
            <a:endParaRPr lang="en-US" sz="2000" baseline="-25000" dirty="0" smtClean="0">
              <a:latin typeface="Century Gothic" pitchFamily="34" charset="0"/>
            </a:endParaRPr>
          </a:p>
          <a:p>
            <a:endParaRPr lang="en-US" sz="2000" baseline="-25000" dirty="0" smtClean="0">
              <a:latin typeface="Century Gothic" pitchFamily="34" charset="0"/>
            </a:endParaRPr>
          </a:p>
          <a:p>
            <a:r>
              <a:rPr lang="en-US" sz="2000" dirty="0" smtClean="0">
                <a:latin typeface="Century Gothic" pitchFamily="34" charset="0"/>
              </a:rPr>
              <a:t>Learning Algorithms help to "estimate" weights and / or f directly </a:t>
            </a:r>
          </a:p>
          <a:p>
            <a:endParaRPr lang="en-US" sz="2000" baseline="-25000" dirty="0" smtClean="0">
              <a:latin typeface="Century Gothic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4135219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entury Gothic" pitchFamily="34" charset="0"/>
              </a:rPr>
              <a:t>Question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entury Gothic" pitchFamily="34" charset="0"/>
              </a:rPr>
              <a:t>Whether we are interested in learning about the </a:t>
            </a:r>
            <a:r>
              <a:rPr lang="en-US" sz="1600" b="1" dirty="0" smtClean="0">
                <a:solidFill>
                  <a:srgbClr val="0070C0"/>
                </a:solidFill>
                <a:latin typeface="Century Gothic" pitchFamily="34" charset="0"/>
              </a:rPr>
              <a:t>weights</a:t>
            </a:r>
            <a:r>
              <a:rPr lang="en-US" sz="1600" b="1" dirty="0" smtClean="0">
                <a:solidFill>
                  <a:srgbClr val="C00000"/>
                </a:solidFill>
                <a:latin typeface="Century Gothic" pitchFamily="34" charset="0"/>
              </a:rPr>
              <a:t> or simply </a:t>
            </a:r>
            <a:r>
              <a:rPr lang="en-US" sz="1600" b="1" dirty="0" smtClean="0">
                <a:solidFill>
                  <a:srgbClr val="0070C0"/>
                </a:solidFill>
                <a:latin typeface="Century Gothic" pitchFamily="34" charset="0"/>
              </a:rPr>
              <a:t>about f</a:t>
            </a:r>
            <a:r>
              <a:rPr lang="en-US" sz="1600" b="1" dirty="0" smtClean="0">
                <a:solidFill>
                  <a:srgbClr val="C00000"/>
                </a:solidFill>
                <a:latin typeface="Century Gothic" pitchFamily="34" charset="0"/>
              </a:rPr>
              <a:t>?</a:t>
            </a:r>
            <a:endParaRPr lang="en-GB" sz="1600" b="1" dirty="0">
              <a:solidFill>
                <a:srgbClr val="C00000"/>
              </a:solidFill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1044773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Dependent / Response</a:t>
            </a:r>
          </a:p>
        </p:txBody>
      </p:sp>
      <p:sp>
        <p:nvSpPr>
          <p:cNvPr id="11" name="Freeform 10"/>
          <p:cNvSpPr/>
          <p:nvPr/>
        </p:nvSpPr>
        <p:spPr>
          <a:xfrm>
            <a:off x="5791200" y="666750"/>
            <a:ext cx="1687286" cy="337457"/>
          </a:xfrm>
          <a:custGeom>
            <a:avLst/>
            <a:gdLst>
              <a:gd name="connsiteX0" fmla="*/ 2492829 w 2492829"/>
              <a:gd name="connsiteY0" fmla="*/ 326571 h 337457"/>
              <a:gd name="connsiteX1" fmla="*/ 1774372 w 2492829"/>
              <a:gd name="connsiteY1" fmla="*/ 65314 h 337457"/>
              <a:gd name="connsiteX2" fmla="*/ 1654629 w 2492829"/>
              <a:gd name="connsiteY2" fmla="*/ 54428 h 337457"/>
              <a:gd name="connsiteX3" fmla="*/ 1524000 w 2492829"/>
              <a:gd name="connsiteY3" fmla="*/ 21771 h 337457"/>
              <a:gd name="connsiteX4" fmla="*/ 1415143 w 2492829"/>
              <a:gd name="connsiteY4" fmla="*/ 0 h 337457"/>
              <a:gd name="connsiteX5" fmla="*/ 609600 w 2492829"/>
              <a:gd name="connsiteY5" fmla="*/ 10886 h 337457"/>
              <a:gd name="connsiteX6" fmla="*/ 500743 w 2492829"/>
              <a:gd name="connsiteY6" fmla="*/ 43543 h 337457"/>
              <a:gd name="connsiteX7" fmla="*/ 435429 w 2492829"/>
              <a:gd name="connsiteY7" fmla="*/ 65314 h 337457"/>
              <a:gd name="connsiteX8" fmla="*/ 402772 w 2492829"/>
              <a:gd name="connsiteY8" fmla="*/ 87086 h 337457"/>
              <a:gd name="connsiteX9" fmla="*/ 315686 w 2492829"/>
              <a:gd name="connsiteY9" fmla="*/ 108857 h 337457"/>
              <a:gd name="connsiteX10" fmla="*/ 250372 w 2492829"/>
              <a:gd name="connsiteY10" fmla="*/ 141514 h 337457"/>
              <a:gd name="connsiteX11" fmla="*/ 217714 w 2492829"/>
              <a:gd name="connsiteY11" fmla="*/ 163286 h 337457"/>
              <a:gd name="connsiteX12" fmla="*/ 185057 w 2492829"/>
              <a:gd name="connsiteY12" fmla="*/ 174171 h 337457"/>
              <a:gd name="connsiteX13" fmla="*/ 119743 w 2492829"/>
              <a:gd name="connsiteY13" fmla="*/ 217714 h 337457"/>
              <a:gd name="connsiteX14" fmla="*/ 43543 w 2492829"/>
              <a:gd name="connsiteY14" fmla="*/ 239486 h 337457"/>
              <a:gd name="connsiteX15" fmla="*/ 10886 w 2492829"/>
              <a:gd name="connsiteY15" fmla="*/ 304800 h 337457"/>
              <a:gd name="connsiteX16" fmla="*/ 0 w 2492829"/>
              <a:gd name="connsiteY16" fmla="*/ 337457 h 33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92829" h="337457">
                <a:moveTo>
                  <a:pt x="2492829" y="326571"/>
                </a:moveTo>
                <a:cubicBezTo>
                  <a:pt x="2253343" y="239485"/>
                  <a:pt x="2016745" y="144007"/>
                  <a:pt x="1774372" y="65314"/>
                </a:cubicBezTo>
                <a:cubicBezTo>
                  <a:pt x="1736252" y="52937"/>
                  <a:pt x="1694398" y="59399"/>
                  <a:pt x="1654629" y="54428"/>
                </a:cubicBezTo>
                <a:cubicBezTo>
                  <a:pt x="1609283" y="48760"/>
                  <a:pt x="1568039" y="33782"/>
                  <a:pt x="1524000" y="21771"/>
                </a:cubicBezTo>
                <a:cubicBezTo>
                  <a:pt x="1472974" y="7855"/>
                  <a:pt x="1474664" y="9921"/>
                  <a:pt x="1415143" y="0"/>
                </a:cubicBezTo>
                <a:lnTo>
                  <a:pt x="609600" y="10886"/>
                </a:lnTo>
                <a:cubicBezTo>
                  <a:pt x="489468" y="13852"/>
                  <a:pt x="570545" y="12520"/>
                  <a:pt x="500743" y="43543"/>
                </a:cubicBezTo>
                <a:cubicBezTo>
                  <a:pt x="479772" y="52864"/>
                  <a:pt x="454524" y="52584"/>
                  <a:pt x="435429" y="65314"/>
                </a:cubicBezTo>
                <a:cubicBezTo>
                  <a:pt x="424543" y="72571"/>
                  <a:pt x="415067" y="82615"/>
                  <a:pt x="402772" y="87086"/>
                </a:cubicBezTo>
                <a:cubicBezTo>
                  <a:pt x="374651" y="97312"/>
                  <a:pt x="315686" y="108857"/>
                  <a:pt x="315686" y="108857"/>
                </a:cubicBezTo>
                <a:cubicBezTo>
                  <a:pt x="271865" y="152676"/>
                  <a:pt x="320591" y="111419"/>
                  <a:pt x="250372" y="141514"/>
                </a:cubicBezTo>
                <a:cubicBezTo>
                  <a:pt x="238347" y="146668"/>
                  <a:pt x="229416" y="157435"/>
                  <a:pt x="217714" y="163286"/>
                </a:cubicBezTo>
                <a:cubicBezTo>
                  <a:pt x="207451" y="168417"/>
                  <a:pt x="195943" y="170543"/>
                  <a:pt x="185057" y="174171"/>
                </a:cubicBezTo>
                <a:cubicBezTo>
                  <a:pt x="163286" y="188685"/>
                  <a:pt x="145128" y="211368"/>
                  <a:pt x="119743" y="217714"/>
                </a:cubicBezTo>
                <a:cubicBezTo>
                  <a:pt x="65068" y="231383"/>
                  <a:pt x="90393" y="223869"/>
                  <a:pt x="43543" y="239486"/>
                </a:cubicBezTo>
                <a:cubicBezTo>
                  <a:pt x="16181" y="321570"/>
                  <a:pt x="53090" y="220391"/>
                  <a:pt x="10886" y="304800"/>
                </a:cubicBezTo>
                <a:cubicBezTo>
                  <a:pt x="5754" y="315063"/>
                  <a:pt x="0" y="337457"/>
                  <a:pt x="0" y="3374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162800" y="1425773"/>
            <a:ext cx="198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entury Gothic" pitchFamily="34" charset="0"/>
              </a:rPr>
              <a:t>Predictors</a:t>
            </a:r>
            <a:endParaRPr lang="en-GB" sz="1200" dirty="0">
              <a:latin typeface="Century Gothic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 rot="21400354">
            <a:off x="6418941" y="1166464"/>
            <a:ext cx="1141619" cy="658285"/>
          </a:xfrm>
          <a:custGeom>
            <a:avLst/>
            <a:gdLst>
              <a:gd name="connsiteX0" fmla="*/ 2035628 w 2035628"/>
              <a:gd name="connsiteY0" fmla="*/ 326571 h 511628"/>
              <a:gd name="connsiteX1" fmla="*/ 2013857 w 2035628"/>
              <a:gd name="connsiteY1" fmla="*/ 359228 h 511628"/>
              <a:gd name="connsiteX2" fmla="*/ 1937657 w 2035628"/>
              <a:gd name="connsiteY2" fmla="*/ 391886 h 511628"/>
              <a:gd name="connsiteX3" fmla="*/ 1905000 w 2035628"/>
              <a:gd name="connsiteY3" fmla="*/ 413657 h 511628"/>
              <a:gd name="connsiteX4" fmla="*/ 1850571 w 2035628"/>
              <a:gd name="connsiteY4" fmla="*/ 435428 h 511628"/>
              <a:gd name="connsiteX5" fmla="*/ 1687286 w 2035628"/>
              <a:gd name="connsiteY5" fmla="*/ 478971 h 511628"/>
              <a:gd name="connsiteX6" fmla="*/ 1578428 w 2035628"/>
              <a:gd name="connsiteY6" fmla="*/ 511628 h 511628"/>
              <a:gd name="connsiteX7" fmla="*/ 1034143 w 2035628"/>
              <a:gd name="connsiteY7" fmla="*/ 500743 h 511628"/>
              <a:gd name="connsiteX8" fmla="*/ 990600 w 2035628"/>
              <a:gd name="connsiteY8" fmla="*/ 489857 h 511628"/>
              <a:gd name="connsiteX9" fmla="*/ 903514 w 2035628"/>
              <a:gd name="connsiteY9" fmla="*/ 478971 h 511628"/>
              <a:gd name="connsiteX10" fmla="*/ 859971 w 2035628"/>
              <a:gd name="connsiteY10" fmla="*/ 468086 h 511628"/>
              <a:gd name="connsiteX11" fmla="*/ 805543 w 2035628"/>
              <a:gd name="connsiteY11" fmla="*/ 457200 h 511628"/>
              <a:gd name="connsiteX12" fmla="*/ 762000 w 2035628"/>
              <a:gd name="connsiteY12" fmla="*/ 435428 h 511628"/>
              <a:gd name="connsiteX13" fmla="*/ 729343 w 2035628"/>
              <a:gd name="connsiteY13" fmla="*/ 413657 h 511628"/>
              <a:gd name="connsiteX14" fmla="*/ 685800 w 2035628"/>
              <a:gd name="connsiteY14" fmla="*/ 402771 h 511628"/>
              <a:gd name="connsiteX15" fmla="*/ 598714 w 2035628"/>
              <a:gd name="connsiteY15" fmla="*/ 370114 h 511628"/>
              <a:gd name="connsiteX16" fmla="*/ 555171 w 2035628"/>
              <a:gd name="connsiteY16" fmla="*/ 348343 h 511628"/>
              <a:gd name="connsiteX17" fmla="*/ 511628 w 2035628"/>
              <a:gd name="connsiteY17" fmla="*/ 337457 h 511628"/>
              <a:gd name="connsiteX18" fmla="*/ 478971 w 2035628"/>
              <a:gd name="connsiteY18" fmla="*/ 326571 h 511628"/>
              <a:gd name="connsiteX19" fmla="*/ 435428 w 2035628"/>
              <a:gd name="connsiteY19" fmla="*/ 315686 h 511628"/>
              <a:gd name="connsiteX20" fmla="*/ 402771 w 2035628"/>
              <a:gd name="connsiteY20" fmla="*/ 304800 h 511628"/>
              <a:gd name="connsiteX21" fmla="*/ 359228 w 2035628"/>
              <a:gd name="connsiteY21" fmla="*/ 293914 h 511628"/>
              <a:gd name="connsiteX22" fmla="*/ 272143 w 2035628"/>
              <a:gd name="connsiteY22" fmla="*/ 261257 h 511628"/>
              <a:gd name="connsiteX23" fmla="*/ 217714 w 2035628"/>
              <a:gd name="connsiteY23" fmla="*/ 217714 h 511628"/>
              <a:gd name="connsiteX24" fmla="*/ 141514 w 2035628"/>
              <a:gd name="connsiteY24" fmla="*/ 185057 h 511628"/>
              <a:gd name="connsiteX25" fmla="*/ 54428 w 2035628"/>
              <a:gd name="connsiteY25" fmla="*/ 119743 h 511628"/>
              <a:gd name="connsiteX26" fmla="*/ 32657 w 2035628"/>
              <a:gd name="connsiteY26" fmla="*/ 21771 h 511628"/>
              <a:gd name="connsiteX27" fmla="*/ 0 w 2035628"/>
              <a:gd name="connsiteY27" fmla="*/ 0 h 51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35628" h="511628">
                <a:moveTo>
                  <a:pt x="2035628" y="326571"/>
                </a:moveTo>
                <a:cubicBezTo>
                  <a:pt x="2028371" y="337457"/>
                  <a:pt x="2023907" y="350852"/>
                  <a:pt x="2013857" y="359228"/>
                </a:cubicBezTo>
                <a:cubicBezTo>
                  <a:pt x="1979880" y="387542"/>
                  <a:pt x="1971688" y="374871"/>
                  <a:pt x="1937657" y="391886"/>
                </a:cubicBezTo>
                <a:cubicBezTo>
                  <a:pt x="1925955" y="397737"/>
                  <a:pt x="1916702" y="407806"/>
                  <a:pt x="1905000" y="413657"/>
                </a:cubicBezTo>
                <a:cubicBezTo>
                  <a:pt x="1887522" y="422396"/>
                  <a:pt x="1868973" y="428856"/>
                  <a:pt x="1850571" y="435428"/>
                </a:cubicBezTo>
                <a:cubicBezTo>
                  <a:pt x="1746519" y="472590"/>
                  <a:pt x="1777029" y="464015"/>
                  <a:pt x="1687286" y="478971"/>
                </a:cubicBezTo>
                <a:cubicBezTo>
                  <a:pt x="1607778" y="505474"/>
                  <a:pt x="1644235" y="495177"/>
                  <a:pt x="1578428" y="511628"/>
                </a:cubicBezTo>
                <a:lnTo>
                  <a:pt x="1034143" y="500743"/>
                </a:lnTo>
                <a:cubicBezTo>
                  <a:pt x="1019192" y="500189"/>
                  <a:pt x="1005357" y="492317"/>
                  <a:pt x="990600" y="489857"/>
                </a:cubicBezTo>
                <a:cubicBezTo>
                  <a:pt x="961743" y="485047"/>
                  <a:pt x="932371" y="483780"/>
                  <a:pt x="903514" y="478971"/>
                </a:cubicBezTo>
                <a:cubicBezTo>
                  <a:pt x="888757" y="476511"/>
                  <a:pt x="874576" y="471331"/>
                  <a:pt x="859971" y="468086"/>
                </a:cubicBezTo>
                <a:cubicBezTo>
                  <a:pt x="841910" y="464072"/>
                  <a:pt x="823686" y="460829"/>
                  <a:pt x="805543" y="457200"/>
                </a:cubicBezTo>
                <a:cubicBezTo>
                  <a:pt x="791029" y="449943"/>
                  <a:pt x="776089" y="443479"/>
                  <a:pt x="762000" y="435428"/>
                </a:cubicBezTo>
                <a:cubicBezTo>
                  <a:pt x="750641" y="428937"/>
                  <a:pt x="741368" y="418811"/>
                  <a:pt x="729343" y="413657"/>
                </a:cubicBezTo>
                <a:cubicBezTo>
                  <a:pt x="715592" y="407764"/>
                  <a:pt x="700314" y="406400"/>
                  <a:pt x="685800" y="402771"/>
                </a:cubicBezTo>
                <a:cubicBezTo>
                  <a:pt x="618726" y="358055"/>
                  <a:pt x="692874" y="401500"/>
                  <a:pt x="598714" y="370114"/>
                </a:cubicBezTo>
                <a:cubicBezTo>
                  <a:pt x="583319" y="364982"/>
                  <a:pt x="570365" y="354041"/>
                  <a:pt x="555171" y="348343"/>
                </a:cubicBezTo>
                <a:cubicBezTo>
                  <a:pt x="541163" y="343090"/>
                  <a:pt x="526013" y="341567"/>
                  <a:pt x="511628" y="337457"/>
                </a:cubicBezTo>
                <a:cubicBezTo>
                  <a:pt x="500595" y="334305"/>
                  <a:pt x="490004" y="329723"/>
                  <a:pt x="478971" y="326571"/>
                </a:cubicBezTo>
                <a:cubicBezTo>
                  <a:pt x="464586" y="322461"/>
                  <a:pt x="449813" y="319796"/>
                  <a:pt x="435428" y="315686"/>
                </a:cubicBezTo>
                <a:cubicBezTo>
                  <a:pt x="424395" y="312534"/>
                  <a:pt x="413804" y="307952"/>
                  <a:pt x="402771" y="304800"/>
                </a:cubicBezTo>
                <a:cubicBezTo>
                  <a:pt x="388386" y="300690"/>
                  <a:pt x="373236" y="299167"/>
                  <a:pt x="359228" y="293914"/>
                </a:cubicBezTo>
                <a:cubicBezTo>
                  <a:pt x="245380" y="251221"/>
                  <a:pt x="383912" y="289200"/>
                  <a:pt x="272143" y="261257"/>
                </a:cubicBezTo>
                <a:cubicBezTo>
                  <a:pt x="251894" y="241009"/>
                  <a:pt x="245176" y="231446"/>
                  <a:pt x="217714" y="217714"/>
                </a:cubicBezTo>
                <a:cubicBezTo>
                  <a:pt x="127617" y="172664"/>
                  <a:pt x="254781" y="253017"/>
                  <a:pt x="141514" y="185057"/>
                </a:cubicBezTo>
                <a:cubicBezTo>
                  <a:pt x="79972" y="148132"/>
                  <a:pt x="89874" y="155187"/>
                  <a:pt x="54428" y="119743"/>
                </a:cubicBezTo>
                <a:cubicBezTo>
                  <a:pt x="54187" y="118540"/>
                  <a:pt x="37051" y="28362"/>
                  <a:pt x="32657" y="21771"/>
                </a:cubicBezTo>
                <a:cubicBezTo>
                  <a:pt x="25400" y="10885"/>
                  <a:pt x="0" y="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971551"/>
            <a:ext cx="876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itchFamily="34" charset="0"/>
              </a:rPr>
              <a:t>Whole interest is to build a stochastic model y = f(x)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f(x) may be liner or non-linear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y = f(x) = w</a:t>
            </a:r>
            <a:r>
              <a:rPr lang="en-US" baseline="-25000" dirty="0" smtClean="0">
                <a:latin typeface="Century Gothic" pitchFamily="34" charset="0"/>
              </a:rPr>
              <a:t>1</a:t>
            </a:r>
            <a:r>
              <a:rPr lang="en-US" dirty="0" smtClean="0">
                <a:latin typeface="Century Gothic" pitchFamily="34" charset="0"/>
              </a:rPr>
              <a:t>x</a:t>
            </a:r>
            <a:r>
              <a:rPr lang="en-US" baseline="-25000" dirty="0" smtClean="0">
                <a:latin typeface="Century Gothic" pitchFamily="34" charset="0"/>
              </a:rPr>
              <a:t>1</a:t>
            </a:r>
            <a:r>
              <a:rPr lang="en-US" dirty="0" smtClean="0">
                <a:latin typeface="Century Gothic" pitchFamily="34" charset="0"/>
              </a:rPr>
              <a:t> + w</a:t>
            </a:r>
            <a:r>
              <a:rPr lang="en-US" baseline="-25000" dirty="0" smtClean="0">
                <a:latin typeface="Century Gothic" pitchFamily="34" charset="0"/>
              </a:rPr>
              <a:t>2</a:t>
            </a:r>
            <a:r>
              <a:rPr lang="en-US" dirty="0" smtClean="0">
                <a:latin typeface="Century Gothic" pitchFamily="34" charset="0"/>
              </a:rPr>
              <a:t>x</a:t>
            </a:r>
            <a:r>
              <a:rPr lang="en-US" baseline="-25000" dirty="0" smtClean="0">
                <a:latin typeface="Century Gothic" pitchFamily="34" charset="0"/>
              </a:rPr>
              <a:t>2</a:t>
            </a:r>
            <a:r>
              <a:rPr lang="en-US" dirty="0" smtClean="0">
                <a:latin typeface="Century Gothic" pitchFamily="34" charset="0"/>
              </a:rPr>
              <a:t> + w</a:t>
            </a:r>
            <a:r>
              <a:rPr lang="en-US" baseline="-25000" dirty="0" smtClean="0">
                <a:latin typeface="Century Gothic" pitchFamily="34" charset="0"/>
              </a:rPr>
              <a:t>3</a:t>
            </a:r>
            <a:r>
              <a:rPr lang="en-US" dirty="0" smtClean="0">
                <a:latin typeface="Century Gothic" pitchFamily="34" charset="0"/>
              </a:rPr>
              <a:t>x</a:t>
            </a:r>
            <a:r>
              <a:rPr lang="en-US" baseline="-25000" dirty="0" smtClean="0">
                <a:latin typeface="Century Gothic" pitchFamily="34" charset="0"/>
              </a:rPr>
              <a:t>3</a:t>
            </a:r>
            <a:r>
              <a:rPr lang="en-US" dirty="0" smtClean="0">
                <a:latin typeface="Century Gothic" pitchFamily="34" charset="0"/>
              </a:rPr>
              <a:t> + w</a:t>
            </a:r>
            <a:r>
              <a:rPr lang="en-US" baseline="-25000" dirty="0" smtClean="0">
                <a:latin typeface="Century Gothic" pitchFamily="34" charset="0"/>
              </a:rPr>
              <a:t>4</a:t>
            </a:r>
            <a:r>
              <a:rPr lang="en-US" dirty="0" smtClean="0">
                <a:latin typeface="Century Gothic" pitchFamily="34" charset="0"/>
              </a:rPr>
              <a:t>x</a:t>
            </a:r>
            <a:r>
              <a:rPr lang="en-US" baseline="-25000" dirty="0" smtClean="0">
                <a:latin typeface="Century Gothic" pitchFamily="34" charset="0"/>
              </a:rPr>
              <a:t>4</a:t>
            </a:r>
            <a:r>
              <a:rPr lang="en-US" dirty="0" smtClean="0">
                <a:latin typeface="Century Gothic" pitchFamily="34" charset="0"/>
              </a:rPr>
              <a:t> +…………………………………… + </a:t>
            </a:r>
            <a:r>
              <a:rPr lang="en-US" dirty="0" err="1" smtClean="0">
                <a:latin typeface="Century Gothic" pitchFamily="34" charset="0"/>
              </a:rPr>
              <a:t>w</a:t>
            </a:r>
            <a:r>
              <a:rPr lang="en-US" baseline="-25000" dirty="0" err="1" smtClean="0">
                <a:latin typeface="Century Gothic" pitchFamily="34" charset="0"/>
              </a:rPr>
              <a:t>k</a:t>
            </a:r>
            <a:r>
              <a:rPr lang="en-US" dirty="0" err="1" smtClean="0">
                <a:latin typeface="Century Gothic" pitchFamily="34" charset="0"/>
              </a:rPr>
              <a:t>x</a:t>
            </a:r>
            <a:r>
              <a:rPr lang="en-US" baseline="-25000" dirty="0" err="1" smtClean="0">
                <a:latin typeface="Century Gothic" pitchFamily="34" charset="0"/>
              </a:rPr>
              <a:t>k</a:t>
            </a:r>
            <a:endParaRPr lang="en-US" baseline="-25000" dirty="0" smtClean="0">
              <a:latin typeface="Century Gothic" pitchFamily="34" charset="0"/>
            </a:endParaRPr>
          </a:p>
          <a:p>
            <a:endParaRPr lang="en-US" baseline="-25000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In statistical inferential perspective, interest lies in estimating w</a:t>
            </a:r>
            <a:r>
              <a:rPr lang="en-US" baseline="-25000" dirty="0" smtClean="0">
                <a:latin typeface="Century Gothic" pitchFamily="34" charset="0"/>
              </a:rPr>
              <a:t>1</a:t>
            </a:r>
            <a:r>
              <a:rPr lang="en-US" dirty="0" smtClean="0">
                <a:latin typeface="Century Gothic" pitchFamily="34" charset="0"/>
              </a:rPr>
              <a:t>, w</a:t>
            </a:r>
            <a:r>
              <a:rPr lang="en-US" baseline="-25000" dirty="0" smtClean="0">
                <a:latin typeface="Century Gothic" pitchFamily="34" charset="0"/>
              </a:rPr>
              <a:t>2</a:t>
            </a:r>
            <a:r>
              <a:rPr lang="en-US" dirty="0" smtClean="0">
                <a:latin typeface="Century Gothic" pitchFamily="34" charset="0"/>
              </a:rPr>
              <a:t>,……w</a:t>
            </a:r>
            <a:r>
              <a:rPr lang="en-US" baseline="-25000" dirty="0" smtClean="0">
                <a:latin typeface="Century Gothic" pitchFamily="34" charset="0"/>
              </a:rPr>
              <a:t>k </a:t>
            </a:r>
            <a:r>
              <a:rPr lang="en-US" dirty="0" smtClean="0">
                <a:latin typeface="Century Gothic" pitchFamily="34" charset="0"/>
              </a:rPr>
              <a:t> to know about population weights / coefficients</a:t>
            </a:r>
          </a:p>
          <a:p>
            <a:endParaRPr lang="en-US" baseline="-25000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They provide information about population association between X and Y, both direction and magnitude</a:t>
            </a:r>
          </a:p>
          <a:p>
            <a:endParaRPr lang="en-US" dirty="0" smtClean="0">
              <a:latin typeface="Century Gothic" pitchFamily="34" charset="0"/>
            </a:endParaRPr>
          </a:p>
          <a:p>
            <a:r>
              <a:rPr lang="en-US" dirty="0" smtClean="0">
                <a:latin typeface="Century Gothic" pitchFamily="34" charset="0"/>
              </a:rPr>
              <a:t>Also to learn about the statistical significance of these coefficients</a:t>
            </a:r>
            <a:endParaRPr lang="en-US" baseline="-25000" dirty="0" smtClean="0">
              <a:latin typeface="Century Gothic" pitchFamily="34" charset="0"/>
            </a:endParaRPr>
          </a:p>
          <a:p>
            <a:endParaRPr lang="en-US" baseline="-25000" dirty="0" smtClean="0">
              <a:latin typeface="Century Gothic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97155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Dependent / Response</a:t>
            </a:r>
          </a:p>
        </p:txBody>
      </p:sp>
      <p:sp>
        <p:nvSpPr>
          <p:cNvPr id="11" name="Freeform 10"/>
          <p:cNvSpPr/>
          <p:nvPr/>
        </p:nvSpPr>
        <p:spPr>
          <a:xfrm>
            <a:off x="5257800" y="729343"/>
            <a:ext cx="2220686" cy="318407"/>
          </a:xfrm>
          <a:custGeom>
            <a:avLst/>
            <a:gdLst>
              <a:gd name="connsiteX0" fmla="*/ 2492829 w 2492829"/>
              <a:gd name="connsiteY0" fmla="*/ 326571 h 337457"/>
              <a:gd name="connsiteX1" fmla="*/ 1774372 w 2492829"/>
              <a:gd name="connsiteY1" fmla="*/ 65314 h 337457"/>
              <a:gd name="connsiteX2" fmla="*/ 1654629 w 2492829"/>
              <a:gd name="connsiteY2" fmla="*/ 54428 h 337457"/>
              <a:gd name="connsiteX3" fmla="*/ 1524000 w 2492829"/>
              <a:gd name="connsiteY3" fmla="*/ 21771 h 337457"/>
              <a:gd name="connsiteX4" fmla="*/ 1415143 w 2492829"/>
              <a:gd name="connsiteY4" fmla="*/ 0 h 337457"/>
              <a:gd name="connsiteX5" fmla="*/ 609600 w 2492829"/>
              <a:gd name="connsiteY5" fmla="*/ 10886 h 337457"/>
              <a:gd name="connsiteX6" fmla="*/ 500743 w 2492829"/>
              <a:gd name="connsiteY6" fmla="*/ 43543 h 337457"/>
              <a:gd name="connsiteX7" fmla="*/ 435429 w 2492829"/>
              <a:gd name="connsiteY7" fmla="*/ 65314 h 337457"/>
              <a:gd name="connsiteX8" fmla="*/ 402772 w 2492829"/>
              <a:gd name="connsiteY8" fmla="*/ 87086 h 337457"/>
              <a:gd name="connsiteX9" fmla="*/ 315686 w 2492829"/>
              <a:gd name="connsiteY9" fmla="*/ 108857 h 337457"/>
              <a:gd name="connsiteX10" fmla="*/ 250372 w 2492829"/>
              <a:gd name="connsiteY10" fmla="*/ 141514 h 337457"/>
              <a:gd name="connsiteX11" fmla="*/ 217714 w 2492829"/>
              <a:gd name="connsiteY11" fmla="*/ 163286 h 337457"/>
              <a:gd name="connsiteX12" fmla="*/ 185057 w 2492829"/>
              <a:gd name="connsiteY12" fmla="*/ 174171 h 337457"/>
              <a:gd name="connsiteX13" fmla="*/ 119743 w 2492829"/>
              <a:gd name="connsiteY13" fmla="*/ 217714 h 337457"/>
              <a:gd name="connsiteX14" fmla="*/ 43543 w 2492829"/>
              <a:gd name="connsiteY14" fmla="*/ 239486 h 337457"/>
              <a:gd name="connsiteX15" fmla="*/ 10886 w 2492829"/>
              <a:gd name="connsiteY15" fmla="*/ 304800 h 337457"/>
              <a:gd name="connsiteX16" fmla="*/ 0 w 2492829"/>
              <a:gd name="connsiteY16" fmla="*/ 337457 h 33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92829" h="337457">
                <a:moveTo>
                  <a:pt x="2492829" y="326571"/>
                </a:moveTo>
                <a:cubicBezTo>
                  <a:pt x="2253343" y="239485"/>
                  <a:pt x="2016745" y="144007"/>
                  <a:pt x="1774372" y="65314"/>
                </a:cubicBezTo>
                <a:cubicBezTo>
                  <a:pt x="1736252" y="52937"/>
                  <a:pt x="1694398" y="59399"/>
                  <a:pt x="1654629" y="54428"/>
                </a:cubicBezTo>
                <a:cubicBezTo>
                  <a:pt x="1609283" y="48760"/>
                  <a:pt x="1568039" y="33782"/>
                  <a:pt x="1524000" y="21771"/>
                </a:cubicBezTo>
                <a:cubicBezTo>
                  <a:pt x="1472974" y="7855"/>
                  <a:pt x="1474664" y="9921"/>
                  <a:pt x="1415143" y="0"/>
                </a:cubicBezTo>
                <a:lnTo>
                  <a:pt x="609600" y="10886"/>
                </a:lnTo>
                <a:cubicBezTo>
                  <a:pt x="489468" y="13852"/>
                  <a:pt x="570545" y="12520"/>
                  <a:pt x="500743" y="43543"/>
                </a:cubicBezTo>
                <a:cubicBezTo>
                  <a:pt x="479772" y="52864"/>
                  <a:pt x="454524" y="52584"/>
                  <a:pt x="435429" y="65314"/>
                </a:cubicBezTo>
                <a:cubicBezTo>
                  <a:pt x="424543" y="72571"/>
                  <a:pt x="415067" y="82615"/>
                  <a:pt x="402772" y="87086"/>
                </a:cubicBezTo>
                <a:cubicBezTo>
                  <a:pt x="374651" y="97312"/>
                  <a:pt x="315686" y="108857"/>
                  <a:pt x="315686" y="108857"/>
                </a:cubicBezTo>
                <a:cubicBezTo>
                  <a:pt x="271865" y="152676"/>
                  <a:pt x="320591" y="111419"/>
                  <a:pt x="250372" y="141514"/>
                </a:cubicBezTo>
                <a:cubicBezTo>
                  <a:pt x="238347" y="146668"/>
                  <a:pt x="229416" y="157435"/>
                  <a:pt x="217714" y="163286"/>
                </a:cubicBezTo>
                <a:cubicBezTo>
                  <a:pt x="207451" y="168417"/>
                  <a:pt x="195943" y="170543"/>
                  <a:pt x="185057" y="174171"/>
                </a:cubicBezTo>
                <a:cubicBezTo>
                  <a:pt x="163286" y="188685"/>
                  <a:pt x="145128" y="211368"/>
                  <a:pt x="119743" y="217714"/>
                </a:cubicBezTo>
                <a:cubicBezTo>
                  <a:pt x="65068" y="231383"/>
                  <a:pt x="90393" y="223869"/>
                  <a:pt x="43543" y="239486"/>
                </a:cubicBezTo>
                <a:cubicBezTo>
                  <a:pt x="16181" y="321570"/>
                  <a:pt x="53090" y="220391"/>
                  <a:pt x="10886" y="304800"/>
                </a:cubicBezTo>
                <a:cubicBezTo>
                  <a:pt x="5754" y="315063"/>
                  <a:pt x="0" y="337457"/>
                  <a:pt x="0" y="337457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162800" y="135255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Predictors</a:t>
            </a:r>
            <a:endParaRPr lang="en-GB" sz="1400" dirty="0"/>
          </a:p>
        </p:txBody>
      </p:sp>
      <p:sp>
        <p:nvSpPr>
          <p:cNvPr id="15" name="Freeform 14"/>
          <p:cNvSpPr/>
          <p:nvPr/>
        </p:nvSpPr>
        <p:spPr>
          <a:xfrm rot="21400354">
            <a:off x="5805433" y="1301045"/>
            <a:ext cx="1759036" cy="541524"/>
          </a:xfrm>
          <a:custGeom>
            <a:avLst/>
            <a:gdLst>
              <a:gd name="connsiteX0" fmla="*/ 2035628 w 2035628"/>
              <a:gd name="connsiteY0" fmla="*/ 326571 h 511628"/>
              <a:gd name="connsiteX1" fmla="*/ 2013857 w 2035628"/>
              <a:gd name="connsiteY1" fmla="*/ 359228 h 511628"/>
              <a:gd name="connsiteX2" fmla="*/ 1937657 w 2035628"/>
              <a:gd name="connsiteY2" fmla="*/ 391886 h 511628"/>
              <a:gd name="connsiteX3" fmla="*/ 1905000 w 2035628"/>
              <a:gd name="connsiteY3" fmla="*/ 413657 h 511628"/>
              <a:gd name="connsiteX4" fmla="*/ 1850571 w 2035628"/>
              <a:gd name="connsiteY4" fmla="*/ 435428 h 511628"/>
              <a:gd name="connsiteX5" fmla="*/ 1687286 w 2035628"/>
              <a:gd name="connsiteY5" fmla="*/ 478971 h 511628"/>
              <a:gd name="connsiteX6" fmla="*/ 1578428 w 2035628"/>
              <a:gd name="connsiteY6" fmla="*/ 511628 h 511628"/>
              <a:gd name="connsiteX7" fmla="*/ 1034143 w 2035628"/>
              <a:gd name="connsiteY7" fmla="*/ 500743 h 511628"/>
              <a:gd name="connsiteX8" fmla="*/ 990600 w 2035628"/>
              <a:gd name="connsiteY8" fmla="*/ 489857 h 511628"/>
              <a:gd name="connsiteX9" fmla="*/ 903514 w 2035628"/>
              <a:gd name="connsiteY9" fmla="*/ 478971 h 511628"/>
              <a:gd name="connsiteX10" fmla="*/ 859971 w 2035628"/>
              <a:gd name="connsiteY10" fmla="*/ 468086 h 511628"/>
              <a:gd name="connsiteX11" fmla="*/ 805543 w 2035628"/>
              <a:gd name="connsiteY11" fmla="*/ 457200 h 511628"/>
              <a:gd name="connsiteX12" fmla="*/ 762000 w 2035628"/>
              <a:gd name="connsiteY12" fmla="*/ 435428 h 511628"/>
              <a:gd name="connsiteX13" fmla="*/ 729343 w 2035628"/>
              <a:gd name="connsiteY13" fmla="*/ 413657 h 511628"/>
              <a:gd name="connsiteX14" fmla="*/ 685800 w 2035628"/>
              <a:gd name="connsiteY14" fmla="*/ 402771 h 511628"/>
              <a:gd name="connsiteX15" fmla="*/ 598714 w 2035628"/>
              <a:gd name="connsiteY15" fmla="*/ 370114 h 511628"/>
              <a:gd name="connsiteX16" fmla="*/ 555171 w 2035628"/>
              <a:gd name="connsiteY16" fmla="*/ 348343 h 511628"/>
              <a:gd name="connsiteX17" fmla="*/ 511628 w 2035628"/>
              <a:gd name="connsiteY17" fmla="*/ 337457 h 511628"/>
              <a:gd name="connsiteX18" fmla="*/ 478971 w 2035628"/>
              <a:gd name="connsiteY18" fmla="*/ 326571 h 511628"/>
              <a:gd name="connsiteX19" fmla="*/ 435428 w 2035628"/>
              <a:gd name="connsiteY19" fmla="*/ 315686 h 511628"/>
              <a:gd name="connsiteX20" fmla="*/ 402771 w 2035628"/>
              <a:gd name="connsiteY20" fmla="*/ 304800 h 511628"/>
              <a:gd name="connsiteX21" fmla="*/ 359228 w 2035628"/>
              <a:gd name="connsiteY21" fmla="*/ 293914 h 511628"/>
              <a:gd name="connsiteX22" fmla="*/ 272143 w 2035628"/>
              <a:gd name="connsiteY22" fmla="*/ 261257 h 511628"/>
              <a:gd name="connsiteX23" fmla="*/ 217714 w 2035628"/>
              <a:gd name="connsiteY23" fmla="*/ 217714 h 511628"/>
              <a:gd name="connsiteX24" fmla="*/ 141514 w 2035628"/>
              <a:gd name="connsiteY24" fmla="*/ 185057 h 511628"/>
              <a:gd name="connsiteX25" fmla="*/ 54428 w 2035628"/>
              <a:gd name="connsiteY25" fmla="*/ 119743 h 511628"/>
              <a:gd name="connsiteX26" fmla="*/ 32657 w 2035628"/>
              <a:gd name="connsiteY26" fmla="*/ 21771 h 511628"/>
              <a:gd name="connsiteX27" fmla="*/ 0 w 2035628"/>
              <a:gd name="connsiteY27" fmla="*/ 0 h 51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35628" h="511628">
                <a:moveTo>
                  <a:pt x="2035628" y="326571"/>
                </a:moveTo>
                <a:cubicBezTo>
                  <a:pt x="2028371" y="337457"/>
                  <a:pt x="2023907" y="350852"/>
                  <a:pt x="2013857" y="359228"/>
                </a:cubicBezTo>
                <a:cubicBezTo>
                  <a:pt x="1979880" y="387542"/>
                  <a:pt x="1971688" y="374871"/>
                  <a:pt x="1937657" y="391886"/>
                </a:cubicBezTo>
                <a:cubicBezTo>
                  <a:pt x="1925955" y="397737"/>
                  <a:pt x="1916702" y="407806"/>
                  <a:pt x="1905000" y="413657"/>
                </a:cubicBezTo>
                <a:cubicBezTo>
                  <a:pt x="1887522" y="422396"/>
                  <a:pt x="1868973" y="428856"/>
                  <a:pt x="1850571" y="435428"/>
                </a:cubicBezTo>
                <a:cubicBezTo>
                  <a:pt x="1746519" y="472590"/>
                  <a:pt x="1777029" y="464015"/>
                  <a:pt x="1687286" y="478971"/>
                </a:cubicBezTo>
                <a:cubicBezTo>
                  <a:pt x="1607778" y="505474"/>
                  <a:pt x="1644235" y="495177"/>
                  <a:pt x="1578428" y="511628"/>
                </a:cubicBezTo>
                <a:lnTo>
                  <a:pt x="1034143" y="500743"/>
                </a:lnTo>
                <a:cubicBezTo>
                  <a:pt x="1019192" y="500189"/>
                  <a:pt x="1005357" y="492317"/>
                  <a:pt x="990600" y="489857"/>
                </a:cubicBezTo>
                <a:cubicBezTo>
                  <a:pt x="961743" y="485047"/>
                  <a:pt x="932371" y="483780"/>
                  <a:pt x="903514" y="478971"/>
                </a:cubicBezTo>
                <a:cubicBezTo>
                  <a:pt x="888757" y="476511"/>
                  <a:pt x="874576" y="471331"/>
                  <a:pt x="859971" y="468086"/>
                </a:cubicBezTo>
                <a:cubicBezTo>
                  <a:pt x="841910" y="464072"/>
                  <a:pt x="823686" y="460829"/>
                  <a:pt x="805543" y="457200"/>
                </a:cubicBezTo>
                <a:cubicBezTo>
                  <a:pt x="791029" y="449943"/>
                  <a:pt x="776089" y="443479"/>
                  <a:pt x="762000" y="435428"/>
                </a:cubicBezTo>
                <a:cubicBezTo>
                  <a:pt x="750641" y="428937"/>
                  <a:pt x="741368" y="418811"/>
                  <a:pt x="729343" y="413657"/>
                </a:cubicBezTo>
                <a:cubicBezTo>
                  <a:pt x="715592" y="407764"/>
                  <a:pt x="700314" y="406400"/>
                  <a:pt x="685800" y="402771"/>
                </a:cubicBezTo>
                <a:cubicBezTo>
                  <a:pt x="618726" y="358055"/>
                  <a:pt x="692874" y="401500"/>
                  <a:pt x="598714" y="370114"/>
                </a:cubicBezTo>
                <a:cubicBezTo>
                  <a:pt x="583319" y="364982"/>
                  <a:pt x="570365" y="354041"/>
                  <a:pt x="555171" y="348343"/>
                </a:cubicBezTo>
                <a:cubicBezTo>
                  <a:pt x="541163" y="343090"/>
                  <a:pt x="526013" y="341567"/>
                  <a:pt x="511628" y="337457"/>
                </a:cubicBezTo>
                <a:cubicBezTo>
                  <a:pt x="500595" y="334305"/>
                  <a:pt x="490004" y="329723"/>
                  <a:pt x="478971" y="326571"/>
                </a:cubicBezTo>
                <a:cubicBezTo>
                  <a:pt x="464586" y="322461"/>
                  <a:pt x="449813" y="319796"/>
                  <a:pt x="435428" y="315686"/>
                </a:cubicBezTo>
                <a:cubicBezTo>
                  <a:pt x="424395" y="312534"/>
                  <a:pt x="413804" y="307952"/>
                  <a:pt x="402771" y="304800"/>
                </a:cubicBezTo>
                <a:cubicBezTo>
                  <a:pt x="388386" y="300690"/>
                  <a:pt x="373236" y="299167"/>
                  <a:pt x="359228" y="293914"/>
                </a:cubicBezTo>
                <a:cubicBezTo>
                  <a:pt x="245380" y="251221"/>
                  <a:pt x="383912" y="289200"/>
                  <a:pt x="272143" y="261257"/>
                </a:cubicBezTo>
                <a:cubicBezTo>
                  <a:pt x="251894" y="241009"/>
                  <a:pt x="245176" y="231446"/>
                  <a:pt x="217714" y="217714"/>
                </a:cubicBezTo>
                <a:cubicBezTo>
                  <a:pt x="127617" y="172664"/>
                  <a:pt x="254781" y="253017"/>
                  <a:pt x="141514" y="185057"/>
                </a:cubicBezTo>
                <a:cubicBezTo>
                  <a:pt x="79972" y="148132"/>
                  <a:pt x="89874" y="155187"/>
                  <a:pt x="54428" y="119743"/>
                </a:cubicBezTo>
                <a:cubicBezTo>
                  <a:pt x="54187" y="118540"/>
                  <a:pt x="37051" y="28362"/>
                  <a:pt x="32657" y="21771"/>
                </a:cubicBezTo>
                <a:cubicBezTo>
                  <a:pt x="25400" y="10885"/>
                  <a:pt x="0" y="0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66750"/>
            <a:ext cx="864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228600" y="666750"/>
            <a:ext cx="8640000" cy="4320000"/>
            <a:chOff x="123000" y="690150"/>
            <a:chExt cx="8640000" cy="4320000"/>
          </a:xfrm>
        </p:grpSpPr>
        <p:pic>
          <p:nvPicPr>
            <p:cNvPr id="1028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3000" y="690150"/>
              <a:ext cx="8640000" cy="43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7162800" y="4629150"/>
              <a:ext cx="1295400" cy="158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90550"/>
            <a:ext cx="8839200" cy="4114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Model equation is </a:t>
            </a:r>
          </a:p>
          <a:p>
            <a:pPr lvl="1"/>
            <a:r>
              <a:rPr lang="en-US" sz="2000" dirty="0" err="1" smtClean="0"/>
              <a:t>bweight</a:t>
            </a:r>
            <a:r>
              <a:rPr lang="en-US" sz="2000" dirty="0" smtClean="0"/>
              <a:t> =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2000" dirty="0" smtClean="0"/>
              <a:t>-4865.2 + 206.6 * </a:t>
            </a:r>
            <a:r>
              <a:rPr lang="en-GB" sz="2000" dirty="0" err="1" smtClean="0"/>
              <a:t>gestwk</a:t>
            </a:r>
            <a:r>
              <a:rPr lang="en-GB" sz="2000" dirty="0" smtClean="0"/>
              <a:t> and R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is 0.54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Interpretation</a:t>
            </a:r>
          </a:p>
          <a:p>
            <a:pPr lvl="1"/>
            <a:r>
              <a:rPr lang="en-US" sz="2000" dirty="0" smtClean="0"/>
              <a:t>Coefficient of "</a:t>
            </a:r>
            <a:r>
              <a:rPr lang="en-US" sz="2000" dirty="0" err="1" smtClean="0"/>
              <a:t>gestwk</a:t>
            </a:r>
            <a:r>
              <a:rPr lang="en-US" sz="2000" dirty="0" smtClean="0"/>
              <a:t>": one week increase in </a:t>
            </a:r>
            <a:r>
              <a:rPr lang="en-US" sz="2000" dirty="0" err="1" smtClean="0"/>
              <a:t>gestwk</a:t>
            </a:r>
            <a:r>
              <a:rPr lang="en-US" sz="2000" dirty="0" smtClean="0"/>
              <a:t> will increase the mean "</a:t>
            </a:r>
            <a:r>
              <a:rPr lang="en-US" sz="2000" dirty="0" err="1" smtClean="0"/>
              <a:t>bweight</a:t>
            </a:r>
            <a:r>
              <a:rPr lang="en-US" sz="2000" dirty="0" smtClean="0"/>
              <a:t>" by 206.6 g </a:t>
            </a:r>
          </a:p>
          <a:p>
            <a:pPr lvl="1"/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Plus sign indicates increment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Constant / Intercept: Initial week of gestation or when no gestation </a:t>
            </a:r>
            <a:r>
              <a:rPr lang="en-US" sz="2000" b="1" dirty="0" err="1" smtClean="0">
                <a:solidFill>
                  <a:srgbClr val="0070C0"/>
                </a:solidFill>
              </a:rPr>
              <a:t>bweight</a:t>
            </a:r>
            <a:r>
              <a:rPr lang="en-US" sz="2000" b="1" dirty="0" smtClean="0">
                <a:solidFill>
                  <a:srgbClr val="0070C0"/>
                </a:solidFill>
              </a:rPr>
              <a:t> is </a:t>
            </a:r>
            <a:r>
              <a:rPr lang="en-GB" sz="2000" b="1" dirty="0" smtClean="0">
                <a:solidFill>
                  <a:srgbClr val="0070C0"/>
                </a:solidFill>
              </a:rPr>
              <a:t>-4865.2 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3074" name="Picture 2" descr="C:\Users\Subbi.DESKTOP-L4TAD5C\Downloads\confused girl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343150"/>
            <a:ext cx="2590800" cy="11803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839200" cy="3927872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What would be reason for such illogical interpretation?</a:t>
            </a:r>
            <a:endParaRPr lang="en-US" sz="2400" b="1" baseline="30000" dirty="0" smtClean="0">
              <a:solidFill>
                <a:schemeClr val="accent3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Initial period of gestation may not be the right time to measure birth weight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Hence, "</a:t>
            </a:r>
            <a:r>
              <a:rPr lang="en-US" sz="2400" dirty="0" err="1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gestwk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" = 0 is not a plausible value</a:t>
            </a: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Handling: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Centering - transform with a plausible value of the predictor, say its average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Subtract mean from each point of the predictor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Model with transformed variable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This will not alter the meaning / values of other measures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endParaRPr lang="en-GB" dirty="0">
              <a:latin typeface="Century Gothic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14350"/>
            <a:ext cx="8839200" cy="447675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Handling: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Centering: Subtract mean from each point of the predictor</a:t>
            </a:r>
          </a:p>
          <a:p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First six values of actual and transformed predictor (</a:t>
            </a:r>
            <a:r>
              <a:rPr lang="en-US" sz="2000" dirty="0" err="1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gestwk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)</a:t>
            </a:r>
          </a:p>
          <a:p>
            <a:pPr algn="r"/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pPr algn="r"/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pPr algn="r"/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pPr algn="r"/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pPr algn="r"/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pPr algn="r"/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pPr algn="r"/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pPr algn="r"/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Fit a model with this transformed variable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733550"/>
          <a:ext cx="4953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80"/>
                <a:gridCol w="1783080"/>
                <a:gridCol w="2415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 No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 - </a:t>
                      </a:r>
                      <a:r>
                        <a:rPr lang="en-US" dirty="0" err="1" smtClean="0"/>
                        <a:t>gestwk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gestwk</a:t>
                      </a:r>
                      <a:r>
                        <a:rPr lang="en-US" baseline="0" dirty="0" smtClean="0"/>
                        <a:t> - mean(</a:t>
                      </a:r>
                      <a:r>
                        <a:rPr lang="en-US" baseline="0" dirty="0" err="1" smtClean="0"/>
                        <a:t>gestwk</a:t>
                      </a:r>
                      <a:r>
                        <a:rPr lang="en-US" baseline="0" dirty="0" smtClean="0"/>
                        <a:t>)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37.74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-0.947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39.15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0.463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35.72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-2.967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39.29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0.603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38.38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-0.307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37.86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-0.827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205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42950"/>
            <a:ext cx="864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7162800" y="4703762"/>
            <a:ext cx="1219200" cy="1588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62000" y="2114550"/>
            <a:ext cx="3962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No change in correlation, coefficient of predictor and R</a:t>
            </a:r>
            <a:r>
              <a:rPr lang="en-US" baseline="30000" dirty="0" smtClean="0"/>
              <a:t>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Data Analytics - Business Values</a:t>
            </a:r>
            <a:endParaRPr lang="en-GB" sz="3200" b="1" dirty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304800" y="1352550"/>
          <a:ext cx="3048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572000" y="1123950"/>
          <a:ext cx="32004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381000" y="3257550"/>
          <a:ext cx="3048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4648200" y="3333750"/>
          <a:ext cx="35814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9" name="Curved Left Arrow 8"/>
          <p:cNvSpPr/>
          <p:nvPr/>
        </p:nvSpPr>
        <p:spPr>
          <a:xfrm>
            <a:off x="2971800" y="1047750"/>
            <a:ext cx="1066800" cy="838200"/>
          </a:xfrm>
          <a:prstGeom prst="curvedLeftArrow">
            <a:avLst>
              <a:gd name="adj1" fmla="val 2219"/>
              <a:gd name="adj2" fmla="val 28901"/>
              <a:gd name="adj3" fmla="val 23980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Reports</a:t>
            </a:r>
            <a:endParaRPr lang="en-GB" sz="1600" b="1" i="1" dirty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7239000" y="819150"/>
            <a:ext cx="1371600" cy="838200"/>
          </a:xfrm>
          <a:prstGeom prst="curvedLeftArrow">
            <a:avLst>
              <a:gd name="adj1" fmla="val 2219"/>
              <a:gd name="adj2" fmla="val 28901"/>
              <a:gd name="adj3" fmla="val 2398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Corrections</a:t>
            </a:r>
            <a:endParaRPr lang="en-GB" sz="1600" b="1" i="1" dirty="0">
              <a:solidFill>
                <a:schemeClr val="accent3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2895600" y="3028950"/>
            <a:ext cx="1295400" cy="838200"/>
          </a:xfrm>
          <a:prstGeom prst="curvedLeftArrow">
            <a:avLst>
              <a:gd name="adj1" fmla="val 2219"/>
              <a:gd name="adj2" fmla="val 28901"/>
              <a:gd name="adj3" fmla="val 2398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Predicts</a:t>
            </a:r>
            <a:endParaRPr lang="en-GB" sz="1600" b="1" i="1" dirty="0">
              <a:solidFill>
                <a:schemeClr val="accent6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3" name="Curved Left Arrow 12"/>
          <p:cNvSpPr/>
          <p:nvPr/>
        </p:nvSpPr>
        <p:spPr>
          <a:xfrm>
            <a:off x="7467600" y="2876550"/>
            <a:ext cx="1600200" cy="685800"/>
          </a:xfrm>
          <a:prstGeom prst="curvedLeftArrow">
            <a:avLst>
              <a:gd name="adj1" fmla="val 2219"/>
              <a:gd name="adj2" fmla="val 28901"/>
              <a:gd name="adj3" fmla="val 2398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accent6">
                    <a:lumMod val="75000"/>
                  </a:schemeClr>
                </a:solidFill>
                <a:latin typeface="Century Gothic" pitchFamily="34" charset="0"/>
              </a:rPr>
              <a:t>Recommends</a:t>
            </a:r>
            <a:endParaRPr lang="en-GB" sz="1600" b="1" i="1" dirty="0">
              <a:solidFill>
                <a:schemeClr val="accent6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15" name="Cloud 14"/>
          <p:cNvSpPr/>
          <p:nvPr/>
        </p:nvSpPr>
        <p:spPr>
          <a:xfrm>
            <a:off x="6629400" y="4248150"/>
            <a:ext cx="2286000" cy="895350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latin typeface="Century Gothic" pitchFamily="34" charset="0"/>
              </a:rPr>
              <a:t>Optimization</a:t>
            </a:r>
            <a:endParaRPr lang="en-GB" sz="1600" b="1" i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90550"/>
            <a:ext cx="8839200" cy="4114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Model equation is </a:t>
            </a:r>
          </a:p>
          <a:p>
            <a:pPr lvl="1"/>
            <a:r>
              <a:rPr lang="en-US" sz="2000" dirty="0" err="1" smtClean="0"/>
              <a:t>bweight</a:t>
            </a:r>
            <a:r>
              <a:rPr lang="en-US" sz="2000" dirty="0" smtClean="0"/>
              <a:t> =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sz="2000" dirty="0" smtClean="0"/>
              <a:t>3130 + 206.6 * (</a:t>
            </a:r>
            <a:r>
              <a:rPr lang="en-GB" sz="2000" dirty="0" err="1" smtClean="0"/>
              <a:t>gestwk</a:t>
            </a:r>
            <a:r>
              <a:rPr lang="en-GB" sz="2000" dirty="0" smtClean="0"/>
              <a:t> - 38.687) and R</a:t>
            </a:r>
            <a:r>
              <a:rPr lang="en-GB" sz="2000" baseline="30000" dirty="0" smtClean="0"/>
              <a:t>2</a:t>
            </a:r>
            <a:r>
              <a:rPr lang="en-GB" sz="2000" dirty="0" smtClean="0"/>
              <a:t> is 0.54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Interpretation</a:t>
            </a:r>
          </a:p>
          <a:p>
            <a:pPr lvl="1"/>
            <a:r>
              <a:rPr lang="en-US" sz="2000" dirty="0" smtClean="0"/>
              <a:t>Coefficient of "</a:t>
            </a:r>
            <a:r>
              <a:rPr lang="en-US" sz="2000" dirty="0" err="1" smtClean="0"/>
              <a:t>gestwk</a:t>
            </a:r>
            <a:r>
              <a:rPr lang="en-US" sz="2000" dirty="0" smtClean="0"/>
              <a:t>": one week increase in </a:t>
            </a:r>
            <a:r>
              <a:rPr lang="en-US" sz="2000" dirty="0" err="1" smtClean="0"/>
              <a:t>gestwk</a:t>
            </a:r>
            <a:r>
              <a:rPr lang="en-US" sz="2000" dirty="0" smtClean="0"/>
              <a:t> will increase the mean "</a:t>
            </a:r>
            <a:r>
              <a:rPr lang="en-US" sz="2000" dirty="0" err="1" smtClean="0"/>
              <a:t>bweight</a:t>
            </a:r>
            <a:r>
              <a:rPr lang="en-US" sz="2000" dirty="0" smtClean="0"/>
              <a:t>" by 206.6 g </a:t>
            </a:r>
          </a:p>
          <a:p>
            <a:pPr lvl="1"/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Plus sign indicates increment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b="1" dirty="0" smtClean="0">
                <a:solidFill>
                  <a:srgbClr val="0070C0"/>
                </a:solidFill>
              </a:rPr>
              <a:t>Constant / Intercept: Average "</a:t>
            </a:r>
            <a:r>
              <a:rPr lang="en-US" sz="2000" b="1" dirty="0" err="1" smtClean="0">
                <a:solidFill>
                  <a:srgbClr val="0070C0"/>
                </a:solidFill>
              </a:rPr>
              <a:t>bweight</a:t>
            </a:r>
            <a:r>
              <a:rPr lang="en-US" sz="2000" b="1" dirty="0" smtClean="0">
                <a:solidFill>
                  <a:srgbClr val="0070C0"/>
                </a:solidFill>
              </a:rPr>
              <a:t>" when the "</a:t>
            </a:r>
            <a:r>
              <a:rPr lang="en-US" sz="2000" b="1" dirty="0" err="1" smtClean="0">
                <a:solidFill>
                  <a:srgbClr val="0070C0"/>
                </a:solidFill>
              </a:rPr>
              <a:t>gestwk</a:t>
            </a:r>
            <a:r>
              <a:rPr lang="en-US" sz="2000" b="1" dirty="0" smtClean="0">
                <a:solidFill>
                  <a:srgbClr val="0070C0"/>
                </a:solidFill>
              </a:rPr>
              <a:t>" is equal to its average value</a:t>
            </a:r>
            <a:endParaRPr lang="en-GB" sz="2000" b="1" dirty="0">
              <a:solidFill>
                <a:srgbClr val="0070C0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61950"/>
            <a:ext cx="8640000" cy="443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C:\Users\Subbi.DESKTOP-L4TAD5C\Downloads\SighRelief_Bean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2224756"/>
            <a:ext cx="1295400" cy="14137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90550"/>
            <a:ext cx="8839200" cy="4343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More than one numeric Predictors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Model equation is</a:t>
            </a: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lvl="1">
              <a:buNone/>
            </a:pPr>
            <a:r>
              <a:rPr lang="en-US" sz="1600" dirty="0" err="1" smtClean="0">
                <a:latin typeface="Century Gothic" pitchFamily="34" charset="0"/>
              </a:rPr>
              <a:t>bweight</a:t>
            </a:r>
            <a:r>
              <a:rPr lang="en-US" sz="1600" dirty="0" smtClean="0">
                <a:latin typeface="Century Gothic" pitchFamily="34" charset="0"/>
              </a:rPr>
              <a:t> =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GB" sz="1600" dirty="0" smtClean="0">
                <a:latin typeface="Century Gothic" pitchFamily="34" charset="0"/>
              </a:rPr>
              <a:t>3129.14 + 206.55 * (</a:t>
            </a:r>
            <a:r>
              <a:rPr lang="en-GB" sz="1600" dirty="0" err="1" smtClean="0">
                <a:latin typeface="Century Gothic" pitchFamily="34" charset="0"/>
              </a:rPr>
              <a:t>gestwk</a:t>
            </a:r>
            <a:r>
              <a:rPr lang="en-GB" sz="1600" dirty="0" smtClean="0">
                <a:latin typeface="Century Gothic" pitchFamily="34" charset="0"/>
              </a:rPr>
              <a:t> - 38.687) + 3.808 *(</a:t>
            </a:r>
            <a:r>
              <a:rPr lang="en-GB" sz="1600" dirty="0" err="1" smtClean="0">
                <a:latin typeface="Century Gothic" pitchFamily="34" charset="0"/>
              </a:rPr>
              <a:t>matage</a:t>
            </a:r>
            <a:r>
              <a:rPr lang="en-GB" sz="1600" dirty="0" smtClean="0">
                <a:latin typeface="Century Gothic" pitchFamily="34" charset="0"/>
              </a:rPr>
              <a:t> - 33.972)</a:t>
            </a:r>
            <a:endParaRPr lang="en-GB" sz="1400" dirty="0" smtClean="0">
              <a:latin typeface="Century Gothic" pitchFamily="34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Interpretation</a:t>
            </a:r>
          </a:p>
          <a:p>
            <a:pPr lvl="1"/>
            <a:r>
              <a:rPr lang="en-US" sz="1800" b="1" dirty="0" smtClean="0">
                <a:solidFill>
                  <a:srgbClr val="0070C0"/>
                </a:solidFill>
                <a:latin typeface="Century Gothic" pitchFamily="34" charset="0"/>
              </a:rPr>
              <a:t>Constant / Intercept: 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Average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is 3129.14 when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gestwk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and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matage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are in their average value</a:t>
            </a:r>
            <a:endParaRPr lang="en-GB" sz="1400" dirty="0" smtClean="0">
              <a:solidFill>
                <a:srgbClr val="002060"/>
              </a:solidFill>
              <a:latin typeface="Century Gothic" pitchFamily="34" charset="0"/>
            </a:endParaRPr>
          </a:p>
          <a:p>
            <a:pPr lvl="1"/>
            <a:r>
              <a:rPr lang="en-US" sz="1800" b="1" dirty="0" smtClean="0">
                <a:solidFill>
                  <a:srgbClr val="0070C0"/>
                </a:solidFill>
                <a:latin typeface="Century Gothic" pitchFamily="34" charset="0"/>
              </a:rPr>
              <a:t>Coefficient of "</a:t>
            </a:r>
            <a:r>
              <a:rPr lang="en-US" sz="1800" b="1" dirty="0" err="1" smtClean="0">
                <a:solidFill>
                  <a:srgbClr val="0070C0"/>
                </a:solidFill>
                <a:latin typeface="Century Gothic" pitchFamily="34" charset="0"/>
              </a:rPr>
              <a:t>gestwk</a:t>
            </a:r>
            <a:r>
              <a:rPr lang="en-US" sz="1800" b="1" dirty="0" smtClean="0">
                <a:solidFill>
                  <a:srgbClr val="0070C0"/>
                </a:solidFill>
                <a:latin typeface="Century Gothic" pitchFamily="34" charset="0"/>
              </a:rPr>
              <a:t>": 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Average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of will increase by 206.55 g for one unit increase of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gestwk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and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matage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is kept constant</a:t>
            </a:r>
            <a:endParaRPr lang="en-US" sz="1400" dirty="0" smtClean="0">
              <a:solidFill>
                <a:srgbClr val="002060"/>
              </a:solidFill>
              <a:latin typeface="Century Gothic" pitchFamily="34" charset="0"/>
            </a:endParaRPr>
          </a:p>
          <a:p>
            <a:pPr lvl="1"/>
            <a:r>
              <a:rPr lang="en-US" sz="1800" b="1" dirty="0" smtClean="0">
                <a:solidFill>
                  <a:srgbClr val="0070C0"/>
                </a:solidFill>
                <a:latin typeface="Century Gothic" pitchFamily="34" charset="0"/>
              </a:rPr>
              <a:t>Coefficient of "</a:t>
            </a:r>
            <a:r>
              <a:rPr lang="en-US" sz="1800" b="1" dirty="0" err="1" smtClean="0">
                <a:solidFill>
                  <a:srgbClr val="0070C0"/>
                </a:solidFill>
                <a:latin typeface="Century Gothic" pitchFamily="34" charset="0"/>
              </a:rPr>
              <a:t>matage</a:t>
            </a:r>
            <a:r>
              <a:rPr lang="en-US" sz="1800" b="1" dirty="0" smtClean="0">
                <a:solidFill>
                  <a:srgbClr val="0070C0"/>
                </a:solidFill>
                <a:latin typeface="Century Gothic" pitchFamily="34" charset="0"/>
              </a:rPr>
              <a:t>":</a:t>
            </a:r>
            <a:endParaRPr lang="en-US" sz="1800" dirty="0" smtClean="0">
              <a:solidFill>
                <a:srgbClr val="002060"/>
              </a:solidFill>
              <a:latin typeface="Century Gothic" pitchFamily="34" charset="0"/>
            </a:endParaRPr>
          </a:p>
          <a:p>
            <a:pPr lvl="2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Average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of will increase by 3.808 g for one unit increase of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matageand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gestwk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is kept constant</a:t>
            </a:r>
            <a:endParaRPr lang="en-US" dirty="0" smtClean="0">
              <a:solidFill>
                <a:srgbClr val="00B050"/>
              </a:solidFill>
              <a:latin typeface="Century Gothic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839200" cy="392787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We shall add a categorical Predictor</a:t>
            </a:r>
          </a:p>
          <a:p>
            <a:pPr lvl="1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Recall: Levels of such variables - Dichotomous / Polychotomous 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Interpretation of estimate of the regression coefficients of such variables will differ compared to numerical predictors</a:t>
            </a:r>
          </a:p>
          <a:p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One of the levels will be considered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Reference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 or </a:t>
            </a:r>
            <a:r>
              <a:rPr lang="en-US" sz="22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Base</a:t>
            </a:r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 level</a:t>
            </a:r>
            <a:endParaRPr lang="en-US" sz="1800" dirty="0" smtClean="0">
              <a:solidFill>
                <a:srgbClr val="002060"/>
              </a:solidFill>
              <a:latin typeface="Century Gothic" pitchFamily="34" charset="0"/>
            </a:endParaRPr>
          </a:p>
          <a:p>
            <a:pPr lvl="1"/>
            <a:r>
              <a:rPr lang="en-US" sz="1800" dirty="0" smtClean="0">
                <a:solidFill>
                  <a:srgbClr val="002060"/>
                </a:solidFill>
                <a:latin typeface="Century Gothic" pitchFamily="34" charset="0"/>
              </a:rPr>
              <a:t>way to declare this would be s/w specific; however, options may be provided to change / fix base leve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l </a:t>
            </a:r>
          </a:p>
          <a:p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Regression coefficients will indicate the effective changes in the mean of response when the levels are compared with base level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  <a:latin typeface="Century Gothic" pitchFamily="34" charset="0"/>
              </a:rPr>
              <a:t>Changes in the predictor: Level of the variable is changed from base level</a:t>
            </a:r>
          </a:p>
          <a:p>
            <a:endParaRPr lang="en-GB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6" name="Picture 2"/>
          <p:cNvPicPr preferRelativeResize="0"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00" y="666750"/>
            <a:ext cx="864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114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Categorical Predictors</a:t>
            </a: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Model equation is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lvl="1"/>
            <a:r>
              <a:rPr lang="en-US" sz="2000" dirty="0" err="1" smtClean="0">
                <a:latin typeface="Century Gothic" pitchFamily="34" charset="0"/>
              </a:rPr>
              <a:t>bweight</a:t>
            </a:r>
            <a:r>
              <a:rPr lang="en-US" sz="2000" dirty="0" smtClean="0">
                <a:latin typeface="Century Gothic" pitchFamily="34" charset="0"/>
              </a:rPr>
              <a:t> =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GB" sz="2000" dirty="0" smtClean="0">
                <a:latin typeface="Century Gothic" pitchFamily="34" charset="0"/>
              </a:rPr>
              <a:t>3044.13 + 167.15 * </a:t>
            </a:r>
            <a:r>
              <a:rPr lang="en-GB" sz="2000" dirty="0" err="1" smtClean="0">
                <a:latin typeface="Century Gothic" pitchFamily="34" charset="0"/>
              </a:rPr>
              <a:t>sexmale</a:t>
            </a:r>
            <a:endParaRPr lang="en-GB" sz="2000" dirty="0" smtClean="0">
              <a:latin typeface="Century Gothic" pitchFamily="34" charset="0"/>
            </a:endParaRPr>
          </a:p>
          <a:p>
            <a:pPr lvl="1"/>
            <a:r>
              <a:rPr lang="en-US" sz="2000" dirty="0" smtClean="0">
                <a:latin typeface="Century Gothic" pitchFamily="34" charset="0"/>
              </a:rPr>
              <a:t>Female is base level</a:t>
            </a: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Interpretation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latin typeface="Century Gothic" pitchFamily="34" charset="0"/>
              </a:rPr>
              <a:t>Constant / Intercept: 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Average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of female is 3044.13</a:t>
            </a:r>
            <a:r>
              <a:rPr lang="en-GB" sz="1600" dirty="0" smtClean="0">
                <a:solidFill>
                  <a:srgbClr val="002060"/>
                </a:solidFill>
                <a:latin typeface="Century Gothic" pitchFamily="34" charset="0"/>
              </a:rPr>
              <a:t> </a:t>
            </a:r>
            <a:r>
              <a:rPr lang="en-GB" sz="1600" dirty="0" smtClean="0">
                <a:solidFill>
                  <a:srgbClr val="002060"/>
                </a:solidFill>
                <a:latin typeface="Century Gothic" pitchFamily="34" charset="0"/>
              </a:rPr>
              <a:t>(reference level)</a:t>
            </a:r>
            <a:endParaRPr lang="en-GB" sz="1600" dirty="0" smtClean="0">
              <a:solidFill>
                <a:srgbClr val="002060"/>
              </a:solidFill>
              <a:latin typeface="Century Gothic" pitchFamily="34" charset="0"/>
            </a:endParaRPr>
          </a:p>
          <a:p>
            <a:pPr lvl="1"/>
            <a:endParaRPr lang="en-US" sz="2000" b="1" dirty="0" smtClean="0">
              <a:solidFill>
                <a:srgbClr val="0070C0"/>
              </a:solidFill>
              <a:latin typeface="Century Gothic" pitchFamily="34" charset="0"/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latin typeface="Century Gothic" pitchFamily="34" charset="0"/>
              </a:rPr>
              <a:t>Coefficient of "</a:t>
            </a:r>
            <a:r>
              <a:rPr lang="en-US" sz="2000" b="1" dirty="0" err="1" smtClean="0">
                <a:solidFill>
                  <a:srgbClr val="0070C0"/>
                </a:solidFill>
                <a:latin typeface="Century Gothic" pitchFamily="34" charset="0"/>
              </a:rPr>
              <a:t>sexmale</a:t>
            </a:r>
            <a:r>
              <a:rPr lang="en-US" sz="2000" b="1" dirty="0" smtClean="0">
                <a:solidFill>
                  <a:srgbClr val="0070C0"/>
                </a:solidFill>
                <a:latin typeface="Century Gothic" pitchFamily="34" charset="0"/>
              </a:rPr>
              <a:t>": </a:t>
            </a:r>
          </a:p>
          <a:p>
            <a:pPr lvl="2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Average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of male babies will increase by 167.15 g compared to female babies (base level)</a:t>
            </a:r>
          </a:p>
          <a:p>
            <a:pPr lvl="1"/>
            <a:endParaRPr lang="en-US" sz="2000" dirty="0" smtClean="0">
              <a:solidFill>
                <a:srgbClr val="00B050"/>
              </a:solidFill>
              <a:latin typeface="Century Gothic" pitchFamily="34" charset="0"/>
            </a:endParaRPr>
          </a:p>
          <a:p>
            <a:pPr lvl="1"/>
            <a:r>
              <a:rPr lang="en-US" sz="2000" b="1" dirty="0" smtClean="0">
                <a:solidFill>
                  <a:srgbClr val="00B050"/>
                </a:solidFill>
                <a:latin typeface="Century Gothic" pitchFamily="34" charset="0"/>
              </a:rPr>
              <a:t>Plus sign indicates increment</a:t>
            </a:r>
            <a:endParaRPr lang="en-GB" sz="2000" b="1" dirty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114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Categorical Predictors</a:t>
            </a: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Model equation is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lvl="1"/>
            <a:r>
              <a:rPr lang="en-US" sz="2000" dirty="0" err="1" smtClean="0">
                <a:latin typeface="Century Gothic" pitchFamily="34" charset="0"/>
              </a:rPr>
              <a:t>bweight</a:t>
            </a:r>
            <a:r>
              <a:rPr lang="en-US" sz="2000" dirty="0" smtClean="0">
                <a:latin typeface="Century Gothic" pitchFamily="34" charset="0"/>
              </a:rPr>
              <a:t> =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GB" sz="2000" dirty="0" smtClean="0">
                <a:latin typeface="Century Gothic" pitchFamily="34" charset="0"/>
              </a:rPr>
              <a:t>3044.13 + 167.15 * </a:t>
            </a:r>
            <a:r>
              <a:rPr lang="en-GB" sz="2000" dirty="0" err="1" smtClean="0">
                <a:latin typeface="Century Gothic" pitchFamily="34" charset="0"/>
              </a:rPr>
              <a:t>sexmale</a:t>
            </a:r>
            <a:endParaRPr lang="en-GB" sz="2000" dirty="0" smtClean="0">
              <a:latin typeface="Century Gothic" pitchFamily="34" charset="0"/>
            </a:endParaRPr>
          </a:p>
          <a:p>
            <a:pPr lvl="1"/>
            <a:r>
              <a:rPr lang="en-US" sz="2000" dirty="0" smtClean="0">
                <a:latin typeface="Century Gothic" pitchFamily="34" charset="0"/>
              </a:rPr>
              <a:t>Female is base level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entury Gothic" pitchFamily="34" charset="0"/>
              </a:rPr>
              <a:t>More Observations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Mean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of male group: </a:t>
            </a:r>
            <a:r>
              <a:rPr lang="en-GB" sz="1600" dirty="0" smtClean="0">
                <a:solidFill>
                  <a:srgbClr val="002060"/>
                </a:solidFill>
                <a:latin typeface="Century Gothic" pitchFamily="34" charset="0"/>
              </a:rPr>
              <a:t>3211.279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Mean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of female group: </a:t>
            </a:r>
            <a:r>
              <a:rPr lang="en-GB" sz="1600" dirty="0" smtClean="0">
                <a:solidFill>
                  <a:srgbClr val="002060"/>
                </a:solidFill>
                <a:latin typeface="Century Gothic" pitchFamily="34" charset="0"/>
              </a:rPr>
              <a:t>3044.127</a:t>
            </a:r>
          </a:p>
          <a:p>
            <a:pPr lvl="1"/>
            <a:endParaRPr lang="en-US" sz="1600" dirty="0" smtClean="0">
              <a:solidFill>
                <a:srgbClr val="002060"/>
              </a:solidFill>
              <a:latin typeface="Century Gothic" pitchFamily="34" charset="0"/>
            </a:endParaRPr>
          </a:p>
          <a:p>
            <a:pPr lvl="1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Difference:  </a:t>
            </a:r>
            <a:r>
              <a:rPr lang="en-GB" sz="1600" dirty="0" smtClean="0">
                <a:solidFill>
                  <a:srgbClr val="002060"/>
                </a:solidFill>
                <a:latin typeface="Century Gothic" pitchFamily="34" charset="0"/>
              </a:rPr>
              <a:t>3211.279 - 3044.127 = 167.152</a:t>
            </a:r>
          </a:p>
          <a:p>
            <a:pPr lvl="1"/>
            <a:endParaRPr lang="en-US" sz="1600" b="1" dirty="0" smtClean="0">
              <a:solidFill>
                <a:srgbClr val="002060"/>
              </a:solidFill>
              <a:latin typeface="Century Gothic" pitchFamily="34" charset="0"/>
            </a:endParaRPr>
          </a:p>
          <a:p>
            <a:pPr lvl="1"/>
            <a:r>
              <a:rPr lang="en-US" sz="1600" b="1" dirty="0" smtClean="0">
                <a:solidFill>
                  <a:srgbClr val="002060"/>
                </a:solidFill>
                <a:latin typeface="Century Gothic" pitchFamily="34" charset="0"/>
              </a:rPr>
              <a:t>Regression coefficient measures difference in mean of the response variable (</a:t>
            </a:r>
            <a:r>
              <a:rPr lang="en-US" sz="1600" b="1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b="1" dirty="0" smtClean="0">
                <a:solidFill>
                  <a:srgbClr val="002060"/>
                </a:solidFill>
                <a:latin typeface="Century Gothic" pitchFamily="34" charset="0"/>
              </a:rPr>
              <a:t>) between the two levels of categorical predictor</a:t>
            </a:r>
            <a:endParaRPr lang="en-GB" sz="16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19150"/>
            <a:ext cx="8839200" cy="4114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Categorical Predictor (Polychotomous)</a:t>
            </a:r>
          </a:p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Model equation is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lvl="1"/>
            <a:r>
              <a:rPr lang="en-US" sz="1600" dirty="0" err="1" smtClean="0">
                <a:latin typeface="Century Gothic" pitchFamily="34" charset="0"/>
              </a:rPr>
              <a:t>bweight</a:t>
            </a:r>
            <a:r>
              <a:rPr lang="en-US" sz="1600" dirty="0" smtClean="0">
                <a:latin typeface="Century Gothic" pitchFamily="34" charset="0"/>
              </a:rPr>
              <a:t> =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GB" sz="1600" dirty="0" smtClean="0">
                <a:latin typeface="Century Gothic" pitchFamily="34" charset="0"/>
              </a:rPr>
              <a:t>3102.33 + 35.42*matagegp2 + 30.56*matagegp3 + 10.30*matagegp4</a:t>
            </a:r>
          </a:p>
          <a:p>
            <a:pPr lvl="1"/>
            <a:r>
              <a:rPr lang="en-GB" sz="1600" dirty="0" smtClean="0">
                <a:latin typeface="Century Gothic" pitchFamily="34" charset="0"/>
              </a:rPr>
              <a:t>matagegp1 </a:t>
            </a:r>
            <a:r>
              <a:rPr lang="en-US" sz="1600" dirty="0" smtClean="0">
                <a:latin typeface="Century Gothic" pitchFamily="34" charset="0"/>
              </a:rPr>
              <a:t>is base level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entury Gothic" pitchFamily="34" charset="0"/>
              </a:rPr>
              <a:t>More Observations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Mean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of </a:t>
            </a:r>
            <a:r>
              <a:rPr lang="en-GB" sz="1600" dirty="0" smtClean="0">
                <a:latin typeface="Century Gothic" pitchFamily="34" charset="0"/>
              </a:rPr>
              <a:t>matagegp1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group: </a:t>
            </a:r>
            <a:r>
              <a:rPr lang="en-GB" sz="1600" dirty="0" smtClean="0">
                <a:solidFill>
                  <a:srgbClr val="002060"/>
                </a:solidFill>
                <a:latin typeface="Century Gothic" pitchFamily="34" charset="0"/>
              </a:rPr>
              <a:t>3102.33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Mean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of matagegp2 group: </a:t>
            </a:r>
            <a:r>
              <a:rPr lang="en-GB" sz="1600" dirty="0" smtClean="0">
                <a:solidFill>
                  <a:srgbClr val="002060"/>
                </a:solidFill>
                <a:latin typeface="Century Gothic" pitchFamily="34" charset="0"/>
              </a:rPr>
              <a:t>3102.33 + 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35.42</a:t>
            </a:r>
            <a:endParaRPr lang="en-GB" sz="1600" dirty="0" smtClean="0">
              <a:solidFill>
                <a:srgbClr val="002060"/>
              </a:solidFill>
              <a:latin typeface="Century Gothic" pitchFamily="34" charset="0"/>
            </a:endParaRPr>
          </a:p>
          <a:p>
            <a:pPr lvl="1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Mean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of matagegp3 group: </a:t>
            </a:r>
            <a:r>
              <a:rPr lang="en-GB" sz="1600" dirty="0" smtClean="0">
                <a:solidFill>
                  <a:srgbClr val="002060"/>
                </a:solidFill>
                <a:latin typeface="Century Gothic" pitchFamily="34" charset="0"/>
              </a:rPr>
              <a:t>3102.33 + </a:t>
            </a:r>
            <a:r>
              <a:rPr lang="en-GB" sz="1600" dirty="0" smtClean="0">
                <a:latin typeface="Century Gothic" pitchFamily="34" charset="0"/>
              </a:rPr>
              <a:t>30.56</a:t>
            </a:r>
          </a:p>
          <a:p>
            <a:pPr lvl="1"/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Mean </a:t>
            </a:r>
            <a:r>
              <a:rPr lang="en-US" sz="16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 of matagegp4 group: </a:t>
            </a:r>
            <a:r>
              <a:rPr lang="en-GB" sz="1600" dirty="0" smtClean="0">
                <a:solidFill>
                  <a:srgbClr val="002060"/>
                </a:solidFill>
                <a:latin typeface="Century Gothic" pitchFamily="34" charset="0"/>
              </a:rPr>
              <a:t>3102.33 + 1</a:t>
            </a:r>
            <a:r>
              <a:rPr lang="en-GB" sz="1600" dirty="0" smtClean="0">
                <a:latin typeface="Century Gothic" pitchFamily="34" charset="0"/>
              </a:rPr>
              <a:t>0.30</a:t>
            </a:r>
          </a:p>
          <a:p>
            <a:pPr lvl="1"/>
            <a:endParaRPr lang="en-US" sz="1600" b="1" dirty="0" smtClean="0">
              <a:solidFill>
                <a:srgbClr val="002060"/>
              </a:solidFill>
              <a:latin typeface="Century Gothic" pitchFamily="34" charset="0"/>
            </a:endParaRPr>
          </a:p>
          <a:p>
            <a:pPr lvl="1"/>
            <a:r>
              <a:rPr lang="en-US" sz="1600" b="1" dirty="0" smtClean="0">
                <a:solidFill>
                  <a:srgbClr val="002060"/>
                </a:solidFill>
                <a:latin typeface="Century Gothic" pitchFamily="34" charset="0"/>
              </a:rPr>
              <a:t>Regression coefficient measures difference in mean of the response variable (</a:t>
            </a:r>
            <a:r>
              <a:rPr lang="en-US" sz="1600" b="1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600" b="1" dirty="0" smtClean="0">
                <a:solidFill>
                  <a:srgbClr val="002060"/>
                </a:solidFill>
                <a:latin typeface="Century Gothic" pitchFamily="34" charset="0"/>
              </a:rPr>
              <a:t>) between the two levels of categorical predictor </a:t>
            </a:r>
            <a:endParaRPr lang="en-GB" sz="1600" b="1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19150"/>
            <a:ext cx="8991600" cy="41148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Categorical &amp; Numeric Predictors</a:t>
            </a:r>
            <a:endParaRPr lang="en-US" sz="2000" b="1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Model equation is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entury Gothic" pitchFamily="34" charset="0"/>
              </a:rPr>
              <a:t> </a:t>
            </a:r>
          </a:p>
          <a:p>
            <a:pPr lvl="1"/>
            <a:r>
              <a:rPr lang="en-US" sz="1800" dirty="0" err="1" smtClean="0">
                <a:latin typeface="Century Gothic" pitchFamily="34" charset="0"/>
              </a:rPr>
              <a:t>bweight</a:t>
            </a:r>
            <a:r>
              <a:rPr lang="en-US" sz="1800" dirty="0" smtClean="0">
                <a:latin typeface="Century Gothic" pitchFamily="34" charset="0"/>
              </a:rPr>
              <a:t> =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GB" sz="1800" dirty="0" smtClean="0">
                <a:latin typeface="Century Gothic" pitchFamily="34" charset="0"/>
              </a:rPr>
              <a:t>3046.90 + 206.445 * (</a:t>
            </a:r>
            <a:r>
              <a:rPr lang="en-GB" sz="1800" dirty="0" err="1" smtClean="0">
                <a:latin typeface="Century Gothic" pitchFamily="34" charset="0"/>
              </a:rPr>
              <a:t>gestwk</a:t>
            </a:r>
            <a:r>
              <a:rPr lang="en-GB" sz="1800" dirty="0" smtClean="0">
                <a:latin typeface="Century Gothic" pitchFamily="34" charset="0"/>
              </a:rPr>
              <a:t> - 38.687) + 161.71 * </a:t>
            </a:r>
            <a:r>
              <a:rPr lang="en-GB" sz="1800" dirty="0" err="1" smtClean="0">
                <a:latin typeface="Century Gothic" pitchFamily="34" charset="0"/>
              </a:rPr>
              <a:t>sexmale</a:t>
            </a:r>
            <a:endParaRPr lang="en-GB" sz="1800" dirty="0" smtClean="0">
              <a:latin typeface="Century Gothic" pitchFamily="34" charset="0"/>
            </a:endParaRPr>
          </a:p>
          <a:p>
            <a:pPr lvl="1"/>
            <a:r>
              <a:rPr lang="en-US" sz="1800" dirty="0" smtClean="0">
                <a:latin typeface="Century Gothic" pitchFamily="34" charset="0"/>
              </a:rPr>
              <a:t>Female is base level</a:t>
            </a:r>
          </a:p>
          <a:p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Interpretation</a:t>
            </a:r>
          </a:p>
          <a:p>
            <a:pPr lvl="1"/>
            <a:r>
              <a:rPr lang="en-US" sz="1800" b="1" dirty="0" smtClean="0">
                <a:solidFill>
                  <a:srgbClr val="0070C0"/>
                </a:solidFill>
                <a:latin typeface="Century Gothic" pitchFamily="34" charset="0"/>
              </a:rPr>
              <a:t>Constant / Intercept: </a:t>
            </a:r>
          </a:p>
          <a:p>
            <a:pPr lvl="2" algn="just"/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when the "</a:t>
            </a:r>
            <a:r>
              <a:rPr lang="en-US" sz="1400" dirty="0" err="1" smtClean="0">
                <a:solidFill>
                  <a:srgbClr val="002060"/>
                </a:solidFill>
                <a:latin typeface="Century Gothic" pitchFamily="34" charset="0"/>
              </a:rPr>
              <a:t>gestwk</a:t>
            </a:r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" is equal to its average value, average </a:t>
            </a:r>
            <a:r>
              <a:rPr lang="en-US" sz="14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 of </a:t>
            </a:r>
            <a:r>
              <a:rPr lang="en-US" sz="1400" b="1" dirty="0" smtClean="0">
                <a:solidFill>
                  <a:srgbClr val="002060"/>
                </a:solidFill>
                <a:latin typeface="Century Gothic" pitchFamily="34" charset="0"/>
              </a:rPr>
              <a:t>female is 3046.90</a:t>
            </a:r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 and average </a:t>
            </a:r>
            <a:r>
              <a:rPr lang="en-US" sz="14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 of </a:t>
            </a:r>
            <a:r>
              <a:rPr lang="en-US" sz="1400" b="1" dirty="0" smtClean="0">
                <a:solidFill>
                  <a:srgbClr val="002060"/>
                </a:solidFill>
                <a:latin typeface="Century Gothic" pitchFamily="34" charset="0"/>
              </a:rPr>
              <a:t>male is 3208.601 </a:t>
            </a:r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(3046.90 + 161.71)</a:t>
            </a:r>
            <a:endParaRPr lang="en-US" sz="1800" b="1" dirty="0" smtClean="0">
              <a:solidFill>
                <a:srgbClr val="0070C0"/>
              </a:solidFill>
              <a:latin typeface="Century Gothic" pitchFamily="34" charset="0"/>
            </a:endParaRP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latin typeface="Century Gothic" pitchFamily="34" charset="0"/>
              </a:rPr>
              <a:t>Coefficient of "</a:t>
            </a:r>
            <a:r>
              <a:rPr lang="en-US" sz="2000" b="1" dirty="0" err="1" smtClean="0">
                <a:solidFill>
                  <a:srgbClr val="0070C0"/>
                </a:solidFill>
                <a:latin typeface="Century Gothic" pitchFamily="34" charset="0"/>
              </a:rPr>
              <a:t>sexmale</a:t>
            </a:r>
            <a:r>
              <a:rPr lang="en-US" sz="2000" b="1" dirty="0" smtClean="0">
                <a:solidFill>
                  <a:srgbClr val="0070C0"/>
                </a:solidFill>
                <a:latin typeface="Century Gothic" pitchFamily="34" charset="0"/>
              </a:rPr>
              <a:t>": </a:t>
            </a:r>
          </a:p>
          <a:p>
            <a:pPr lvl="2"/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Average </a:t>
            </a:r>
            <a:r>
              <a:rPr lang="en-US" sz="14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 of male babies will increase by 161.71 g compared to female babies (base level), when </a:t>
            </a:r>
            <a:r>
              <a:rPr lang="en-US" sz="1400" dirty="0" err="1" smtClean="0">
                <a:solidFill>
                  <a:srgbClr val="002060"/>
                </a:solidFill>
                <a:latin typeface="Century Gothic" pitchFamily="34" charset="0"/>
              </a:rPr>
              <a:t>gestwk</a:t>
            </a:r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 is constant</a:t>
            </a:r>
          </a:p>
          <a:p>
            <a:pPr lvl="1"/>
            <a:r>
              <a:rPr lang="en-US" sz="2000" b="1" dirty="0" smtClean="0">
                <a:solidFill>
                  <a:srgbClr val="0070C0"/>
                </a:solidFill>
                <a:latin typeface="Century Gothic" pitchFamily="34" charset="0"/>
              </a:rPr>
              <a:t>Coefficient of "</a:t>
            </a:r>
            <a:r>
              <a:rPr lang="en-US" sz="2000" b="1" dirty="0" err="1" smtClean="0">
                <a:solidFill>
                  <a:srgbClr val="0070C0"/>
                </a:solidFill>
                <a:latin typeface="Century Gothic" pitchFamily="34" charset="0"/>
              </a:rPr>
              <a:t>gestwk</a:t>
            </a:r>
            <a:r>
              <a:rPr lang="en-US" sz="2000" b="1" dirty="0" smtClean="0">
                <a:solidFill>
                  <a:srgbClr val="0070C0"/>
                </a:solidFill>
                <a:latin typeface="Century Gothic" pitchFamily="34" charset="0"/>
              </a:rPr>
              <a:t>": </a:t>
            </a:r>
          </a:p>
          <a:p>
            <a:pPr lvl="2"/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Average </a:t>
            </a:r>
            <a:r>
              <a:rPr lang="en-US" sz="1400" dirty="0" err="1" smtClean="0">
                <a:solidFill>
                  <a:srgbClr val="002060"/>
                </a:solidFill>
                <a:latin typeface="Century Gothic" pitchFamily="34" charset="0"/>
              </a:rPr>
              <a:t>bweight</a:t>
            </a:r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 will increase by 206.445 g , when </a:t>
            </a:r>
            <a:r>
              <a:rPr lang="en-US" sz="1400" dirty="0" err="1" smtClean="0">
                <a:solidFill>
                  <a:srgbClr val="002060"/>
                </a:solidFill>
                <a:latin typeface="Century Gothic" pitchFamily="34" charset="0"/>
              </a:rPr>
              <a:t>gestwk</a:t>
            </a:r>
            <a:r>
              <a:rPr lang="en-US" sz="1400" dirty="0" smtClean="0">
                <a:solidFill>
                  <a:srgbClr val="002060"/>
                </a:solidFill>
                <a:latin typeface="Century Gothic" pitchFamily="34" charset="0"/>
              </a:rPr>
              <a:t> is increased by one unit and sex is kept constant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28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839200" cy="392787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Statistical Significance of a coefficient in a model</a:t>
            </a:r>
          </a:p>
          <a:p>
            <a:pPr lvl="1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Recall: Statistical test of hypotheses </a:t>
            </a: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Here, the interest is whether the relation between response and predictor in the  "population" is statistically significant</a:t>
            </a:r>
          </a:p>
          <a:p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So the hypotheses are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  <a:latin typeface="Century Gothic" pitchFamily="34" charset="0"/>
              </a:rPr>
              <a:t>Null: Coefficients = zero Vs Alternate: Coefficients ≠ zero</a:t>
            </a:r>
          </a:p>
          <a:p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Decision can be made with p-values</a:t>
            </a:r>
          </a:p>
          <a:p>
            <a:endParaRPr lang="en-US" sz="22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n-US" sz="2200" dirty="0" smtClean="0">
                <a:solidFill>
                  <a:schemeClr val="accent2">
                    <a:lumMod val="50000"/>
                  </a:schemeClr>
                </a:solidFill>
                <a:latin typeface="Century Gothic" pitchFamily="34" charset="0"/>
              </a:rPr>
              <a:t>Equally, checking the confidence interval "covers" zero</a:t>
            </a:r>
          </a:p>
          <a:p>
            <a:pPr lvl="1"/>
            <a:r>
              <a:rPr lang="en-US" sz="1800" dirty="0" smtClean="0">
                <a:solidFill>
                  <a:srgbClr val="002060"/>
                </a:solidFill>
                <a:latin typeface="Century Gothic" pitchFamily="34" charset="0"/>
              </a:rPr>
              <a:t>If CI does not include zero, then the association is significant</a:t>
            </a:r>
          </a:p>
          <a:p>
            <a:endParaRPr lang="en-GB" dirty="0">
              <a:solidFill>
                <a:srgbClr val="002060"/>
              </a:solidFill>
              <a:latin typeface="Century Gothic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Inference From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763000" cy="4267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Measure 1: MSE</a:t>
            </a: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Find Error: computed for Response (</a:t>
            </a:r>
            <a:r>
              <a:rPr lang="en-US" sz="2400" dirty="0" err="1" smtClean="0">
                <a:latin typeface="Century Gothic" pitchFamily="34" charset="0"/>
              </a:rPr>
              <a:t>bweight</a:t>
            </a:r>
            <a:r>
              <a:rPr lang="en-US" sz="2400" dirty="0" smtClean="0">
                <a:latin typeface="Century Gothic" pitchFamily="34" charset="0"/>
              </a:rPr>
              <a:t>)</a:t>
            </a:r>
          </a:p>
          <a:p>
            <a:pPr lvl="1"/>
            <a:r>
              <a:rPr lang="en-US" sz="2000" dirty="0" smtClean="0">
                <a:latin typeface="Century Gothic" pitchFamily="34" charset="0"/>
              </a:rPr>
              <a:t>Actual - Fitted </a:t>
            </a:r>
          </a:p>
          <a:p>
            <a:pPr lvl="1"/>
            <a:r>
              <a:rPr lang="en-US" sz="2000" dirty="0" smtClean="0">
                <a:latin typeface="Century Gothic" pitchFamily="34" charset="0"/>
              </a:rPr>
              <a:t>Fitted: obtained from the "fitted" model (equation)</a:t>
            </a:r>
          </a:p>
          <a:p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Square these errors</a:t>
            </a:r>
          </a:p>
          <a:p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Find mean of these squared errors - </a:t>
            </a:r>
            <a:r>
              <a:rPr lang="en-US" sz="2400" b="1" dirty="0" smtClean="0">
                <a:latin typeface="Century Gothic" pitchFamily="34" charset="0"/>
              </a:rPr>
              <a:t>Mean Squared Error</a:t>
            </a:r>
          </a:p>
          <a:p>
            <a:endParaRPr lang="en-US" sz="2400" b="1" dirty="0" smtClean="0">
              <a:latin typeface="Century Gothic" pitchFamily="34" charset="0"/>
            </a:endParaRPr>
          </a:p>
          <a:p>
            <a:r>
              <a:rPr lang="en-US" sz="2400" b="1" dirty="0" smtClean="0">
                <a:latin typeface="Century Gothic" pitchFamily="34" charset="0"/>
              </a:rPr>
              <a:t>Least is desired (among competing models)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Best Fit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More on Predictive Analytics</a:t>
            </a:r>
            <a:endParaRPr lang="en-GB" sz="3200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819400" y="1657350"/>
          <a:ext cx="3657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304800" y="1276350"/>
            <a:ext cx="1828800" cy="1676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Inference Specific Models</a:t>
            </a:r>
            <a:endParaRPr lang="en-GB" dirty="0" smtClean="0"/>
          </a:p>
        </p:txBody>
      </p:sp>
      <p:sp>
        <p:nvSpPr>
          <p:cNvPr id="6" name="Oval 5"/>
          <p:cNvSpPr/>
          <p:nvPr/>
        </p:nvSpPr>
        <p:spPr>
          <a:xfrm>
            <a:off x="6934200" y="1276350"/>
            <a:ext cx="1828800" cy="1676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Predictive </a:t>
            </a:r>
            <a:r>
              <a:rPr lang="en-US" i="1" dirty="0" smtClean="0"/>
              <a:t>Only</a:t>
            </a:r>
            <a:r>
              <a:rPr lang="en-US" dirty="0" smtClean="0"/>
              <a:t> Models</a:t>
            </a:r>
            <a:endParaRPr lang="en-GB" dirty="0" smtClean="0"/>
          </a:p>
        </p:txBody>
      </p:sp>
      <p:sp>
        <p:nvSpPr>
          <p:cNvPr id="7" name="Oval 6"/>
          <p:cNvSpPr/>
          <p:nvPr/>
        </p:nvSpPr>
        <p:spPr>
          <a:xfrm>
            <a:off x="3657600" y="3333750"/>
            <a:ext cx="1828800" cy="1676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Flexible  / Inflexible Models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228600" y="3028950"/>
            <a:ext cx="24384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Useful for interpretation of estimated  weights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6553200" y="3105150"/>
            <a:ext cx="2438400" cy="990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Useful for Prediction but may not be for interpretation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562600" y="4171950"/>
            <a:ext cx="19812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Functional form convenience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763000" cy="4267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Measure 2: R</a:t>
            </a:r>
            <a:r>
              <a:rPr lang="en-US" sz="2400" b="1" baseline="30000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2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 - </a:t>
            </a:r>
            <a:r>
              <a:rPr lang="en-GB" sz="2400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Coefficient of determination</a:t>
            </a:r>
            <a:endParaRPr lang="en-US" sz="2400" b="1" dirty="0" smtClean="0">
              <a:solidFill>
                <a:schemeClr val="accent3">
                  <a:lumMod val="50000"/>
                </a:schemeClr>
              </a:solidFill>
              <a:latin typeface="Century Gothic" pitchFamily="34" charset="0"/>
            </a:endParaRPr>
          </a:p>
          <a:p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How best model explains the variability of response by the predictor</a:t>
            </a:r>
          </a:p>
          <a:p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R-squared is always between 0 and 1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>
                <a:latin typeface="Century Gothic" pitchFamily="34" charset="0"/>
              </a:rPr>
              <a:t>0: the model explains </a:t>
            </a:r>
            <a:r>
              <a:rPr lang="en-US" sz="2000" b="1" dirty="0" smtClean="0">
                <a:latin typeface="Century Gothic" pitchFamily="34" charset="0"/>
              </a:rPr>
              <a:t>none of the variability </a:t>
            </a:r>
            <a:r>
              <a:rPr lang="en-US" sz="2000" dirty="0" smtClean="0">
                <a:latin typeface="Century Gothic" pitchFamily="34" charset="0"/>
              </a:rPr>
              <a:t>of the response data around its mean</a:t>
            </a:r>
          </a:p>
          <a:p>
            <a:pPr lvl="1">
              <a:buFont typeface="Wingdings" pitchFamily="2" charset="2"/>
              <a:buChar char="ü"/>
            </a:pPr>
            <a:endParaRPr lang="en-US" sz="2000" dirty="0" smtClean="0">
              <a:latin typeface="Century Gothic" pitchFamily="34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>
                <a:latin typeface="Century Gothic" pitchFamily="34" charset="0"/>
              </a:rPr>
              <a:t>1: the model explains </a:t>
            </a:r>
            <a:r>
              <a:rPr lang="en-US" sz="2000" b="1" dirty="0" smtClean="0">
                <a:latin typeface="Century Gothic" pitchFamily="34" charset="0"/>
              </a:rPr>
              <a:t>all the variability </a:t>
            </a:r>
            <a:r>
              <a:rPr lang="en-US" sz="2000" dirty="0" smtClean="0">
                <a:latin typeface="Century Gothic" pitchFamily="34" charset="0"/>
              </a:rPr>
              <a:t>of the response data around its mean</a:t>
            </a:r>
          </a:p>
          <a:p>
            <a:endParaRPr lang="en-GB" sz="2400" dirty="0">
              <a:latin typeface="Century Gothic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Best Fit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763000" cy="4267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How this differs from previous?</a:t>
            </a:r>
          </a:p>
          <a:p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Explicit functional relation is not desired</a:t>
            </a:r>
          </a:p>
          <a:p>
            <a:pPr lvl="1"/>
            <a:r>
              <a:rPr lang="en-US" sz="2000" dirty="0" smtClean="0">
                <a:latin typeface="Century Gothic" pitchFamily="34" charset="0"/>
              </a:rPr>
              <a:t>Statistical inference part is not included</a:t>
            </a:r>
          </a:p>
          <a:p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However, measures for "best fit" are essential</a:t>
            </a:r>
          </a:p>
          <a:p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This would indicate "better" predictive power of a model</a:t>
            </a:r>
          </a:p>
          <a:p>
            <a:endParaRPr lang="en-US" sz="2000" dirty="0" smtClean="0">
              <a:latin typeface="Century Gothic" pitchFamily="34" charset="0"/>
            </a:endParaRPr>
          </a:p>
          <a:p>
            <a:endParaRPr lang="en-GB" sz="2400" dirty="0">
              <a:latin typeface="Century Gothic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Predictive </a:t>
            </a:r>
            <a:r>
              <a:rPr lang="en-US" sz="3200" b="1" i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Only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 Models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763000" cy="83820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entury Gothic" pitchFamily="34" charset="0"/>
              </a:rPr>
              <a:t>How Prediction Power is determined?</a:t>
            </a:r>
          </a:p>
          <a:p>
            <a:r>
              <a:rPr lang="en-US" sz="2400" dirty="0" smtClean="0">
                <a:latin typeface="Century Gothic" pitchFamily="34" charset="0"/>
              </a:rPr>
              <a:t>General intention of predictive power</a:t>
            </a:r>
          </a:p>
          <a:p>
            <a:endParaRPr lang="en-US" sz="2000" dirty="0" smtClean="0">
              <a:latin typeface="Century Gothic" pitchFamily="34" charset="0"/>
            </a:endParaRPr>
          </a:p>
          <a:p>
            <a:endParaRPr lang="en-GB" sz="2400" dirty="0">
              <a:latin typeface="Century Gothic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Final Note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809750"/>
            <a:ext cx="12954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entury Gothic" pitchFamily="34" charset="0"/>
              </a:rPr>
              <a:t>Data </a:t>
            </a:r>
            <a:endParaRPr lang="en-GB" sz="1600" dirty="0">
              <a:latin typeface="Century Gothic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33600" y="1885950"/>
            <a:ext cx="12954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entury Gothic" pitchFamily="34" charset="0"/>
              </a:rPr>
              <a:t>Learning</a:t>
            </a:r>
            <a:endParaRPr lang="en-GB" sz="1600" dirty="0">
              <a:latin typeface="Century Gothic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4800" y="1809750"/>
            <a:ext cx="12192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entury Gothic" pitchFamily="34" charset="0"/>
              </a:rPr>
              <a:t>Model</a:t>
            </a:r>
            <a:endParaRPr lang="en-GB" sz="1600" dirty="0">
              <a:latin typeface="Century Gothic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1885950"/>
            <a:ext cx="2895600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Century Gothic" pitchFamily="34" charset="0"/>
              </a:rPr>
              <a:t>Predicting "unseen" data with minimum errors</a:t>
            </a:r>
            <a:endParaRPr lang="en-GB" sz="1600" dirty="0">
              <a:latin typeface="Century Gothic" pitchFamily="34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 flipV="1">
            <a:off x="1600200" y="2076450"/>
            <a:ext cx="533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7" idx="1"/>
          </p:cNvCxnSpPr>
          <p:nvPr/>
        </p:nvCxnSpPr>
        <p:spPr>
          <a:xfrm>
            <a:off x="3429000" y="2076450"/>
            <a:ext cx="685800" cy="114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5334000" y="219075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228600" y="2952750"/>
            <a:ext cx="87630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Practically, getting new "unseen" data </a:t>
            </a:r>
            <a:r>
              <a:rPr lang="en-US" dirty="0" smtClean="0">
                <a:latin typeface="Century Gothic" pitchFamily="34" charset="0"/>
              </a:rPr>
              <a:t>may not be straightforward, in many situations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8600" y="3790950"/>
            <a:ext cx="8763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Hence, two data set</a:t>
            </a:r>
            <a:r>
              <a:rPr lang="en-US" baseline="0" dirty="0" smtClean="0">
                <a:latin typeface="Century Gothic" pitchFamily="34" charset="0"/>
              </a:rPr>
              <a:t>s will be created</a:t>
            </a:r>
            <a:r>
              <a:rPr lang="en-US" dirty="0" smtClean="0">
                <a:latin typeface="Century Gothic" pitchFamily="34" charset="0"/>
              </a:rPr>
              <a:t> from the sample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Century Gothic" pitchFamily="34" charset="0"/>
              </a:rPr>
              <a:t>one to learn (Training sample)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Another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one is to Predict (Testing Sample)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3846" t="1751" r="2885" b="1751"/>
          <a:stretch>
            <a:fillRect/>
          </a:stretch>
        </p:blipFill>
        <p:spPr bwMode="auto">
          <a:xfrm>
            <a:off x="2057400" y="613921"/>
            <a:ext cx="7086600" cy="4529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" y="209550"/>
            <a:ext cx="1981200" cy="4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C00000"/>
                </a:solidFill>
              </a:rPr>
              <a:t>Picture Courtesy: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An introduction to statistical learning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Hastie, T., </a:t>
            </a:r>
            <a:r>
              <a:rPr lang="en-US" dirty="0" err="1" smtClean="0">
                <a:solidFill>
                  <a:srgbClr val="C00000"/>
                </a:solidFill>
              </a:rPr>
              <a:t>Tibshirani</a:t>
            </a:r>
            <a:r>
              <a:rPr lang="en-US" dirty="0" smtClean="0">
                <a:solidFill>
                  <a:srgbClr val="C00000"/>
                </a:solidFill>
              </a:rPr>
              <a:t>, R., &amp; Friedman, J. (2009).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p25</a:t>
            </a:r>
          </a:p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1317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More on Predictive Analytics</a:t>
            </a:r>
            <a:endParaRPr lang="en-GB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Road-map for Model Building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868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Century Gothic" pitchFamily="34" charset="0"/>
              </a:rPr>
              <a:t>Set the objective</a:t>
            </a:r>
          </a:p>
          <a:p>
            <a:pPr lvl="1"/>
            <a:r>
              <a:rPr lang="en-US" sz="2000" dirty="0" smtClean="0">
                <a:latin typeface="Century Gothic" pitchFamily="34" charset="0"/>
              </a:rPr>
              <a:t>Interpretation / </a:t>
            </a:r>
            <a:r>
              <a:rPr lang="en-US" sz="2000" i="1" dirty="0" smtClean="0">
                <a:latin typeface="Century Gothic" pitchFamily="34" charset="0"/>
              </a:rPr>
              <a:t>only</a:t>
            </a:r>
            <a:r>
              <a:rPr lang="en-US" sz="2000" dirty="0" smtClean="0">
                <a:latin typeface="Century Gothic" pitchFamily="34" charset="0"/>
              </a:rPr>
              <a:t> prediction </a:t>
            </a:r>
          </a:p>
          <a:p>
            <a:pPr>
              <a:buNone/>
            </a:pPr>
            <a:endParaRPr lang="en-US" sz="2400" dirty="0" smtClean="0">
              <a:latin typeface="Century Gothic" pitchFamily="34" charset="0"/>
            </a:endParaRPr>
          </a:p>
          <a:p>
            <a:r>
              <a:rPr lang="en-US" sz="2400" b="1" i="1" dirty="0" smtClean="0">
                <a:latin typeface="Century Gothic" pitchFamily="34" charset="0"/>
              </a:rPr>
              <a:t>Articulate</a:t>
            </a:r>
            <a:r>
              <a:rPr lang="en-US" sz="2400" dirty="0" smtClean="0">
                <a:latin typeface="Century Gothic" pitchFamily="34" charset="0"/>
              </a:rPr>
              <a:t> a relation (function) between variables</a:t>
            </a:r>
          </a:p>
          <a:p>
            <a:pPr lvl="1"/>
            <a:r>
              <a:rPr lang="en-US" sz="2000" dirty="0" smtClean="0">
                <a:latin typeface="Century Gothic" pitchFamily="34" charset="0"/>
              </a:rPr>
              <a:t>Flexibility may be decided (Linearity Vs Non-Linear)</a:t>
            </a:r>
          </a:p>
          <a:p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Build models (competing)</a:t>
            </a:r>
          </a:p>
          <a:p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Understand the performance measures</a:t>
            </a:r>
          </a:p>
          <a:p>
            <a:endParaRPr lang="en-US" sz="2400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Compare between competing models </a:t>
            </a:r>
            <a:endParaRPr lang="en-GB" sz="2400" dirty="0">
              <a:latin typeface="Century Gothic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476750"/>
            <a:ext cx="899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Essentially,</a:t>
            </a:r>
            <a:r>
              <a:rPr lang="en-US" sz="1400" i="1" dirty="0" smtClean="0">
                <a:solidFill>
                  <a:srgbClr val="C00000"/>
                </a:solidFill>
              </a:rPr>
              <a:t> </a:t>
            </a:r>
            <a:r>
              <a:rPr lang="en-US" sz="1400" i="1" u="sng" dirty="0" smtClean="0">
                <a:solidFill>
                  <a:srgbClr val="C00000"/>
                </a:solidFill>
              </a:rPr>
              <a:t>all models are wrong, but some are useful</a:t>
            </a:r>
            <a:r>
              <a:rPr lang="en-US" sz="1400" dirty="0" smtClean="0">
                <a:solidFill>
                  <a:srgbClr val="C00000"/>
                </a:solidFill>
              </a:rPr>
              <a:t>. However, </a:t>
            </a:r>
            <a:r>
              <a:rPr lang="en-US" sz="1400" b="1" dirty="0" smtClean="0">
                <a:solidFill>
                  <a:srgbClr val="C00000"/>
                </a:solidFill>
              </a:rPr>
              <a:t>the approximate nature of the model </a:t>
            </a:r>
            <a:r>
              <a:rPr lang="en-US" sz="1400" dirty="0" smtClean="0">
                <a:solidFill>
                  <a:srgbClr val="C00000"/>
                </a:solidFill>
              </a:rPr>
              <a:t>must always be </a:t>
            </a:r>
            <a:r>
              <a:rPr lang="en-US" sz="1400" b="1" dirty="0" smtClean="0">
                <a:solidFill>
                  <a:srgbClr val="C00000"/>
                </a:solidFill>
              </a:rPr>
              <a:t>borne in mind</a:t>
            </a:r>
            <a:r>
              <a:rPr lang="en-US" sz="1400" dirty="0" smtClean="0">
                <a:solidFill>
                  <a:srgbClr val="C00000"/>
                </a:solidFill>
              </a:rPr>
              <a:t> - George Box (For more https://en.wikipedia.org/wiki/All_models_are_wrong)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172200" y="2495550"/>
            <a:ext cx="2819400" cy="1752600"/>
          </a:xfrm>
          <a:prstGeom prst="ellipse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Remark: We assume data is </a:t>
            </a:r>
            <a:r>
              <a:rPr lang="en-US" b="1" i="1" u="sng" dirty="0" smtClean="0"/>
              <a:t>cleaned</a:t>
            </a:r>
            <a:r>
              <a:rPr lang="en-US" b="1" u="sng" dirty="0" smtClean="0"/>
              <a:t> </a:t>
            </a:r>
            <a:r>
              <a:rPr lang="en-US" dirty="0" smtClean="0"/>
              <a:t>and </a:t>
            </a:r>
            <a:r>
              <a:rPr lang="en-US" b="1" i="1" u="sng" dirty="0" smtClean="0"/>
              <a:t>structured</a:t>
            </a:r>
            <a:endParaRPr lang="en-GB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90550"/>
            <a:ext cx="8839200" cy="44196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C00000"/>
                </a:solidFill>
                <a:latin typeface="Century Gothic" pitchFamily="34" charset="0"/>
              </a:rPr>
              <a:t>Socioeconomic development through GDP per capita ~ infant mortality rate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solidFill>
                  <a:srgbClr val="7030A0"/>
                </a:solidFill>
                <a:latin typeface="Century Gothic" pitchFamily="34" charset="0"/>
              </a:rPr>
              <a:t>Break even quantity ~ cost, sales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Century Gothic" pitchFamily="34" charset="0"/>
              </a:rPr>
              <a:t>Volume created and sold ~ revenue, cost, and profit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FF0000"/>
                </a:solidFill>
                <a:latin typeface="Century Gothic" pitchFamily="34" charset="0"/>
              </a:rPr>
              <a:t>Petrol and diesel prices ~ international market rates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2060"/>
                </a:solidFill>
                <a:latin typeface="Century Gothic" pitchFamily="34" charset="0"/>
              </a:rPr>
              <a:t>Height ~ Weight (BMI)</a:t>
            </a:r>
            <a:r>
              <a:rPr lang="en-US" sz="1600" dirty="0" smtClean="0">
                <a:latin typeface="Century Gothic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70C0"/>
                </a:solidFill>
                <a:latin typeface="Century Gothic" pitchFamily="34" charset="0"/>
              </a:rPr>
              <a:t>Smoking ~ Alzheimer's disease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solidFill>
                  <a:srgbClr val="00B050"/>
                </a:solidFill>
                <a:latin typeface="Century Gothic" pitchFamily="34" charset="0"/>
              </a:rPr>
              <a:t>Smoking </a:t>
            </a:r>
            <a:r>
              <a:rPr lang="en-US" sz="1600" b="1" i="1" dirty="0" smtClean="0">
                <a:solidFill>
                  <a:srgbClr val="00B050"/>
                </a:solidFill>
                <a:latin typeface="Century Gothic" pitchFamily="34" charset="0"/>
              </a:rPr>
              <a:t>causes</a:t>
            </a:r>
            <a:r>
              <a:rPr lang="en-US" sz="1600" dirty="0" smtClean="0">
                <a:solidFill>
                  <a:srgbClr val="00B050"/>
                </a:solidFill>
                <a:latin typeface="Century Gothic" pitchFamily="34" charset="0"/>
              </a:rPr>
              <a:t> cancer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 smtClean="0">
              <a:solidFill>
                <a:srgbClr val="00B050"/>
              </a:solidFill>
              <a:latin typeface="Century Gothic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1600" dirty="0" smtClean="0">
                <a:latin typeface="Century Gothic" pitchFamily="34" charset="0"/>
              </a:rPr>
              <a:t>Enjoyment of a dinner ~ political identification and amount of wine consumed</a:t>
            </a:r>
            <a:endParaRPr lang="en-US" sz="1600" dirty="0" smtClean="0">
              <a:solidFill>
                <a:srgbClr val="0070C0"/>
              </a:solidFill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Relations - Functions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Relations - Functions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1028" name="Picture 4"/>
          <p:cNvPicPr>
            <a:picLocks noChangeArrowheads="1"/>
          </p:cNvPicPr>
          <p:nvPr/>
        </p:nvPicPr>
        <p:blipFill>
          <a:blip r:embed="rId2"/>
          <a:srcRect r="340" b="1222"/>
          <a:stretch>
            <a:fillRect/>
          </a:stretch>
        </p:blipFill>
        <p:spPr bwMode="auto">
          <a:xfrm>
            <a:off x="304800" y="590550"/>
            <a:ext cx="8610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Connector 8"/>
          <p:cNvCxnSpPr/>
          <p:nvPr/>
        </p:nvCxnSpPr>
        <p:spPr>
          <a:xfrm>
            <a:off x="8153400" y="1200150"/>
            <a:ext cx="457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Relations - Functions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205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66750"/>
            <a:ext cx="864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914400" y="1276350"/>
            <a:ext cx="12192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Century Gothic" pitchFamily="34" charset="0"/>
              </a:rPr>
              <a:t>Relations - Functions</a:t>
            </a:r>
            <a:endParaRPr lang="en-GB" sz="3200" b="1" dirty="0" smtClean="0">
              <a:solidFill>
                <a:schemeClr val="accent5">
                  <a:lumMod val="50000"/>
                </a:schemeClr>
              </a:solidFill>
              <a:latin typeface="Century Gothic" pitchFamily="34" charset="0"/>
            </a:endParaRPr>
          </a:p>
        </p:txBody>
      </p:sp>
      <p:pic>
        <p:nvPicPr>
          <p:cNvPr id="3076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200" y="690150"/>
            <a:ext cx="8640000" cy="43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553200" y="4171950"/>
            <a:ext cx="1981200" cy="3048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1641</Words>
  <Application>Microsoft Office PowerPoint</Application>
  <PresentationFormat>On-screen Show (16:9)</PresentationFormat>
  <Paragraphs>307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Analytic Models</vt:lpstr>
      <vt:lpstr>Data Analytics - Business Values</vt:lpstr>
      <vt:lpstr>More on Predictive Analytics</vt:lpstr>
      <vt:lpstr>More on Predictive Analytics</vt:lpstr>
      <vt:lpstr>Road-map for Model Building</vt:lpstr>
      <vt:lpstr>Relations - Functions</vt:lpstr>
      <vt:lpstr>Relations - Functions</vt:lpstr>
      <vt:lpstr>Relations - Functions</vt:lpstr>
      <vt:lpstr>Relations - Functions</vt:lpstr>
      <vt:lpstr>Relations - Functions</vt:lpstr>
      <vt:lpstr>Functions - Competing Models</vt:lpstr>
      <vt:lpstr>Competing Models - Performance Measures</vt:lpstr>
      <vt:lpstr>Inference - Prediction</vt:lpstr>
      <vt:lpstr>Inference From Models</vt:lpstr>
      <vt:lpstr>Inference From Models</vt:lpstr>
      <vt:lpstr>Inference From Models</vt:lpstr>
      <vt:lpstr>Inference From Models</vt:lpstr>
      <vt:lpstr>Inference From Models</vt:lpstr>
      <vt:lpstr>Inference From Models</vt:lpstr>
      <vt:lpstr>Inference From Models</vt:lpstr>
      <vt:lpstr>Inference From Models</vt:lpstr>
      <vt:lpstr>Inference From Models</vt:lpstr>
      <vt:lpstr>Inference From Models</vt:lpstr>
      <vt:lpstr>Inference From Models</vt:lpstr>
      <vt:lpstr>Inference From Models</vt:lpstr>
      <vt:lpstr>Inference From Models</vt:lpstr>
      <vt:lpstr>Inference From Models</vt:lpstr>
      <vt:lpstr>Inference From Models</vt:lpstr>
      <vt:lpstr>Best Fit Models</vt:lpstr>
      <vt:lpstr>Best Fit Models</vt:lpstr>
      <vt:lpstr>Predictive Only Models</vt:lpstr>
      <vt:lpstr>Final Note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 Subbiah</dc:creator>
  <cp:lastModifiedBy>Subbiah</cp:lastModifiedBy>
  <cp:revision>129</cp:revision>
  <dcterms:created xsi:type="dcterms:W3CDTF">2006-08-16T00:00:00Z</dcterms:created>
  <dcterms:modified xsi:type="dcterms:W3CDTF">2022-08-24T11:23:22Z</dcterms:modified>
</cp:coreProperties>
</file>