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276" r:id="rId3"/>
    <p:sldId id="314" r:id="rId4"/>
    <p:sldId id="315" r:id="rId5"/>
    <p:sldId id="295" r:id="rId6"/>
    <p:sldId id="306" r:id="rId7"/>
    <p:sldId id="303" r:id="rId8"/>
    <p:sldId id="307" r:id="rId9"/>
    <p:sldId id="304" r:id="rId10"/>
    <p:sldId id="308" r:id="rId11"/>
    <p:sldId id="305" r:id="rId12"/>
    <p:sldId id="309" r:id="rId13"/>
    <p:sldId id="310" r:id="rId14"/>
    <p:sldId id="311" r:id="rId15"/>
    <p:sldId id="312" r:id="rId16"/>
    <p:sldId id="31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D40D-6358-4D72-A3BA-52E1B19B5BDF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2C1-C36C-4554-BBCE-FE728B4405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024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DC33-DA11-4977-AA30-B084F597E7CC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21F6-45BA-4817-879B-6D8483B75F77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8625-2E68-4CDB-9D8F-CE40FB63C566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2349-46F1-4B50-81B4-E13DB28D80A8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4F1E-370C-435F-80D0-E92E52FACF42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B01D-20E3-4A7E-AA00-2F5281EB45C2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3E3B-873B-49B4-A5A1-4CF219F8F236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1774-064C-4AB3-820F-DAE91C7A871F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2A6E-7981-4F44-94AE-1D8F17F8529D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511F-7F73-4C0F-883B-034055F30599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3E8-F985-4348-B5D8-BBA8051F9CCA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D71B-9266-407A-AF64-ABC5AD9D4E23}" type="datetime1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marshall.usc.edu/gareth-james/ISL/co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DS with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C00000"/>
                </a:solidFill>
              </a:rPr>
              <a:t>Numpy</a:t>
            </a:r>
            <a:r>
              <a:rPr lang="en-IN" dirty="0" smtClean="0">
                <a:solidFill>
                  <a:srgbClr val="C00000"/>
                </a:solidFill>
              </a:rPr>
              <a:t> Essentials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21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3D array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98326" y="1801080"/>
            <a:ext cx="4045529" cy="1842665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3 -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Shape: 3 x 2 x 2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7439886" y="4350395"/>
            <a:ext cx="4045529" cy="1842665"/>
            <a:chOff x="0" y="0"/>
            <a:chExt cx="8081818" cy="1216800"/>
          </a:xfrm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3 -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Shape: 2 x 2 x 3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4073" y="4588436"/>
            <a:ext cx="6456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arr3d1 = </a:t>
            </a:r>
            <a:r>
              <a:rPr lang="en-GB" dirty="0" err="1" smtClean="0"/>
              <a:t>np.array</a:t>
            </a:r>
            <a:r>
              <a:rPr lang="en-GB" dirty="0" smtClean="0"/>
              <a:t>([[[44,43,90], [45,46,92]], [[5,4,7], [5,9,10]]])</a:t>
            </a:r>
          </a:p>
          <a:p>
            <a:endParaRPr lang="en-GB" dirty="0" smtClean="0"/>
          </a:p>
          <a:p>
            <a:r>
              <a:rPr lang="en-GB" dirty="0" smtClean="0"/>
              <a:t>print(arr3d1.ndim)</a:t>
            </a:r>
          </a:p>
          <a:p>
            <a:r>
              <a:rPr lang="en-GB" dirty="0" smtClean="0"/>
              <a:t>print(arr3d1.shape)</a:t>
            </a:r>
          </a:p>
          <a:p>
            <a:r>
              <a:rPr lang="en-GB" dirty="0" smtClean="0"/>
              <a:t>print(arr3d1)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57200" y="14157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arr3d = </a:t>
            </a:r>
            <a:r>
              <a:rPr lang="en-GB" dirty="0" err="1" smtClean="0"/>
              <a:t>np.array</a:t>
            </a:r>
            <a:r>
              <a:rPr lang="en-GB" dirty="0" smtClean="0"/>
              <a:t>([[[44,45], [5,5]], [[43,46], [4,9]],[[90,92],[7,10]]])</a:t>
            </a:r>
          </a:p>
          <a:p>
            <a:endParaRPr lang="en-GB" dirty="0" smtClean="0"/>
          </a:p>
          <a:p>
            <a:r>
              <a:rPr lang="en-GB" dirty="0" smtClean="0"/>
              <a:t>print(arr3d.ndim)</a:t>
            </a:r>
          </a:p>
          <a:p>
            <a:r>
              <a:rPr lang="en-GB" dirty="0" smtClean="0"/>
              <a:t>print(arr3d.shape)</a:t>
            </a:r>
          </a:p>
          <a:p>
            <a:r>
              <a:rPr lang="en-GB" dirty="0" smtClean="0"/>
              <a:t>print(arr3d)</a:t>
            </a:r>
            <a:endParaRPr lang="en-GB" dirty="0"/>
          </a:p>
        </p:txBody>
      </p:sp>
      <p:grpSp>
        <p:nvGrpSpPr>
          <p:cNvPr id="21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 and </a:t>
              </a:r>
              <a:r>
                <a:rPr lang="en-IN" sz="2400" b="1" dirty="0" smtClean="0">
                  <a:solidFill>
                    <a:srgbClr val="FFFF00"/>
                  </a:solidFill>
                </a:rPr>
                <a:t> Shape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Importing library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Cross classified tabulation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184073" cy="1274628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rgbClr val="FFFF00"/>
                  </a:solidFill>
                </a:rPr>
                <a:t>Usage of Shape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98326" y="1801080"/>
            <a:ext cx="4045529" cy="1842665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4 -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Shape: 2 x 2 x </a:t>
              </a:r>
              <a:r>
                <a:rPr lang="en-IN" sz="2400" dirty="0" smtClean="0">
                  <a:solidFill>
                    <a:schemeClr val="bg1"/>
                  </a:solidFill>
                </a:rPr>
                <a:t>3 x 2</a:t>
              </a:r>
              <a:endParaRPr lang="en-GB" sz="2400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8653" y="1122220"/>
          <a:ext cx="6774873" cy="5098470"/>
        </p:xfrm>
        <a:graphic>
          <a:graphicData uri="http://schemas.openxmlformats.org/drawingml/2006/table">
            <a:tbl>
              <a:tblPr firstRow="1" bandRow="1" bandCol="1">
                <a:tableStyleId>{93296810-A885-4BE3-A3E7-6D5BEEA58F35}</a:tableStyleId>
              </a:tblPr>
              <a:tblGrid>
                <a:gridCol w="1101420"/>
                <a:gridCol w="1101420"/>
                <a:gridCol w="1910273"/>
                <a:gridCol w="1330880"/>
                <a:gridCol w="1330880"/>
              </a:tblGrid>
              <a:tr h="3921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Student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Gender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Ethnicity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MarriedNo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MarriedYes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9219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/>
                        <a:t>S_No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 Male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smtClean="0"/>
                        <a:t>African American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18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26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16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27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Caucasian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33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57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Female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smtClean="0"/>
                        <a:t>African American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25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20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10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36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Caucasian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33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9219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/>
                        <a:t>S_Yes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 Male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smtClean="0"/>
                        <a:t>African American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Caucasian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Female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smtClean="0"/>
                        <a:t>African American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9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Caucasian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/>
                        <a:t>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8" y="92634"/>
            <a:ext cx="3976254" cy="73863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Example – 4D array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3964" y="110824"/>
            <a:ext cx="2382982" cy="928266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000" b="1" kern="1200" dirty="0" smtClean="0"/>
                <a:t>4 -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000" b="1" dirty="0" smtClean="0">
                  <a:solidFill>
                    <a:srgbClr val="FFFF00"/>
                  </a:solidFill>
                </a:rPr>
                <a:t>Shape: 2 x 2 x </a:t>
              </a:r>
              <a:r>
                <a:rPr lang="en-IN" sz="2000" b="1" dirty="0" smtClean="0">
                  <a:solidFill>
                    <a:schemeClr val="bg1"/>
                  </a:solidFill>
                </a:rPr>
                <a:t>3 x 2</a:t>
              </a:r>
              <a:endParaRPr lang="en-GB" sz="20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5637" y="1152470"/>
            <a:ext cx="4197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arr4d=</a:t>
            </a:r>
            <a:r>
              <a:rPr lang="en-GB" sz="2000" dirty="0" err="1" smtClean="0"/>
              <a:t>np.array</a:t>
            </a:r>
            <a:r>
              <a:rPr lang="en-GB" sz="2000" dirty="0" smtClean="0"/>
              <a:t>([</a:t>
            </a:r>
          </a:p>
          <a:p>
            <a:endParaRPr lang="en-GB" sz="2000" dirty="0" smtClean="0"/>
          </a:p>
          <a:p>
            <a:r>
              <a:rPr lang="en-GB" sz="2000" dirty="0" smtClean="0"/>
              <a:t>[[[18,26],[16,27],[33,57]],</a:t>
            </a:r>
          </a:p>
          <a:p>
            <a:endParaRPr lang="en-GB" sz="2000" dirty="0" smtClean="0"/>
          </a:p>
          <a:p>
            <a:r>
              <a:rPr lang="en-GB" sz="2000" dirty="0" smtClean="0"/>
              <a:t>[[25,20],[10,34],[33,59]]],</a:t>
            </a:r>
          </a:p>
          <a:p>
            <a:endParaRPr lang="en-GB" sz="2000" dirty="0" smtClean="0"/>
          </a:p>
          <a:p>
            <a:r>
              <a:rPr lang="en-GB" sz="2000" dirty="0" smtClean="0"/>
              <a:t>[[[2,3],[3,1],[4,3]],</a:t>
            </a:r>
          </a:p>
          <a:p>
            <a:endParaRPr lang="en-GB" sz="2000" dirty="0" smtClean="0"/>
          </a:p>
          <a:p>
            <a:r>
              <a:rPr lang="en-GB" sz="2000" dirty="0" smtClean="0"/>
              <a:t>[[2,3],[3,6],[6,4]]]</a:t>
            </a:r>
          </a:p>
          <a:p>
            <a:endParaRPr lang="en-GB" sz="2000" dirty="0" smtClean="0"/>
          </a:p>
          <a:p>
            <a:r>
              <a:rPr lang="en-GB" sz="2000" dirty="0" smtClean="0"/>
              <a:t>])</a:t>
            </a:r>
          </a:p>
          <a:p>
            <a:endParaRPr lang="en-GB" sz="2000" dirty="0" smtClean="0"/>
          </a:p>
          <a:p>
            <a:r>
              <a:rPr lang="en-GB" sz="2000" dirty="0" smtClean="0"/>
              <a:t>print(arr4d.ndim)</a:t>
            </a:r>
          </a:p>
          <a:p>
            <a:r>
              <a:rPr lang="en-GB" sz="2000" dirty="0" smtClean="0"/>
              <a:t>print(arr4d.shape)</a:t>
            </a:r>
          </a:p>
          <a:p>
            <a:r>
              <a:rPr lang="en-GB" sz="2000" dirty="0" smtClean="0"/>
              <a:t>print(arr4d)</a:t>
            </a:r>
            <a:endParaRPr lang="en-GB" sz="2000" dirty="0"/>
          </a:p>
        </p:txBody>
      </p:sp>
      <p:grpSp>
        <p:nvGrpSpPr>
          <p:cNvPr id="13" name="Group 4"/>
          <p:cNvGrpSpPr/>
          <p:nvPr/>
        </p:nvGrpSpPr>
        <p:grpSpPr>
          <a:xfrm>
            <a:off x="7398327" y="180098"/>
            <a:ext cx="4433455" cy="1288483"/>
            <a:chOff x="0" y="0"/>
            <a:chExt cx="8081818" cy="121680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b="1" kern="1200" dirty="0" smtClean="0"/>
                <a:t>Usage of Dimension and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Shape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Importing library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0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0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0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0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18362" y="1620982"/>
          <a:ext cx="6303818" cy="4876794"/>
        </p:xfrm>
        <a:graphic>
          <a:graphicData uri="http://schemas.openxmlformats.org/drawingml/2006/table">
            <a:tbl>
              <a:tblPr firstRow="1" bandRow="1" bandCol="1">
                <a:tableStyleId>{93296810-A885-4BE3-A3E7-6D5BEEA58F35}</a:tableStyleId>
              </a:tblPr>
              <a:tblGrid>
                <a:gridCol w="1024839"/>
                <a:gridCol w="1024839"/>
                <a:gridCol w="1777452"/>
                <a:gridCol w="1238344"/>
                <a:gridCol w="1238344"/>
              </a:tblGrid>
              <a:tr h="3751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Student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Gender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Ethnicity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MarriedNo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/>
                        <a:t>MarriedYes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5138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/>
                        <a:t>S_No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 Male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smtClean="0"/>
                        <a:t>African American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Caucasian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Female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smtClean="0"/>
                        <a:t>African American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36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Caucasian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375138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/>
                        <a:t>S_Yes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 Male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smtClean="0"/>
                        <a:t>African American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Caucasian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Female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smtClean="0"/>
                        <a:t>African American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Asian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138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Caucasian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/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/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Array subset / Indexing / Slicing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: and [ ]</a:t>
              </a:r>
              <a:endParaRPr lang="en-IN" sz="2400" b="1" dirty="0" smtClean="0">
                <a:solidFill>
                  <a:srgbClr val="FFFF00"/>
                </a:solidFill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5642" y="1926502"/>
          <a:ext cx="11291447" cy="3314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0062"/>
                <a:gridCol w="2033145"/>
                <a:gridCol w="2717077"/>
                <a:gridCol w="4461163"/>
              </a:tblGrid>
              <a:tr h="420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1 – D (1 x 3)</a:t>
                      </a:r>
                      <a:endParaRPr lang="en-GB" sz="1800" dirty="0"/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2 – D (3 x 2)</a:t>
                      </a:r>
                      <a:endParaRPr lang="en-GB" sz="1800" dirty="0"/>
                    </a:p>
                  </a:txBody>
                  <a:tcPr marL="74313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3 – D (3 x 2 x</a:t>
                      </a:r>
                      <a:r>
                        <a:rPr lang="en-IN" sz="1800" baseline="0" dirty="0" smtClean="0"/>
                        <a:t> 2)</a:t>
                      </a:r>
                      <a:endParaRPr lang="en-GB" sz="1800" dirty="0"/>
                    </a:p>
                  </a:txBody>
                  <a:tcPr marL="74313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4 – D (2 x 2</a:t>
                      </a:r>
                      <a:r>
                        <a:rPr lang="en-IN" sz="1800" baseline="0" dirty="0" smtClean="0"/>
                        <a:t> x 3 x 2)</a:t>
                      </a:r>
                      <a:endParaRPr lang="en-GB" sz="1800" dirty="0"/>
                    </a:p>
                  </a:txBody>
                  <a:tcPr marL="74313" marR="74313" marT="74313" marB="74313"/>
                </a:tc>
              </a:tr>
              <a:tr h="153726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dirty="0" smtClean="0"/>
                        <a:t>arr1d[0:]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arr1d[:1]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arr1d[0:1]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arr1d[1:2]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arr1d[:2]</a:t>
                      </a:r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dirty="0" smtClean="0"/>
                        <a:t>arr2d[0:1]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arr2d[:2]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arr2d[1:]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arr2d[1:3]</a:t>
                      </a:r>
                      <a:endParaRPr lang="en-GB" sz="1800" b="0" dirty="0" smtClean="0"/>
                    </a:p>
                    <a:p>
                      <a:pPr algn="l" fontAlgn="t"/>
                      <a:r>
                        <a:rPr lang="en-GB" sz="1800" b="0" dirty="0" smtClean="0"/>
                        <a:t>arr2d[2][0]</a:t>
                      </a:r>
                    </a:p>
                  </a:txBody>
                  <a:tcPr marL="74313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dirty="0" smtClean="0"/>
                        <a:t>arr3d[2:]</a:t>
                      </a:r>
                    </a:p>
                    <a:p>
                      <a:pPr algn="l" fontAlgn="t"/>
                      <a:r>
                        <a:rPr lang="pt-BR" sz="1800" dirty="0" smtClean="0"/>
                        <a:t>arr3d[:2]</a:t>
                      </a:r>
                    </a:p>
                    <a:p>
                      <a:pPr algn="l" fontAlgn="t"/>
                      <a:r>
                        <a:rPr lang="pt-BR" sz="1800" dirty="0" smtClean="0"/>
                        <a:t>arr3d[1:3]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arr3d[2][1][1]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arr3d[0][0][0]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arr3d[1][0][1]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arr3d[1][0:]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arr3d[1][0:][1:]</a:t>
                      </a:r>
                    </a:p>
                  </a:txBody>
                  <a:tcPr marL="74313" marR="74313" marT="74313" marB="743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smtClean="0"/>
                        <a:t>arr4d[0][0][0][0]</a:t>
                      </a:r>
                    </a:p>
                    <a:p>
                      <a:pPr algn="l" fontAlgn="t"/>
                      <a:r>
                        <a:rPr lang="en-GB" sz="1800" dirty="0" smtClean="0"/>
                        <a:t>arr4d[1][1][2][1]</a:t>
                      </a:r>
                    </a:p>
                    <a:p>
                      <a:pPr algn="l" fontAlgn="t"/>
                      <a:endParaRPr lang="en-IN" sz="1800" dirty="0" smtClean="0"/>
                    </a:p>
                    <a:p>
                      <a:pPr algn="l" fontAlgn="t"/>
                      <a:r>
                        <a:rPr lang="en-IN" sz="1800" dirty="0" smtClean="0"/>
                        <a:t>Try</a:t>
                      </a:r>
                      <a:r>
                        <a:rPr lang="en-IN" sz="1800" baseline="0" dirty="0" smtClean="0"/>
                        <a:t> increasing the index from these two extreme corner cells </a:t>
                      </a:r>
                    </a:p>
                    <a:p>
                      <a:pPr algn="l" fontAlgn="t"/>
                      <a:r>
                        <a:rPr lang="en-IN" sz="1800" baseline="0" dirty="0" smtClean="0"/>
                        <a:t>(upper left diagonal cell (1,1,1,1) to  lower right diagonal cell (2,2,3,2)</a:t>
                      </a:r>
                    </a:p>
                    <a:p>
                      <a:pPr algn="l" fontAlgn="t"/>
                      <a:endParaRPr lang="en-IN" sz="1800" baseline="0" dirty="0" smtClean="0"/>
                    </a:p>
                    <a:p>
                      <a:pPr algn="l" fontAlgn="t"/>
                      <a:r>
                        <a:rPr lang="en-IN" sz="1800" baseline="0" dirty="0" smtClean="0"/>
                        <a:t>For </a:t>
                      </a:r>
                      <a:r>
                        <a:rPr lang="en-IN" sz="1800" baseline="0" dirty="0" err="1" smtClean="0"/>
                        <a:t>eg</a:t>
                      </a:r>
                      <a:r>
                        <a:rPr lang="en-IN" sz="1800" baseline="0" dirty="0" smtClean="0"/>
                        <a:t>., arr4d[1][0][:3]</a:t>
                      </a:r>
                      <a:endParaRPr lang="en-GB" sz="1800" dirty="0" smtClean="0"/>
                    </a:p>
                    <a:p>
                      <a:pPr algn="l" fontAlgn="t"/>
                      <a:endParaRPr lang="en-GB" sz="1800" dirty="0" smtClean="0"/>
                    </a:p>
                  </a:txBody>
                  <a:tcPr marL="74313" marR="74313" marT="74313" marB="74313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01782" y="5680363"/>
            <a:ext cx="3117274" cy="831273"/>
            <a:chOff x="0" y="0"/>
            <a:chExt cx="8081818" cy="1216800"/>
          </a:xfrm>
        </p:grpSpPr>
        <p:sp>
          <p:nvSpPr>
            <p:cNvPr id="19" name="Rounded Rectangle 18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kern="1200" dirty="0" smtClean="0">
                  <a:solidFill>
                    <a:schemeClr val="tx1"/>
                  </a:solidFill>
                </a:rPr>
                <a:t>[a:] starts with 0 1,2..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kern="1200" dirty="0" smtClean="0">
                  <a:solidFill>
                    <a:schemeClr val="tx1"/>
                  </a:solidFill>
                </a:rPr>
                <a:t>[:a] starts with 1,2,3..</a:t>
              </a:r>
              <a:endParaRPr lang="en-GB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Array Operations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Element wise operations</a:t>
              </a:r>
              <a:endParaRPr lang="en-IN" sz="2400" b="1" dirty="0" smtClean="0">
                <a:solidFill>
                  <a:srgbClr val="FFFF00"/>
                </a:solidFill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5642" y="1926502"/>
          <a:ext cx="10584867" cy="358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93667"/>
                <a:gridCol w="5791200"/>
              </a:tblGrid>
              <a:tr h="420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Input</a:t>
                      </a:r>
                      <a:endParaRPr lang="en-GB" sz="1800" dirty="0"/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IN" sz="1800" dirty="0" smtClean="0"/>
                        <a:t>Output</a:t>
                      </a:r>
                      <a:endParaRPr lang="en-GB" sz="1800" dirty="0"/>
                    </a:p>
                  </a:txBody>
                  <a:tcPr marL="74313" marR="74313" marT="74313" marB="74313"/>
                </a:tc>
              </a:tr>
              <a:tr h="15372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dirty="0" smtClean="0"/>
                        <a:t>arr1d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arr2d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arr3d</a:t>
                      </a:r>
                    </a:p>
                    <a:p>
                      <a:pPr algn="l" fontAlgn="t"/>
                      <a:endParaRPr lang="en-IN" sz="1800" b="0" dirty="0" smtClean="0"/>
                    </a:p>
                    <a:p>
                      <a:pPr algn="l" fontAlgn="t"/>
                      <a:r>
                        <a:rPr lang="en-IN" sz="1800" b="0" dirty="0" smtClean="0"/>
                        <a:t>(an array of </a:t>
                      </a:r>
                      <a:r>
                        <a:rPr lang="en-IN" sz="1800" b="0" baseline="0" dirty="0" smtClean="0"/>
                        <a:t>arbitrary size and value)</a:t>
                      </a:r>
                      <a:endParaRPr lang="en-IN" sz="1800" b="0" dirty="0" smtClean="0"/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IN" sz="1800" b="0" dirty="0" smtClean="0"/>
                        <a:t>arr1d + 2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IN" sz="1800" b="0" dirty="0" smtClean="0"/>
                        <a:t>arr2d **2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IN" sz="1800" b="0" dirty="0" smtClean="0"/>
                        <a:t>arr2d*arr2d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IN" sz="1800" b="0" dirty="0" smtClean="0"/>
                        <a:t>arr3d**arr3d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IN" sz="1800" b="0" dirty="0" smtClean="0"/>
                        <a:t>arr1d*arr1d+2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IN" sz="1800" b="0" dirty="0" smtClean="0"/>
                        <a:t>arr3d/arr3d</a:t>
                      </a:r>
                      <a:endParaRPr lang="en-GB" sz="1800" b="0" dirty="0" smtClean="0"/>
                    </a:p>
                  </a:txBody>
                  <a:tcPr marL="74313" marR="74313" marT="74313" marB="7431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Array Operations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Matrix operations</a:t>
              </a:r>
              <a:endParaRPr lang="en-IN" sz="2400" b="1" dirty="0" smtClean="0">
                <a:solidFill>
                  <a:srgbClr val="FFFF00"/>
                </a:solidFill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5642" y="1926502"/>
          <a:ext cx="10584867" cy="358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93667"/>
                <a:gridCol w="5791200"/>
              </a:tblGrid>
              <a:tr h="420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Input</a:t>
                      </a:r>
                      <a:endParaRPr lang="en-GB" sz="1800" dirty="0"/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IN" sz="1800" dirty="0" smtClean="0"/>
                        <a:t>Output</a:t>
                      </a:r>
                      <a:endParaRPr lang="en-GB" sz="1800" dirty="0"/>
                    </a:p>
                  </a:txBody>
                  <a:tcPr marL="74313" marR="74313" marT="74313" marB="74313"/>
                </a:tc>
              </a:tr>
              <a:tr h="15372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dirty="0" smtClean="0"/>
                        <a:t>A square matrix of order 3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mat3=</a:t>
                      </a:r>
                      <a:r>
                        <a:rPr lang="en-IN" sz="1800" b="0" dirty="0" err="1" smtClean="0"/>
                        <a:t>np.array</a:t>
                      </a:r>
                      <a:r>
                        <a:rPr lang="en-IN" sz="1800" b="0" dirty="0" smtClean="0"/>
                        <a:t>([[1,2,3],[3,4,5],[5,6,7]])</a:t>
                      </a:r>
                    </a:p>
                    <a:p>
                      <a:pPr algn="l" fontAlgn="t"/>
                      <a:endParaRPr lang="en-IN" sz="1800" b="0" dirty="0" smtClean="0"/>
                    </a:p>
                    <a:p>
                      <a:pPr algn="l" fontAlgn="t"/>
                      <a:r>
                        <a:rPr lang="en-IN" sz="1800" b="0" dirty="0" smtClean="0"/>
                        <a:t>mat23=</a:t>
                      </a:r>
                      <a:r>
                        <a:rPr lang="en-IN" sz="1800" b="0" dirty="0" err="1" smtClean="0"/>
                        <a:t>np.array</a:t>
                      </a:r>
                      <a:r>
                        <a:rPr lang="en-IN" sz="1800" b="0" dirty="0" smtClean="0"/>
                        <a:t>([[1,2,3],[4,5,6]])</a:t>
                      </a:r>
                    </a:p>
                  </a:txBody>
                  <a:tcPr marL="148626" marR="74313" marT="74313" marB="74313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IN" sz="1800" b="0" dirty="0" err="1" smtClean="0"/>
                        <a:t>np</a:t>
                      </a:r>
                      <a:r>
                        <a:rPr lang="en-IN" sz="1800" b="0" dirty="0" smtClean="0"/>
                        <a:t>. diagonal(mat3)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GB" sz="1800" b="0" dirty="0" err="1" smtClean="0"/>
                        <a:t>np.trace</a:t>
                      </a:r>
                      <a:r>
                        <a:rPr lang="en-GB" sz="1800" b="0" dirty="0" smtClean="0"/>
                        <a:t>(mat3)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GB" sz="1800" b="0" dirty="0" smtClean="0"/>
                        <a:t>mat3.dot(mat3)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GB" sz="1800" b="0" dirty="0" err="1" smtClean="0"/>
                        <a:t>np.matmul</a:t>
                      </a:r>
                      <a:r>
                        <a:rPr lang="en-GB" sz="1800" b="0" dirty="0" smtClean="0"/>
                        <a:t>(mat3,mat3) </a:t>
                      </a:r>
                    </a:p>
                    <a:p>
                      <a:pPr marL="179388" indent="0" algn="l" fontAlgn="t"/>
                      <a:endParaRPr lang="en-IN" sz="1800" b="0" dirty="0" smtClean="0"/>
                    </a:p>
                    <a:p>
                      <a:pPr marL="179388" indent="0" algn="l" fontAlgn="t"/>
                      <a:r>
                        <a:rPr lang="en-GB" sz="1800" b="0" dirty="0" smtClean="0"/>
                        <a:t>np.dot(mat23,mat23.T)    </a:t>
                      </a:r>
                      <a:r>
                        <a:rPr lang="en-GB" sz="1800" b="1" i="1" dirty="0" err="1" smtClean="0"/>
                        <a:t>array.T</a:t>
                      </a:r>
                      <a:r>
                        <a:rPr lang="en-GB" sz="1800" b="1" i="1" baseline="0" dirty="0" smtClean="0"/>
                        <a:t> is matrix transpose</a:t>
                      </a:r>
                    </a:p>
                    <a:p>
                      <a:pPr marL="179388" indent="0" algn="l" fontAlgn="t"/>
                      <a:endParaRPr lang="en-IN" sz="1800" b="1" i="1" baseline="0" dirty="0" smtClean="0"/>
                    </a:p>
                    <a:p>
                      <a:pPr marL="179388" indent="0" algn="l" fontAlgn="t"/>
                      <a:r>
                        <a:rPr lang="en-GB" sz="1800" b="0" i="0" dirty="0" err="1" smtClean="0"/>
                        <a:t>np.matmul</a:t>
                      </a:r>
                      <a:r>
                        <a:rPr lang="en-GB" sz="1800" b="0" i="0" dirty="0" smtClean="0"/>
                        <a:t>(mat23,mat23.T)</a:t>
                      </a:r>
                    </a:p>
                  </a:txBody>
                  <a:tcPr marL="74313" marR="74313" marT="74313" marB="7431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More to Learn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14" name="Rounded Rectangle 13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Matrix operations</a:t>
              </a:r>
              <a:endParaRPr lang="en-IN" sz="2400" b="1" dirty="0" smtClean="0">
                <a:solidFill>
                  <a:srgbClr val="FFFF00"/>
                </a:solidFill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i="1" kern="1200" dirty="0" smtClean="0">
                  <a:solidFill>
                    <a:srgbClr val="FFFF00"/>
                  </a:solidFill>
                </a:rPr>
                <a:t>More to learn</a:t>
              </a:r>
              <a:endParaRPr lang="en-GB" sz="2400" b="1" i="1" kern="12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46364" y="1801091"/>
          <a:ext cx="9171709" cy="42631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71709"/>
              </a:tblGrid>
              <a:tr h="43576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smtClean="0"/>
                        <a:t>Input</a:t>
                      </a:r>
                      <a:endParaRPr lang="en-GB" sz="1800" dirty="0"/>
                    </a:p>
                  </a:txBody>
                  <a:tcPr marL="148626" marR="74313" marT="74313" marB="74313"/>
                </a:tc>
              </a:tr>
              <a:tr h="38273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dirty="0" smtClean="0"/>
                        <a:t>type </a:t>
                      </a:r>
                      <a:r>
                        <a:rPr lang="en-IN" sz="1800" b="0" dirty="0" err="1" smtClean="0"/>
                        <a:t>np</a:t>
                      </a:r>
                      <a:r>
                        <a:rPr lang="en-IN" sz="1800" b="0" dirty="0" smtClean="0"/>
                        <a:t>.</a:t>
                      </a:r>
                    </a:p>
                    <a:p>
                      <a:pPr algn="l" fontAlgn="t"/>
                      <a:r>
                        <a:rPr lang="en-IN" sz="1800" b="0" dirty="0" smtClean="0"/>
                        <a:t>Hit tab</a:t>
                      </a:r>
                    </a:p>
                    <a:p>
                      <a:pPr algn="l" fontAlgn="t"/>
                      <a:endParaRPr lang="en-IN" sz="1800" b="0" dirty="0" smtClean="0"/>
                    </a:p>
                    <a:p>
                      <a:pPr algn="l" fontAlgn="t"/>
                      <a:r>
                        <a:rPr lang="en-IN" sz="1800" b="0" dirty="0" smtClean="0"/>
                        <a:t>This would result with a</a:t>
                      </a:r>
                      <a:r>
                        <a:rPr lang="en-IN" sz="1800" b="0" baseline="0" dirty="0" smtClean="0"/>
                        <a:t> long list of operations and libraries </a:t>
                      </a:r>
                      <a:endParaRPr lang="en-IN" sz="1800" b="0" dirty="0" smtClean="0"/>
                    </a:p>
                    <a:p>
                      <a:pPr algn="l" fontAlgn="t"/>
                      <a:endParaRPr lang="en-IN" sz="1800" b="0" dirty="0" smtClean="0"/>
                    </a:p>
                    <a:p>
                      <a:pPr algn="l" fontAlgn="t"/>
                      <a:r>
                        <a:rPr lang="en-IN" sz="1800" b="0" dirty="0" smtClean="0"/>
                        <a:t>Few useful libraries from </a:t>
                      </a:r>
                      <a:r>
                        <a:rPr lang="en-IN" sz="1800" b="0" dirty="0" err="1" smtClean="0"/>
                        <a:t>numpy</a:t>
                      </a:r>
                      <a:endParaRPr lang="en-IN" sz="1800" b="0" baseline="0" dirty="0" smtClean="0"/>
                    </a:p>
                    <a:p>
                      <a:pPr algn="l" fontAlgn="t"/>
                      <a:endParaRPr lang="en-IN" sz="1800" b="0" i="1" baseline="0" dirty="0" smtClean="0"/>
                    </a:p>
                    <a:p>
                      <a:pPr algn="l" fontAlgn="t"/>
                      <a:r>
                        <a:rPr lang="en-IN" sz="1800" b="0" i="1" baseline="0" dirty="0" err="1" smtClean="0"/>
                        <a:t>linalg</a:t>
                      </a:r>
                      <a:endParaRPr lang="en-IN" sz="1800" b="0" baseline="0" dirty="0" smtClean="0"/>
                    </a:p>
                    <a:p>
                      <a:pPr algn="l" fontAlgn="t"/>
                      <a:endParaRPr lang="en-IN" sz="1800" b="0" baseline="0" dirty="0" smtClean="0"/>
                    </a:p>
                    <a:p>
                      <a:pPr algn="l" fontAlgn="t"/>
                      <a:r>
                        <a:rPr lang="en-IN" sz="1800" b="0" i="1" dirty="0" err="1" smtClean="0"/>
                        <a:t>matrixlib</a:t>
                      </a:r>
                      <a:r>
                        <a:rPr lang="en-IN" sz="1800" b="0" i="1" dirty="0" smtClean="0"/>
                        <a:t> </a:t>
                      </a:r>
                    </a:p>
                    <a:p>
                      <a:pPr algn="l" fontAlgn="t"/>
                      <a:endParaRPr lang="en-IN" sz="1800" b="0" i="1" dirty="0" smtClean="0"/>
                    </a:p>
                    <a:p>
                      <a:pPr algn="l" fontAlgn="t"/>
                      <a:r>
                        <a:rPr lang="en-IN" sz="1800" b="0" i="1" dirty="0" smtClean="0"/>
                        <a:t>random</a:t>
                      </a:r>
                    </a:p>
                    <a:p>
                      <a:pPr algn="l" fontAlgn="t"/>
                      <a:endParaRPr lang="en-IN" sz="1800" b="0" dirty="0" smtClean="0"/>
                    </a:p>
                  </a:txBody>
                  <a:tcPr marL="148626" marR="74313" marT="74313" marB="7431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6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9490417" cy="738636"/>
          </a:xfrm>
        </p:spPr>
        <p:txBody>
          <a:bodyPr>
            <a:normAutofit/>
          </a:bodyPr>
          <a:lstStyle/>
          <a:p>
            <a:r>
              <a:rPr lang="en-IN" sz="3600" b="1" dirty="0" err="1" smtClean="0">
                <a:solidFill>
                  <a:srgbClr val="C00000"/>
                </a:solidFill>
              </a:rPr>
              <a:t>Numpy</a:t>
            </a:r>
            <a:r>
              <a:rPr lang="en-IN" sz="3600" b="1" dirty="0" smtClean="0">
                <a:solidFill>
                  <a:srgbClr val="C00000"/>
                </a:solidFill>
              </a:rPr>
              <a:t> 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4"/>
          <p:cNvGrpSpPr/>
          <p:nvPr/>
        </p:nvGrpSpPr>
        <p:grpSpPr>
          <a:xfrm>
            <a:off x="318656" y="1593261"/>
            <a:ext cx="11526980" cy="3713029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ü"/>
              </a:pPr>
              <a:r>
                <a:rPr lang="en-IN" sz="2800" dirty="0" smtClean="0"/>
                <a:t>Data in arrays</a:t>
              </a:r>
              <a:endParaRPr lang="en-IN" sz="2800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ü"/>
              </a:pPr>
              <a:r>
                <a:rPr lang="en-IN" sz="2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Array Operations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ü"/>
              </a:pPr>
              <a:r>
                <a:rPr lang="en-IN" sz="2800" dirty="0" smtClean="0">
                  <a:solidFill>
                    <a:srgbClr val="FFFF00"/>
                  </a:solidFill>
                </a:rPr>
                <a:t>Indexing / Slicing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ü"/>
              </a:pPr>
              <a:r>
                <a:rPr lang="en-IN" sz="2800" dirty="0" smtClean="0"/>
                <a:t>Matrix operations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ü"/>
              </a:pPr>
              <a:r>
                <a:rPr lang="en-IN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Indication to other extensions</a:t>
              </a:r>
              <a:endParaRPr lang="en-GB" sz="2800" kern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44" y="92634"/>
            <a:ext cx="9490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Intro to </a:t>
            </a:r>
            <a:r>
              <a:rPr lang="en-IN" sz="3600" b="1" dirty="0" err="1" smtClean="0">
                <a:solidFill>
                  <a:srgbClr val="C00000"/>
                </a:solidFill>
              </a:rPr>
              <a:t>Numpy</a:t>
            </a:r>
            <a:r>
              <a:rPr lang="en-IN" sz="3600" b="1" dirty="0" smtClean="0">
                <a:solidFill>
                  <a:srgbClr val="C00000"/>
                </a:solidFill>
              </a:rPr>
              <a:t> with a categorical data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318656" y="1593261"/>
            <a:ext cx="11526980" cy="4904521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 smtClean="0"/>
                <a:t>To understand array and its components, we consider a categorical data in different forms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800" dirty="0" smtClean="0"/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 smtClean="0">
                  <a:solidFill>
                    <a:srgbClr val="FFFF00"/>
                  </a:solidFill>
                </a:rPr>
                <a:t>Visualizing a categorical data would help </a:t>
              </a:r>
              <a:r>
                <a:rPr lang="en-GB" sz="2800" dirty="0" smtClean="0">
                  <a:solidFill>
                    <a:srgbClr val="FFFF00"/>
                  </a:solidFill>
                </a:rPr>
                <a:t>to explain the components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8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data set from  the book </a:t>
              </a:r>
              <a:r>
                <a:rPr lang="en-US" sz="2800" b="1" dirty="0" smtClean="0"/>
                <a:t>An Introduction to Statistical Learning </a:t>
              </a:r>
              <a:r>
                <a:rPr lang="en-GB" dirty="0" smtClean="0">
                  <a:hlinkClick r:id="rId2"/>
                </a:rPr>
                <a:t>http://faculty.marshall.usc.edu/gareth-james/ISL/code.html</a:t>
              </a:r>
              <a:r>
                <a:rPr lang="en-GB" dirty="0" smtClean="0"/>
                <a:t> </a:t>
              </a:r>
              <a:r>
                <a:rPr lang="en-GB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is used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28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44" y="92634"/>
            <a:ext cx="9490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About the illustrative data set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290945" y="706584"/>
            <a:ext cx="11554691" cy="5915891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720725" lvl="0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/>
                <a:t>Name of the data set: Credit</a:t>
              </a:r>
            </a:p>
            <a:p>
              <a:pPr marL="263525" lvl="0" indent="-263525" defTabSz="1244600">
                <a:spcBef>
                  <a:spcPct val="0"/>
                </a:spcBef>
                <a:buFont typeface="Arial" pitchFamily="34" charset="0"/>
                <a:buChar char="•"/>
              </a:pPr>
              <a:endParaRPr lang="en-IN" sz="2800" dirty="0" smtClean="0"/>
            </a:p>
            <a:p>
              <a:pPr marL="720725" lvl="0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rgbClr val="92D050"/>
                  </a:solidFill>
                </a:rPr>
                <a:t>Number of variables: 12</a:t>
              </a:r>
            </a:p>
            <a:p>
              <a:pPr marL="539750" lvl="0" defTabSz="1244600">
                <a:spcBef>
                  <a:spcPct val="0"/>
                </a:spcBef>
                <a:buFont typeface="Arial" pitchFamily="34" charset="0"/>
                <a:buChar char="•"/>
              </a:pPr>
              <a:endParaRPr lang="en-IN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  <a:p>
              <a:pPr marL="720725" lvl="0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Type: 4 are categorical; rest numerical</a:t>
              </a:r>
            </a:p>
            <a:p>
              <a:pPr marL="1177925" lvl="2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Gender, Student, Married (Binary)</a:t>
              </a:r>
            </a:p>
            <a:p>
              <a:pPr marL="1177925" lvl="2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Ethnicity (Polytomous)</a:t>
              </a:r>
            </a:p>
            <a:p>
              <a:pPr marL="720725" lvl="1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endParaRPr lang="en-IN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720725" lvl="0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These 4 categorical variables are used to explain</a:t>
              </a:r>
            </a:p>
            <a:p>
              <a:pPr marL="1177925" lvl="3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rgbClr val="FFFF00"/>
                  </a:solidFill>
                </a:rPr>
                <a:t>Dimension</a:t>
              </a:r>
            </a:p>
            <a:p>
              <a:pPr marL="1177925" lvl="3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rgbClr val="FFFF00"/>
                  </a:solidFill>
                </a:rPr>
                <a:t>Shape</a:t>
              </a:r>
            </a:p>
            <a:p>
              <a:pPr marL="1177925" lvl="3" indent="-360363" defTabSz="1244600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IN" sz="2800" dirty="0" smtClean="0">
                  <a:solidFill>
                    <a:srgbClr val="FFFF00"/>
                  </a:solidFill>
                </a:rPr>
                <a:t>Indexing / Slicing</a:t>
              </a:r>
              <a:endParaRPr lang="en-GB" sz="28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Cross classified tabulation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0334" y="3658322"/>
          <a:ext cx="10751121" cy="13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4"/>
                <a:gridCol w="3777676"/>
                <a:gridCol w="3620651"/>
              </a:tblGrid>
              <a:tr h="397106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African American</a:t>
                      </a:r>
                      <a:endParaRPr lang="en-GB" sz="20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Asian</a:t>
                      </a:r>
                      <a:endParaRPr lang="en-GB" sz="20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Caucasian</a:t>
                      </a:r>
                      <a:endParaRPr lang="en-GB" sz="2000" dirty="0"/>
                    </a:p>
                  </a:txBody>
                  <a:tcPr marL="74313" marR="74313" marT="74313" marB="74313" anchor="ctr"/>
                </a:tc>
              </a:tr>
              <a:tr h="87679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99</a:t>
                      </a:r>
                      <a:endParaRPr lang="en-GB" sz="20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102</a:t>
                      </a:r>
                      <a:endParaRPr lang="en-GB" sz="20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 smtClean="0"/>
                        <a:t>199</a:t>
                      </a:r>
                    </a:p>
                  </a:txBody>
                  <a:tcPr marL="74313" marR="74313" marT="74313" marB="74313" anchor="ctr"/>
                </a:tc>
              </a:tr>
            </a:tbl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7564581" y="180099"/>
            <a:ext cx="4184073" cy="1274628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rgbClr val="FFFF00"/>
                  </a:solidFill>
                </a:rPr>
                <a:t>Usage of Shape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" name="Group 4"/>
          <p:cNvGrpSpPr/>
          <p:nvPr/>
        </p:nvGrpSpPr>
        <p:grpSpPr>
          <a:xfrm>
            <a:off x="7606145" y="1911917"/>
            <a:ext cx="3671455" cy="1191501"/>
            <a:chOff x="0" y="0"/>
            <a:chExt cx="8081818" cy="121680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1 -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1 x 3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443346" y="2022754"/>
            <a:ext cx="3726872" cy="1025246"/>
            <a:chOff x="0" y="0"/>
            <a:chExt cx="8081818" cy="1216800"/>
          </a:xfrm>
        </p:grpSpPr>
        <p:sp>
          <p:nvSpPr>
            <p:cNvPr id="15" name="Rounded Rectangle 14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Variable used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rgbClr val="FFFF00"/>
                  </a:solidFill>
                </a:rPr>
                <a:t>Ethnicity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1D array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 and </a:t>
              </a:r>
              <a:r>
                <a:rPr lang="en-IN" sz="2400" b="1" dirty="0" smtClean="0">
                  <a:solidFill>
                    <a:srgbClr val="FFFF00"/>
                  </a:solidFill>
                </a:rPr>
                <a:t> Shape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Importing library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06145" y="1911917"/>
            <a:ext cx="3671455" cy="1191501"/>
            <a:chOff x="0" y="0"/>
            <a:chExt cx="8081818" cy="121680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1 -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1 x 3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40327" y="1540363"/>
            <a:ext cx="6137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arr1d = </a:t>
            </a:r>
            <a:r>
              <a:rPr lang="en-GB" sz="2400" dirty="0" err="1" smtClean="0"/>
              <a:t>np.array</a:t>
            </a:r>
            <a:r>
              <a:rPr lang="en-GB" sz="2400" dirty="0" smtClean="0"/>
              <a:t>([99,102,199])</a:t>
            </a:r>
          </a:p>
          <a:p>
            <a:r>
              <a:rPr lang="en-GB" sz="2400" dirty="0" smtClean="0"/>
              <a:t>print(arr1d)</a:t>
            </a:r>
          </a:p>
          <a:p>
            <a:r>
              <a:rPr lang="en-GB" sz="2400" dirty="0" smtClean="0"/>
              <a:t>print(arr1d.ndim)</a:t>
            </a:r>
          </a:p>
          <a:p>
            <a:r>
              <a:rPr lang="en-GB" sz="2400" dirty="0" smtClean="0"/>
              <a:t>print(arr1d.shape</a:t>
            </a:r>
            <a:r>
              <a:rPr lang="en-GB" sz="2400" dirty="0" smtClean="0"/>
              <a:t>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GB" sz="2400" dirty="0" err="1" smtClean="0"/>
              <a:t>np.full</a:t>
            </a:r>
            <a:r>
              <a:rPr lang="en-GB" sz="2400" dirty="0" smtClean="0"/>
              <a:t>(3000,0.5)#, </a:t>
            </a:r>
            <a:r>
              <a:rPr lang="en-GB" sz="2400" dirty="0" err="1" smtClean="0"/>
              <a:t>dtype</a:t>
            </a:r>
            <a:r>
              <a:rPr lang="en-GB" sz="2400" dirty="0" smtClean="0"/>
              <a:t>=</a:t>
            </a:r>
            <a:r>
              <a:rPr lang="en-GB" sz="2400" dirty="0" err="1" smtClean="0"/>
              <a:t>int</a:t>
            </a:r>
            <a:r>
              <a:rPr lang="en-GB" sz="240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Cross classified tabulation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184073" cy="1274628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rgbClr val="FFFF00"/>
                  </a:solidFill>
                </a:rPr>
                <a:t>Usage of Shape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8764" y="894995"/>
          <a:ext cx="5694219" cy="270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291"/>
                <a:gridCol w="1731818"/>
                <a:gridCol w="1704110"/>
              </a:tblGrid>
              <a:tr h="38172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kern="1200" dirty="0" smtClean="0"/>
                        <a:t>Ethnicity</a:t>
                      </a:r>
                      <a:endParaRPr lang="en-GB" sz="18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/>
                        <a:t>Student Yes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/>
                        <a:t>Student No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</a:tr>
              <a:tr h="761298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African American </a:t>
                      </a:r>
                      <a:endParaRPr lang="en-GB" sz="18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89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10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  <a:tr h="761298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Asian</a:t>
                      </a:r>
                      <a:endParaRPr lang="en-GB" sz="18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89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  <a:tr h="761298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Caucasian</a:t>
                      </a:r>
                      <a:endParaRPr lang="en-GB" sz="18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182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 17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</a:tbl>
          </a:graphicData>
        </a:graphic>
      </p:graphicFrame>
      <p:grpSp>
        <p:nvGrpSpPr>
          <p:cNvPr id="15" name="Group 4"/>
          <p:cNvGrpSpPr/>
          <p:nvPr/>
        </p:nvGrpSpPr>
        <p:grpSpPr>
          <a:xfrm>
            <a:off x="7398326" y="1801080"/>
            <a:ext cx="3671455" cy="1191501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2 -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3 x 2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5746" y="3901770"/>
          <a:ext cx="5694219" cy="22198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8123"/>
                <a:gridCol w="1332916"/>
                <a:gridCol w="1311590"/>
                <a:gridCol w="1311590"/>
              </a:tblGrid>
              <a:tr h="38172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kern="1200" dirty="0" smtClean="0"/>
                        <a:t>Student</a:t>
                      </a:r>
                      <a:endParaRPr lang="en-GB" sz="1800" dirty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African American 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Asian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Caucasian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  <a:tr h="7612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/>
                        <a:t>yes</a:t>
                      </a:r>
                      <a:endParaRPr lang="en-GB" sz="1800" dirty="0" smtClean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89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 smtClean="0"/>
                        <a:t>89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182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  <a:tr h="7612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/>
                        <a:t>No</a:t>
                      </a:r>
                      <a:endParaRPr lang="en-GB" sz="1800" dirty="0" smtClean="0"/>
                    </a:p>
                  </a:txBody>
                  <a:tcPr marL="148626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</a:t>
                      </a:r>
                      <a:endParaRPr lang="en-GB" sz="1800" dirty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17</a:t>
                      </a:r>
                      <a:endParaRPr lang="en-GB" sz="1800" dirty="0" smtClean="0"/>
                    </a:p>
                  </a:txBody>
                  <a:tcPr marL="74313" marR="74313" marT="74313" marB="74313" anchor="ctr"/>
                </a:tc>
              </a:tr>
            </a:tbl>
          </a:graphicData>
        </a:graphic>
      </p:graphicFrame>
      <p:grpSp>
        <p:nvGrpSpPr>
          <p:cNvPr id="19" name="Group 4"/>
          <p:cNvGrpSpPr/>
          <p:nvPr/>
        </p:nvGrpSpPr>
        <p:grpSpPr>
          <a:xfrm>
            <a:off x="7426035" y="4156353"/>
            <a:ext cx="3671455" cy="1191501"/>
            <a:chOff x="0" y="0"/>
            <a:chExt cx="8081818" cy="1216800"/>
          </a:xfrm>
        </p:grpSpPr>
        <p:sp>
          <p:nvSpPr>
            <p:cNvPr id="20" name="Rounded Rectangle 1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2 -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2 x 3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2D array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98326" y="1801080"/>
            <a:ext cx="3671455" cy="1191501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2 -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3 x 2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7426035" y="4156353"/>
            <a:ext cx="3671455" cy="1191501"/>
            <a:chOff x="0" y="0"/>
            <a:chExt cx="8081818" cy="1216800"/>
          </a:xfrm>
        </p:grpSpPr>
        <p:sp>
          <p:nvSpPr>
            <p:cNvPr id="20" name="Rounded Rectangle 1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2 -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 2 x 3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3237" y="1166290"/>
            <a:ext cx="5320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arr2d = </a:t>
            </a:r>
            <a:r>
              <a:rPr lang="en-GB" sz="2000" dirty="0" err="1" smtClean="0"/>
              <a:t>np.array</a:t>
            </a:r>
            <a:r>
              <a:rPr lang="en-GB" sz="2000" dirty="0" smtClean="0"/>
              <a:t>([[89,10], [89, 13], [182,17]])</a:t>
            </a:r>
          </a:p>
          <a:p>
            <a:r>
              <a:rPr lang="en-GB" sz="2000" dirty="0" smtClean="0"/>
              <a:t>print(arr2d)</a:t>
            </a:r>
          </a:p>
          <a:p>
            <a:r>
              <a:rPr lang="en-GB" sz="2000" dirty="0" smtClean="0"/>
              <a:t>print(arr2d.ndim)</a:t>
            </a:r>
          </a:p>
          <a:p>
            <a:r>
              <a:rPr lang="en-GB" sz="2000" dirty="0" smtClean="0"/>
              <a:t>print(arr2d.shape)</a:t>
            </a:r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249382" y="4075745"/>
            <a:ext cx="5126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arr2d1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([[89,89,182], [10, 13,17]])</a:t>
            </a:r>
          </a:p>
          <a:p>
            <a:r>
              <a:rPr lang="en-US" sz="2000" dirty="0" smtClean="0"/>
              <a:t>print(arr2d1)</a:t>
            </a:r>
          </a:p>
          <a:p>
            <a:r>
              <a:rPr lang="en-US" sz="2000" dirty="0" smtClean="0"/>
              <a:t>print(arr2d1.ndim)</a:t>
            </a:r>
          </a:p>
          <a:p>
            <a:r>
              <a:rPr lang="en-US" sz="2000" dirty="0" smtClean="0"/>
              <a:t>print(arr2d1.shape)</a:t>
            </a:r>
            <a:endParaRPr lang="en-GB" sz="2000" dirty="0"/>
          </a:p>
        </p:txBody>
      </p:sp>
      <p:grpSp>
        <p:nvGrpSpPr>
          <p:cNvPr id="22" name="Group 4"/>
          <p:cNvGrpSpPr/>
          <p:nvPr/>
        </p:nvGrpSpPr>
        <p:grpSpPr>
          <a:xfrm>
            <a:off x="7564581" y="180099"/>
            <a:ext cx="4267201" cy="1468592"/>
            <a:chOff x="0" y="0"/>
            <a:chExt cx="8081818" cy="1216800"/>
          </a:xfrm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 and </a:t>
              </a:r>
              <a:r>
                <a:rPr lang="en-IN" sz="2400" b="1" dirty="0" smtClean="0">
                  <a:solidFill>
                    <a:srgbClr val="FFFF00"/>
                  </a:solidFill>
                </a:rPr>
                <a:t> Shape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Importing library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import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numpy</a:t>
              </a:r>
              <a:r>
                <a:rPr lang="en-GB" sz="2400" b="1" i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as </a:t>
              </a:r>
              <a:r>
                <a:rPr lang="en-GB" sz="2400" b="1" i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np</a:t>
              </a:r>
              <a:endParaRPr lang="en-GB" sz="2400" b="1" i="1" kern="12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" y="92634"/>
            <a:ext cx="7204417" cy="73863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Example – Cross classified tabulation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7564581" y="180099"/>
            <a:ext cx="4184073" cy="1274628"/>
            <a:chOff x="0" y="0"/>
            <a:chExt cx="8081818" cy="12168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59399" y="59399"/>
              <a:ext cx="796302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/>
                <a:t>Usage of Dimension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rgbClr val="FFFF00"/>
                  </a:solidFill>
                </a:rPr>
                <a:t>Usage of Shape</a:t>
              </a:r>
              <a:endParaRPr lang="en-GB" sz="2400" b="1" kern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98326" y="1801080"/>
            <a:ext cx="4045529" cy="1842665"/>
            <a:chOff x="0" y="0"/>
            <a:chExt cx="8081818" cy="121680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3 -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Shape: 3 x 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2 x 2</a:t>
              </a:r>
              <a:endParaRPr lang="en-GB" sz="2400" b="1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5638" y="914397"/>
          <a:ext cx="6248398" cy="325581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36359"/>
                <a:gridCol w="1304013"/>
                <a:gridCol w="1304013"/>
                <a:gridCol w="1304013"/>
              </a:tblGrid>
              <a:tr h="4651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Ethnicity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Student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 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Female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65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African American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44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45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65117">
                <a:tc vMerge="1"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65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Asian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43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46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65117">
                <a:tc vMerge="1"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465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Caucasian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90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92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65117">
                <a:tc vMerge="1">
                  <a:txBody>
                    <a:bodyPr/>
                    <a:lstStyle/>
                    <a:p>
                      <a:pPr algn="ctr" fontAlgn="ctr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S_Yes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latin typeface="+mn-lt"/>
                        </a:rPr>
                        <a:t>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latin typeface="+mn-lt"/>
                        </a:rPr>
                        <a:t>10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84908" y="4308766"/>
          <a:ext cx="6109856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9674"/>
                <a:gridCol w="1110882"/>
                <a:gridCol w="1879956"/>
                <a:gridCol w="857373"/>
                <a:gridCol w="1221971"/>
              </a:tblGrid>
              <a:tr h="3962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latin typeface="+mn-lt"/>
                        </a:rPr>
                        <a:t>Student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Gender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AfricanAmerican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Caucasian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962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>
                          <a:latin typeface="+mn-lt"/>
                        </a:rPr>
                        <a:t>S_No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 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latin typeface="+mn-lt"/>
                        </a:rPr>
                        <a:t>44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43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90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Female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45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latin typeface="+mn-lt"/>
                        </a:rPr>
                        <a:t>46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latin typeface="+mn-lt"/>
                        </a:rPr>
                        <a:t>92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3962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>
                          <a:latin typeface="+mn-lt"/>
                        </a:rPr>
                        <a:t>S_Yes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 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96240">
                <a:tc vMerge="1"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Female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latin typeface="+mn-lt"/>
                        </a:rPr>
                        <a:t>9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latin typeface="+mn-lt"/>
                        </a:rPr>
                        <a:t>10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439886" y="4350395"/>
            <a:ext cx="4045529" cy="1842665"/>
            <a:chOff x="0" y="0"/>
            <a:chExt cx="8081818" cy="1216800"/>
          </a:xfrm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8081818" cy="1216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59399" y="59399"/>
              <a:ext cx="7963021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spcBef>
                  <a:spcPct val="0"/>
                </a:spcBef>
              </a:pPr>
              <a:r>
                <a:rPr lang="en-IN" sz="2400" b="1" kern="1200" dirty="0" smtClean="0"/>
                <a:t>3 - D</a:t>
              </a:r>
            </a:p>
            <a:p>
              <a:pPr lvl="0" algn="ctr" defTabSz="1244600">
                <a:spcBef>
                  <a:spcPct val="0"/>
                </a:spcBef>
              </a:pPr>
              <a:r>
                <a:rPr lang="en-IN" sz="2400" b="1" dirty="0" smtClean="0">
                  <a:solidFill>
                    <a:srgbClr val="FFFF00"/>
                  </a:solidFill>
                </a:rPr>
                <a:t>Shape: 2 x 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2 x 3</a:t>
              </a:r>
              <a:endParaRPr lang="en-GB" sz="24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317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</TotalTime>
  <Words>985</Words>
  <Application>Microsoft Office PowerPoint</Application>
  <PresentationFormat>Custom</PresentationFormat>
  <Paragraphs>404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DS with Python</vt:lpstr>
      <vt:lpstr>Numpy </vt:lpstr>
      <vt:lpstr>Intro to Numpy with a categorical data</vt:lpstr>
      <vt:lpstr>About the illustrative data set</vt:lpstr>
      <vt:lpstr>Example – Cross classified tabulation</vt:lpstr>
      <vt:lpstr>Example – 1D array</vt:lpstr>
      <vt:lpstr>Example – Cross classified tabulation</vt:lpstr>
      <vt:lpstr>Example – 2D array</vt:lpstr>
      <vt:lpstr>Example – Cross classified tabulation</vt:lpstr>
      <vt:lpstr>Example – 3D array</vt:lpstr>
      <vt:lpstr>Example – Cross classified tabulation</vt:lpstr>
      <vt:lpstr>Example – 4D array</vt:lpstr>
      <vt:lpstr>Array subset / Indexing / Slicing</vt:lpstr>
      <vt:lpstr>Array Operations</vt:lpstr>
      <vt:lpstr>Array Operations</vt:lpstr>
      <vt:lpstr>More to Learn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Jupyter Notebook</dc:title>
  <dc:creator>Bijurika</dc:creator>
  <cp:lastModifiedBy>Subbi</cp:lastModifiedBy>
  <cp:revision>319</cp:revision>
  <dcterms:created xsi:type="dcterms:W3CDTF">2019-12-18T03:10:36Z</dcterms:created>
  <dcterms:modified xsi:type="dcterms:W3CDTF">2020-05-22T05:21:11Z</dcterms:modified>
</cp:coreProperties>
</file>