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sldIdLst>
    <p:sldId id="263" r:id="rId2"/>
    <p:sldId id="596" r:id="rId3"/>
    <p:sldId id="597" r:id="rId4"/>
    <p:sldId id="598" r:id="rId5"/>
    <p:sldId id="600" r:id="rId6"/>
    <p:sldId id="601" r:id="rId7"/>
    <p:sldId id="602" r:id="rId8"/>
    <p:sldId id="603" r:id="rId9"/>
    <p:sldId id="604" r:id="rId10"/>
    <p:sldId id="605" r:id="rId11"/>
    <p:sldId id="606" r:id="rId12"/>
    <p:sldId id="607" r:id="rId13"/>
    <p:sldId id="805" r:id="rId14"/>
  </p:sldIdLst>
  <p:sldSz cx="12192000" cy="6858000"/>
  <p:notesSz cx="6858000" cy="9144000"/>
  <p:custDataLst>
    <p:tags r:id="rId16"/>
  </p:custDataLst>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cción predeterminada" id="{0A823529-2523-444B-95F5-1F095AFE0091}">
          <p14:sldIdLst>
            <p14:sldId id="263"/>
            <p14:sldId id="596"/>
            <p14:sldId id="597"/>
            <p14:sldId id="598"/>
            <p14:sldId id="600"/>
            <p14:sldId id="601"/>
            <p14:sldId id="602"/>
            <p14:sldId id="603"/>
            <p14:sldId id="604"/>
            <p14:sldId id="605"/>
            <p14:sldId id="606"/>
            <p14:sldId id="607"/>
            <p14:sldId id="80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sus" initials="J" lastIdx="2" clrIdx="0">
    <p:extLst>
      <p:ext uri="{19B8F6BF-5375-455C-9EA6-DF929625EA0E}">
        <p15:presenceInfo xmlns:p15="http://schemas.microsoft.com/office/powerpoint/2012/main" userId="Je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D6A1A0"/>
    <a:srgbClr val="C47270"/>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99" d="100"/>
          <a:sy n="99" d="100"/>
        </p:scale>
        <p:origin x="1752"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1" Type="http://schemas.openxmlformats.org/officeDocument/2006/relationships/image" Target="../media/image30.png"/></Relationships>
</file>

<file path=ppt/diagrams/_rels/data3.xml.rels><?xml version="1.0" encoding="UTF-8" standalone="yes"?>
<Relationships xmlns="http://schemas.openxmlformats.org/package/2006/relationships"><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13F0C7-A4D4-4D67-BB3E-FC5113D019A1}"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en-US"/>
        </a:p>
      </dgm:t>
    </dgm:pt>
    <dgm:pt modelId="{499F5B77-D1BF-4369-98DB-DE5B986E74FC}">
      <dgm:prSet phldrT="[Texto]"/>
      <dgm:spPr/>
      <dgm:t>
        <a:bodyPr/>
        <a:lstStyle/>
        <a:p>
          <a:r>
            <a:rPr lang="en-US" dirty="0"/>
            <a:t>1</a:t>
          </a:r>
        </a:p>
      </dgm:t>
    </dgm:pt>
    <dgm:pt modelId="{6A2D453E-56C5-44AB-A5F7-7695B4F1F45E}" type="parTrans" cxnId="{914D40C8-561A-43C1-A855-1AF0C7B8CF80}">
      <dgm:prSet/>
      <dgm:spPr/>
      <dgm:t>
        <a:bodyPr/>
        <a:lstStyle/>
        <a:p>
          <a:endParaRPr lang="en-US"/>
        </a:p>
      </dgm:t>
    </dgm:pt>
    <dgm:pt modelId="{26C862D9-0B59-4BCD-9FED-0EDDDC346009}" type="sibTrans" cxnId="{914D40C8-561A-43C1-A855-1AF0C7B8CF80}">
      <dgm:prSet/>
      <dgm:spPr/>
      <dgm:t>
        <a:bodyPr/>
        <a:lstStyle/>
        <a:p>
          <a:endParaRPr lang="en-US"/>
        </a:p>
      </dgm:t>
    </dgm:pt>
    <dgm:pt modelId="{299BF37E-DC4D-465A-AA6D-D39D578063C1}">
      <dgm:prSet phldrT="[Texto]"/>
      <dgm:spPr/>
      <dgm:t>
        <a:bodyPr/>
        <a:lstStyle/>
        <a:p>
          <a:pPr>
            <a:buFont typeface="+mj-lt"/>
            <a:buNone/>
          </a:pPr>
          <a:r>
            <a:rPr lang="en-US" b="1" dirty="0"/>
            <a:t>Selection of the set of monthly available indicators. </a:t>
          </a:r>
          <a:endParaRPr lang="en-US" dirty="0"/>
        </a:p>
      </dgm:t>
    </dgm:pt>
    <dgm:pt modelId="{973F143D-BFA6-49B2-AEC6-ADFA416D2ED8}" type="parTrans" cxnId="{E639A1BB-CD38-4ABD-8143-F0797DEF6986}">
      <dgm:prSet/>
      <dgm:spPr/>
      <dgm:t>
        <a:bodyPr/>
        <a:lstStyle/>
        <a:p>
          <a:endParaRPr lang="en-US"/>
        </a:p>
      </dgm:t>
    </dgm:pt>
    <dgm:pt modelId="{E4DE040C-15FF-4FE5-8CC2-5522AF106499}" type="sibTrans" cxnId="{E639A1BB-CD38-4ABD-8143-F0797DEF6986}">
      <dgm:prSet/>
      <dgm:spPr/>
      <dgm:t>
        <a:bodyPr/>
        <a:lstStyle/>
        <a:p>
          <a:endParaRPr lang="en-US"/>
        </a:p>
      </dgm:t>
    </dgm:pt>
    <dgm:pt modelId="{C6177E1A-EA5F-4496-BF0B-970FD4EB4943}">
      <dgm:prSet phldrT="[Texto]"/>
      <dgm:spPr/>
      <dgm:t>
        <a:bodyPr/>
        <a:lstStyle/>
        <a:p>
          <a:r>
            <a:rPr lang="en-US" dirty="0"/>
            <a:t>2</a:t>
          </a:r>
        </a:p>
      </dgm:t>
    </dgm:pt>
    <dgm:pt modelId="{70B22E51-8513-4E06-BA12-E3404D01FDA1}" type="parTrans" cxnId="{C8DE7538-424F-483E-A735-333C869ADF71}">
      <dgm:prSet/>
      <dgm:spPr/>
      <dgm:t>
        <a:bodyPr/>
        <a:lstStyle/>
        <a:p>
          <a:endParaRPr lang="en-US"/>
        </a:p>
      </dgm:t>
    </dgm:pt>
    <dgm:pt modelId="{8AEB33F6-9093-45A9-8DE9-FDEE8CFD4651}" type="sibTrans" cxnId="{C8DE7538-424F-483E-A735-333C869ADF71}">
      <dgm:prSet/>
      <dgm:spPr/>
      <dgm:t>
        <a:bodyPr/>
        <a:lstStyle/>
        <a:p>
          <a:endParaRPr lang="en-US"/>
        </a:p>
      </dgm:t>
    </dgm:pt>
    <dgm:pt modelId="{A4F0656E-694D-4A9C-991F-40B2A3470FF9}">
      <dgm:prSet phldrT="[Texto]"/>
      <dgm:spPr/>
      <dgm:t>
        <a:bodyPr/>
        <a:lstStyle/>
        <a:p>
          <a:r>
            <a:rPr lang="en-US" b="1" dirty="0"/>
            <a:t>Group the set of indicators for each aggregated, including lags, and extracting the principal components for each group.</a:t>
          </a:r>
          <a:endParaRPr lang="en-US" dirty="0"/>
        </a:p>
      </dgm:t>
    </dgm:pt>
    <dgm:pt modelId="{737FA749-7714-4841-83AA-45305B258029}" type="parTrans" cxnId="{E2A21F42-D758-4F92-ACB8-733BA9F4A841}">
      <dgm:prSet/>
      <dgm:spPr/>
      <dgm:t>
        <a:bodyPr/>
        <a:lstStyle/>
        <a:p>
          <a:endParaRPr lang="en-US"/>
        </a:p>
      </dgm:t>
    </dgm:pt>
    <dgm:pt modelId="{A42A6395-EA72-4C8E-A288-B63B2FF62979}" type="sibTrans" cxnId="{E2A21F42-D758-4F92-ACB8-733BA9F4A841}">
      <dgm:prSet/>
      <dgm:spPr/>
      <dgm:t>
        <a:bodyPr/>
        <a:lstStyle/>
        <a:p>
          <a:endParaRPr lang="en-US"/>
        </a:p>
      </dgm:t>
    </dgm:pt>
    <dgm:pt modelId="{31FA4562-0721-49F4-A71D-C496D549F107}">
      <dgm:prSet phldrT="[Texto]"/>
      <dgm:spPr/>
      <dgm:t>
        <a:bodyPr/>
        <a:lstStyle/>
        <a:p>
          <a:r>
            <a:rPr lang="en-US" dirty="0"/>
            <a:t>3</a:t>
          </a:r>
        </a:p>
      </dgm:t>
    </dgm:pt>
    <dgm:pt modelId="{34AFBCC2-1C0A-4104-AAF9-A5D50EB88172}" type="parTrans" cxnId="{96F0DD81-8788-44BE-8374-158E95912FCB}">
      <dgm:prSet/>
      <dgm:spPr/>
      <dgm:t>
        <a:bodyPr/>
        <a:lstStyle/>
        <a:p>
          <a:endParaRPr lang="en-US"/>
        </a:p>
      </dgm:t>
    </dgm:pt>
    <dgm:pt modelId="{96222D9F-1F36-4501-B707-42628A227100}" type="sibTrans" cxnId="{96F0DD81-8788-44BE-8374-158E95912FCB}">
      <dgm:prSet/>
      <dgm:spPr/>
      <dgm:t>
        <a:bodyPr/>
        <a:lstStyle/>
        <a:p>
          <a:endParaRPr lang="en-US"/>
        </a:p>
      </dgm:t>
    </dgm:pt>
    <dgm:pt modelId="{0F0D5FDB-EAAF-4BFE-AE0A-436B8601706B}">
      <dgm:prSet phldrT="[Texto]"/>
      <dgm:spPr/>
      <dgm:t>
        <a:bodyPr/>
        <a:lstStyle/>
        <a:p>
          <a:r>
            <a:rPr lang="en-US" b="1" dirty="0"/>
            <a:t>Forecast the main factors in each group (eigenvalues higher than 1) using ARIMA techniques.</a:t>
          </a:r>
          <a:endParaRPr lang="en-US" dirty="0"/>
        </a:p>
      </dgm:t>
    </dgm:pt>
    <dgm:pt modelId="{931D6C5D-C707-4E5D-8319-33EC65F7EAF6}" type="parTrans" cxnId="{40BFA098-466C-4561-9BF1-FAE97D393FB3}">
      <dgm:prSet/>
      <dgm:spPr/>
      <dgm:t>
        <a:bodyPr/>
        <a:lstStyle/>
        <a:p>
          <a:endParaRPr lang="en-US"/>
        </a:p>
      </dgm:t>
    </dgm:pt>
    <dgm:pt modelId="{4BE77ABE-296B-4CAD-AF89-B8667D1CA125}" type="sibTrans" cxnId="{40BFA098-466C-4561-9BF1-FAE97D393FB3}">
      <dgm:prSet/>
      <dgm:spPr/>
      <dgm:t>
        <a:bodyPr/>
        <a:lstStyle/>
        <a:p>
          <a:endParaRPr lang="en-US"/>
        </a:p>
      </dgm:t>
    </dgm:pt>
    <dgm:pt modelId="{19C2822C-7363-46CB-81D2-98BAE8B8C850}">
      <dgm:prSet phldrT="[Texto]"/>
      <dgm:spPr/>
      <dgm:t>
        <a:bodyPr/>
        <a:lstStyle/>
        <a:p>
          <a:r>
            <a:rPr lang="en-US" dirty="0"/>
            <a:t>6</a:t>
          </a:r>
        </a:p>
      </dgm:t>
    </dgm:pt>
    <dgm:pt modelId="{7F79C5C0-0266-4CC3-912C-C183B94E676B}" type="parTrans" cxnId="{40A978EC-BFE5-4C12-8047-1AE185687F9D}">
      <dgm:prSet/>
      <dgm:spPr/>
      <dgm:t>
        <a:bodyPr/>
        <a:lstStyle/>
        <a:p>
          <a:endParaRPr lang="en-US"/>
        </a:p>
      </dgm:t>
    </dgm:pt>
    <dgm:pt modelId="{1DB698A6-3330-42C1-8554-B8467953A6F5}" type="sibTrans" cxnId="{40A978EC-BFE5-4C12-8047-1AE185687F9D}">
      <dgm:prSet/>
      <dgm:spPr/>
      <dgm:t>
        <a:bodyPr/>
        <a:lstStyle/>
        <a:p>
          <a:endParaRPr lang="en-US"/>
        </a:p>
      </dgm:t>
    </dgm:pt>
    <dgm:pt modelId="{AF16C084-1549-4E47-88F1-76378FD0DB80}">
      <dgm:prSet phldrT="[Texto]"/>
      <dgm:spPr/>
      <dgm:t>
        <a:bodyPr/>
        <a:lstStyle/>
        <a:p>
          <a:r>
            <a:rPr lang="en-US" dirty="0"/>
            <a:t>4</a:t>
          </a:r>
        </a:p>
      </dgm:t>
    </dgm:pt>
    <dgm:pt modelId="{8F36E3B7-F253-465A-949E-50A6A61F46A9}" type="parTrans" cxnId="{A243693C-5BEB-4B90-868F-2911BD0DEBCE}">
      <dgm:prSet/>
      <dgm:spPr/>
      <dgm:t>
        <a:bodyPr/>
        <a:lstStyle/>
        <a:p>
          <a:endParaRPr lang="en-US"/>
        </a:p>
      </dgm:t>
    </dgm:pt>
    <dgm:pt modelId="{390A9B4B-CB78-4760-9E40-DEFF0725C00B}" type="sibTrans" cxnId="{A243693C-5BEB-4B90-868F-2911BD0DEBCE}">
      <dgm:prSet/>
      <dgm:spPr/>
      <dgm:t>
        <a:bodyPr/>
        <a:lstStyle/>
        <a:p>
          <a:endParaRPr lang="en-US"/>
        </a:p>
      </dgm:t>
    </dgm:pt>
    <dgm:pt modelId="{BB61BF71-442A-485C-AA68-98EC0A1857B7}">
      <dgm:prSet phldrT="[Texto]"/>
      <dgm:spPr/>
      <dgm:t>
        <a:bodyPr/>
        <a:lstStyle/>
        <a:p>
          <a:r>
            <a:rPr lang="en-US" b="1" dirty="0"/>
            <a:t>Obtaining the initial monthly indicators for each of the aggregates by means of Chow-Lin type temporal disaggregation procedures.</a:t>
          </a:r>
          <a:endParaRPr lang="en-US" dirty="0"/>
        </a:p>
      </dgm:t>
    </dgm:pt>
    <dgm:pt modelId="{13D0FC2D-B1FE-46F3-B284-6CDBA2164013}" type="parTrans" cxnId="{05A87C3B-11F5-428B-BA71-16544CEAECE3}">
      <dgm:prSet/>
      <dgm:spPr/>
      <dgm:t>
        <a:bodyPr/>
        <a:lstStyle/>
        <a:p>
          <a:endParaRPr lang="en-US"/>
        </a:p>
      </dgm:t>
    </dgm:pt>
    <dgm:pt modelId="{BA38CBA4-7CA4-415E-B04D-BEFAFF0AECEF}" type="sibTrans" cxnId="{05A87C3B-11F5-428B-BA71-16544CEAECE3}">
      <dgm:prSet/>
      <dgm:spPr/>
      <dgm:t>
        <a:bodyPr/>
        <a:lstStyle/>
        <a:p>
          <a:endParaRPr lang="en-US"/>
        </a:p>
      </dgm:t>
    </dgm:pt>
    <dgm:pt modelId="{3F31B9B0-4707-4116-ABF3-21161FE88335}">
      <dgm:prSet phldrT="[Texto]"/>
      <dgm:spPr/>
      <dgm:t>
        <a:bodyPr/>
        <a:lstStyle/>
        <a:p>
          <a:r>
            <a:rPr lang="en-US" dirty="0"/>
            <a:t>5</a:t>
          </a:r>
        </a:p>
      </dgm:t>
    </dgm:pt>
    <dgm:pt modelId="{1B48DE4A-7DB6-4300-9270-C159EB8E9481}" type="parTrans" cxnId="{2B984956-3752-4392-B6B5-A6EA5B482AA1}">
      <dgm:prSet/>
      <dgm:spPr/>
      <dgm:t>
        <a:bodyPr/>
        <a:lstStyle/>
        <a:p>
          <a:endParaRPr lang="en-US"/>
        </a:p>
      </dgm:t>
    </dgm:pt>
    <dgm:pt modelId="{5FF33CA3-F90B-42F2-B71F-1CFE48CC568E}" type="sibTrans" cxnId="{2B984956-3752-4392-B6B5-A6EA5B482AA1}">
      <dgm:prSet/>
      <dgm:spPr/>
      <dgm:t>
        <a:bodyPr/>
        <a:lstStyle/>
        <a:p>
          <a:endParaRPr lang="en-US"/>
        </a:p>
      </dgm:t>
    </dgm:pt>
    <dgm:pt modelId="{5EA2C31E-8BFC-42A2-A1B8-B23679B4637D}">
      <dgm:prSet/>
      <dgm:spPr/>
      <dgm:t>
        <a:bodyPr/>
        <a:lstStyle/>
        <a:p>
          <a:r>
            <a:rPr lang="en-US" b="1" dirty="0"/>
            <a:t>Estimation of the total aggregate of GDP using congruence procedures with longitudinal and transversal constraints (benchmarking) such as Di Fonzo and Marini. </a:t>
          </a:r>
          <a:endParaRPr lang="en-US" dirty="0"/>
        </a:p>
      </dgm:t>
    </dgm:pt>
    <dgm:pt modelId="{48E5FE11-5DEB-4A5E-9B5B-FFAD53E17909}" type="parTrans" cxnId="{D645A177-E541-4B42-AD4A-F4CB2323FD48}">
      <dgm:prSet/>
      <dgm:spPr/>
      <dgm:t>
        <a:bodyPr/>
        <a:lstStyle/>
        <a:p>
          <a:endParaRPr lang="en-US"/>
        </a:p>
      </dgm:t>
    </dgm:pt>
    <dgm:pt modelId="{1A3B60DB-2DF8-4D81-B7E1-8555FEFB0F40}" type="sibTrans" cxnId="{D645A177-E541-4B42-AD4A-F4CB2323FD48}">
      <dgm:prSet/>
      <dgm:spPr/>
      <dgm:t>
        <a:bodyPr/>
        <a:lstStyle/>
        <a:p>
          <a:endParaRPr lang="en-US"/>
        </a:p>
      </dgm:t>
    </dgm:pt>
    <dgm:pt modelId="{157DFC45-62DF-4469-809A-1F6B0B108DF2}">
      <dgm:prSet phldrT="[Texto]"/>
      <dgm:spPr/>
      <dgm:t>
        <a:bodyPr/>
        <a:lstStyle/>
        <a:p>
          <a:r>
            <a:rPr lang="en-US" b="1" dirty="0"/>
            <a:t>Obtaining the forecasts of each one of the specific indicators through ARMAX-type procedures using the factors as exogenous variables of the specific models of each indicator.</a:t>
          </a:r>
          <a:endParaRPr lang="en-US" dirty="0"/>
        </a:p>
      </dgm:t>
    </dgm:pt>
    <dgm:pt modelId="{B12CAD49-C60E-483F-974B-F7CA39FED1B3}" type="parTrans" cxnId="{6DFEEAA2-F79B-4286-8FB5-0E6F646197EF}">
      <dgm:prSet/>
      <dgm:spPr/>
      <dgm:t>
        <a:bodyPr/>
        <a:lstStyle/>
        <a:p>
          <a:endParaRPr lang="en-US"/>
        </a:p>
      </dgm:t>
    </dgm:pt>
    <dgm:pt modelId="{C77CF052-8E75-4C49-A479-0CED807E131D}" type="sibTrans" cxnId="{6DFEEAA2-F79B-4286-8FB5-0E6F646197EF}">
      <dgm:prSet/>
      <dgm:spPr/>
      <dgm:t>
        <a:bodyPr/>
        <a:lstStyle/>
        <a:p>
          <a:endParaRPr lang="en-US"/>
        </a:p>
      </dgm:t>
    </dgm:pt>
    <dgm:pt modelId="{317A2969-E459-4478-AD4C-D4700C0341A4}" type="pres">
      <dgm:prSet presAssocID="{7413F0C7-A4D4-4D67-BB3E-FC5113D019A1}" presName="linearFlow" presStyleCnt="0">
        <dgm:presLayoutVars>
          <dgm:dir/>
          <dgm:animLvl val="lvl"/>
          <dgm:resizeHandles val="exact"/>
        </dgm:presLayoutVars>
      </dgm:prSet>
      <dgm:spPr/>
    </dgm:pt>
    <dgm:pt modelId="{4DCD6A00-298F-49D2-8B27-B8BF034B603A}" type="pres">
      <dgm:prSet presAssocID="{499F5B77-D1BF-4369-98DB-DE5B986E74FC}" presName="composite" presStyleCnt="0"/>
      <dgm:spPr/>
    </dgm:pt>
    <dgm:pt modelId="{EEF373C6-20D1-49C7-96F1-2BE193AB2BDE}" type="pres">
      <dgm:prSet presAssocID="{499F5B77-D1BF-4369-98DB-DE5B986E74FC}" presName="parentText" presStyleLbl="alignNode1" presStyleIdx="0" presStyleCnt="6">
        <dgm:presLayoutVars>
          <dgm:chMax val="1"/>
          <dgm:bulletEnabled val="1"/>
        </dgm:presLayoutVars>
      </dgm:prSet>
      <dgm:spPr/>
    </dgm:pt>
    <dgm:pt modelId="{037D33D8-46AA-45D7-BCC9-B1D32B83ACC0}" type="pres">
      <dgm:prSet presAssocID="{499F5B77-D1BF-4369-98DB-DE5B986E74FC}" presName="descendantText" presStyleLbl="alignAcc1" presStyleIdx="0" presStyleCnt="6">
        <dgm:presLayoutVars>
          <dgm:bulletEnabled val="1"/>
        </dgm:presLayoutVars>
      </dgm:prSet>
      <dgm:spPr/>
    </dgm:pt>
    <dgm:pt modelId="{51C61C81-200F-4F72-AC9F-CDDD4BD99CF8}" type="pres">
      <dgm:prSet presAssocID="{26C862D9-0B59-4BCD-9FED-0EDDDC346009}" presName="sp" presStyleCnt="0"/>
      <dgm:spPr/>
    </dgm:pt>
    <dgm:pt modelId="{30769607-F67F-4B3E-96D5-3D0DA4DA2660}" type="pres">
      <dgm:prSet presAssocID="{C6177E1A-EA5F-4496-BF0B-970FD4EB4943}" presName="composite" presStyleCnt="0"/>
      <dgm:spPr/>
    </dgm:pt>
    <dgm:pt modelId="{7CD0023C-73AF-4354-A0A5-A6B48544439F}" type="pres">
      <dgm:prSet presAssocID="{C6177E1A-EA5F-4496-BF0B-970FD4EB4943}" presName="parentText" presStyleLbl="alignNode1" presStyleIdx="1" presStyleCnt="6">
        <dgm:presLayoutVars>
          <dgm:chMax val="1"/>
          <dgm:bulletEnabled val="1"/>
        </dgm:presLayoutVars>
      </dgm:prSet>
      <dgm:spPr/>
    </dgm:pt>
    <dgm:pt modelId="{687746C9-9A8D-4DB2-8AC1-F11A6C076DB1}" type="pres">
      <dgm:prSet presAssocID="{C6177E1A-EA5F-4496-BF0B-970FD4EB4943}" presName="descendantText" presStyleLbl="alignAcc1" presStyleIdx="1" presStyleCnt="6">
        <dgm:presLayoutVars>
          <dgm:bulletEnabled val="1"/>
        </dgm:presLayoutVars>
      </dgm:prSet>
      <dgm:spPr/>
    </dgm:pt>
    <dgm:pt modelId="{8DCDCF3B-7892-4F2A-A31B-839BFFB3663D}" type="pres">
      <dgm:prSet presAssocID="{8AEB33F6-9093-45A9-8DE9-FDEE8CFD4651}" presName="sp" presStyleCnt="0"/>
      <dgm:spPr/>
    </dgm:pt>
    <dgm:pt modelId="{F968EC66-F57A-4DDE-AC08-7475CC8AEA11}" type="pres">
      <dgm:prSet presAssocID="{31FA4562-0721-49F4-A71D-C496D549F107}" presName="composite" presStyleCnt="0"/>
      <dgm:spPr/>
    </dgm:pt>
    <dgm:pt modelId="{0E166A85-1173-418C-B1C8-E2485D044C81}" type="pres">
      <dgm:prSet presAssocID="{31FA4562-0721-49F4-A71D-C496D549F107}" presName="parentText" presStyleLbl="alignNode1" presStyleIdx="2" presStyleCnt="6">
        <dgm:presLayoutVars>
          <dgm:chMax val="1"/>
          <dgm:bulletEnabled val="1"/>
        </dgm:presLayoutVars>
      </dgm:prSet>
      <dgm:spPr/>
    </dgm:pt>
    <dgm:pt modelId="{42FA3F05-BC48-45CC-952C-2C916D025224}" type="pres">
      <dgm:prSet presAssocID="{31FA4562-0721-49F4-A71D-C496D549F107}" presName="descendantText" presStyleLbl="alignAcc1" presStyleIdx="2" presStyleCnt="6">
        <dgm:presLayoutVars>
          <dgm:bulletEnabled val="1"/>
        </dgm:presLayoutVars>
      </dgm:prSet>
      <dgm:spPr/>
    </dgm:pt>
    <dgm:pt modelId="{35D2A4CE-92E4-4CCE-A82E-0D8C5E169266}" type="pres">
      <dgm:prSet presAssocID="{96222D9F-1F36-4501-B707-42628A227100}" presName="sp" presStyleCnt="0"/>
      <dgm:spPr/>
    </dgm:pt>
    <dgm:pt modelId="{C5E5CC6A-4E9D-4AE3-99BF-F709B464AF69}" type="pres">
      <dgm:prSet presAssocID="{AF16C084-1549-4E47-88F1-76378FD0DB80}" presName="composite" presStyleCnt="0"/>
      <dgm:spPr/>
    </dgm:pt>
    <dgm:pt modelId="{C5420CCB-2EB3-4A54-98E4-CDB4E2481D50}" type="pres">
      <dgm:prSet presAssocID="{AF16C084-1549-4E47-88F1-76378FD0DB80}" presName="parentText" presStyleLbl="alignNode1" presStyleIdx="3" presStyleCnt="6">
        <dgm:presLayoutVars>
          <dgm:chMax val="1"/>
          <dgm:bulletEnabled val="1"/>
        </dgm:presLayoutVars>
      </dgm:prSet>
      <dgm:spPr/>
    </dgm:pt>
    <dgm:pt modelId="{5F2CB05A-F63D-476D-8BEC-9CB89E43D9F0}" type="pres">
      <dgm:prSet presAssocID="{AF16C084-1549-4E47-88F1-76378FD0DB80}" presName="descendantText" presStyleLbl="alignAcc1" presStyleIdx="3" presStyleCnt="6">
        <dgm:presLayoutVars>
          <dgm:bulletEnabled val="1"/>
        </dgm:presLayoutVars>
      </dgm:prSet>
      <dgm:spPr/>
    </dgm:pt>
    <dgm:pt modelId="{7B2CD4BF-17F9-4534-B30C-A3B02C33154C}" type="pres">
      <dgm:prSet presAssocID="{390A9B4B-CB78-4760-9E40-DEFF0725C00B}" presName="sp" presStyleCnt="0"/>
      <dgm:spPr/>
    </dgm:pt>
    <dgm:pt modelId="{B0980979-EC10-4A99-9194-C9E779875C5A}" type="pres">
      <dgm:prSet presAssocID="{3F31B9B0-4707-4116-ABF3-21161FE88335}" presName="composite" presStyleCnt="0"/>
      <dgm:spPr/>
    </dgm:pt>
    <dgm:pt modelId="{E86766DE-5388-4CCD-8F59-64135D0E3352}" type="pres">
      <dgm:prSet presAssocID="{3F31B9B0-4707-4116-ABF3-21161FE88335}" presName="parentText" presStyleLbl="alignNode1" presStyleIdx="4" presStyleCnt="6">
        <dgm:presLayoutVars>
          <dgm:chMax val="1"/>
          <dgm:bulletEnabled val="1"/>
        </dgm:presLayoutVars>
      </dgm:prSet>
      <dgm:spPr/>
    </dgm:pt>
    <dgm:pt modelId="{CFBACFCB-709B-4DA7-9564-8C05428DD499}" type="pres">
      <dgm:prSet presAssocID="{3F31B9B0-4707-4116-ABF3-21161FE88335}" presName="descendantText" presStyleLbl="alignAcc1" presStyleIdx="4" presStyleCnt="6">
        <dgm:presLayoutVars>
          <dgm:bulletEnabled val="1"/>
        </dgm:presLayoutVars>
      </dgm:prSet>
      <dgm:spPr/>
    </dgm:pt>
    <dgm:pt modelId="{A52C6882-F1A5-42D8-9EBE-473A93E1B3A0}" type="pres">
      <dgm:prSet presAssocID="{5FF33CA3-F90B-42F2-B71F-1CFE48CC568E}" presName="sp" presStyleCnt="0"/>
      <dgm:spPr/>
    </dgm:pt>
    <dgm:pt modelId="{3DE1325C-1AA3-4746-98C3-100F1EA38B75}" type="pres">
      <dgm:prSet presAssocID="{19C2822C-7363-46CB-81D2-98BAE8B8C850}" presName="composite" presStyleCnt="0"/>
      <dgm:spPr/>
    </dgm:pt>
    <dgm:pt modelId="{544D8D74-911D-4AFD-96A3-05894301E926}" type="pres">
      <dgm:prSet presAssocID="{19C2822C-7363-46CB-81D2-98BAE8B8C850}" presName="parentText" presStyleLbl="alignNode1" presStyleIdx="5" presStyleCnt="6">
        <dgm:presLayoutVars>
          <dgm:chMax val="1"/>
          <dgm:bulletEnabled val="1"/>
        </dgm:presLayoutVars>
      </dgm:prSet>
      <dgm:spPr/>
    </dgm:pt>
    <dgm:pt modelId="{0138A894-B777-46C9-B1F3-4EF9AD3B6486}" type="pres">
      <dgm:prSet presAssocID="{19C2822C-7363-46CB-81D2-98BAE8B8C850}" presName="descendantText" presStyleLbl="alignAcc1" presStyleIdx="5" presStyleCnt="6">
        <dgm:presLayoutVars>
          <dgm:bulletEnabled val="1"/>
        </dgm:presLayoutVars>
      </dgm:prSet>
      <dgm:spPr/>
    </dgm:pt>
  </dgm:ptLst>
  <dgm:cxnLst>
    <dgm:cxn modelId="{3867DA13-5EAA-42EB-802F-B398F6754569}" type="presOf" srcId="{5EA2C31E-8BFC-42A2-A1B8-B23679B4637D}" destId="{CFBACFCB-709B-4DA7-9564-8C05428DD499}" srcOrd="0" destOrd="0" presId="urn:microsoft.com/office/officeart/2005/8/layout/chevron2"/>
    <dgm:cxn modelId="{8316A125-1B19-4428-A10D-E92066651705}" type="presOf" srcId="{157DFC45-62DF-4469-809A-1F6B0B108DF2}" destId="{0138A894-B777-46C9-B1F3-4EF9AD3B6486}" srcOrd="0" destOrd="0" presId="urn:microsoft.com/office/officeart/2005/8/layout/chevron2"/>
    <dgm:cxn modelId="{C8DE7538-424F-483E-A735-333C869ADF71}" srcId="{7413F0C7-A4D4-4D67-BB3E-FC5113D019A1}" destId="{C6177E1A-EA5F-4496-BF0B-970FD4EB4943}" srcOrd="1" destOrd="0" parTransId="{70B22E51-8513-4E06-BA12-E3404D01FDA1}" sibTransId="{8AEB33F6-9093-45A9-8DE9-FDEE8CFD4651}"/>
    <dgm:cxn modelId="{E870D03A-036D-4D8A-988A-B9C62483AF74}" type="presOf" srcId="{AF16C084-1549-4E47-88F1-76378FD0DB80}" destId="{C5420CCB-2EB3-4A54-98E4-CDB4E2481D50}" srcOrd="0" destOrd="0" presId="urn:microsoft.com/office/officeart/2005/8/layout/chevron2"/>
    <dgm:cxn modelId="{05A87C3B-11F5-428B-BA71-16544CEAECE3}" srcId="{AF16C084-1549-4E47-88F1-76378FD0DB80}" destId="{BB61BF71-442A-485C-AA68-98EC0A1857B7}" srcOrd="0" destOrd="0" parTransId="{13D0FC2D-B1FE-46F3-B284-6CDBA2164013}" sibTransId="{BA38CBA4-7CA4-415E-B04D-BEFAFF0AECEF}"/>
    <dgm:cxn modelId="{A243693C-5BEB-4B90-868F-2911BD0DEBCE}" srcId="{7413F0C7-A4D4-4D67-BB3E-FC5113D019A1}" destId="{AF16C084-1549-4E47-88F1-76378FD0DB80}" srcOrd="3" destOrd="0" parTransId="{8F36E3B7-F253-465A-949E-50A6A61F46A9}" sibTransId="{390A9B4B-CB78-4760-9E40-DEFF0725C00B}"/>
    <dgm:cxn modelId="{742F543D-FB00-4FA6-9569-9898AF554F3C}" type="presOf" srcId="{299BF37E-DC4D-465A-AA6D-D39D578063C1}" destId="{037D33D8-46AA-45D7-BCC9-B1D32B83ACC0}" srcOrd="0" destOrd="0" presId="urn:microsoft.com/office/officeart/2005/8/layout/chevron2"/>
    <dgm:cxn modelId="{E78CDE3D-2777-4143-88E4-2BC76CFF5F21}" type="presOf" srcId="{499F5B77-D1BF-4369-98DB-DE5B986E74FC}" destId="{EEF373C6-20D1-49C7-96F1-2BE193AB2BDE}" srcOrd="0" destOrd="0" presId="urn:microsoft.com/office/officeart/2005/8/layout/chevron2"/>
    <dgm:cxn modelId="{E2A21F42-D758-4F92-ACB8-733BA9F4A841}" srcId="{C6177E1A-EA5F-4496-BF0B-970FD4EB4943}" destId="{A4F0656E-694D-4A9C-991F-40B2A3470FF9}" srcOrd="0" destOrd="0" parTransId="{737FA749-7714-4841-83AA-45305B258029}" sibTransId="{A42A6395-EA72-4C8E-A288-B63B2FF62979}"/>
    <dgm:cxn modelId="{4D6ACE45-6965-4EC5-8FB7-7268A793FB94}" type="presOf" srcId="{0F0D5FDB-EAAF-4BFE-AE0A-436B8601706B}" destId="{42FA3F05-BC48-45CC-952C-2C916D025224}" srcOrd="0" destOrd="0" presId="urn:microsoft.com/office/officeart/2005/8/layout/chevron2"/>
    <dgm:cxn modelId="{4F92BB49-59BC-48A9-80FB-EB2075FFC12A}" type="presOf" srcId="{A4F0656E-694D-4A9C-991F-40B2A3470FF9}" destId="{687746C9-9A8D-4DB2-8AC1-F11A6C076DB1}" srcOrd="0" destOrd="0" presId="urn:microsoft.com/office/officeart/2005/8/layout/chevron2"/>
    <dgm:cxn modelId="{2B984956-3752-4392-B6B5-A6EA5B482AA1}" srcId="{7413F0C7-A4D4-4D67-BB3E-FC5113D019A1}" destId="{3F31B9B0-4707-4116-ABF3-21161FE88335}" srcOrd="4" destOrd="0" parTransId="{1B48DE4A-7DB6-4300-9270-C159EB8E9481}" sibTransId="{5FF33CA3-F90B-42F2-B71F-1CFE48CC568E}"/>
    <dgm:cxn modelId="{D645A177-E541-4B42-AD4A-F4CB2323FD48}" srcId="{3F31B9B0-4707-4116-ABF3-21161FE88335}" destId="{5EA2C31E-8BFC-42A2-A1B8-B23679B4637D}" srcOrd="0" destOrd="0" parTransId="{48E5FE11-5DEB-4A5E-9B5B-FFAD53E17909}" sibTransId="{1A3B60DB-2DF8-4D81-B7E1-8555FEFB0F40}"/>
    <dgm:cxn modelId="{96F0DD81-8788-44BE-8374-158E95912FCB}" srcId="{7413F0C7-A4D4-4D67-BB3E-FC5113D019A1}" destId="{31FA4562-0721-49F4-A71D-C496D549F107}" srcOrd="2" destOrd="0" parTransId="{34AFBCC2-1C0A-4104-AAF9-A5D50EB88172}" sibTransId="{96222D9F-1F36-4501-B707-42628A227100}"/>
    <dgm:cxn modelId="{36EA6D82-A0BF-4A9F-8751-17F36DF13EF5}" type="presOf" srcId="{7413F0C7-A4D4-4D67-BB3E-FC5113D019A1}" destId="{317A2969-E459-4478-AD4C-D4700C0341A4}" srcOrd="0" destOrd="0" presId="urn:microsoft.com/office/officeart/2005/8/layout/chevron2"/>
    <dgm:cxn modelId="{077AF985-CD2F-46ED-9A60-35E99181874D}" type="presOf" srcId="{C6177E1A-EA5F-4496-BF0B-970FD4EB4943}" destId="{7CD0023C-73AF-4354-A0A5-A6B48544439F}" srcOrd="0" destOrd="0" presId="urn:microsoft.com/office/officeart/2005/8/layout/chevron2"/>
    <dgm:cxn modelId="{40BFA098-466C-4561-9BF1-FAE97D393FB3}" srcId="{31FA4562-0721-49F4-A71D-C496D549F107}" destId="{0F0D5FDB-EAAF-4BFE-AE0A-436B8601706B}" srcOrd="0" destOrd="0" parTransId="{931D6C5D-C707-4E5D-8319-33EC65F7EAF6}" sibTransId="{4BE77ABE-296B-4CAD-AF89-B8667D1CA125}"/>
    <dgm:cxn modelId="{6DFEEAA2-F79B-4286-8FB5-0E6F646197EF}" srcId="{19C2822C-7363-46CB-81D2-98BAE8B8C850}" destId="{157DFC45-62DF-4469-809A-1F6B0B108DF2}" srcOrd="0" destOrd="0" parTransId="{B12CAD49-C60E-483F-974B-F7CA39FED1B3}" sibTransId="{C77CF052-8E75-4C49-A479-0CED807E131D}"/>
    <dgm:cxn modelId="{19FFD4AC-CC1C-4497-9E87-1FFC46B158B5}" type="presOf" srcId="{19C2822C-7363-46CB-81D2-98BAE8B8C850}" destId="{544D8D74-911D-4AFD-96A3-05894301E926}" srcOrd="0" destOrd="0" presId="urn:microsoft.com/office/officeart/2005/8/layout/chevron2"/>
    <dgm:cxn modelId="{78C0EDAF-817D-49C4-BF28-A93FB1F402D4}" type="presOf" srcId="{BB61BF71-442A-485C-AA68-98EC0A1857B7}" destId="{5F2CB05A-F63D-476D-8BEC-9CB89E43D9F0}" srcOrd="0" destOrd="0" presId="urn:microsoft.com/office/officeart/2005/8/layout/chevron2"/>
    <dgm:cxn modelId="{E639A1BB-CD38-4ABD-8143-F0797DEF6986}" srcId="{499F5B77-D1BF-4369-98DB-DE5B986E74FC}" destId="{299BF37E-DC4D-465A-AA6D-D39D578063C1}" srcOrd="0" destOrd="0" parTransId="{973F143D-BFA6-49B2-AEC6-ADFA416D2ED8}" sibTransId="{E4DE040C-15FF-4FE5-8CC2-5522AF106499}"/>
    <dgm:cxn modelId="{1B716ABD-E40F-4C4A-ADAF-679B4E112BEA}" type="presOf" srcId="{3F31B9B0-4707-4116-ABF3-21161FE88335}" destId="{E86766DE-5388-4CCD-8F59-64135D0E3352}" srcOrd="0" destOrd="0" presId="urn:microsoft.com/office/officeart/2005/8/layout/chevron2"/>
    <dgm:cxn modelId="{914D40C8-561A-43C1-A855-1AF0C7B8CF80}" srcId="{7413F0C7-A4D4-4D67-BB3E-FC5113D019A1}" destId="{499F5B77-D1BF-4369-98DB-DE5B986E74FC}" srcOrd="0" destOrd="0" parTransId="{6A2D453E-56C5-44AB-A5F7-7695B4F1F45E}" sibTransId="{26C862D9-0B59-4BCD-9FED-0EDDDC346009}"/>
    <dgm:cxn modelId="{40A978EC-BFE5-4C12-8047-1AE185687F9D}" srcId="{7413F0C7-A4D4-4D67-BB3E-FC5113D019A1}" destId="{19C2822C-7363-46CB-81D2-98BAE8B8C850}" srcOrd="5" destOrd="0" parTransId="{7F79C5C0-0266-4CC3-912C-C183B94E676B}" sibTransId="{1DB698A6-3330-42C1-8554-B8467953A6F5}"/>
    <dgm:cxn modelId="{D174C7F1-AC63-4EB6-9C0F-42A881004FFC}" type="presOf" srcId="{31FA4562-0721-49F4-A71D-C496D549F107}" destId="{0E166A85-1173-418C-B1C8-E2485D044C81}" srcOrd="0" destOrd="0" presId="urn:microsoft.com/office/officeart/2005/8/layout/chevron2"/>
    <dgm:cxn modelId="{B3051A8C-5883-4789-84E0-A031EC169CA8}" type="presParOf" srcId="{317A2969-E459-4478-AD4C-D4700C0341A4}" destId="{4DCD6A00-298F-49D2-8B27-B8BF034B603A}" srcOrd="0" destOrd="0" presId="urn:microsoft.com/office/officeart/2005/8/layout/chevron2"/>
    <dgm:cxn modelId="{2F5577A4-4421-48B8-96C3-91B1D28583F9}" type="presParOf" srcId="{4DCD6A00-298F-49D2-8B27-B8BF034B603A}" destId="{EEF373C6-20D1-49C7-96F1-2BE193AB2BDE}" srcOrd="0" destOrd="0" presId="urn:microsoft.com/office/officeart/2005/8/layout/chevron2"/>
    <dgm:cxn modelId="{C2636DF6-FEDE-4A4C-A6BD-5D509A1EF46B}" type="presParOf" srcId="{4DCD6A00-298F-49D2-8B27-B8BF034B603A}" destId="{037D33D8-46AA-45D7-BCC9-B1D32B83ACC0}" srcOrd="1" destOrd="0" presId="urn:microsoft.com/office/officeart/2005/8/layout/chevron2"/>
    <dgm:cxn modelId="{E7C84239-65E1-42FC-A7D2-1560FC0C55F4}" type="presParOf" srcId="{317A2969-E459-4478-AD4C-D4700C0341A4}" destId="{51C61C81-200F-4F72-AC9F-CDDD4BD99CF8}" srcOrd="1" destOrd="0" presId="urn:microsoft.com/office/officeart/2005/8/layout/chevron2"/>
    <dgm:cxn modelId="{E48BC13E-37DD-4561-9B97-B9DD71FD359A}" type="presParOf" srcId="{317A2969-E459-4478-AD4C-D4700C0341A4}" destId="{30769607-F67F-4B3E-96D5-3D0DA4DA2660}" srcOrd="2" destOrd="0" presId="urn:microsoft.com/office/officeart/2005/8/layout/chevron2"/>
    <dgm:cxn modelId="{D79BE0FE-A5D8-4727-87FE-C53D1C89E1B2}" type="presParOf" srcId="{30769607-F67F-4B3E-96D5-3D0DA4DA2660}" destId="{7CD0023C-73AF-4354-A0A5-A6B48544439F}" srcOrd="0" destOrd="0" presId="urn:microsoft.com/office/officeart/2005/8/layout/chevron2"/>
    <dgm:cxn modelId="{39D48919-9E8D-4DE9-AB73-6AE4BF73CEF9}" type="presParOf" srcId="{30769607-F67F-4B3E-96D5-3D0DA4DA2660}" destId="{687746C9-9A8D-4DB2-8AC1-F11A6C076DB1}" srcOrd="1" destOrd="0" presId="urn:microsoft.com/office/officeart/2005/8/layout/chevron2"/>
    <dgm:cxn modelId="{B973E909-0C96-411F-9C4D-DA6587185319}" type="presParOf" srcId="{317A2969-E459-4478-AD4C-D4700C0341A4}" destId="{8DCDCF3B-7892-4F2A-A31B-839BFFB3663D}" srcOrd="3" destOrd="0" presId="urn:microsoft.com/office/officeart/2005/8/layout/chevron2"/>
    <dgm:cxn modelId="{6B4C600B-AD87-4EDC-B359-34E631036CB8}" type="presParOf" srcId="{317A2969-E459-4478-AD4C-D4700C0341A4}" destId="{F968EC66-F57A-4DDE-AC08-7475CC8AEA11}" srcOrd="4" destOrd="0" presId="urn:microsoft.com/office/officeart/2005/8/layout/chevron2"/>
    <dgm:cxn modelId="{CFDFDA2B-D8F5-496D-8361-B76473395887}" type="presParOf" srcId="{F968EC66-F57A-4DDE-AC08-7475CC8AEA11}" destId="{0E166A85-1173-418C-B1C8-E2485D044C81}" srcOrd="0" destOrd="0" presId="urn:microsoft.com/office/officeart/2005/8/layout/chevron2"/>
    <dgm:cxn modelId="{A6B8C965-10CE-40E7-AA28-31A04BEA321B}" type="presParOf" srcId="{F968EC66-F57A-4DDE-AC08-7475CC8AEA11}" destId="{42FA3F05-BC48-45CC-952C-2C916D025224}" srcOrd="1" destOrd="0" presId="urn:microsoft.com/office/officeart/2005/8/layout/chevron2"/>
    <dgm:cxn modelId="{4C015F6A-64D6-4B4A-A755-6D1A566B8F8E}" type="presParOf" srcId="{317A2969-E459-4478-AD4C-D4700C0341A4}" destId="{35D2A4CE-92E4-4CCE-A82E-0D8C5E169266}" srcOrd="5" destOrd="0" presId="urn:microsoft.com/office/officeart/2005/8/layout/chevron2"/>
    <dgm:cxn modelId="{F0186332-AFB9-4360-A765-10EE35FAD4FD}" type="presParOf" srcId="{317A2969-E459-4478-AD4C-D4700C0341A4}" destId="{C5E5CC6A-4E9D-4AE3-99BF-F709B464AF69}" srcOrd="6" destOrd="0" presId="urn:microsoft.com/office/officeart/2005/8/layout/chevron2"/>
    <dgm:cxn modelId="{B513C051-87CE-442C-BD13-843EA8464D1C}" type="presParOf" srcId="{C5E5CC6A-4E9D-4AE3-99BF-F709B464AF69}" destId="{C5420CCB-2EB3-4A54-98E4-CDB4E2481D50}" srcOrd="0" destOrd="0" presId="urn:microsoft.com/office/officeart/2005/8/layout/chevron2"/>
    <dgm:cxn modelId="{A55BC3E8-EC02-43F2-8F21-CC2E6DCD8EEA}" type="presParOf" srcId="{C5E5CC6A-4E9D-4AE3-99BF-F709B464AF69}" destId="{5F2CB05A-F63D-476D-8BEC-9CB89E43D9F0}" srcOrd="1" destOrd="0" presId="urn:microsoft.com/office/officeart/2005/8/layout/chevron2"/>
    <dgm:cxn modelId="{3C7E13E9-84C4-4C4B-AF78-0D19E831477E}" type="presParOf" srcId="{317A2969-E459-4478-AD4C-D4700C0341A4}" destId="{7B2CD4BF-17F9-4534-B30C-A3B02C33154C}" srcOrd="7" destOrd="0" presId="urn:microsoft.com/office/officeart/2005/8/layout/chevron2"/>
    <dgm:cxn modelId="{19F7E5B7-9256-47B4-83E5-84973E99093D}" type="presParOf" srcId="{317A2969-E459-4478-AD4C-D4700C0341A4}" destId="{B0980979-EC10-4A99-9194-C9E779875C5A}" srcOrd="8" destOrd="0" presId="urn:microsoft.com/office/officeart/2005/8/layout/chevron2"/>
    <dgm:cxn modelId="{81AC368A-3FDF-4E47-8CBE-45693B426E25}" type="presParOf" srcId="{B0980979-EC10-4A99-9194-C9E779875C5A}" destId="{E86766DE-5388-4CCD-8F59-64135D0E3352}" srcOrd="0" destOrd="0" presId="urn:microsoft.com/office/officeart/2005/8/layout/chevron2"/>
    <dgm:cxn modelId="{16D6CC5A-ACD9-40DA-9F0F-F4207FB38E69}" type="presParOf" srcId="{B0980979-EC10-4A99-9194-C9E779875C5A}" destId="{CFBACFCB-709B-4DA7-9564-8C05428DD499}" srcOrd="1" destOrd="0" presId="urn:microsoft.com/office/officeart/2005/8/layout/chevron2"/>
    <dgm:cxn modelId="{71387037-C40B-44E5-BD5F-B210BA540737}" type="presParOf" srcId="{317A2969-E459-4478-AD4C-D4700C0341A4}" destId="{A52C6882-F1A5-42D8-9EBE-473A93E1B3A0}" srcOrd="9" destOrd="0" presId="urn:microsoft.com/office/officeart/2005/8/layout/chevron2"/>
    <dgm:cxn modelId="{116AA517-DD90-41F5-83F8-65276F3781EE}" type="presParOf" srcId="{317A2969-E459-4478-AD4C-D4700C0341A4}" destId="{3DE1325C-1AA3-4746-98C3-100F1EA38B75}" srcOrd="10" destOrd="0" presId="urn:microsoft.com/office/officeart/2005/8/layout/chevron2"/>
    <dgm:cxn modelId="{039B913C-FF6D-4886-9568-6D7107CD5898}" type="presParOf" srcId="{3DE1325C-1AA3-4746-98C3-100F1EA38B75}" destId="{544D8D74-911D-4AFD-96A3-05894301E926}" srcOrd="0" destOrd="0" presId="urn:microsoft.com/office/officeart/2005/8/layout/chevron2"/>
    <dgm:cxn modelId="{228946F8-3FAE-40AD-9B3A-EC119EA78E18}" type="presParOf" srcId="{3DE1325C-1AA3-4746-98C3-100F1EA38B75}" destId="{0138A894-B777-46C9-B1F3-4EF9AD3B6486}"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A6E334-6C88-41F4-B15B-86B6520626AD}" type="doc">
      <dgm:prSet loTypeId="urn:microsoft.com/office/officeart/2005/8/layout/cycle1" loCatId="cycle" qsTypeId="urn:microsoft.com/office/officeart/2005/8/quickstyle/simple4" qsCatId="simple" csTypeId="urn:microsoft.com/office/officeart/2005/8/colors/accent1_2" csCatId="accent1" phldr="1"/>
      <dgm:spPr/>
      <dgm:t>
        <a:bodyPr/>
        <a:lstStyle/>
        <a:p>
          <a:endParaRPr lang="es-ES"/>
        </a:p>
      </dgm:t>
    </dgm:pt>
    <dgm:pt modelId="{39BA9A35-392A-4C7F-B547-E5CB69E4D664}">
      <dgm:prSet custT="1"/>
      <dgm:spPr/>
      <dgm:t>
        <a:bodyPr/>
        <a:lstStyle/>
        <a:p>
          <a:r>
            <a:rPr lang="en-US" sz="1400" b="1" dirty="0">
              <a:solidFill>
                <a:schemeClr val="tx2"/>
              </a:solidFill>
            </a:rPr>
            <a:t>Monthly</a:t>
          </a:r>
          <a:r>
            <a:rPr lang="en-US" sz="1100" b="1" dirty="0">
              <a:solidFill>
                <a:schemeClr val="tx2"/>
              </a:solidFill>
            </a:rPr>
            <a:t>.wf1</a:t>
          </a:r>
        </a:p>
      </dgm:t>
    </dgm:pt>
    <dgm:pt modelId="{CE6A30E3-F9B2-41BE-A8D9-0A08A7D27104}" type="parTrans" cxnId="{9790623D-E02B-4FC0-8A65-6F9282CE9D29}">
      <dgm:prSet/>
      <dgm:spPr/>
      <dgm:t>
        <a:bodyPr/>
        <a:lstStyle/>
        <a:p>
          <a:endParaRPr lang="en-US"/>
        </a:p>
      </dgm:t>
    </dgm:pt>
    <dgm:pt modelId="{504A7C7E-7529-42FC-BE80-DD32C737E6EB}" type="sibTrans" cxnId="{9790623D-E02B-4FC0-8A65-6F9282CE9D29}">
      <dgm:prSet/>
      <dgm:spPr/>
      <dgm:t>
        <a:bodyPr/>
        <a:lstStyle/>
        <a:p>
          <a:endParaRPr lang="en-US"/>
        </a:p>
      </dgm:t>
    </dgm:pt>
    <dgm:pt modelId="{03F855B2-479B-4191-92D3-A775A1CFD6FF}" type="pres">
      <dgm:prSet presAssocID="{D5A6E334-6C88-41F4-B15B-86B6520626AD}" presName="cycle" presStyleCnt="0">
        <dgm:presLayoutVars>
          <dgm:dir/>
          <dgm:resizeHandles val="exact"/>
        </dgm:presLayoutVars>
      </dgm:prSet>
      <dgm:spPr/>
    </dgm:pt>
    <dgm:pt modelId="{513D3979-5CFE-465A-9F4C-D19BE0406F08}" type="pres">
      <dgm:prSet presAssocID="{39BA9A35-392A-4C7F-B547-E5CB69E4D664}" presName="node" presStyleLbl="revTx" presStyleIdx="0" presStyleCnt="1" custScaleX="193312">
        <dgm:presLayoutVars>
          <dgm:bulletEnabled val="1"/>
        </dgm:presLayoutVars>
      </dgm:prSet>
      <dgm:spPr/>
    </dgm:pt>
  </dgm:ptLst>
  <dgm:cxnLst>
    <dgm:cxn modelId="{9790623D-E02B-4FC0-8A65-6F9282CE9D29}" srcId="{D5A6E334-6C88-41F4-B15B-86B6520626AD}" destId="{39BA9A35-392A-4C7F-B547-E5CB69E4D664}" srcOrd="0" destOrd="0" parTransId="{CE6A30E3-F9B2-41BE-A8D9-0A08A7D27104}" sibTransId="{504A7C7E-7529-42FC-BE80-DD32C737E6EB}"/>
    <dgm:cxn modelId="{15D61663-AE96-4D55-B70E-5BAEE2D80A8A}" type="presOf" srcId="{39BA9A35-392A-4C7F-B547-E5CB69E4D664}" destId="{513D3979-5CFE-465A-9F4C-D19BE0406F08}" srcOrd="0" destOrd="0" presId="urn:microsoft.com/office/officeart/2005/8/layout/cycle1"/>
    <dgm:cxn modelId="{49ACCEB7-14D1-4A23-9420-EFBC61D3BB0F}" type="presOf" srcId="{D5A6E334-6C88-41F4-B15B-86B6520626AD}" destId="{03F855B2-479B-4191-92D3-A775A1CFD6FF}" srcOrd="0" destOrd="0" presId="urn:microsoft.com/office/officeart/2005/8/layout/cycle1"/>
    <dgm:cxn modelId="{54EAF1C7-CFD2-4AF3-9F38-B24362D9BFD9}" type="presParOf" srcId="{03F855B2-479B-4191-92D3-A775A1CFD6FF}" destId="{513D3979-5CFE-465A-9F4C-D19BE0406F08}" srcOrd="0" destOrd="0" presId="urn:microsoft.com/office/officeart/2005/8/layout/cycle1"/>
  </dgm:cxnLst>
  <dgm:bg>
    <a:blipFill dpi="0" rotWithShape="1">
      <a:blip xmlns:r="http://schemas.openxmlformats.org/officeDocument/2006/relationships" r:embed="rId1">
        <a:alphaModFix amt="31000"/>
      </a:blip>
      <a:srcRect/>
      <a:stretch>
        <a:fillRect/>
      </a:stretch>
    </a:blip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A6E334-6C88-41F4-B15B-86B6520626AD}" type="doc">
      <dgm:prSet loTypeId="urn:microsoft.com/office/officeart/2005/8/layout/cycle1" loCatId="cycle" qsTypeId="urn:microsoft.com/office/officeart/2005/8/quickstyle/simple4" qsCatId="simple" csTypeId="urn:microsoft.com/office/officeart/2005/8/colors/accent1_2" csCatId="accent1" phldr="1"/>
      <dgm:spPr/>
      <dgm:t>
        <a:bodyPr/>
        <a:lstStyle/>
        <a:p>
          <a:endParaRPr lang="es-ES"/>
        </a:p>
      </dgm:t>
    </dgm:pt>
    <dgm:pt modelId="{39BA9A35-392A-4C7F-B547-E5CB69E4D664}">
      <dgm:prSet custT="1"/>
      <dgm:spPr/>
      <dgm:t>
        <a:bodyPr/>
        <a:lstStyle/>
        <a:p>
          <a:r>
            <a:rPr lang="en-US" sz="1400" b="1" dirty="0">
              <a:solidFill>
                <a:schemeClr val="tx2"/>
              </a:solidFill>
            </a:rPr>
            <a:t>Quarterly</a:t>
          </a:r>
          <a:r>
            <a:rPr lang="en-US" sz="1100" b="1" dirty="0">
              <a:solidFill>
                <a:schemeClr val="tx2"/>
              </a:solidFill>
            </a:rPr>
            <a:t>.wf1</a:t>
          </a:r>
        </a:p>
      </dgm:t>
    </dgm:pt>
    <dgm:pt modelId="{CE6A30E3-F9B2-41BE-A8D9-0A08A7D27104}" type="parTrans" cxnId="{9790623D-E02B-4FC0-8A65-6F9282CE9D29}">
      <dgm:prSet/>
      <dgm:spPr/>
      <dgm:t>
        <a:bodyPr/>
        <a:lstStyle/>
        <a:p>
          <a:endParaRPr lang="en-US"/>
        </a:p>
      </dgm:t>
    </dgm:pt>
    <dgm:pt modelId="{504A7C7E-7529-42FC-BE80-DD32C737E6EB}" type="sibTrans" cxnId="{9790623D-E02B-4FC0-8A65-6F9282CE9D29}">
      <dgm:prSet/>
      <dgm:spPr/>
      <dgm:t>
        <a:bodyPr/>
        <a:lstStyle/>
        <a:p>
          <a:endParaRPr lang="en-US"/>
        </a:p>
      </dgm:t>
    </dgm:pt>
    <dgm:pt modelId="{03F855B2-479B-4191-92D3-A775A1CFD6FF}" type="pres">
      <dgm:prSet presAssocID="{D5A6E334-6C88-41F4-B15B-86B6520626AD}" presName="cycle" presStyleCnt="0">
        <dgm:presLayoutVars>
          <dgm:dir/>
          <dgm:resizeHandles val="exact"/>
        </dgm:presLayoutVars>
      </dgm:prSet>
      <dgm:spPr/>
    </dgm:pt>
    <dgm:pt modelId="{513D3979-5CFE-465A-9F4C-D19BE0406F08}" type="pres">
      <dgm:prSet presAssocID="{39BA9A35-392A-4C7F-B547-E5CB69E4D664}" presName="node" presStyleLbl="revTx" presStyleIdx="0" presStyleCnt="1" custScaleX="193312">
        <dgm:presLayoutVars>
          <dgm:bulletEnabled val="1"/>
        </dgm:presLayoutVars>
      </dgm:prSet>
      <dgm:spPr/>
    </dgm:pt>
  </dgm:ptLst>
  <dgm:cxnLst>
    <dgm:cxn modelId="{9790623D-E02B-4FC0-8A65-6F9282CE9D29}" srcId="{D5A6E334-6C88-41F4-B15B-86B6520626AD}" destId="{39BA9A35-392A-4C7F-B547-E5CB69E4D664}" srcOrd="0" destOrd="0" parTransId="{CE6A30E3-F9B2-41BE-A8D9-0A08A7D27104}" sibTransId="{504A7C7E-7529-42FC-BE80-DD32C737E6EB}"/>
    <dgm:cxn modelId="{15D61663-AE96-4D55-B70E-5BAEE2D80A8A}" type="presOf" srcId="{39BA9A35-392A-4C7F-B547-E5CB69E4D664}" destId="{513D3979-5CFE-465A-9F4C-D19BE0406F08}" srcOrd="0" destOrd="0" presId="urn:microsoft.com/office/officeart/2005/8/layout/cycle1"/>
    <dgm:cxn modelId="{49ACCEB7-14D1-4A23-9420-EFBC61D3BB0F}" type="presOf" srcId="{D5A6E334-6C88-41F4-B15B-86B6520626AD}" destId="{03F855B2-479B-4191-92D3-A775A1CFD6FF}" srcOrd="0" destOrd="0" presId="urn:microsoft.com/office/officeart/2005/8/layout/cycle1"/>
    <dgm:cxn modelId="{54EAF1C7-CFD2-4AF3-9F38-B24362D9BFD9}" type="presParOf" srcId="{03F855B2-479B-4191-92D3-A775A1CFD6FF}" destId="{513D3979-5CFE-465A-9F4C-D19BE0406F08}" srcOrd="0" destOrd="0" presId="urn:microsoft.com/office/officeart/2005/8/layout/cycle1"/>
  </dgm:cxnLst>
  <dgm:bg>
    <a:blipFill dpi="0" rotWithShape="1">
      <a:blip xmlns:r="http://schemas.openxmlformats.org/officeDocument/2006/relationships" r:embed="rId1">
        <a:alphaModFix amt="31000"/>
      </a:blip>
      <a:srcRect/>
      <a:stretch>
        <a:fillRect/>
      </a:stretch>
    </a:blipFill>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F373C6-20D1-49C7-96F1-2BE193AB2BDE}">
      <dsp:nvSpPr>
        <dsp:cNvPr id="0" name=""/>
        <dsp:cNvSpPr/>
      </dsp:nvSpPr>
      <dsp:spPr>
        <a:xfrm rot="5400000">
          <a:off x="-145378" y="145685"/>
          <a:ext cx="969189" cy="678432"/>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1</a:t>
          </a:r>
        </a:p>
      </dsp:txBody>
      <dsp:txXfrm rot="-5400000">
        <a:off x="1" y="339522"/>
        <a:ext cx="678432" cy="290757"/>
      </dsp:txXfrm>
    </dsp:sp>
    <dsp:sp modelId="{037D33D8-46AA-45D7-BCC9-B1D32B83ACC0}">
      <dsp:nvSpPr>
        <dsp:cNvPr id="0" name=""/>
        <dsp:cNvSpPr/>
      </dsp:nvSpPr>
      <dsp:spPr>
        <a:xfrm rot="5400000">
          <a:off x="5712861" y="-5034121"/>
          <a:ext cx="629973" cy="10698831"/>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Font typeface="+mj-lt"/>
            <a:buNone/>
          </a:pPr>
          <a:r>
            <a:rPr lang="en-US" sz="1900" b="1" kern="1200" dirty="0"/>
            <a:t>Selection of the set of monthly available indicators. </a:t>
          </a:r>
          <a:endParaRPr lang="en-US" sz="1900" kern="1200" dirty="0"/>
        </a:p>
      </dsp:txBody>
      <dsp:txXfrm rot="-5400000">
        <a:off x="678433" y="31060"/>
        <a:ext cx="10668078" cy="568467"/>
      </dsp:txXfrm>
    </dsp:sp>
    <dsp:sp modelId="{7CD0023C-73AF-4354-A0A5-A6B48544439F}">
      <dsp:nvSpPr>
        <dsp:cNvPr id="0" name=""/>
        <dsp:cNvSpPr/>
      </dsp:nvSpPr>
      <dsp:spPr>
        <a:xfrm rot="5400000">
          <a:off x="-145378" y="1017443"/>
          <a:ext cx="969189" cy="678432"/>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2</a:t>
          </a:r>
        </a:p>
      </dsp:txBody>
      <dsp:txXfrm rot="-5400000">
        <a:off x="1" y="1211280"/>
        <a:ext cx="678432" cy="290757"/>
      </dsp:txXfrm>
    </dsp:sp>
    <dsp:sp modelId="{687746C9-9A8D-4DB2-8AC1-F11A6C076DB1}">
      <dsp:nvSpPr>
        <dsp:cNvPr id="0" name=""/>
        <dsp:cNvSpPr/>
      </dsp:nvSpPr>
      <dsp:spPr>
        <a:xfrm rot="5400000">
          <a:off x="5712861" y="-4162364"/>
          <a:ext cx="629973" cy="10698831"/>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a:t>Group the set of indicators for each aggregated, including lags, and extracting the principal components for each group.</a:t>
          </a:r>
          <a:endParaRPr lang="en-US" sz="1900" kern="1200" dirty="0"/>
        </a:p>
      </dsp:txBody>
      <dsp:txXfrm rot="-5400000">
        <a:off x="678433" y="902817"/>
        <a:ext cx="10668078" cy="568467"/>
      </dsp:txXfrm>
    </dsp:sp>
    <dsp:sp modelId="{0E166A85-1173-418C-B1C8-E2485D044C81}">
      <dsp:nvSpPr>
        <dsp:cNvPr id="0" name=""/>
        <dsp:cNvSpPr/>
      </dsp:nvSpPr>
      <dsp:spPr>
        <a:xfrm rot="5400000">
          <a:off x="-145378" y="1889200"/>
          <a:ext cx="969189" cy="678432"/>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3</a:t>
          </a:r>
        </a:p>
      </dsp:txBody>
      <dsp:txXfrm rot="-5400000">
        <a:off x="1" y="2083037"/>
        <a:ext cx="678432" cy="290757"/>
      </dsp:txXfrm>
    </dsp:sp>
    <dsp:sp modelId="{42FA3F05-BC48-45CC-952C-2C916D025224}">
      <dsp:nvSpPr>
        <dsp:cNvPr id="0" name=""/>
        <dsp:cNvSpPr/>
      </dsp:nvSpPr>
      <dsp:spPr>
        <a:xfrm rot="5400000">
          <a:off x="5712861" y="-3290606"/>
          <a:ext cx="629973" cy="10698831"/>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a:t>Forecast the main factors in each group (eigenvalues higher than 1) using ARIMA techniques.</a:t>
          </a:r>
          <a:endParaRPr lang="en-US" sz="1900" kern="1200" dirty="0"/>
        </a:p>
      </dsp:txBody>
      <dsp:txXfrm rot="-5400000">
        <a:off x="678433" y="1774575"/>
        <a:ext cx="10668078" cy="568467"/>
      </dsp:txXfrm>
    </dsp:sp>
    <dsp:sp modelId="{C5420CCB-2EB3-4A54-98E4-CDB4E2481D50}">
      <dsp:nvSpPr>
        <dsp:cNvPr id="0" name=""/>
        <dsp:cNvSpPr/>
      </dsp:nvSpPr>
      <dsp:spPr>
        <a:xfrm rot="5400000">
          <a:off x="-145378" y="2760958"/>
          <a:ext cx="969189" cy="678432"/>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4</a:t>
          </a:r>
        </a:p>
      </dsp:txBody>
      <dsp:txXfrm rot="-5400000">
        <a:off x="1" y="2954795"/>
        <a:ext cx="678432" cy="290757"/>
      </dsp:txXfrm>
    </dsp:sp>
    <dsp:sp modelId="{5F2CB05A-F63D-476D-8BEC-9CB89E43D9F0}">
      <dsp:nvSpPr>
        <dsp:cNvPr id="0" name=""/>
        <dsp:cNvSpPr/>
      </dsp:nvSpPr>
      <dsp:spPr>
        <a:xfrm rot="5400000">
          <a:off x="5712861" y="-2418848"/>
          <a:ext cx="629973" cy="10698831"/>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a:t>Obtaining the initial monthly indicators for each of the aggregates by means of Chow-Lin type temporal disaggregation procedures.</a:t>
          </a:r>
          <a:endParaRPr lang="en-US" sz="1900" kern="1200" dirty="0"/>
        </a:p>
      </dsp:txBody>
      <dsp:txXfrm rot="-5400000">
        <a:off x="678433" y="2646333"/>
        <a:ext cx="10668078" cy="568467"/>
      </dsp:txXfrm>
    </dsp:sp>
    <dsp:sp modelId="{E86766DE-5388-4CCD-8F59-64135D0E3352}">
      <dsp:nvSpPr>
        <dsp:cNvPr id="0" name=""/>
        <dsp:cNvSpPr/>
      </dsp:nvSpPr>
      <dsp:spPr>
        <a:xfrm rot="5400000">
          <a:off x="-145378" y="3632716"/>
          <a:ext cx="969189" cy="678432"/>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5</a:t>
          </a:r>
        </a:p>
      </dsp:txBody>
      <dsp:txXfrm rot="-5400000">
        <a:off x="1" y="3826553"/>
        <a:ext cx="678432" cy="290757"/>
      </dsp:txXfrm>
    </dsp:sp>
    <dsp:sp modelId="{CFBACFCB-709B-4DA7-9564-8C05428DD499}">
      <dsp:nvSpPr>
        <dsp:cNvPr id="0" name=""/>
        <dsp:cNvSpPr/>
      </dsp:nvSpPr>
      <dsp:spPr>
        <a:xfrm rot="5400000">
          <a:off x="5712861" y="-1547091"/>
          <a:ext cx="629973" cy="10698831"/>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a:t>Estimation of the total aggregate of GDP using congruence procedures with longitudinal and transversal constraints (benchmarking) such as Di Fonzo and Marini. </a:t>
          </a:r>
          <a:endParaRPr lang="en-US" sz="1900" kern="1200" dirty="0"/>
        </a:p>
      </dsp:txBody>
      <dsp:txXfrm rot="-5400000">
        <a:off x="678433" y="3518090"/>
        <a:ext cx="10668078" cy="568467"/>
      </dsp:txXfrm>
    </dsp:sp>
    <dsp:sp modelId="{544D8D74-911D-4AFD-96A3-05894301E926}">
      <dsp:nvSpPr>
        <dsp:cNvPr id="0" name=""/>
        <dsp:cNvSpPr/>
      </dsp:nvSpPr>
      <dsp:spPr>
        <a:xfrm rot="5400000">
          <a:off x="-145378" y="4504473"/>
          <a:ext cx="969189" cy="678432"/>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6</a:t>
          </a:r>
        </a:p>
      </dsp:txBody>
      <dsp:txXfrm rot="-5400000">
        <a:off x="1" y="4698310"/>
        <a:ext cx="678432" cy="290757"/>
      </dsp:txXfrm>
    </dsp:sp>
    <dsp:sp modelId="{0138A894-B777-46C9-B1F3-4EF9AD3B6486}">
      <dsp:nvSpPr>
        <dsp:cNvPr id="0" name=""/>
        <dsp:cNvSpPr/>
      </dsp:nvSpPr>
      <dsp:spPr>
        <a:xfrm rot="5400000">
          <a:off x="5712861" y="-675333"/>
          <a:ext cx="629973" cy="10698831"/>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b="1" kern="1200" dirty="0"/>
            <a:t>Obtaining the forecasts of each one of the specific indicators through ARMAX-type procedures using the factors as exogenous variables of the specific models of each indicator.</a:t>
          </a:r>
          <a:endParaRPr lang="en-US" sz="1900" kern="1200" dirty="0"/>
        </a:p>
      </dsp:txBody>
      <dsp:txXfrm rot="-5400000">
        <a:off x="678433" y="4389848"/>
        <a:ext cx="10668078" cy="568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D3979-5CFE-465A-9F4C-D19BE0406F08}">
      <dsp:nvSpPr>
        <dsp:cNvPr id="0" name=""/>
        <dsp:cNvSpPr/>
      </dsp:nvSpPr>
      <dsp:spPr>
        <a:xfrm>
          <a:off x="72006" y="308"/>
          <a:ext cx="1421987" cy="735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2"/>
              </a:solidFill>
            </a:rPr>
            <a:t>Monthly</a:t>
          </a:r>
          <a:r>
            <a:rPr lang="en-US" sz="1100" b="1" kern="1200" dirty="0">
              <a:solidFill>
                <a:schemeClr val="tx2"/>
              </a:solidFill>
            </a:rPr>
            <a:t>.wf1</a:t>
          </a:r>
        </a:p>
      </dsp:txBody>
      <dsp:txXfrm>
        <a:off x="72006" y="308"/>
        <a:ext cx="1421987" cy="735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D3979-5CFE-465A-9F4C-D19BE0406F08}">
      <dsp:nvSpPr>
        <dsp:cNvPr id="0" name=""/>
        <dsp:cNvSpPr/>
      </dsp:nvSpPr>
      <dsp:spPr>
        <a:xfrm>
          <a:off x="72006" y="308"/>
          <a:ext cx="1421987" cy="735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2"/>
              </a:solidFill>
            </a:rPr>
            <a:t>Quarterly</a:t>
          </a:r>
          <a:r>
            <a:rPr lang="en-US" sz="1100" b="1" kern="1200" dirty="0">
              <a:solidFill>
                <a:schemeClr val="tx2"/>
              </a:solidFill>
            </a:rPr>
            <a:t>.wf1</a:t>
          </a:r>
        </a:p>
      </dsp:txBody>
      <dsp:txXfrm>
        <a:off x="72006" y="308"/>
        <a:ext cx="1421987" cy="73559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BB0314D-B036-CB8D-134C-A35F1BB2AFB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ES"/>
          </a:p>
        </p:txBody>
      </p:sp>
      <p:sp>
        <p:nvSpPr>
          <p:cNvPr id="14339" name="Rectangle 3">
            <a:extLst>
              <a:ext uri="{FF2B5EF4-FFF2-40B4-BE49-F238E27FC236}">
                <a16:creationId xmlns:a16="http://schemas.microsoft.com/office/drawing/2014/main" id="{53F17DE3-0790-70E9-07C8-F296907ECE8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ES"/>
          </a:p>
        </p:txBody>
      </p:sp>
      <p:sp>
        <p:nvSpPr>
          <p:cNvPr id="2052" name="Rectangle 4">
            <a:extLst>
              <a:ext uri="{FF2B5EF4-FFF2-40B4-BE49-F238E27FC236}">
                <a16:creationId xmlns:a16="http://schemas.microsoft.com/office/drawing/2014/main" id="{71DF8FB6-FADB-9EBC-BBDE-989895ADFBDE}"/>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9F41CDB1-0729-B62B-F2FD-7C3863E5C5B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4342" name="Rectangle 6">
            <a:extLst>
              <a:ext uri="{FF2B5EF4-FFF2-40B4-BE49-F238E27FC236}">
                <a16:creationId xmlns:a16="http://schemas.microsoft.com/office/drawing/2014/main" id="{BC16092D-47B9-F774-EF1A-0C7F5139608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ES"/>
          </a:p>
        </p:txBody>
      </p:sp>
      <p:sp>
        <p:nvSpPr>
          <p:cNvPr id="14343" name="Rectangle 7">
            <a:extLst>
              <a:ext uri="{FF2B5EF4-FFF2-40B4-BE49-F238E27FC236}">
                <a16:creationId xmlns:a16="http://schemas.microsoft.com/office/drawing/2014/main" id="{BCD514D1-D845-C073-B5AD-CC22CD5E0E5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D850789-9899-4CAF-9CE8-1A29B4F6067C}"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2EE6DF8C-AEAE-F023-BA35-9128E1503D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FB735E-0E7B-46BB-B1CC-EECC55A86512}" type="slidenum">
              <a:rPr lang="es-ES" altLang="es-ES" smtClean="0"/>
              <a:pPr>
                <a:spcBef>
                  <a:spcPct val="0"/>
                </a:spcBef>
              </a:pPr>
              <a:t>1</a:t>
            </a:fld>
            <a:endParaRPr lang="es-ES" altLang="es-ES"/>
          </a:p>
        </p:txBody>
      </p:sp>
      <p:sp>
        <p:nvSpPr>
          <p:cNvPr id="4099" name="Rectangle 2">
            <a:extLst>
              <a:ext uri="{FF2B5EF4-FFF2-40B4-BE49-F238E27FC236}">
                <a16:creationId xmlns:a16="http://schemas.microsoft.com/office/drawing/2014/main" id="{32B5327E-DA2D-C525-D183-A07F6F0F3F47}"/>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9C82F491-FF79-C216-AD38-5045E4A615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198D4-685E-46E7-9266-FE1E299CD757}" type="slidenum">
              <a:rPr lang="es-ES"/>
              <a:pPr/>
              <a:t>10</a:t>
            </a:fld>
            <a:endParaRPr lang="es-ES"/>
          </a:p>
        </p:txBody>
      </p:sp>
      <p:sp>
        <p:nvSpPr>
          <p:cNvPr id="90114" name="Rectangle 2"/>
          <p:cNvSpPr>
            <a:spLocks noGrp="1" noRot="1" noChangeAspect="1" noChangeArrowheads="1" noTextEdit="1"/>
          </p:cNvSpPr>
          <p:nvPr>
            <p:ph type="sldImg"/>
          </p:nvPr>
        </p:nvSpPr>
        <p:spPr>
          <a:xfrm>
            <a:off x="107950" y="739775"/>
            <a:ext cx="6581775" cy="3703638"/>
          </a:xfrm>
          <a:ln/>
        </p:spPr>
      </p:sp>
      <p:sp>
        <p:nvSpPr>
          <p:cNvPr id="901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198D4-685E-46E7-9266-FE1E299CD757}" type="slidenum">
              <a:rPr lang="es-ES"/>
              <a:pPr/>
              <a:t>11</a:t>
            </a:fld>
            <a:endParaRPr lang="es-ES"/>
          </a:p>
        </p:txBody>
      </p:sp>
      <p:sp>
        <p:nvSpPr>
          <p:cNvPr id="90114" name="Rectangle 2"/>
          <p:cNvSpPr>
            <a:spLocks noGrp="1" noRot="1" noChangeAspect="1" noChangeArrowheads="1" noTextEdit="1"/>
          </p:cNvSpPr>
          <p:nvPr>
            <p:ph type="sldImg"/>
          </p:nvPr>
        </p:nvSpPr>
        <p:spPr>
          <a:xfrm>
            <a:off x="107950" y="739775"/>
            <a:ext cx="6581775" cy="3703638"/>
          </a:xfrm>
          <a:ln/>
        </p:spPr>
      </p:sp>
      <p:sp>
        <p:nvSpPr>
          <p:cNvPr id="901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198D4-685E-46E7-9266-FE1E299CD757}" type="slidenum">
              <a:rPr lang="es-ES"/>
              <a:pPr/>
              <a:t>12</a:t>
            </a:fld>
            <a:endParaRPr lang="es-ES"/>
          </a:p>
        </p:txBody>
      </p:sp>
      <p:sp>
        <p:nvSpPr>
          <p:cNvPr id="90114" name="Rectangle 2"/>
          <p:cNvSpPr>
            <a:spLocks noGrp="1" noRot="1" noChangeAspect="1" noChangeArrowheads="1" noTextEdit="1"/>
          </p:cNvSpPr>
          <p:nvPr>
            <p:ph type="sldImg"/>
          </p:nvPr>
        </p:nvSpPr>
        <p:spPr>
          <a:xfrm>
            <a:off x="107950" y="739775"/>
            <a:ext cx="6581775" cy="3703638"/>
          </a:xfrm>
          <a:ln/>
        </p:spPr>
      </p:sp>
      <p:sp>
        <p:nvSpPr>
          <p:cNvPr id="901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2EE6DF8C-AEAE-F023-BA35-9128E1503D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8FB735E-0E7B-46BB-B1CC-EECC55A86512}" type="slidenum">
              <a:rPr lang="es-ES" altLang="es-ES" smtClean="0"/>
              <a:pPr>
                <a:spcBef>
                  <a:spcPct val="0"/>
                </a:spcBef>
              </a:pPr>
              <a:t>13</a:t>
            </a:fld>
            <a:endParaRPr lang="es-ES" altLang="es-ES"/>
          </a:p>
        </p:txBody>
      </p:sp>
      <p:sp>
        <p:nvSpPr>
          <p:cNvPr id="4099" name="Rectangle 2">
            <a:extLst>
              <a:ext uri="{FF2B5EF4-FFF2-40B4-BE49-F238E27FC236}">
                <a16:creationId xmlns:a16="http://schemas.microsoft.com/office/drawing/2014/main" id="{32B5327E-DA2D-C525-D183-A07F6F0F3F47}"/>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9C82F491-FF79-C216-AD38-5045E4A615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s-ES">
              <a:latin typeface="Arial" panose="020B0604020202020204" pitchFamily="34" charset="0"/>
            </a:endParaRPr>
          </a:p>
        </p:txBody>
      </p:sp>
    </p:spTree>
    <p:extLst>
      <p:ext uri="{BB962C8B-B14F-4D97-AF65-F5344CB8AC3E}">
        <p14:creationId xmlns:p14="http://schemas.microsoft.com/office/powerpoint/2010/main" val="1914559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198D4-685E-46E7-9266-FE1E299CD757}" type="slidenum">
              <a:rPr lang="es-ES"/>
              <a:pPr/>
              <a:t>2</a:t>
            </a:fld>
            <a:endParaRPr lang="es-ES"/>
          </a:p>
        </p:txBody>
      </p:sp>
      <p:sp>
        <p:nvSpPr>
          <p:cNvPr id="90114" name="Rectangle 2"/>
          <p:cNvSpPr>
            <a:spLocks noGrp="1" noRot="1" noChangeAspect="1" noChangeArrowheads="1" noTextEdit="1"/>
          </p:cNvSpPr>
          <p:nvPr>
            <p:ph type="sldImg"/>
          </p:nvPr>
        </p:nvSpPr>
        <p:spPr>
          <a:xfrm>
            <a:off x="107950" y="739775"/>
            <a:ext cx="6581775" cy="3703638"/>
          </a:xfrm>
          <a:ln/>
        </p:spPr>
      </p:sp>
      <p:sp>
        <p:nvSpPr>
          <p:cNvPr id="901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198D4-685E-46E7-9266-FE1E299CD757}" type="slidenum">
              <a:rPr lang="es-ES"/>
              <a:pPr/>
              <a:t>3</a:t>
            </a:fld>
            <a:endParaRPr lang="es-ES"/>
          </a:p>
        </p:txBody>
      </p:sp>
      <p:sp>
        <p:nvSpPr>
          <p:cNvPr id="90114" name="Rectangle 2"/>
          <p:cNvSpPr>
            <a:spLocks noGrp="1" noRot="1" noChangeAspect="1" noChangeArrowheads="1" noTextEdit="1"/>
          </p:cNvSpPr>
          <p:nvPr>
            <p:ph type="sldImg"/>
          </p:nvPr>
        </p:nvSpPr>
        <p:spPr>
          <a:xfrm>
            <a:off x="107950" y="739775"/>
            <a:ext cx="6581775" cy="3703638"/>
          </a:xfrm>
          <a:ln/>
        </p:spPr>
      </p:sp>
      <p:sp>
        <p:nvSpPr>
          <p:cNvPr id="901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198D4-685E-46E7-9266-FE1E299CD757}" type="slidenum">
              <a:rPr lang="es-ES"/>
              <a:pPr/>
              <a:t>4</a:t>
            </a:fld>
            <a:endParaRPr lang="es-ES"/>
          </a:p>
        </p:txBody>
      </p:sp>
      <p:sp>
        <p:nvSpPr>
          <p:cNvPr id="90114" name="Rectangle 2"/>
          <p:cNvSpPr>
            <a:spLocks noGrp="1" noRot="1" noChangeAspect="1" noChangeArrowheads="1" noTextEdit="1"/>
          </p:cNvSpPr>
          <p:nvPr>
            <p:ph type="sldImg"/>
          </p:nvPr>
        </p:nvSpPr>
        <p:spPr>
          <a:xfrm>
            <a:off x="107950" y="739775"/>
            <a:ext cx="6581775" cy="3703638"/>
          </a:xfrm>
          <a:ln/>
        </p:spPr>
      </p:sp>
      <p:sp>
        <p:nvSpPr>
          <p:cNvPr id="901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198D4-685E-46E7-9266-FE1E299CD757}" type="slidenum">
              <a:rPr lang="es-ES"/>
              <a:pPr/>
              <a:t>5</a:t>
            </a:fld>
            <a:endParaRPr lang="es-ES"/>
          </a:p>
        </p:txBody>
      </p:sp>
      <p:sp>
        <p:nvSpPr>
          <p:cNvPr id="90114" name="Rectangle 2"/>
          <p:cNvSpPr>
            <a:spLocks noGrp="1" noRot="1" noChangeAspect="1" noChangeArrowheads="1" noTextEdit="1"/>
          </p:cNvSpPr>
          <p:nvPr>
            <p:ph type="sldImg"/>
          </p:nvPr>
        </p:nvSpPr>
        <p:spPr>
          <a:xfrm>
            <a:off x="107950" y="739775"/>
            <a:ext cx="6581775" cy="3703638"/>
          </a:xfrm>
          <a:ln/>
        </p:spPr>
      </p:sp>
      <p:sp>
        <p:nvSpPr>
          <p:cNvPr id="901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198D4-685E-46E7-9266-FE1E299CD757}" type="slidenum">
              <a:rPr lang="es-ES"/>
              <a:pPr/>
              <a:t>6</a:t>
            </a:fld>
            <a:endParaRPr lang="es-ES"/>
          </a:p>
        </p:txBody>
      </p:sp>
      <p:sp>
        <p:nvSpPr>
          <p:cNvPr id="90114" name="Rectangle 2"/>
          <p:cNvSpPr>
            <a:spLocks noGrp="1" noRot="1" noChangeAspect="1" noChangeArrowheads="1" noTextEdit="1"/>
          </p:cNvSpPr>
          <p:nvPr>
            <p:ph type="sldImg"/>
          </p:nvPr>
        </p:nvSpPr>
        <p:spPr>
          <a:xfrm>
            <a:off x="107950" y="739775"/>
            <a:ext cx="6581775" cy="3703638"/>
          </a:xfrm>
          <a:ln/>
        </p:spPr>
      </p:sp>
      <p:sp>
        <p:nvSpPr>
          <p:cNvPr id="901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198D4-685E-46E7-9266-FE1E299CD757}" type="slidenum">
              <a:rPr lang="es-ES"/>
              <a:pPr/>
              <a:t>7</a:t>
            </a:fld>
            <a:endParaRPr lang="es-ES"/>
          </a:p>
        </p:txBody>
      </p:sp>
      <p:sp>
        <p:nvSpPr>
          <p:cNvPr id="90114" name="Rectangle 2"/>
          <p:cNvSpPr>
            <a:spLocks noGrp="1" noRot="1" noChangeAspect="1" noChangeArrowheads="1" noTextEdit="1"/>
          </p:cNvSpPr>
          <p:nvPr>
            <p:ph type="sldImg"/>
          </p:nvPr>
        </p:nvSpPr>
        <p:spPr>
          <a:xfrm>
            <a:off x="107950" y="739775"/>
            <a:ext cx="6581775" cy="3703638"/>
          </a:xfrm>
          <a:ln/>
        </p:spPr>
      </p:sp>
      <p:sp>
        <p:nvSpPr>
          <p:cNvPr id="901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198D4-685E-46E7-9266-FE1E299CD757}" type="slidenum">
              <a:rPr lang="es-ES"/>
              <a:pPr/>
              <a:t>8</a:t>
            </a:fld>
            <a:endParaRPr lang="es-ES"/>
          </a:p>
        </p:txBody>
      </p:sp>
      <p:sp>
        <p:nvSpPr>
          <p:cNvPr id="90114" name="Rectangle 2"/>
          <p:cNvSpPr>
            <a:spLocks noGrp="1" noRot="1" noChangeAspect="1" noChangeArrowheads="1" noTextEdit="1"/>
          </p:cNvSpPr>
          <p:nvPr>
            <p:ph type="sldImg"/>
          </p:nvPr>
        </p:nvSpPr>
        <p:spPr>
          <a:xfrm>
            <a:off x="107950" y="739775"/>
            <a:ext cx="6581775" cy="3703638"/>
          </a:xfrm>
          <a:ln/>
        </p:spPr>
      </p:sp>
      <p:sp>
        <p:nvSpPr>
          <p:cNvPr id="9011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C198D4-685E-46E7-9266-FE1E299CD757}" type="slidenum">
              <a:rPr lang="es-ES"/>
              <a:pPr/>
              <a:t>9</a:t>
            </a:fld>
            <a:endParaRPr lang="es-ES"/>
          </a:p>
        </p:txBody>
      </p:sp>
      <p:sp>
        <p:nvSpPr>
          <p:cNvPr id="90114" name="Rectangle 2"/>
          <p:cNvSpPr>
            <a:spLocks noGrp="1" noRot="1" noChangeAspect="1" noChangeArrowheads="1" noTextEdit="1"/>
          </p:cNvSpPr>
          <p:nvPr>
            <p:ph type="sldImg"/>
          </p:nvPr>
        </p:nvSpPr>
        <p:spPr>
          <a:xfrm>
            <a:off x="107950" y="739775"/>
            <a:ext cx="6581775" cy="3703638"/>
          </a:xfrm>
          <a:ln/>
        </p:spPr>
      </p:sp>
      <p:sp>
        <p:nvSpPr>
          <p:cNvPr id="90115" name="Rectangle 3"/>
          <p:cNvSpPr>
            <a:spLocks noGrp="1" noChangeArrowheads="1"/>
          </p:cNvSpPr>
          <p:nvPr>
            <p:ph type="body" idx="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960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54213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CA0B95CD-A2D4-656E-644C-51CD535A7ABB}"/>
              </a:ext>
            </a:extLst>
          </p:cNvPr>
          <p:cNvSpPr>
            <a:spLocks noChangeArrowheads="1"/>
          </p:cNvSpPr>
          <p:nvPr userDrawn="1"/>
        </p:nvSpPr>
        <p:spPr bwMode="auto">
          <a:xfrm>
            <a:off x="0" y="0"/>
            <a:ext cx="457200" cy="6858000"/>
          </a:xfrm>
          <a:prstGeom prst="rect">
            <a:avLst/>
          </a:prstGeom>
          <a:solidFill>
            <a:srgbClr val="FEA739"/>
          </a:solidFill>
          <a:ln>
            <a:noFill/>
          </a:ln>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s-ES">
              <a:latin typeface="Calibri" pitchFamily="34" charset="0"/>
            </a:endParaRPr>
          </a:p>
        </p:txBody>
      </p:sp>
      <p:sp>
        <p:nvSpPr>
          <p:cNvPr id="1028" name="GabGood">
            <a:extLst>
              <a:ext uri="{FF2B5EF4-FFF2-40B4-BE49-F238E27FC236}">
                <a16:creationId xmlns:a16="http://schemas.microsoft.com/office/drawing/2014/main" id="{4F0D81C0-8A7A-0BC7-E53A-8CB0129F0941}"/>
              </a:ext>
            </a:extLst>
          </p:cNvPr>
          <p:cNvSpPr>
            <a:spLocks noChangeArrowheads="1"/>
          </p:cNvSpPr>
          <p:nvPr userDrawn="1"/>
        </p:nvSpPr>
        <p:spPr bwMode="auto">
          <a:xfrm>
            <a:off x="-12192000" y="457200"/>
            <a:ext cx="1219200" cy="457200"/>
          </a:xfrm>
          <a:prstGeom prst="cube">
            <a:avLst>
              <a:gd name="adj" fmla="val 25000"/>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s-ES"/>
          </a:p>
        </p:txBody>
      </p:sp>
      <p:sp>
        <p:nvSpPr>
          <p:cNvPr id="1029" name="GabBad">
            <a:extLst>
              <a:ext uri="{FF2B5EF4-FFF2-40B4-BE49-F238E27FC236}">
                <a16:creationId xmlns:a16="http://schemas.microsoft.com/office/drawing/2014/main" id="{ACE00B15-AFFA-7C35-B36B-41D3434CC697}"/>
              </a:ext>
            </a:extLst>
          </p:cNvPr>
          <p:cNvSpPr>
            <a:spLocks noChangeArrowheads="1"/>
          </p:cNvSpPr>
          <p:nvPr userDrawn="1"/>
        </p:nvSpPr>
        <p:spPr bwMode="auto">
          <a:xfrm>
            <a:off x="-12192000" y="1371600"/>
            <a:ext cx="1219200" cy="457200"/>
          </a:xfrm>
          <a:prstGeom prst="cube">
            <a:avLst>
              <a:gd name="adj" fmla="val 25000"/>
            </a:avLst>
          </a:prstGeom>
          <a:solidFill>
            <a:srgbClr val="0050FF"/>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s-ES"/>
          </a:p>
        </p:txBody>
      </p:sp>
      <p:sp>
        <p:nvSpPr>
          <p:cNvPr id="1030" name="GabNul">
            <a:extLst>
              <a:ext uri="{FF2B5EF4-FFF2-40B4-BE49-F238E27FC236}">
                <a16:creationId xmlns:a16="http://schemas.microsoft.com/office/drawing/2014/main" id="{5C28CAF3-A7D4-8F4D-076B-0AB215313D10}"/>
              </a:ext>
            </a:extLst>
          </p:cNvPr>
          <p:cNvSpPr>
            <a:spLocks noChangeArrowheads="1"/>
          </p:cNvSpPr>
          <p:nvPr userDrawn="1"/>
        </p:nvSpPr>
        <p:spPr bwMode="auto">
          <a:xfrm>
            <a:off x="-12192000" y="2286000"/>
            <a:ext cx="1219200" cy="457200"/>
          </a:xfrm>
          <a:prstGeom prst="cube">
            <a:avLst>
              <a:gd name="adj" fmla="val 25000"/>
            </a:avLst>
          </a:prstGeom>
          <a:solidFill>
            <a:srgbClr val="808080"/>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s-ES" altLang="es-ES"/>
          </a:p>
        </p:txBody>
      </p:sp>
      <p:pic>
        <p:nvPicPr>
          <p:cNvPr id="2" name="Imagen 3" descr="Logotipo&#10;&#10;Descripción generada automáticamente con confianza baja">
            <a:extLst>
              <a:ext uri="{FF2B5EF4-FFF2-40B4-BE49-F238E27FC236}">
                <a16:creationId xmlns:a16="http://schemas.microsoft.com/office/drawing/2014/main" id="{635DBA08-A60D-380D-0C22-F53727B3F2D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66725" y="6423025"/>
            <a:ext cx="1676400"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Imagen 4">
            <a:extLst>
              <a:ext uri="{FF2B5EF4-FFF2-40B4-BE49-F238E27FC236}">
                <a16:creationId xmlns:a16="http://schemas.microsoft.com/office/drawing/2014/main" id="{C5E747BA-14CD-2C33-1FEE-3EC5334D4AF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1587163" y="6440488"/>
            <a:ext cx="604837"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Lst>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charset="0"/>
        <a:buChar char="»"/>
        <a:defRPr sz="2000">
          <a:solidFill>
            <a:schemeClr val="tx1"/>
          </a:solidFill>
          <a:latin typeface="+mn-lt"/>
        </a:defRPr>
      </a:lvl6pPr>
      <a:lvl7pPr marL="2971800" indent="-228600" algn="l" rtl="0" fontAlgn="base">
        <a:spcBef>
          <a:spcPct val="20000"/>
        </a:spcBef>
        <a:spcAft>
          <a:spcPct val="0"/>
        </a:spcAft>
        <a:buFont typeface="Arial" charset="0"/>
        <a:buChar char="»"/>
        <a:defRPr sz="2000">
          <a:solidFill>
            <a:schemeClr val="tx1"/>
          </a:solidFill>
          <a:latin typeface="+mn-lt"/>
        </a:defRPr>
      </a:lvl7pPr>
      <a:lvl8pPr marL="3429000" indent="-228600" algn="l" rtl="0" fontAlgn="base">
        <a:spcBef>
          <a:spcPct val="20000"/>
        </a:spcBef>
        <a:spcAft>
          <a:spcPct val="0"/>
        </a:spcAft>
        <a:buFont typeface="Arial" charset="0"/>
        <a:buChar char="»"/>
        <a:defRPr sz="2000">
          <a:solidFill>
            <a:schemeClr val="tx1"/>
          </a:solidFill>
          <a:latin typeface="+mn-lt"/>
        </a:defRPr>
      </a:lvl8pPr>
      <a:lvl9pPr marL="3886200" indent="-228600" algn="l" rtl="0" fontAlgn="base">
        <a:spcBef>
          <a:spcPct val="20000"/>
        </a:spcBef>
        <a:spcAft>
          <a:spcPct val="0"/>
        </a:spcAft>
        <a:buFont typeface="Arial" charset="0"/>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21.png"/><Relationship Id="rId3" Type="http://schemas.openxmlformats.org/officeDocument/2006/relationships/notesSlide" Target="../notesSlides/notesSlide10.xml"/><Relationship Id="rId7" Type="http://schemas.openxmlformats.org/officeDocument/2006/relationships/image" Target="../media/image17.wmf"/><Relationship Id="rId12"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oleObject" Target="../embeddings/oleObject9.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26.wmf"/><Relationship Id="rId3" Type="http://schemas.openxmlformats.org/officeDocument/2006/relationships/notesSlide" Target="../notesSlides/notesSlide11.xml"/><Relationship Id="rId7" Type="http://schemas.openxmlformats.org/officeDocument/2006/relationships/image" Target="../media/image23.wmf"/><Relationship Id="rId12" Type="http://schemas.openxmlformats.org/officeDocument/2006/relationships/oleObject" Target="../embeddings/oleObject16.bin"/><Relationship Id="rId17" Type="http://schemas.openxmlformats.org/officeDocument/2006/relationships/image" Target="../media/image28.wmf"/><Relationship Id="rId2" Type="http://schemas.openxmlformats.org/officeDocument/2006/relationships/slideLayout" Target="../slideLayouts/slideLayout2.xml"/><Relationship Id="rId16" Type="http://schemas.openxmlformats.org/officeDocument/2006/relationships/oleObject" Target="../embeddings/oleObject18.bin"/><Relationship Id="rId1" Type="http://schemas.openxmlformats.org/officeDocument/2006/relationships/tags" Target="../tags/tag12.xml"/><Relationship Id="rId6" Type="http://schemas.openxmlformats.org/officeDocument/2006/relationships/oleObject" Target="../embeddings/oleObject13.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4.wmf"/><Relationship Id="rId14"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notesSlide" Target="../notesSlides/notesSlide12.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slideLayout" Target="../slideLayouts/slideLayout2.xml"/><Relationship Id="rId16" Type="http://schemas.microsoft.com/office/2007/relationships/diagramDrawing" Target="../diagrams/drawing3.xml"/><Relationship Id="rId1" Type="http://schemas.openxmlformats.org/officeDocument/2006/relationships/tags" Target="../tags/tag13.xml"/><Relationship Id="rId6" Type="http://schemas.openxmlformats.org/officeDocument/2006/relationships/image" Target="../media/image30.png"/><Relationship Id="rId11" Type="http://schemas.microsoft.com/office/2007/relationships/diagramDrawing" Target="../diagrams/drawing2.xml"/><Relationship Id="rId5" Type="http://schemas.microsoft.com/office/2007/relationships/hdphoto" Target="../media/hdphoto1.wdp"/><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image" Target="../media/image29.png"/><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hyperlink" Target="http://www.ceprede.e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6.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7.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9.emf"/><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oleObject" Target="../embeddings/oleObject5.bin"/><Relationship Id="rId5" Type="http://schemas.openxmlformats.org/officeDocument/2006/relationships/image" Target="../media/image12.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oleObject" Target="../embeddings/oleObject7.bin"/><Relationship Id="rId5" Type="http://schemas.openxmlformats.org/officeDocument/2006/relationships/image" Target="../media/image14.w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CuadroTexto">
            <a:extLst>
              <a:ext uri="{FF2B5EF4-FFF2-40B4-BE49-F238E27FC236}">
                <a16:creationId xmlns:a16="http://schemas.microsoft.com/office/drawing/2014/main" id="{8379FBE5-7106-1AB5-8EEA-37E05A54A8F6}"/>
              </a:ext>
            </a:extLst>
          </p:cNvPr>
          <p:cNvSpPr txBox="1">
            <a:spLocks noChangeArrowheads="1"/>
          </p:cNvSpPr>
          <p:nvPr/>
        </p:nvSpPr>
        <p:spPr bwMode="auto">
          <a:xfrm>
            <a:off x="1773238" y="2735263"/>
            <a:ext cx="8850312"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ES" sz="2400">
                <a:latin typeface="Times New Roman" panose="02020603050405020304" pitchFamily="18" charset="0"/>
                <a:cs typeface="Times New Roman" panose="02020603050405020304" pitchFamily="18" charset="0"/>
              </a:rPr>
              <a:t>Julián Pérez García</a:t>
            </a:r>
          </a:p>
          <a:p>
            <a:pPr algn="ctr" eaLnBrk="1" hangingPunct="1"/>
            <a:r>
              <a:rPr lang="es-ES" altLang="es-ES" sz="1200">
                <a:latin typeface="Times New Roman" panose="02020603050405020304" pitchFamily="18" charset="0"/>
                <a:cs typeface="Times New Roman" panose="02020603050405020304" pitchFamily="18" charset="0"/>
              </a:rPr>
              <a:t>Full Professor Universidad Autónoma de Madrid</a:t>
            </a:r>
          </a:p>
          <a:p>
            <a:pPr algn="ctr" eaLnBrk="1" hangingPunct="1"/>
            <a:r>
              <a:rPr lang="es-ES" altLang="es-ES" sz="1200">
                <a:latin typeface="Times New Roman" panose="02020603050405020304" pitchFamily="18" charset="0"/>
                <a:cs typeface="Times New Roman" panose="02020603050405020304" pitchFamily="18" charset="0"/>
              </a:rPr>
              <a:t>Director Instituto “L.R.Klein”</a:t>
            </a:r>
          </a:p>
          <a:p>
            <a:pPr algn="ctr" eaLnBrk="1" hangingPunct="1"/>
            <a:r>
              <a:rPr lang="es-ES" altLang="es-ES" sz="1200">
                <a:latin typeface="Times New Roman" panose="02020603050405020304" pitchFamily="18" charset="0"/>
                <a:cs typeface="Times New Roman" panose="02020603050405020304" pitchFamily="18" charset="0"/>
              </a:rPr>
              <a:t>General Director CEPREDE</a:t>
            </a:r>
          </a:p>
          <a:p>
            <a:pPr algn="ctr" eaLnBrk="1" hangingPunct="1"/>
            <a:endParaRPr lang="es-ES" altLang="es-ES" sz="2400">
              <a:latin typeface="Times New Roman" panose="02020603050405020304" pitchFamily="18" charset="0"/>
              <a:cs typeface="Times New Roman" panose="02020603050405020304" pitchFamily="18" charset="0"/>
            </a:endParaRPr>
          </a:p>
        </p:txBody>
      </p:sp>
      <p:sp>
        <p:nvSpPr>
          <p:cNvPr id="3075" name="6 CuadroTexto">
            <a:extLst>
              <a:ext uri="{FF2B5EF4-FFF2-40B4-BE49-F238E27FC236}">
                <a16:creationId xmlns:a16="http://schemas.microsoft.com/office/drawing/2014/main" id="{29764A43-A181-76E6-113E-A193384F9449}"/>
              </a:ext>
            </a:extLst>
          </p:cNvPr>
          <p:cNvSpPr txBox="1">
            <a:spLocks noChangeArrowheads="1"/>
          </p:cNvSpPr>
          <p:nvPr/>
        </p:nvSpPr>
        <p:spPr bwMode="auto">
          <a:xfrm>
            <a:off x="2424113" y="3889375"/>
            <a:ext cx="85725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s-ES" sz="2400" dirty="0">
                <a:latin typeface="Times New Roman" panose="02020603050405020304" pitchFamily="18" charset="0"/>
                <a:cs typeface="Times New Roman" panose="02020603050405020304" pitchFamily="18" charset="0"/>
              </a:rPr>
              <a:t>ANGELO KING INSTITUTE FOR ECONOMIC AND BUSINESS STUDIES (DLSU-AKI)</a:t>
            </a:r>
          </a:p>
          <a:p>
            <a:pPr algn="ctr" eaLnBrk="1" hangingPunct="1"/>
            <a:endParaRPr lang="en-US" altLang="es-ES" sz="2400" dirty="0">
              <a:latin typeface="Times New Roman" panose="02020603050405020304" pitchFamily="18" charset="0"/>
              <a:cs typeface="Times New Roman" panose="02020603050405020304" pitchFamily="18" charset="0"/>
            </a:endParaRPr>
          </a:p>
          <a:p>
            <a:pPr algn="ctr" eaLnBrk="1" hangingPunct="1"/>
            <a:endParaRPr lang="en-US" altLang="es-ES" sz="2400" dirty="0">
              <a:latin typeface="Times New Roman" panose="02020603050405020304" pitchFamily="18" charset="0"/>
              <a:cs typeface="Times New Roman" panose="02020603050405020304" pitchFamily="18" charset="0"/>
            </a:endParaRPr>
          </a:p>
          <a:p>
            <a:pPr algn="ctr" eaLnBrk="1" hangingPunct="1"/>
            <a:r>
              <a:rPr lang="es-ES" altLang="es-ES" sz="2400" dirty="0">
                <a:latin typeface="Times New Roman" panose="02020603050405020304" pitchFamily="18" charset="0"/>
                <a:cs typeface="Times New Roman" panose="02020603050405020304" pitchFamily="18" charset="0"/>
              </a:rPr>
              <a:t>March 8</a:t>
            </a:r>
            <a:r>
              <a:rPr lang="es-ES" altLang="es-ES" sz="2400" baseline="30000" dirty="0">
                <a:latin typeface="Times New Roman" panose="02020603050405020304" pitchFamily="18" charset="0"/>
                <a:cs typeface="Times New Roman" panose="02020603050405020304" pitchFamily="18" charset="0"/>
              </a:rPr>
              <a:t>th.</a:t>
            </a:r>
          </a:p>
          <a:p>
            <a:pPr algn="ctr" eaLnBrk="1" hangingPunct="1"/>
            <a:endParaRPr lang="es-ES" altLang="es-ES" sz="2400" dirty="0">
              <a:latin typeface="Times New Roman" panose="02020603050405020304" pitchFamily="18" charset="0"/>
              <a:cs typeface="Times New Roman" panose="02020603050405020304" pitchFamily="18" charset="0"/>
            </a:endParaRPr>
          </a:p>
        </p:txBody>
      </p:sp>
      <p:sp>
        <p:nvSpPr>
          <p:cNvPr id="3076" name="7 CuadroTexto">
            <a:extLst>
              <a:ext uri="{FF2B5EF4-FFF2-40B4-BE49-F238E27FC236}">
                <a16:creationId xmlns:a16="http://schemas.microsoft.com/office/drawing/2014/main" id="{C3C5900D-4152-C446-8D3C-A887488051B6}"/>
              </a:ext>
            </a:extLst>
          </p:cNvPr>
          <p:cNvSpPr txBox="1">
            <a:spLocks noChangeArrowheads="1"/>
          </p:cNvSpPr>
          <p:nvPr/>
        </p:nvSpPr>
        <p:spPr bwMode="auto">
          <a:xfrm>
            <a:off x="1698625" y="452438"/>
            <a:ext cx="8794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s-ES" sz="4800" b="1" dirty="0">
                <a:solidFill>
                  <a:srgbClr val="FFC000"/>
                </a:solidFill>
                <a:latin typeface="Times New Roman" panose="02020603050405020304" pitchFamily="18" charset="0"/>
                <a:cs typeface="Times New Roman" panose="02020603050405020304" pitchFamily="18" charset="0"/>
              </a:rPr>
              <a:t>Philippine’s High Frequency Model</a:t>
            </a:r>
          </a:p>
        </p:txBody>
      </p:sp>
      <p:pic>
        <p:nvPicPr>
          <p:cNvPr id="3077" name="Imagen 2" descr="Texto, Logotipo&#10;&#10;Descripción generada automáticamente con confianza media">
            <a:extLst>
              <a:ext uri="{FF2B5EF4-FFF2-40B4-BE49-F238E27FC236}">
                <a16:creationId xmlns:a16="http://schemas.microsoft.com/office/drawing/2014/main" id="{DD47CCBB-8DF3-6263-6416-D2684A30A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3475" y="4640263"/>
            <a:ext cx="3271838"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83432" y="738035"/>
            <a:ext cx="11089232" cy="2339102"/>
          </a:xfrm>
          <a:prstGeom prst="rect">
            <a:avLst/>
          </a:prstGeom>
          <a:noFill/>
        </p:spPr>
        <p:txBody>
          <a:bodyPr wrap="square" rtlCol="0">
            <a:spAutoFit/>
          </a:bodyPr>
          <a:lstStyle/>
          <a:p>
            <a:pPr algn="just"/>
            <a:r>
              <a:rPr lang="en-US" sz="2000" b="1" dirty="0">
                <a:solidFill>
                  <a:schemeClr val="accent2"/>
                </a:solidFill>
              </a:rPr>
              <a:t>TEMPORAL DISAGGREGATION. CHOW-LIN Approach.</a:t>
            </a:r>
          </a:p>
          <a:p>
            <a:pPr algn="just"/>
            <a:r>
              <a:rPr lang="en-US" b="1" dirty="0">
                <a:solidFill>
                  <a:schemeClr val="accent2"/>
                </a:solidFill>
              </a:rPr>
              <a:t>
</a:t>
            </a:r>
            <a:r>
              <a:rPr lang="en-US" dirty="0"/>
              <a:t>Compliance of  the longitudinal, or aggregation constraint, is ensured by adding to the initial high-frequency series the low-frequency regression errors distributed as a function of the structure of the random perturbation of the model.</a:t>
            </a:r>
          </a:p>
          <a:p>
            <a:pPr algn="just"/>
            <a:r>
              <a:rPr lang="en-US" dirty="0"/>
              <a:t>
Chow and Lin propose a high-frequency model that follows an AR(1) process, so that their Variances and covariances matrix will be:</a:t>
            </a:r>
            <a:endParaRPr lang="es-ES" dirty="0"/>
          </a:p>
        </p:txBody>
      </p:sp>
      <p:graphicFrame>
        <p:nvGraphicFramePr>
          <p:cNvPr id="3" name="2 Objeto"/>
          <p:cNvGraphicFramePr>
            <a:graphicFrameLocks noChangeAspect="1"/>
          </p:cNvGraphicFramePr>
          <p:nvPr>
            <p:extLst>
              <p:ext uri="{D42A27DB-BD31-4B8C-83A1-F6EECF244321}">
                <p14:modId xmlns:p14="http://schemas.microsoft.com/office/powerpoint/2010/main" val="3919794674"/>
              </p:ext>
            </p:extLst>
          </p:nvPr>
        </p:nvGraphicFramePr>
        <p:xfrm>
          <a:off x="971890" y="2993743"/>
          <a:ext cx="3024336" cy="657692"/>
        </p:xfrm>
        <a:graphic>
          <a:graphicData uri="http://schemas.openxmlformats.org/presentationml/2006/ole">
            <mc:AlternateContent xmlns:mc="http://schemas.openxmlformats.org/markup-compatibility/2006">
              <mc:Choice xmlns:v="urn:schemas-microsoft-com:vml" Requires="v">
                <p:oleObj name="Ecuación" r:id="rId4" imgW="1218960" imgH="266400" progId="Equation.3">
                  <p:embed/>
                </p:oleObj>
              </mc:Choice>
              <mc:Fallback>
                <p:oleObj name="Ecuación" r:id="rId4" imgW="1218960" imgH="266400" progId="Equation.3">
                  <p:embed/>
                  <p:pic>
                    <p:nvPicPr>
                      <p:cNvPr id="3" name="2 Objeto"/>
                      <p:cNvPicPr>
                        <a:picLocks noChangeAspect="1" noChangeArrowheads="1"/>
                      </p:cNvPicPr>
                      <p:nvPr/>
                    </p:nvPicPr>
                    <p:blipFill>
                      <a:blip r:embed="rId5"/>
                      <a:srcRect/>
                      <a:stretch>
                        <a:fillRect/>
                      </a:stretch>
                    </p:blipFill>
                    <p:spPr bwMode="auto">
                      <a:xfrm>
                        <a:off x="971890" y="2993743"/>
                        <a:ext cx="3024336" cy="657692"/>
                      </a:xfrm>
                      <a:prstGeom prst="rect">
                        <a:avLst/>
                      </a:prstGeom>
                      <a:noFill/>
                      <a:ln>
                        <a:noFill/>
                      </a:ln>
                      <a:effectLst/>
                    </p:spPr>
                  </p:pic>
                </p:oleObj>
              </mc:Fallback>
            </mc:AlternateContent>
          </a:graphicData>
        </a:graphic>
      </p:graphicFrame>
      <p:graphicFrame>
        <p:nvGraphicFramePr>
          <p:cNvPr id="5" name="4 Objeto"/>
          <p:cNvGraphicFramePr>
            <a:graphicFrameLocks noChangeAspect="1"/>
          </p:cNvGraphicFramePr>
          <p:nvPr>
            <p:extLst>
              <p:ext uri="{D42A27DB-BD31-4B8C-83A1-F6EECF244321}">
                <p14:modId xmlns:p14="http://schemas.microsoft.com/office/powerpoint/2010/main" val="171022649"/>
              </p:ext>
            </p:extLst>
          </p:nvPr>
        </p:nvGraphicFramePr>
        <p:xfrm>
          <a:off x="989860" y="3634998"/>
          <a:ext cx="4081946" cy="757646"/>
        </p:xfrm>
        <a:graphic>
          <a:graphicData uri="http://schemas.openxmlformats.org/presentationml/2006/ole">
            <mc:AlternateContent xmlns:mc="http://schemas.openxmlformats.org/markup-compatibility/2006">
              <mc:Choice xmlns:v="urn:schemas-microsoft-com:vml" Requires="v">
                <p:oleObj name="Ecuación" r:id="rId6" imgW="2997000" imgH="558720" progId="Equation.3">
                  <p:embed/>
                </p:oleObj>
              </mc:Choice>
              <mc:Fallback>
                <p:oleObj name="Ecuación" r:id="rId6" imgW="2997000" imgH="558720" progId="Equation.3">
                  <p:embed/>
                  <p:pic>
                    <p:nvPicPr>
                      <p:cNvPr id="5" name="4 Objeto"/>
                      <p:cNvPicPr>
                        <a:picLocks noChangeAspect="1" noChangeArrowheads="1"/>
                      </p:cNvPicPr>
                      <p:nvPr/>
                    </p:nvPicPr>
                    <p:blipFill>
                      <a:blip r:embed="rId7"/>
                      <a:srcRect/>
                      <a:stretch>
                        <a:fillRect/>
                      </a:stretch>
                    </p:blipFill>
                    <p:spPr bwMode="auto">
                      <a:xfrm>
                        <a:off x="989860" y="3634998"/>
                        <a:ext cx="4081946" cy="757646"/>
                      </a:xfrm>
                      <a:prstGeom prst="rect">
                        <a:avLst/>
                      </a:prstGeom>
                      <a:noFill/>
                      <a:ln>
                        <a:noFill/>
                      </a:ln>
                      <a:effectLst/>
                    </p:spPr>
                  </p:pic>
                </p:oleObj>
              </mc:Fallback>
            </mc:AlternateContent>
          </a:graphicData>
        </a:graphic>
      </p:graphicFrame>
      <p:graphicFrame>
        <p:nvGraphicFramePr>
          <p:cNvPr id="8" name="7 Objeto"/>
          <p:cNvGraphicFramePr>
            <a:graphicFrameLocks noChangeAspect="1"/>
          </p:cNvGraphicFramePr>
          <p:nvPr>
            <p:extLst>
              <p:ext uri="{D42A27DB-BD31-4B8C-83A1-F6EECF244321}">
                <p14:modId xmlns:p14="http://schemas.microsoft.com/office/powerpoint/2010/main" val="1549353729"/>
              </p:ext>
            </p:extLst>
          </p:nvPr>
        </p:nvGraphicFramePr>
        <p:xfrm>
          <a:off x="5115836" y="3652457"/>
          <a:ext cx="3733800" cy="1166813"/>
        </p:xfrm>
        <a:graphic>
          <a:graphicData uri="http://schemas.openxmlformats.org/presentationml/2006/ole">
            <mc:AlternateContent xmlns:mc="http://schemas.openxmlformats.org/markup-compatibility/2006">
              <mc:Choice xmlns:v="urn:schemas-microsoft-com:vml" Requires="v">
                <p:oleObj name="Ecuación" r:id="rId8" imgW="2920680" imgH="914400" progId="Equation.3">
                  <p:embed/>
                </p:oleObj>
              </mc:Choice>
              <mc:Fallback>
                <p:oleObj name="Ecuación" r:id="rId8" imgW="2920680" imgH="914400" progId="Equation.3">
                  <p:embed/>
                  <p:pic>
                    <p:nvPicPr>
                      <p:cNvPr id="8" name="7 Objeto"/>
                      <p:cNvPicPr>
                        <a:picLocks noChangeAspect="1" noChangeArrowheads="1"/>
                      </p:cNvPicPr>
                      <p:nvPr/>
                    </p:nvPicPr>
                    <p:blipFill>
                      <a:blip r:embed="rId9"/>
                      <a:srcRect/>
                      <a:stretch>
                        <a:fillRect/>
                      </a:stretch>
                    </p:blipFill>
                    <p:spPr bwMode="auto">
                      <a:xfrm>
                        <a:off x="5115836" y="3652457"/>
                        <a:ext cx="3733800" cy="1166813"/>
                      </a:xfrm>
                      <a:prstGeom prst="rect">
                        <a:avLst/>
                      </a:prstGeom>
                      <a:noFill/>
                      <a:ln>
                        <a:noFill/>
                      </a:ln>
                      <a:effectLst/>
                    </p:spPr>
                  </p:pic>
                </p:oleObj>
              </mc:Fallback>
            </mc:AlternateContent>
          </a:graphicData>
        </a:graphic>
      </p:graphicFrame>
      <p:graphicFrame>
        <p:nvGraphicFramePr>
          <p:cNvPr id="9" name="8 Objeto"/>
          <p:cNvGraphicFramePr>
            <a:graphicFrameLocks noChangeAspect="1"/>
          </p:cNvGraphicFramePr>
          <p:nvPr>
            <p:extLst>
              <p:ext uri="{D42A27DB-BD31-4B8C-83A1-F6EECF244321}">
                <p14:modId xmlns:p14="http://schemas.microsoft.com/office/powerpoint/2010/main" val="2712639859"/>
              </p:ext>
            </p:extLst>
          </p:nvPr>
        </p:nvGraphicFramePr>
        <p:xfrm>
          <a:off x="1430276" y="4467121"/>
          <a:ext cx="3411538" cy="2085975"/>
        </p:xfrm>
        <a:graphic>
          <a:graphicData uri="http://schemas.openxmlformats.org/presentationml/2006/ole">
            <mc:AlternateContent xmlns:mc="http://schemas.openxmlformats.org/markup-compatibility/2006">
              <mc:Choice xmlns:v="urn:schemas-microsoft-com:vml" Requires="v">
                <p:oleObj name="Ecuación" r:id="rId10" imgW="2781000" imgH="1701720" progId="Equation.3">
                  <p:embed/>
                </p:oleObj>
              </mc:Choice>
              <mc:Fallback>
                <p:oleObj name="Ecuación" r:id="rId10" imgW="2781000" imgH="1701720" progId="Equation.3">
                  <p:embed/>
                  <p:pic>
                    <p:nvPicPr>
                      <p:cNvPr id="9" name="8 Objeto"/>
                      <p:cNvPicPr>
                        <a:picLocks noChangeAspect="1" noChangeArrowheads="1"/>
                      </p:cNvPicPr>
                      <p:nvPr/>
                    </p:nvPicPr>
                    <p:blipFill>
                      <a:blip r:embed="rId11"/>
                      <a:srcRect/>
                      <a:stretch>
                        <a:fillRect/>
                      </a:stretch>
                    </p:blipFill>
                    <p:spPr bwMode="auto">
                      <a:xfrm>
                        <a:off x="1430276" y="4467121"/>
                        <a:ext cx="3411538" cy="2085975"/>
                      </a:xfrm>
                      <a:prstGeom prst="rect">
                        <a:avLst/>
                      </a:prstGeom>
                      <a:noFill/>
                      <a:ln>
                        <a:noFill/>
                      </a:ln>
                      <a:effectLst/>
                    </p:spPr>
                  </p:pic>
                </p:oleObj>
              </mc:Fallback>
            </mc:AlternateContent>
          </a:graphicData>
        </a:graphic>
      </p:graphicFrame>
      <p:pic>
        <p:nvPicPr>
          <p:cNvPr id="5132"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14381" y="4467121"/>
            <a:ext cx="2633440" cy="196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91967" y="3986284"/>
            <a:ext cx="2850293" cy="48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uadroTexto 5">
            <a:extLst>
              <a:ext uri="{FF2B5EF4-FFF2-40B4-BE49-F238E27FC236}">
                <a16:creationId xmlns:a16="http://schemas.microsoft.com/office/drawing/2014/main" id="{EE82D84C-9152-9953-D019-8D99D88BD0FC}"/>
              </a:ext>
            </a:extLst>
          </p:cNvPr>
          <p:cNvSpPr txBox="1"/>
          <p:nvPr/>
        </p:nvSpPr>
        <p:spPr>
          <a:xfrm>
            <a:off x="9067190" y="2974289"/>
            <a:ext cx="2993932" cy="954107"/>
          </a:xfrm>
          <a:prstGeom prst="rect">
            <a:avLst/>
          </a:prstGeom>
          <a:noFill/>
        </p:spPr>
        <p:txBody>
          <a:bodyPr wrap="square" rtlCol="0">
            <a:spAutoFit/>
          </a:bodyPr>
          <a:lstStyle/>
          <a:p>
            <a:r>
              <a:rPr lang="en-US" sz="1400" dirty="0"/>
              <a:t>Di Fonzo y </a:t>
            </a:r>
            <a:r>
              <a:rPr lang="en-US" sz="1400" dirty="0" err="1"/>
              <a:t>Filosa</a:t>
            </a:r>
            <a:r>
              <a:rPr lang="en-US" sz="1400" dirty="0"/>
              <a:t>(1987) derivates the relationship between high and low frequency autocorrelation coefficients</a:t>
            </a:r>
          </a:p>
        </p:txBody>
      </p:sp>
      <p:sp>
        <p:nvSpPr>
          <p:cNvPr id="14" name="CuadroTexto 13">
            <a:extLst>
              <a:ext uri="{FF2B5EF4-FFF2-40B4-BE49-F238E27FC236}">
                <a16:creationId xmlns:a16="http://schemas.microsoft.com/office/drawing/2014/main" id="{A19E0EF1-F0DA-0A40-3E5D-1BA1280F9230}"/>
              </a:ext>
            </a:extLst>
          </p:cNvPr>
          <p:cNvSpPr txBox="1"/>
          <p:nvPr/>
        </p:nvSpPr>
        <p:spPr>
          <a:xfrm>
            <a:off x="2855640" y="6441959"/>
            <a:ext cx="8730902" cy="430887"/>
          </a:xfrm>
          <a:prstGeom prst="rect">
            <a:avLst/>
          </a:prstGeom>
          <a:noFill/>
        </p:spPr>
        <p:txBody>
          <a:bodyPr wrap="square" rtlCol="0">
            <a:spAutoFit/>
          </a:bodyPr>
          <a:lstStyle/>
          <a:p>
            <a:r>
              <a:rPr lang="es-ES" sz="1100" b="0" i="0" dirty="0">
                <a:solidFill>
                  <a:srgbClr val="222222"/>
                </a:solidFill>
                <a:effectLst/>
                <a:latin typeface="Arial" panose="020B0604020202020204" pitchFamily="34" charset="0"/>
              </a:rPr>
              <a:t>Di Fonzo, T., &amp; Filosa, R. (1987). </a:t>
            </a:r>
            <a:r>
              <a:rPr lang="es-ES" sz="1100" b="0" i="0" dirty="0" err="1">
                <a:solidFill>
                  <a:srgbClr val="222222"/>
                </a:solidFill>
                <a:effectLst/>
                <a:latin typeface="Arial" panose="020B0604020202020204" pitchFamily="34" charset="0"/>
              </a:rPr>
              <a:t>Methods</a:t>
            </a:r>
            <a:r>
              <a:rPr lang="es-ES" sz="1100" b="0" i="0" dirty="0">
                <a:solidFill>
                  <a:srgbClr val="222222"/>
                </a:solidFill>
                <a:effectLst/>
                <a:latin typeface="Arial" panose="020B0604020202020204" pitchFamily="34" charset="0"/>
              </a:rPr>
              <a:t> of </a:t>
            </a:r>
            <a:r>
              <a:rPr lang="es-ES" sz="1100" b="0" i="0" dirty="0" err="1">
                <a:solidFill>
                  <a:srgbClr val="222222"/>
                </a:solidFill>
                <a:effectLst/>
                <a:latin typeface="Arial" panose="020B0604020202020204" pitchFamily="34" charset="0"/>
              </a:rPr>
              <a:t>estimation</a:t>
            </a:r>
            <a:r>
              <a:rPr lang="es-ES" sz="1100" b="0" i="0" dirty="0">
                <a:solidFill>
                  <a:srgbClr val="222222"/>
                </a:solidFill>
                <a:effectLst/>
                <a:latin typeface="Arial" panose="020B0604020202020204" pitchFamily="34" charset="0"/>
              </a:rPr>
              <a:t> of quarterly national account series: a </a:t>
            </a:r>
            <a:r>
              <a:rPr lang="es-ES" sz="1100" b="0" i="0" dirty="0" err="1">
                <a:solidFill>
                  <a:srgbClr val="222222"/>
                </a:solidFill>
                <a:effectLst/>
                <a:latin typeface="Arial" panose="020B0604020202020204" pitchFamily="34" charset="0"/>
              </a:rPr>
              <a:t>comparison</a:t>
            </a:r>
            <a:r>
              <a:rPr lang="es-ES" sz="1100" b="0" i="0" dirty="0">
                <a:solidFill>
                  <a:srgbClr val="222222"/>
                </a:solidFill>
                <a:effectLst/>
                <a:latin typeface="Arial" panose="020B0604020202020204" pitchFamily="34" charset="0"/>
              </a:rPr>
              <a:t>. </a:t>
            </a:r>
            <a:r>
              <a:rPr lang="es-ES" sz="1100" b="0" i="1" dirty="0" err="1">
                <a:solidFill>
                  <a:srgbClr val="222222"/>
                </a:solidFill>
                <a:effectLst/>
                <a:latin typeface="Arial" panose="020B0604020202020204" pitchFamily="34" charset="0"/>
              </a:rPr>
              <a:t>Journée</a:t>
            </a:r>
            <a:r>
              <a:rPr lang="es-ES" sz="1100" b="0" i="1" dirty="0">
                <a:solidFill>
                  <a:srgbClr val="222222"/>
                </a:solidFill>
                <a:effectLst/>
                <a:latin typeface="Arial" panose="020B0604020202020204" pitchFamily="34" charset="0"/>
              </a:rPr>
              <a:t> franco-</a:t>
            </a:r>
            <a:r>
              <a:rPr lang="es-ES" sz="1100" b="0" i="1" dirty="0" err="1">
                <a:solidFill>
                  <a:srgbClr val="222222"/>
                </a:solidFill>
                <a:effectLst/>
                <a:latin typeface="Arial" panose="020B0604020202020204" pitchFamily="34" charset="0"/>
              </a:rPr>
              <a:t>italienne</a:t>
            </a:r>
            <a:r>
              <a:rPr lang="es-ES" sz="1100" b="0" i="1" dirty="0">
                <a:solidFill>
                  <a:srgbClr val="222222"/>
                </a:solidFill>
                <a:effectLst/>
                <a:latin typeface="Arial" panose="020B0604020202020204" pitchFamily="34" charset="0"/>
              </a:rPr>
              <a:t> de </a:t>
            </a:r>
            <a:r>
              <a:rPr lang="es-ES" sz="1100" b="0" i="1" dirty="0" err="1">
                <a:solidFill>
                  <a:srgbClr val="222222"/>
                </a:solidFill>
                <a:effectLst/>
                <a:latin typeface="Arial" panose="020B0604020202020204" pitchFamily="34" charset="0"/>
              </a:rPr>
              <a:t>Compatibilité</a:t>
            </a:r>
            <a:r>
              <a:rPr lang="es-ES" sz="1100" b="0" i="1" dirty="0">
                <a:solidFill>
                  <a:srgbClr val="222222"/>
                </a:solidFill>
                <a:effectLst/>
                <a:latin typeface="Arial" panose="020B0604020202020204" pitchFamily="34" charset="0"/>
              </a:rPr>
              <a:t> </a:t>
            </a:r>
            <a:r>
              <a:rPr lang="es-ES" sz="1100" b="0" i="1" dirty="0" err="1">
                <a:solidFill>
                  <a:srgbClr val="222222"/>
                </a:solidFill>
                <a:effectLst/>
                <a:latin typeface="Arial" panose="020B0604020202020204" pitchFamily="34" charset="0"/>
              </a:rPr>
              <a:t>Nationale</a:t>
            </a:r>
            <a:r>
              <a:rPr lang="es-ES" sz="1100" b="0" i="0" dirty="0">
                <a:solidFill>
                  <a:srgbClr val="222222"/>
                </a:solidFill>
                <a:effectLst/>
                <a:latin typeface="Arial" panose="020B0604020202020204" pitchFamily="34" charset="0"/>
              </a:rPr>
              <a:t>.</a:t>
            </a:r>
            <a:endParaRPr lang="en-US" sz="1100" dirty="0"/>
          </a:p>
        </p:txBody>
      </p:sp>
      <p:sp>
        <p:nvSpPr>
          <p:cNvPr id="15" name="Oval 1089">
            <a:extLst>
              <a:ext uri="{FF2B5EF4-FFF2-40B4-BE49-F238E27FC236}">
                <a16:creationId xmlns:a16="http://schemas.microsoft.com/office/drawing/2014/main" id="{52819195-F91C-8EDB-D435-07FBC172081F}"/>
              </a:ext>
            </a:extLst>
          </p:cNvPr>
          <p:cNvSpPr>
            <a:spLocks noChangeArrowheads="1"/>
          </p:cNvSpPr>
          <p:nvPr/>
        </p:nvSpPr>
        <p:spPr bwMode="auto">
          <a:xfrm>
            <a:off x="1529714" y="91116"/>
            <a:ext cx="533400" cy="533400"/>
          </a:xfrm>
          <a:prstGeom prst="ellipse">
            <a:avLst/>
          </a:prstGeom>
          <a:solidFill>
            <a:srgbClr val="FF9900"/>
          </a:solidFill>
          <a:ln w="9525">
            <a:noFill/>
            <a:round/>
            <a:headEnd/>
            <a:tailEnd/>
          </a:ln>
          <a:effectLst>
            <a:innerShdw blurRad="215900" dist="25400" dir="2400000">
              <a:prstClr val="black"/>
            </a:innerShdw>
          </a:effectLst>
          <a:scene3d>
            <a:camera prst="orthographicFront"/>
            <a:lightRig rig="threePt" dir="t"/>
          </a:scene3d>
          <a:sp3d prstMaterial="metal"/>
        </p:spPr>
        <p:txBody>
          <a:bodyPr wrap="none" anchor="ctr"/>
          <a:lstStyle/>
          <a:p>
            <a:endParaRPr lang="es-ES"/>
          </a:p>
        </p:txBody>
      </p:sp>
      <p:sp>
        <p:nvSpPr>
          <p:cNvPr id="16" name="Text Box 2">
            <a:extLst>
              <a:ext uri="{FF2B5EF4-FFF2-40B4-BE49-F238E27FC236}">
                <a16:creationId xmlns:a16="http://schemas.microsoft.com/office/drawing/2014/main" id="{706A4DDF-0232-327A-68B4-A520DA7B250B}"/>
              </a:ext>
            </a:extLst>
          </p:cNvPr>
          <p:cNvSpPr txBox="1">
            <a:spLocks noChangeArrowheads="1"/>
          </p:cNvSpPr>
          <p:nvPr/>
        </p:nvSpPr>
        <p:spPr bwMode="auto">
          <a:xfrm>
            <a:off x="2208213" y="115889"/>
            <a:ext cx="8459787" cy="584775"/>
          </a:xfrm>
          <a:prstGeom prst="rect">
            <a:avLst/>
          </a:prstGeom>
          <a:noFill/>
          <a:ln w="9525">
            <a:noFill/>
            <a:miter lim="800000"/>
            <a:headEnd/>
            <a:tailEnd/>
          </a:ln>
          <a:effectLst/>
        </p:spPr>
        <p:txBody>
          <a:bodyPr wrap="square">
            <a:spAutoFit/>
          </a:bodyPr>
          <a:lstStyle/>
          <a:p>
            <a:pPr>
              <a:spcBef>
                <a:spcPct val="50000"/>
              </a:spcBef>
            </a:pPr>
            <a:r>
              <a:rPr lang="es-ES_tradnl" sz="32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Franklin Gothic Book" pitchFamily="34" charset="0"/>
              </a:rPr>
              <a:t>Methodology</a:t>
            </a:r>
            <a:endParaRPr lang="es-ES_tradnl" sz="3200" b="1" dirty="0">
              <a:solidFill>
                <a:srgbClr val="0000FF"/>
              </a:solidFill>
              <a:latin typeface="Franklin Gothic Book" pitchFamily="34" charset="0"/>
            </a:endParaRPr>
          </a:p>
        </p:txBody>
      </p:sp>
    </p:spTree>
    <p:custDataLst>
      <p:tags r:id="rId1"/>
    </p:custDataLst>
    <p:extLst>
      <p:ext uri="{BB962C8B-B14F-4D97-AF65-F5344CB8AC3E}">
        <p14:creationId xmlns:p14="http://schemas.microsoft.com/office/powerpoint/2010/main" val="246631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23392" y="738035"/>
            <a:ext cx="11449272" cy="2616101"/>
          </a:xfrm>
          <a:prstGeom prst="rect">
            <a:avLst/>
          </a:prstGeom>
          <a:noFill/>
        </p:spPr>
        <p:txBody>
          <a:bodyPr wrap="square" rtlCol="0">
            <a:spAutoFit/>
          </a:bodyPr>
          <a:lstStyle/>
          <a:p>
            <a:r>
              <a:rPr lang="en-US" sz="2000" b="1" dirty="0">
                <a:solidFill>
                  <a:schemeClr val="accent2"/>
                </a:solidFill>
              </a:rPr>
              <a:t>SERIES RECONCILIATION (BENCHMARKING).</a:t>
            </a:r>
          </a:p>
          <a:p>
            <a:pPr algn="just"/>
            <a:r>
              <a:rPr lang="en-US" dirty="0"/>
              <a:t>
The problem of series reconciliation or benchmarking arises when we want to disaggregate a set of </a:t>
            </a:r>
            <a:r>
              <a:rPr lang="en-US" dirty="0">
                <a:solidFill>
                  <a:srgbClr val="C00000"/>
                </a:solidFill>
              </a:rPr>
              <a:t>s</a:t>
            </a:r>
            <a:r>
              <a:rPr lang="en-US" dirty="0"/>
              <a:t> series </a:t>
            </a:r>
            <a:r>
              <a:rPr lang="en-US" dirty="0" err="1">
                <a:solidFill>
                  <a:srgbClr val="C00000"/>
                </a:solidFill>
              </a:rPr>
              <a:t>Y</a:t>
            </a:r>
            <a:r>
              <a:rPr lang="en-US" baseline="-25000" dirty="0" err="1">
                <a:solidFill>
                  <a:srgbClr val="C00000"/>
                </a:solidFill>
              </a:rPr>
              <a:t>sq,t</a:t>
            </a:r>
            <a:r>
              <a:rPr lang="en-US" dirty="0">
                <a:solidFill>
                  <a:srgbClr val="C00000"/>
                </a:solidFill>
              </a:rPr>
              <a:t> </a:t>
            </a:r>
            <a:r>
              <a:rPr lang="en-US" dirty="0"/>
              <a:t>that must also comply with a cross-sectional constraint between them. </a:t>
            </a:r>
            <a:r>
              <a:rPr lang="en-US" dirty="0" err="1"/>
              <a:t>E.g</a:t>
            </a:r>
            <a:endParaRPr lang="en-US" dirty="0"/>
          </a:p>
          <a:p>
            <a:endParaRPr lang="en-US" dirty="0"/>
          </a:p>
          <a:p>
            <a:pPr algn="just"/>
            <a:r>
              <a:rPr lang="en-US" dirty="0"/>
              <a:t>
In 2003, Di Fonzo and Marini proposed a method that allows the reconciliation of sets of series that must comply with both the longitudinal (aggregation) and transversal constraints.
Where:</a:t>
            </a:r>
            <a:endParaRPr lang="es-ES" dirty="0"/>
          </a:p>
        </p:txBody>
      </p:sp>
      <p:graphicFrame>
        <p:nvGraphicFramePr>
          <p:cNvPr id="6" name="5 Objeto"/>
          <p:cNvGraphicFramePr>
            <a:graphicFrameLocks noChangeAspect="1"/>
          </p:cNvGraphicFramePr>
          <p:nvPr>
            <p:extLst>
              <p:ext uri="{D42A27DB-BD31-4B8C-83A1-F6EECF244321}">
                <p14:modId xmlns:p14="http://schemas.microsoft.com/office/powerpoint/2010/main" val="3699894377"/>
              </p:ext>
            </p:extLst>
          </p:nvPr>
        </p:nvGraphicFramePr>
        <p:xfrm>
          <a:off x="4411402" y="1957825"/>
          <a:ext cx="3610099" cy="515728"/>
        </p:xfrm>
        <a:graphic>
          <a:graphicData uri="http://schemas.openxmlformats.org/presentationml/2006/ole">
            <mc:AlternateContent xmlns:mc="http://schemas.openxmlformats.org/markup-compatibility/2006">
              <mc:Choice xmlns:v="urn:schemas-microsoft-com:vml" Requires="v">
                <p:oleObj name="Ecuación" r:id="rId4" imgW="2387520" imgH="342720" progId="Equation.3">
                  <p:embed/>
                </p:oleObj>
              </mc:Choice>
              <mc:Fallback>
                <p:oleObj name="Ecuación" r:id="rId4" imgW="2387520" imgH="342720" progId="Equation.3">
                  <p:embed/>
                  <p:pic>
                    <p:nvPicPr>
                      <p:cNvPr id="6" name="5 Objeto"/>
                      <p:cNvPicPr>
                        <a:picLocks noChangeAspect="1" noChangeArrowheads="1"/>
                      </p:cNvPicPr>
                      <p:nvPr/>
                    </p:nvPicPr>
                    <p:blipFill>
                      <a:blip r:embed="rId5"/>
                      <a:srcRect/>
                      <a:stretch>
                        <a:fillRect/>
                      </a:stretch>
                    </p:blipFill>
                    <p:spPr bwMode="auto">
                      <a:xfrm>
                        <a:off x="4411402" y="1957825"/>
                        <a:ext cx="3610099" cy="515728"/>
                      </a:xfrm>
                      <a:prstGeom prst="rect">
                        <a:avLst/>
                      </a:prstGeom>
                      <a:noFill/>
                      <a:ln>
                        <a:noFill/>
                      </a:ln>
                    </p:spPr>
                  </p:pic>
                </p:oleObj>
              </mc:Fallback>
            </mc:AlternateContent>
          </a:graphicData>
        </a:graphic>
      </p:graphicFrame>
      <p:graphicFrame>
        <p:nvGraphicFramePr>
          <p:cNvPr id="7" name="6 Objeto"/>
          <p:cNvGraphicFramePr>
            <a:graphicFrameLocks noChangeAspect="1"/>
          </p:cNvGraphicFramePr>
          <p:nvPr/>
        </p:nvGraphicFramePr>
        <p:xfrm>
          <a:off x="3359696" y="3205347"/>
          <a:ext cx="5048250" cy="420688"/>
        </p:xfrm>
        <a:graphic>
          <a:graphicData uri="http://schemas.openxmlformats.org/presentationml/2006/ole">
            <mc:AlternateContent xmlns:mc="http://schemas.openxmlformats.org/markup-compatibility/2006">
              <mc:Choice xmlns:v="urn:schemas-microsoft-com:vml" Requires="v">
                <p:oleObj name="Ecuación" r:id="rId6" imgW="3340080" imgH="279360" progId="Equation.3">
                  <p:embed/>
                </p:oleObj>
              </mc:Choice>
              <mc:Fallback>
                <p:oleObj name="Ecuación" r:id="rId6" imgW="3340080" imgH="279360" progId="Equation.3">
                  <p:embed/>
                  <p:pic>
                    <p:nvPicPr>
                      <p:cNvPr id="7" name="6 Objeto"/>
                      <p:cNvPicPr>
                        <a:picLocks noChangeAspect="1" noChangeArrowheads="1"/>
                      </p:cNvPicPr>
                      <p:nvPr/>
                    </p:nvPicPr>
                    <p:blipFill>
                      <a:blip r:embed="rId7"/>
                      <a:srcRect/>
                      <a:stretch>
                        <a:fillRect/>
                      </a:stretch>
                    </p:blipFill>
                    <p:spPr bwMode="auto">
                      <a:xfrm>
                        <a:off x="3359696" y="3205347"/>
                        <a:ext cx="50482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9 Objeto"/>
          <p:cNvGraphicFramePr>
            <a:graphicFrameLocks noChangeAspect="1"/>
          </p:cNvGraphicFramePr>
          <p:nvPr/>
        </p:nvGraphicFramePr>
        <p:xfrm>
          <a:off x="2495600" y="3861048"/>
          <a:ext cx="762000" cy="2336800"/>
        </p:xfrm>
        <a:graphic>
          <a:graphicData uri="http://schemas.openxmlformats.org/presentationml/2006/ole">
            <mc:AlternateContent xmlns:mc="http://schemas.openxmlformats.org/markup-compatibility/2006">
              <mc:Choice xmlns:v="urn:schemas-microsoft-com:vml" Requires="v">
                <p:oleObj name="Ecuación" r:id="rId8" imgW="761760" imgH="2336760" progId="Equation.3">
                  <p:embed/>
                </p:oleObj>
              </mc:Choice>
              <mc:Fallback>
                <p:oleObj name="Ecuación" r:id="rId8" imgW="761760" imgH="2336760" progId="Equation.3">
                  <p:embed/>
                  <p:pic>
                    <p:nvPicPr>
                      <p:cNvPr id="10" name="9 Objeto"/>
                      <p:cNvPicPr/>
                      <p:nvPr/>
                    </p:nvPicPr>
                    <p:blipFill>
                      <a:blip r:embed="rId9"/>
                      <a:stretch>
                        <a:fillRect/>
                      </a:stretch>
                    </p:blipFill>
                    <p:spPr>
                      <a:xfrm>
                        <a:off x="2495600" y="3861048"/>
                        <a:ext cx="762000" cy="2336800"/>
                      </a:xfrm>
                      <a:prstGeom prst="rect">
                        <a:avLst/>
                      </a:prstGeom>
                    </p:spPr>
                  </p:pic>
                </p:oleObj>
              </mc:Fallback>
            </mc:AlternateContent>
          </a:graphicData>
        </a:graphic>
      </p:graphicFrame>
      <p:graphicFrame>
        <p:nvGraphicFramePr>
          <p:cNvPr id="12" name="11 Objeto"/>
          <p:cNvGraphicFramePr>
            <a:graphicFrameLocks noChangeAspect="1"/>
          </p:cNvGraphicFramePr>
          <p:nvPr/>
        </p:nvGraphicFramePr>
        <p:xfrm>
          <a:off x="3575720" y="3717032"/>
          <a:ext cx="749300" cy="2768600"/>
        </p:xfrm>
        <a:graphic>
          <a:graphicData uri="http://schemas.openxmlformats.org/presentationml/2006/ole">
            <mc:AlternateContent xmlns:mc="http://schemas.openxmlformats.org/markup-compatibility/2006">
              <mc:Choice xmlns:v="urn:schemas-microsoft-com:vml" Requires="v">
                <p:oleObj name="Ecuación" r:id="rId10" imgW="749160" imgH="2768400" progId="Equation.3">
                  <p:embed/>
                </p:oleObj>
              </mc:Choice>
              <mc:Fallback>
                <p:oleObj name="Ecuación" r:id="rId10" imgW="749160" imgH="2768400" progId="Equation.3">
                  <p:embed/>
                  <p:pic>
                    <p:nvPicPr>
                      <p:cNvPr id="12" name="11 Objeto"/>
                      <p:cNvPicPr>
                        <a:picLocks noChangeAspect="1" noChangeArrowheads="1"/>
                      </p:cNvPicPr>
                      <p:nvPr/>
                    </p:nvPicPr>
                    <p:blipFill>
                      <a:blip r:embed="rId11"/>
                      <a:srcRect/>
                      <a:stretch>
                        <a:fillRect/>
                      </a:stretch>
                    </p:blipFill>
                    <p:spPr bwMode="auto">
                      <a:xfrm>
                        <a:off x="3575720" y="3717032"/>
                        <a:ext cx="749300"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12 Objeto"/>
          <p:cNvGraphicFramePr>
            <a:graphicFrameLocks noChangeAspect="1"/>
          </p:cNvGraphicFramePr>
          <p:nvPr/>
        </p:nvGraphicFramePr>
        <p:xfrm>
          <a:off x="4510435" y="3789040"/>
          <a:ext cx="3111500" cy="2286000"/>
        </p:xfrm>
        <a:graphic>
          <a:graphicData uri="http://schemas.openxmlformats.org/presentationml/2006/ole">
            <mc:AlternateContent xmlns:mc="http://schemas.openxmlformats.org/markup-compatibility/2006">
              <mc:Choice xmlns:v="urn:schemas-microsoft-com:vml" Requires="v">
                <p:oleObj name="Ecuación" r:id="rId12" imgW="3111480" imgH="2286000" progId="Equation.3">
                  <p:embed/>
                </p:oleObj>
              </mc:Choice>
              <mc:Fallback>
                <p:oleObj name="Ecuación" r:id="rId12" imgW="3111480" imgH="2286000" progId="Equation.3">
                  <p:embed/>
                  <p:pic>
                    <p:nvPicPr>
                      <p:cNvPr id="13" name="12 Objeto"/>
                      <p:cNvPicPr>
                        <a:picLocks noChangeAspect="1" noChangeArrowheads="1"/>
                      </p:cNvPicPr>
                      <p:nvPr/>
                    </p:nvPicPr>
                    <p:blipFill>
                      <a:blip r:embed="rId13"/>
                      <a:srcRect/>
                      <a:stretch>
                        <a:fillRect/>
                      </a:stretch>
                    </p:blipFill>
                    <p:spPr bwMode="auto">
                      <a:xfrm>
                        <a:off x="4510435" y="3789040"/>
                        <a:ext cx="3111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13 Objeto"/>
          <p:cNvGraphicFramePr>
            <a:graphicFrameLocks noChangeAspect="1"/>
          </p:cNvGraphicFramePr>
          <p:nvPr/>
        </p:nvGraphicFramePr>
        <p:xfrm>
          <a:off x="7824192" y="3969689"/>
          <a:ext cx="1633538" cy="401638"/>
        </p:xfrm>
        <a:graphic>
          <a:graphicData uri="http://schemas.openxmlformats.org/presentationml/2006/ole">
            <mc:AlternateContent xmlns:mc="http://schemas.openxmlformats.org/markup-compatibility/2006">
              <mc:Choice xmlns:v="urn:schemas-microsoft-com:vml" Requires="v">
                <p:oleObj name="Ecuación" r:id="rId14" imgW="1079280" imgH="266400" progId="Equation.3">
                  <p:embed/>
                </p:oleObj>
              </mc:Choice>
              <mc:Fallback>
                <p:oleObj name="Ecuación" r:id="rId14" imgW="1079280" imgH="266400" progId="Equation.3">
                  <p:embed/>
                  <p:pic>
                    <p:nvPicPr>
                      <p:cNvPr id="14" name="13 Objeto"/>
                      <p:cNvPicPr>
                        <a:picLocks noChangeAspect="1" noChangeArrowheads="1"/>
                      </p:cNvPicPr>
                      <p:nvPr/>
                    </p:nvPicPr>
                    <p:blipFill>
                      <a:blip r:embed="rId15"/>
                      <a:srcRect/>
                      <a:stretch>
                        <a:fillRect/>
                      </a:stretch>
                    </p:blipFill>
                    <p:spPr bwMode="auto">
                      <a:xfrm>
                        <a:off x="7824192" y="3969689"/>
                        <a:ext cx="163353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14 Objeto"/>
          <p:cNvGraphicFramePr>
            <a:graphicFrameLocks noChangeAspect="1"/>
          </p:cNvGraphicFramePr>
          <p:nvPr/>
        </p:nvGraphicFramePr>
        <p:xfrm>
          <a:off x="7968209" y="4869161"/>
          <a:ext cx="1930603" cy="921739"/>
        </p:xfrm>
        <a:graphic>
          <a:graphicData uri="http://schemas.openxmlformats.org/presentationml/2006/ole">
            <mc:AlternateContent xmlns:mc="http://schemas.openxmlformats.org/markup-compatibility/2006">
              <mc:Choice xmlns:v="urn:schemas-microsoft-com:vml" Requires="v">
                <p:oleObj name="Ecuación" r:id="rId16" imgW="1917700" imgH="914400" progId="Equation.3">
                  <p:embed/>
                </p:oleObj>
              </mc:Choice>
              <mc:Fallback>
                <p:oleObj name="Ecuación" r:id="rId16" imgW="1917700" imgH="914400" progId="Equation.3">
                  <p:embed/>
                  <p:pic>
                    <p:nvPicPr>
                      <p:cNvPr id="15" name="14 Objeto"/>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68209" y="4869161"/>
                        <a:ext cx="1930603" cy="921739"/>
                      </a:xfrm>
                      <a:prstGeom prst="rect">
                        <a:avLst/>
                      </a:prstGeom>
                      <a:noFill/>
                      <a:ln>
                        <a:noFill/>
                      </a:ln>
                      <a:effectLst/>
                    </p:spPr>
                  </p:pic>
                </p:oleObj>
              </mc:Fallback>
            </mc:AlternateContent>
          </a:graphicData>
        </a:graphic>
      </p:graphicFrame>
      <p:sp>
        <p:nvSpPr>
          <p:cNvPr id="3" name="Oval 1089">
            <a:extLst>
              <a:ext uri="{FF2B5EF4-FFF2-40B4-BE49-F238E27FC236}">
                <a16:creationId xmlns:a16="http://schemas.microsoft.com/office/drawing/2014/main" id="{AA5091E1-3EB5-58BB-E32F-0FC865AC2B6C}"/>
              </a:ext>
            </a:extLst>
          </p:cNvPr>
          <p:cNvSpPr>
            <a:spLocks noChangeArrowheads="1"/>
          </p:cNvSpPr>
          <p:nvPr/>
        </p:nvSpPr>
        <p:spPr bwMode="auto">
          <a:xfrm>
            <a:off x="1529714" y="91116"/>
            <a:ext cx="533400" cy="533400"/>
          </a:xfrm>
          <a:prstGeom prst="ellipse">
            <a:avLst/>
          </a:prstGeom>
          <a:solidFill>
            <a:srgbClr val="FF9900"/>
          </a:solidFill>
          <a:ln w="9525">
            <a:noFill/>
            <a:round/>
            <a:headEnd/>
            <a:tailEnd/>
          </a:ln>
          <a:effectLst>
            <a:innerShdw blurRad="215900" dist="25400" dir="2400000">
              <a:prstClr val="black"/>
            </a:innerShdw>
          </a:effectLst>
          <a:scene3d>
            <a:camera prst="orthographicFront"/>
            <a:lightRig rig="threePt" dir="t"/>
          </a:scene3d>
          <a:sp3d prstMaterial="metal"/>
        </p:spPr>
        <p:txBody>
          <a:bodyPr wrap="none" anchor="ctr"/>
          <a:lstStyle/>
          <a:p>
            <a:endParaRPr lang="es-ES"/>
          </a:p>
        </p:txBody>
      </p:sp>
      <p:sp>
        <p:nvSpPr>
          <p:cNvPr id="5" name="Text Box 2">
            <a:extLst>
              <a:ext uri="{FF2B5EF4-FFF2-40B4-BE49-F238E27FC236}">
                <a16:creationId xmlns:a16="http://schemas.microsoft.com/office/drawing/2014/main" id="{EE30899C-4AF8-FE42-C432-D6AA1FBBDDC7}"/>
              </a:ext>
            </a:extLst>
          </p:cNvPr>
          <p:cNvSpPr txBox="1">
            <a:spLocks noChangeArrowheads="1"/>
          </p:cNvSpPr>
          <p:nvPr/>
        </p:nvSpPr>
        <p:spPr bwMode="auto">
          <a:xfrm>
            <a:off x="2208213" y="115889"/>
            <a:ext cx="8459787" cy="584775"/>
          </a:xfrm>
          <a:prstGeom prst="rect">
            <a:avLst/>
          </a:prstGeom>
          <a:noFill/>
          <a:ln w="9525">
            <a:noFill/>
            <a:miter lim="800000"/>
            <a:headEnd/>
            <a:tailEnd/>
          </a:ln>
          <a:effectLst/>
        </p:spPr>
        <p:txBody>
          <a:bodyPr wrap="square">
            <a:spAutoFit/>
          </a:bodyPr>
          <a:lstStyle/>
          <a:p>
            <a:pPr>
              <a:spcBef>
                <a:spcPct val="50000"/>
              </a:spcBef>
            </a:pPr>
            <a:r>
              <a:rPr lang="es-ES_tradnl" sz="32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Franklin Gothic Book" pitchFamily="34" charset="0"/>
              </a:rPr>
              <a:t>Methodology</a:t>
            </a:r>
            <a:endParaRPr lang="es-ES_tradnl" sz="3200" b="1" dirty="0">
              <a:solidFill>
                <a:srgbClr val="0000FF"/>
              </a:solidFill>
              <a:latin typeface="Franklin Gothic Book" pitchFamily="34" charset="0"/>
            </a:endParaRPr>
          </a:p>
        </p:txBody>
      </p:sp>
    </p:spTree>
    <p:custDataLst>
      <p:tags r:id="rId1"/>
    </p:custDataLst>
    <p:extLst>
      <p:ext uri="{BB962C8B-B14F-4D97-AF65-F5344CB8AC3E}">
        <p14:creationId xmlns:p14="http://schemas.microsoft.com/office/powerpoint/2010/main" val="2799460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55440" y="836712"/>
            <a:ext cx="11017224" cy="2585323"/>
          </a:xfrm>
          <a:prstGeom prst="rect">
            <a:avLst/>
          </a:prstGeom>
          <a:noFill/>
        </p:spPr>
        <p:txBody>
          <a:bodyPr wrap="square" rtlCol="0">
            <a:spAutoFit/>
          </a:bodyPr>
          <a:lstStyle/>
          <a:p>
            <a:pPr algn="just"/>
            <a:r>
              <a:rPr lang="en-US" dirty="0"/>
              <a:t>In our experience, the best way to develop and update this kind of models is combining </a:t>
            </a:r>
            <a:r>
              <a:rPr lang="en-US" dirty="0">
                <a:solidFill>
                  <a:srgbClr val="C00000"/>
                </a:solidFill>
              </a:rPr>
              <a:t>excel files </a:t>
            </a:r>
            <a:r>
              <a:rPr lang="en-US" dirty="0"/>
              <a:t>for database and reporting and </a:t>
            </a:r>
            <a:r>
              <a:rPr lang="en-US" dirty="0">
                <a:solidFill>
                  <a:srgbClr val="C00000"/>
                </a:solidFill>
              </a:rPr>
              <a:t>Eviews</a:t>
            </a:r>
            <a:r>
              <a:rPr lang="en-US" dirty="0"/>
              <a:t> workfile and batch files (programs) to process the information.</a:t>
            </a:r>
          </a:p>
          <a:p>
            <a:pPr algn="just"/>
            <a:endParaRPr lang="en-US" dirty="0"/>
          </a:p>
          <a:p>
            <a:pPr algn="just"/>
            <a:r>
              <a:rPr lang="en-US" dirty="0"/>
              <a:t>For our model developed for the Basque Country, that can be used as a template, we have one excel file with both, historical data base and reporting (</a:t>
            </a:r>
            <a:r>
              <a:rPr lang="en-US" dirty="0">
                <a:solidFill>
                  <a:srgbClr val="C00000"/>
                </a:solidFill>
              </a:rPr>
              <a:t>PHFM.XLSX)</a:t>
            </a:r>
            <a:r>
              <a:rPr lang="en-US" dirty="0"/>
              <a:t>, two Eviews </a:t>
            </a:r>
            <a:r>
              <a:rPr lang="en-US" dirty="0" err="1"/>
              <a:t>workfiles</a:t>
            </a:r>
            <a:r>
              <a:rPr lang="en-US" dirty="0"/>
              <a:t>, </a:t>
            </a:r>
            <a:r>
              <a:rPr lang="en-US" dirty="0">
                <a:solidFill>
                  <a:srgbClr val="C00000"/>
                </a:solidFill>
              </a:rPr>
              <a:t>Monthly.wf1</a:t>
            </a:r>
            <a:r>
              <a:rPr lang="en-US" dirty="0"/>
              <a:t> and </a:t>
            </a:r>
            <a:r>
              <a:rPr lang="en-US" dirty="0">
                <a:solidFill>
                  <a:srgbClr val="C00000"/>
                </a:solidFill>
              </a:rPr>
              <a:t>Quarterly,wf1</a:t>
            </a:r>
            <a:r>
              <a:rPr lang="en-US" dirty="0"/>
              <a:t>, and two Eviews batch files (programs) </a:t>
            </a:r>
            <a:r>
              <a:rPr lang="en-US" dirty="0" err="1">
                <a:solidFill>
                  <a:srgbClr val="C00000"/>
                </a:solidFill>
              </a:rPr>
              <a:t>Update_estimate.prg</a:t>
            </a:r>
            <a:r>
              <a:rPr lang="en-US" dirty="0"/>
              <a:t> and </a:t>
            </a:r>
            <a:r>
              <a:rPr lang="en-US" dirty="0" err="1">
                <a:solidFill>
                  <a:srgbClr val="C00000"/>
                </a:solidFill>
              </a:rPr>
              <a:t>Temp_disagre.prg</a:t>
            </a:r>
            <a:endParaRPr lang="en-US" dirty="0">
              <a:solidFill>
                <a:srgbClr val="C00000"/>
              </a:solidFill>
            </a:endParaRPr>
          </a:p>
          <a:p>
            <a:pPr algn="just"/>
            <a:endParaRPr lang="en-US" dirty="0"/>
          </a:p>
          <a:p>
            <a:pPr algn="just"/>
            <a:endParaRPr lang="en-US" dirty="0"/>
          </a:p>
          <a:p>
            <a:pPr algn="just"/>
            <a:endParaRPr lang="en-US" dirty="0"/>
          </a:p>
        </p:txBody>
      </p:sp>
      <p:sp>
        <p:nvSpPr>
          <p:cNvPr id="4" name="Text Box 2"/>
          <p:cNvSpPr txBox="1">
            <a:spLocks noChangeArrowheads="1"/>
          </p:cNvSpPr>
          <p:nvPr/>
        </p:nvSpPr>
        <p:spPr bwMode="auto">
          <a:xfrm>
            <a:off x="2202499" y="83909"/>
            <a:ext cx="8459787" cy="584775"/>
          </a:xfrm>
          <a:prstGeom prst="rect">
            <a:avLst/>
          </a:prstGeom>
          <a:noFill/>
          <a:ln w="9525">
            <a:noFill/>
            <a:miter lim="800000"/>
            <a:headEnd/>
            <a:tailEnd/>
          </a:ln>
          <a:effectLst/>
        </p:spPr>
        <p:txBody>
          <a:bodyPr wrap="square">
            <a:spAutoFit/>
          </a:bodyPr>
          <a:lstStyle/>
          <a:p>
            <a:pPr eaLnBrk="0" hangingPunct="0">
              <a:spcBef>
                <a:spcPct val="50000"/>
              </a:spcBef>
            </a:pPr>
            <a:r>
              <a:rPr lang="en-US" sz="32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Franklin Gothic Book" pitchFamily="34" charset="0"/>
              </a:rPr>
              <a:t>Practical implementation</a:t>
            </a:r>
            <a:endParaRPr lang="en-US" sz="3200" b="1">
              <a:solidFill>
                <a:srgbClr val="0000FF"/>
              </a:solidFill>
              <a:latin typeface="Franklin Gothic Book" pitchFamily="34" charset="0"/>
            </a:endParaRPr>
          </a:p>
        </p:txBody>
      </p:sp>
      <p:sp>
        <p:nvSpPr>
          <p:cNvPr id="3" name="Oval 1089">
            <a:extLst>
              <a:ext uri="{FF2B5EF4-FFF2-40B4-BE49-F238E27FC236}">
                <a16:creationId xmlns:a16="http://schemas.microsoft.com/office/drawing/2014/main" id="{B1539A28-FBC7-797A-097E-600F7157BC8B}"/>
              </a:ext>
            </a:extLst>
          </p:cNvPr>
          <p:cNvSpPr>
            <a:spLocks noChangeArrowheads="1"/>
          </p:cNvSpPr>
          <p:nvPr/>
        </p:nvSpPr>
        <p:spPr bwMode="auto">
          <a:xfrm>
            <a:off x="1529714" y="91116"/>
            <a:ext cx="533400" cy="533400"/>
          </a:xfrm>
          <a:prstGeom prst="ellipse">
            <a:avLst/>
          </a:prstGeom>
          <a:solidFill>
            <a:srgbClr val="FF9900"/>
          </a:solidFill>
          <a:ln w="9525">
            <a:noFill/>
            <a:round/>
            <a:headEnd/>
            <a:tailEnd/>
          </a:ln>
          <a:effectLst>
            <a:innerShdw blurRad="215900" dist="25400" dir="2400000">
              <a:prstClr val="black"/>
            </a:innerShdw>
          </a:effectLst>
          <a:scene3d>
            <a:camera prst="orthographicFront"/>
            <a:lightRig rig="threePt" dir="t"/>
          </a:scene3d>
          <a:sp3d prstMaterial="metal"/>
        </p:spPr>
        <p:txBody>
          <a:bodyPr wrap="none" anchor="ctr"/>
          <a:lstStyle/>
          <a:p>
            <a:endParaRPr lang="es-ES"/>
          </a:p>
        </p:txBody>
      </p:sp>
      <p:sp>
        <p:nvSpPr>
          <p:cNvPr id="6" name="3 Almacenamiento interno">
            <a:extLst>
              <a:ext uri="{FF2B5EF4-FFF2-40B4-BE49-F238E27FC236}">
                <a16:creationId xmlns:a16="http://schemas.microsoft.com/office/drawing/2014/main" id="{71C11036-75D1-4556-963E-C2094F7E5242}"/>
              </a:ext>
            </a:extLst>
          </p:cNvPr>
          <p:cNvSpPr/>
          <p:nvPr/>
        </p:nvSpPr>
        <p:spPr>
          <a:xfrm>
            <a:off x="1537917" y="3997683"/>
            <a:ext cx="2448272" cy="1440160"/>
          </a:xfrm>
          <a:prstGeom prst="flowChartInternalStorage">
            <a:avLst/>
          </a:prstGeom>
          <a:blipFill dpi="0" rotWithShape="1">
            <a:blip r:embed="rId4">
              <a:alphaModFix amt="32000"/>
              <a:extLst>
                <a:ext uri="{BEBA8EAE-BF5A-486C-A8C5-ECC9F3942E4B}">
                  <a14:imgProps xmlns:a14="http://schemas.microsoft.com/office/drawing/2010/main">
                    <a14:imgLayer r:embed="rId5">
                      <a14:imgEffect>
                        <a14:sharpenSoften amount="-56000"/>
                      </a14:imgEffect>
                    </a14:imgLayer>
                  </a14:imgProps>
                </a:ext>
              </a:extLst>
            </a:blip>
            <a:srcRect/>
            <a:stretch>
              <a:fillRect/>
            </a:stretch>
          </a:blipFill>
          <a:ln w="38100">
            <a:solidFill>
              <a:srgbClr val="339933"/>
            </a:solid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ES" sz="2400" b="1" dirty="0">
                <a:solidFill>
                  <a:srgbClr val="339933"/>
                </a:solidFill>
                <a:latin typeface="+mj-lt"/>
                <a:cs typeface="Times New Roman" panose="02020603050405020304" pitchFamily="18" charset="0"/>
              </a:rPr>
              <a:t>PHFM</a:t>
            </a:r>
            <a:r>
              <a:rPr kumimoji="0" lang="es-ES" sz="2400" b="1" i="0" u="none" strike="noStrike" cap="none" normalizeH="0" baseline="0" dirty="0">
                <a:ln>
                  <a:noFill/>
                </a:ln>
                <a:solidFill>
                  <a:srgbClr val="339933"/>
                </a:solidFill>
                <a:latin typeface="+mj-lt"/>
                <a:cs typeface="Times New Roman" panose="02020603050405020304" pitchFamily="18" charset="0"/>
              </a:rPr>
              <a:t>.XLSX</a:t>
            </a:r>
          </a:p>
        </p:txBody>
      </p:sp>
      <p:sp>
        <p:nvSpPr>
          <p:cNvPr id="7" name="4 Documento">
            <a:extLst>
              <a:ext uri="{FF2B5EF4-FFF2-40B4-BE49-F238E27FC236}">
                <a16:creationId xmlns:a16="http://schemas.microsoft.com/office/drawing/2014/main" id="{A6BDDA77-328F-B68F-F70F-ABC52BC6ABB2}"/>
              </a:ext>
            </a:extLst>
          </p:cNvPr>
          <p:cNvSpPr/>
          <p:nvPr/>
        </p:nvSpPr>
        <p:spPr>
          <a:xfrm>
            <a:off x="4446105" y="3997683"/>
            <a:ext cx="1329539" cy="1440159"/>
          </a:xfrm>
          <a:prstGeom prst="flowChartDocument">
            <a:avLst/>
          </a:prstGeom>
          <a:blipFill dpi="0" rotWithShape="1">
            <a:blip r:embed="rId6">
              <a:alphaModFix amt="32000"/>
            </a:blip>
            <a:srcRect/>
            <a:stretch>
              <a:fillRect/>
            </a:stretch>
          </a:blipFill>
          <a:ln w="38100">
            <a:solidFill>
              <a:schemeClr val="accent1"/>
            </a:solid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err="1">
                <a:ln>
                  <a:noFill/>
                </a:ln>
                <a:solidFill>
                  <a:srgbClr val="006699"/>
                </a:solidFill>
                <a:latin typeface="+mj-lt"/>
                <a:cs typeface="Times New Roman" panose="02020603050405020304" pitchFamily="18" charset="0"/>
              </a:rPr>
              <a:t>Update</a:t>
            </a:r>
            <a:r>
              <a:rPr kumimoji="0" lang="es-ES" b="1" i="0" u="none" strike="noStrike" cap="none" normalizeH="0" baseline="0" dirty="0">
                <a:ln>
                  <a:noFill/>
                </a:ln>
                <a:solidFill>
                  <a:srgbClr val="006699"/>
                </a:solidFill>
                <a:latin typeface="+mj-lt"/>
                <a:cs typeface="Times New Roman" panose="02020603050405020304" pitchFamily="18" charset="0"/>
              </a:rPr>
              <a:t>_</a:t>
            </a:r>
          </a:p>
          <a:p>
            <a:pPr marL="0" marR="0" indent="0" algn="ctr" defTabSz="914400" rtl="0" eaLnBrk="1" fontAlgn="base" latinLnBrk="0" hangingPunct="1">
              <a:lnSpc>
                <a:spcPct val="100000"/>
              </a:lnSpc>
              <a:spcBef>
                <a:spcPct val="0"/>
              </a:spcBef>
              <a:spcAft>
                <a:spcPct val="0"/>
              </a:spcAft>
              <a:buClrTx/>
              <a:buSzTx/>
              <a:buFontTx/>
              <a:buNone/>
              <a:tabLst/>
            </a:pPr>
            <a:r>
              <a:rPr kumimoji="0" lang="es-ES" b="1" i="0" u="none" strike="noStrike" cap="none" normalizeH="0" baseline="0" dirty="0" err="1">
                <a:ln>
                  <a:noFill/>
                </a:ln>
                <a:solidFill>
                  <a:srgbClr val="006699"/>
                </a:solidFill>
                <a:latin typeface="+mj-lt"/>
                <a:cs typeface="Times New Roman" panose="02020603050405020304" pitchFamily="18" charset="0"/>
              </a:rPr>
              <a:t>estimate.prg</a:t>
            </a:r>
            <a:endParaRPr lang="es-ES" b="1" dirty="0">
              <a:solidFill>
                <a:srgbClr val="006699"/>
              </a:solidFill>
              <a:latin typeface="+mj-lt"/>
              <a:cs typeface="Times New Roman" panose="02020603050405020304" pitchFamily="18" charset="0"/>
            </a:endParaRPr>
          </a:p>
        </p:txBody>
      </p:sp>
      <p:graphicFrame>
        <p:nvGraphicFramePr>
          <p:cNvPr id="8" name="6 Diagrama">
            <a:extLst>
              <a:ext uri="{FF2B5EF4-FFF2-40B4-BE49-F238E27FC236}">
                <a16:creationId xmlns:a16="http://schemas.microsoft.com/office/drawing/2014/main" id="{E540DEE7-5415-4762-A756-B842F4648D1B}"/>
              </a:ext>
            </a:extLst>
          </p:cNvPr>
          <p:cNvGraphicFramePr/>
          <p:nvPr>
            <p:extLst>
              <p:ext uri="{D42A27DB-BD31-4B8C-83A1-F6EECF244321}">
                <p14:modId xmlns:p14="http://schemas.microsoft.com/office/powerpoint/2010/main" val="1493042472"/>
              </p:ext>
            </p:extLst>
          </p:nvPr>
        </p:nvGraphicFramePr>
        <p:xfrm>
          <a:off x="4166346" y="2782940"/>
          <a:ext cx="1566000" cy="7362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13 Almacenamiento interno">
            <a:extLst>
              <a:ext uri="{FF2B5EF4-FFF2-40B4-BE49-F238E27FC236}">
                <a16:creationId xmlns:a16="http://schemas.microsoft.com/office/drawing/2014/main" id="{DD0B9669-3B5F-8641-EF01-57EC9617F637}"/>
              </a:ext>
            </a:extLst>
          </p:cNvPr>
          <p:cNvSpPr/>
          <p:nvPr/>
        </p:nvSpPr>
        <p:spPr>
          <a:xfrm>
            <a:off x="8169120" y="4005064"/>
            <a:ext cx="1599287" cy="1008112"/>
          </a:xfrm>
          <a:prstGeom prst="flowChartInternalStorage">
            <a:avLst/>
          </a:prstGeom>
          <a:blipFill dpi="0" rotWithShape="1">
            <a:blip r:embed="rId4">
              <a:alphaModFix amt="32000"/>
              <a:extLst>
                <a:ext uri="{BEBA8EAE-BF5A-486C-A8C5-ECC9F3942E4B}">
                  <a14:imgProps xmlns:a14="http://schemas.microsoft.com/office/drawing/2010/main">
                    <a14:imgLayer r:embed="rId5">
                      <a14:imgEffect>
                        <a14:sharpenSoften amount="-56000"/>
                      </a14:imgEffect>
                    </a14:imgLayer>
                  </a14:imgProps>
                </a:ext>
              </a:extLst>
            </a:blip>
            <a:srcRect/>
            <a:stretch>
              <a:fillRect/>
            </a:stretch>
          </a:blipFill>
          <a:ln w="38100">
            <a:solidFill>
              <a:srgbClr val="339933"/>
            </a:solid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ES" sz="2000" b="1" dirty="0">
                <a:solidFill>
                  <a:srgbClr val="339933"/>
                </a:solidFill>
                <a:latin typeface="+mj-lt"/>
                <a:cs typeface="Times New Roman" panose="02020603050405020304" pitchFamily="18" charset="0"/>
              </a:rPr>
              <a:t>Forecasting </a:t>
            </a:r>
          </a:p>
          <a:p>
            <a:pPr marL="0" marR="0" indent="0" algn="ctr" defTabSz="914400" rtl="0" eaLnBrk="1" fontAlgn="base" latinLnBrk="0" hangingPunct="1">
              <a:lnSpc>
                <a:spcPct val="100000"/>
              </a:lnSpc>
              <a:spcBef>
                <a:spcPct val="0"/>
              </a:spcBef>
              <a:spcAft>
                <a:spcPct val="0"/>
              </a:spcAft>
              <a:buClrTx/>
              <a:buSzTx/>
              <a:buFontTx/>
              <a:buNone/>
              <a:tabLst/>
            </a:pPr>
            <a:r>
              <a:rPr lang="es-ES" sz="2000" b="1" dirty="0">
                <a:solidFill>
                  <a:srgbClr val="339933"/>
                </a:solidFill>
                <a:latin typeface="+mj-lt"/>
                <a:cs typeface="Times New Roman" panose="02020603050405020304" pitchFamily="18" charset="0"/>
              </a:rPr>
              <a:t>output.xls</a:t>
            </a:r>
            <a:endParaRPr kumimoji="0" lang="es-ES" sz="2000" b="1" i="0" u="none" strike="noStrike" cap="none" normalizeH="0" baseline="0" dirty="0">
              <a:ln>
                <a:noFill/>
              </a:ln>
              <a:solidFill>
                <a:srgbClr val="339933"/>
              </a:solidFill>
              <a:latin typeface="+mj-lt"/>
              <a:cs typeface="Times New Roman" panose="02020603050405020304" pitchFamily="18" charset="0"/>
            </a:endParaRPr>
          </a:p>
        </p:txBody>
      </p:sp>
      <p:sp>
        <p:nvSpPr>
          <p:cNvPr id="10" name="12 Flecha derecha">
            <a:extLst>
              <a:ext uri="{FF2B5EF4-FFF2-40B4-BE49-F238E27FC236}">
                <a16:creationId xmlns:a16="http://schemas.microsoft.com/office/drawing/2014/main" id="{3B752EED-092D-3A30-0DD5-BA1266C275B1}"/>
              </a:ext>
            </a:extLst>
          </p:cNvPr>
          <p:cNvSpPr/>
          <p:nvPr/>
        </p:nvSpPr>
        <p:spPr>
          <a:xfrm>
            <a:off x="3963109" y="4199273"/>
            <a:ext cx="406475" cy="1036981"/>
          </a:xfrm>
          <a:prstGeom prst="rightArrow">
            <a:avLst/>
          </a:prstGeom>
          <a:solidFill>
            <a:srgbClr val="C00000"/>
          </a:solidFill>
          <a:ln>
            <a:no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2800" b="0" i="0" u="none" strike="noStrike" cap="none" normalizeH="0" baseline="0">
              <a:ln>
                <a:noFill/>
              </a:ln>
              <a:solidFill>
                <a:srgbClr val="006699"/>
              </a:solidFill>
              <a:effectLst>
                <a:outerShdw blurRad="38100" dist="38100" dir="2700000" algn="tl">
                  <a:srgbClr val="000000">
                    <a:alpha val="43137"/>
                  </a:srgbClr>
                </a:outerShdw>
              </a:effectLst>
              <a:latin typeface="Bodoni Poster" pitchFamily="18" charset="0"/>
            </a:endParaRPr>
          </a:p>
        </p:txBody>
      </p:sp>
      <p:sp>
        <p:nvSpPr>
          <p:cNvPr id="11" name="15 Flecha derecha">
            <a:extLst>
              <a:ext uri="{FF2B5EF4-FFF2-40B4-BE49-F238E27FC236}">
                <a16:creationId xmlns:a16="http://schemas.microsoft.com/office/drawing/2014/main" id="{0EF1796E-A1A4-90E5-C0BC-6190BCE73B02}"/>
              </a:ext>
            </a:extLst>
          </p:cNvPr>
          <p:cNvSpPr/>
          <p:nvPr/>
        </p:nvSpPr>
        <p:spPr>
          <a:xfrm>
            <a:off x="5853359" y="4106760"/>
            <a:ext cx="406475" cy="1036981"/>
          </a:xfrm>
          <a:prstGeom prst="rightArrow">
            <a:avLst/>
          </a:prstGeom>
          <a:solidFill>
            <a:srgbClr val="C00000"/>
          </a:solidFill>
          <a:ln>
            <a:no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2800" b="0" i="0" u="none" strike="noStrike" cap="none" normalizeH="0" baseline="0">
              <a:ln>
                <a:noFill/>
              </a:ln>
              <a:solidFill>
                <a:srgbClr val="006699"/>
              </a:solidFill>
              <a:effectLst>
                <a:outerShdw blurRad="38100" dist="38100" dir="2700000" algn="tl">
                  <a:srgbClr val="000000">
                    <a:alpha val="43137"/>
                  </a:srgbClr>
                </a:outerShdw>
              </a:effectLst>
              <a:latin typeface="Bodoni Poster" pitchFamily="18" charset="0"/>
            </a:endParaRPr>
          </a:p>
        </p:txBody>
      </p:sp>
      <p:graphicFrame>
        <p:nvGraphicFramePr>
          <p:cNvPr id="12" name="6 Diagrama">
            <a:extLst>
              <a:ext uri="{FF2B5EF4-FFF2-40B4-BE49-F238E27FC236}">
                <a16:creationId xmlns:a16="http://schemas.microsoft.com/office/drawing/2014/main" id="{235338F5-3987-D1FB-B6B2-9FF873FB7ADF}"/>
              </a:ext>
            </a:extLst>
          </p:cNvPr>
          <p:cNvGraphicFramePr/>
          <p:nvPr>
            <p:extLst>
              <p:ext uri="{D42A27DB-BD31-4B8C-83A1-F6EECF244321}">
                <p14:modId xmlns:p14="http://schemas.microsoft.com/office/powerpoint/2010/main" val="2428821978"/>
              </p:ext>
            </p:extLst>
          </p:nvPr>
        </p:nvGraphicFramePr>
        <p:xfrm>
          <a:off x="6156121" y="2801453"/>
          <a:ext cx="1566000" cy="73620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3" name="4 Documento">
            <a:extLst>
              <a:ext uri="{FF2B5EF4-FFF2-40B4-BE49-F238E27FC236}">
                <a16:creationId xmlns:a16="http://schemas.microsoft.com/office/drawing/2014/main" id="{2C723801-42A9-F3C5-0B2A-639DFFF99FBD}"/>
              </a:ext>
            </a:extLst>
          </p:cNvPr>
          <p:cNvSpPr/>
          <p:nvPr/>
        </p:nvSpPr>
        <p:spPr>
          <a:xfrm>
            <a:off x="6307613" y="4005064"/>
            <a:ext cx="1329539" cy="1440159"/>
          </a:xfrm>
          <a:prstGeom prst="flowChartDocument">
            <a:avLst/>
          </a:prstGeom>
          <a:blipFill dpi="0" rotWithShape="1">
            <a:blip r:embed="rId6">
              <a:alphaModFix amt="32000"/>
            </a:blip>
            <a:srcRect/>
            <a:stretch>
              <a:fillRect/>
            </a:stretch>
          </a:blipFill>
          <a:ln w="38100">
            <a:solidFill>
              <a:schemeClr val="accent1"/>
            </a:solid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s-ES" b="1" dirty="0" err="1">
                <a:solidFill>
                  <a:srgbClr val="006699"/>
                </a:solidFill>
                <a:latin typeface="+mj-lt"/>
                <a:cs typeface="Times New Roman" panose="02020603050405020304" pitchFamily="18" charset="0"/>
              </a:rPr>
              <a:t>Temp</a:t>
            </a:r>
            <a:r>
              <a:rPr lang="es-ES" b="1" dirty="0">
                <a:solidFill>
                  <a:srgbClr val="006699"/>
                </a:solidFill>
                <a:latin typeface="+mj-lt"/>
                <a:cs typeface="Times New Roman" panose="02020603050405020304" pitchFamily="18" charset="0"/>
              </a:rPr>
              <a:t>_</a:t>
            </a:r>
          </a:p>
          <a:p>
            <a:pPr marL="0" marR="0" indent="0" algn="ctr" defTabSz="914400" rtl="0" eaLnBrk="1" fontAlgn="base" latinLnBrk="0" hangingPunct="1">
              <a:lnSpc>
                <a:spcPct val="100000"/>
              </a:lnSpc>
              <a:spcBef>
                <a:spcPct val="0"/>
              </a:spcBef>
              <a:spcAft>
                <a:spcPct val="0"/>
              </a:spcAft>
              <a:buClrTx/>
              <a:buSzTx/>
              <a:buFontTx/>
              <a:buNone/>
              <a:tabLst/>
            </a:pPr>
            <a:r>
              <a:rPr lang="es-ES" b="1" dirty="0" err="1">
                <a:solidFill>
                  <a:srgbClr val="006699"/>
                </a:solidFill>
                <a:latin typeface="+mj-lt"/>
                <a:cs typeface="Times New Roman" panose="02020603050405020304" pitchFamily="18" charset="0"/>
              </a:rPr>
              <a:t>disagre.prg</a:t>
            </a:r>
            <a:endParaRPr lang="es-ES" b="1" dirty="0">
              <a:solidFill>
                <a:srgbClr val="006699"/>
              </a:solidFill>
              <a:latin typeface="+mj-lt"/>
              <a:cs typeface="Times New Roman" panose="02020603050405020304" pitchFamily="18" charset="0"/>
            </a:endParaRPr>
          </a:p>
        </p:txBody>
      </p:sp>
      <p:sp>
        <p:nvSpPr>
          <p:cNvPr id="14" name="Flecha: curvada hacia la izquierda 13">
            <a:extLst>
              <a:ext uri="{FF2B5EF4-FFF2-40B4-BE49-F238E27FC236}">
                <a16:creationId xmlns:a16="http://schemas.microsoft.com/office/drawing/2014/main" id="{6279EEAD-9491-D64B-DF23-4C08EA6AC69D}"/>
              </a:ext>
            </a:extLst>
          </p:cNvPr>
          <p:cNvSpPr/>
          <p:nvPr/>
        </p:nvSpPr>
        <p:spPr>
          <a:xfrm rot="5078691">
            <a:off x="5704232" y="2757011"/>
            <a:ext cx="1111201" cy="6197045"/>
          </a:xfrm>
          <a:prstGeom prst="curvedLef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Conector: angular 17">
            <a:extLst>
              <a:ext uri="{FF2B5EF4-FFF2-40B4-BE49-F238E27FC236}">
                <a16:creationId xmlns:a16="http://schemas.microsoft.com/office/drawing/2014/main" id="{D4A0A5A1-9519-E1E4-68C5-6A8444A58CC9}"/>
              </a:ext>
            </a:extLst>
          </p:cNvPr>
          <p:cNvCxnSpPr>
            <a:stCxn id="7" idx="0"/>
            <a:endCxn id="8" idx="2"/>
          </p:cNvCxnSpPr>
          <p:nvPr/>
        </p:nvCxnSpPr>
        <p:spPr>
          <a:xfrm rot="16200000" flipV="1">
            <a:off x="4790844" y="3677651"/>
            <a:ext cx="478534" cy="161529"/>
          </a:xfrm>
          <a:prstGeom prst="bentConnector3">
            <a:avLst>
              <a:gd name="adj1" fmla="val 681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BF23D704-F180-B028-6218-A11C46419F73}"/>
              </a:ext>
            </a:extLst>
          </p:cNvPr>
          <p:cNvCxnSpPr>
            <a:stCxn id="7" idx="0"/>
            <a:endCxn id="12" idx="2"/>
          </p:cNvCxnSpPr>
          <p:nvPr/>
        </p:nvCxnSpPr>
        <p:spPr>
          <a:xfrm rot="5400000" flipH="1" flipV="1">
            <a:off x="5794988" y="2853550"/>
            <a:ext cx="460021" cy="1828246"/>
          </a:xfrm>
          <a:prstGeom prst="bentConnector3">
            <a:avLst>
              <a:gd name="adj1" fmla="val 667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angular 21">
            <a:extLst>
              <a:ext uri="{FF2B5EF4-FFF2-40B4-BE49-F238E27FC236}">
                <a16:creationId xmlns:a16="http://schemas.microsoft.com/office/drawing/2014/main" id="{346EC851-D255-F603-3718-DFF909DE76DD}"/>
              </a:ext>
            </a:extLst>
          </p:cNvPr>
          <p:cNvCxnSpPr>
            <a:stCxn id="6" idx="0"/>
            <a:endCxn id="8" idx="2"/>
          </p:cNvCxnSpPr>
          <p:nvPr/>
        </p:nvCxnSpPr>
        <p:spPr>
          <a:xfrm rot="5400000" flipH="1" flipV="1">
            <a:off x="3616432" y="2664770"/>
            <a:ext cx="478534" cy="2187293"/>
          </a:xfrm>
          <a:prstGeom prst="bentConnector3">
            <a:avLst>
              <a:gd name="adj1" fmla="val 6810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r 27">
            <a:extLst>
              <a:ext uri="{FF2B5EF4-FFF2-40B4-BE49-F238E27FC236}">
                <a16:creationId xmlns:a16="http://schemas.microsoft.com/office/drawing/2014/main" id="{8B4DDD08-3650-0BFE-0BFD-DA0C6F853B8D}"/>
              </a:ext>
            </a:extLst>
          </p:cNvPr>
          <p:cNvCxnSpPr>
            <a:stCxn id="13" idx="0"/>
            <a:endCxn id="8" idx="2"/>
          </p:cNvCxnSpPr>
          <p:nvPr/>
        </p:nvCxnSpPr>
        <p:spPr>
          <a:xfrm rot="16200000" flipV="1">
            <a:off x="5717908" y="2750588"/>
            <a:ext cx="485915" cy="20230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9">
            <a:extLst>
              <a:ext uri="{FF2B5EF4-FFF2-40B4-BE49-F238E27FC236}">
                <a16:creationId xmlns:a16="http://schemas.microsoft.com/office/drawing/2014/main" id="{17AF7F44-E83D-3E15-A73F-40AECAE5E36D}"/>
              </a:ext>
            </a:extLst>
          </p:cNvPr>
          <p:cNvCxnSpPr>
            <a:stCxn id="13" idx="0"/>
          </p:cNvCxnSpPr>
          <p:nvPr/>
        </p:nvCxnSpPr>
        <p:spPr>
          <a:xfrm rot="16200000" flipV="1">
            <a:off x="6722051" y="3754732"/>
            <a:ext cx="467402" cy="332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15 Flecha derecha">
            <a:extLst>
              <a:ext uri="{FF2B5EF4-FFF2-40B4-BE49-F238E27FC236}">
                <a16:creationId xmlns:a16="http://schemas.microsoft.com/office/drawing/2014/main" id="{4C789D53-7ED4-FB60-6E75-9E4FBE89D881}"/>
              </a:ext>
            </a:extLst>
          </p:cNvPr>
          <p:cNvSpPr/>
          <p:nvPr/>
        </p:nvSpPr>
        <p:spPr>
          <a:xfrm>
            <a:off x="7690593" y="4040617"/>
            <a:ext cx="406475" cy="1036981"/>
          </a:xfrm>
          <a:prstGeom prst="rightArrow">
            <a:avLst/>
          </a:prstGeom>
          <a:solidFill>
            <a:srgbClr val="C00000"/>
          </a:solidFill>
          <a:ln>
            <a:no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ES" sz="2800" b="0" i="0" u="none" strike="noStrike" cap="none" normalizeH="0" baseline="0">
              <a:ln>
                <a:noFill/>
              </a:ln>
              <a:solidFill>
                <a:srgbClr val="006699"/>
              </a:solidFill>
              <a:effectLst>
                <a:outerShdw blurRad="38100" dist="38100" dir="2700000" algn="tl">
                  <a:srgbClr val="000000">
                    <a:alpha val="43137"/>
                  </a:srgbClr>
                </a:outerShdw>
              </a:effectLst>
              <a:latin typeface="Bodoni Poster" pitchFamily="18" charset="0"/>
            </a:endParaRPr>
          </a:p>
        </p:txBody>
      </p:sp>
    </p:spTree>
    <p:custDataLst>
      <p:tags r:id="rId1"/>
    </p:custDataLst>
    <p:extLst>
      <p:ext uri="{BB962C8B-B14F-4D97-AF65-F5344CB8AC3E}">
        <p14:creationId xmlns:p14="http://schemas.microsoft.com/office/powerpoint/2010/main" val="300763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4 CuadroTexto">
            <a:extLst>
              <a:ext uri="{FF2B5EF4-FFF2-40B4-BE49-F238E27FC236}">
                <a16:creationId xmlns:a16="http://schemas.microsoft.com/office/drawing/2014/main" id="{8379FBE5-7106-1AB5-8EEA-37E05A54A8F6}"/>
              </a:ext>
            </a:extLst>
          </p:cNvPr>
          <p:cNvSpPr txBox="1">
            <a:spLocks noChangeArrowheads="1"/>
          </p:cNvSpPr>
          <p:nvPr/>
        </p:nvSpPr>
        <p:spPr bwMode="auto">
          <a:xfrm>
            <a:off x="1670844" y="3127743"/>
            <a:ext cx="885031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s-ES" altLang="es-ES" sz="2400" dirty="0">
                <a:latin typeface="Times New Roman" panose="02020603050405020304" pitchFamily="18" charset="0"/>
                <a:cs typeface="Times New Roman" panose="02020603050405020304" pitchFamily="18" charset="0"/>
              </a:rPr>
              <a:t>Further information:</a:t>
            </a:r>
          </a:p>
          <a:p>
            <a:pPr algn="ctr" eaLnBrk="1" hangingPunct="1"/>
            <a:r>
              <a:rPr lang="es-ES" altLang="es-ES" sz="2400" dirty="0">
                <a:latin typeface="Times New Roman" panose="02020603050405020304" pitchFamily="18" charset="0"/>
                <a:cs typeface="Times New Roman" panose="02020603050405020304" pitchFamily="18" charset="0"/>
                <a:hlinkClick r:id="rId4"/>
              </a:rPr>
              <a:t>www.ceprede.es</a:t>
            </a:r>
            <a:endParaRPr lang="es-ES" altLang="es-ES" sz="2400" dirty="0">
              <a:latin typeface="Times New Roman" panose="02020603050405020304" pitchFamily="18" charset="0"/>
              <a:cs typeface="Times New Roman" panose="02020603050405020304" pitchFamily="18" charset="0"/>
            </a:endParaRPr>
          </a:p>
          <a:p>
            <a:pPr algn="ctr" eaLnBrk="1" hangingPunct="1"/>
            <a:endParaRPr lang="es-ES" altLang="es-ES" sz="2400" dirty="0">
              <a:latin typeface="Times New Roman" panose="02020603050405020304" pitchFamily="18" charset="0"/>
              <a:cs typeface="Times New Roman" panose="02020603050405020304" pitchFamily="18" charset="0"/>
            </a:endParaRPr>
          </a:p>
          <a:p>
            <a:pPr algn="ctr" eaLnBrk="1" hangingPunct="1"/>
            <a:r>
              <a:rPr lang="es-ES" altLang="es-ES" sz="2400" dirty="0">
                <a:latin typeface="Times New Roman" panose="02020603050405020304" pitchFamily="18" charset="0"/>
                <a:cs typeface="Times New Roman" panose="02020603050405020304" pitchFamily="18" charset="0"/>
              </a:rPr>
              <a:t>Contact at:</a:t>
            </a:r>
          </a:p>
          <a:p>
            <a:pPr algn="ctr" eaLnBrk="1" hangingPunct="1"/>
            <a:r>
              <a:rPr lang="es-ES" altLang="es-ES" sz="2400" dirty="0">
                <a:latin typeface="Times New Roman" panose="02020603050405020304" pitchFamily="18" charset="0"/>
                <a:cs typeface="Times New Roman" panose="02020603050405020304" pitchFamily="18" charset="0"/>
              </a:rPr>
              <a:t>julian.perez@ceprede.es</a:t>
            </a:r>
            <a:endParaRPr lang="es-ES" altLang="es-ES" sz="1200" dirty="0">
              <a:latin typeface="Times New Roman" panose="02020603050405020304" pitchFamily="18" charset="0"/>
              <a:cs typeface="Times New Roman" panose="02020603050405020304" pitchFamily="18" charset="0"/>
            </a:endParaRPr>
          </a:p>
          <a:p>
            <a:pPr algn="ctr" eaLnBrk="1" hangingPunct="1"/>
            <a:r>
              <a:rPr lang="es-ES" altLang="es-ES" sz="2400" dirty="0">
                <a:latin typeface="Times New Roman" panose="02020603050405020304" pitchFamily="18" charset="0"/>
                <a:cs typeface="Times New Roman" panose="02020603050405020304" pitchFamily="18" charset="0"/>
              </a:rPr>
              <a:t>julian.perez@uam.es</a:t>
            </a:r>
          </a:p>
        </p:txBody>
      </p:sp>
      <p:sp>
        <p:nvSpPr>
          <p:cNvPr id="3076" name="7 CuadroTexto">
            <a:extLst>
              <a:ext uri="{FF2B5EF4-FFF2-40B4-BE49-F238E27FC236}">
                <a16:creationId xmlns:a16="http://schemas.microsoft.com/office/drawing/2014/main" id="{C3C5900D-4152-C446-8D3C-A887488051B6}"/>
              </a:ext>
            </a:extLst>
          </p:cNvPr>
          <p:cNvSpPr txBox="1">
            <a:spLocks noChangeArrowheads="1"/>
          </p:cNvSpPr>
          <p:nvPr/>
        </p:nvSpPr>
        <p:spPr bwMode="auto">
          <a:xfrm>
            <a:off x="1698625" y="452438"/>
            <a:ext cx="87947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s-ES" sz="7200" b="1" dirty="0">
                <a:solidFill>
                  <a:srgbClr val="FFC000"/>
                </a:solidFill>
                <a:latin typeface="Times New Roman" panose="02020603050405020304" pitchFamily="18" charset="0"/>
                <a:cs typeface="Times New Roman" panose="02020603050405020304" pitchFamily="18" charset="0"/>
              </a:rPr>
              <a:t>Thank you very much for your attention</a:t>
            </a:r>
          </a:p>
        </p:txBody>
      </p:sp>
    </p:spTree>
    <p:custDataLst>
      <p:tags r:id="rId1"/>
    </p:custDataLst>
    <p:extLst>
      <p:ext uri="{BB962C8B-B14F-4D97-AF65-F5344CB8AC3E}">
        <p14:creationId xmlns:p14="http://schemas.microsoft.com/office/powerpoint/2010/main" val="308131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59396" y="730889"/>
            <a:ext cx="11532604" cy="4832092"/>
          </a:xfrm>
          <a:prstGeom prst="rect">
            <a:avLst/>
          </a:prstGeom>
          <a:noFill/>
        </p:spPr>
        <p:txBody>
          <a:bodyPr wrap="square" rtlCol="0">
            <a:spAutoFit/>
          </a:bodyPr>
          <a:lstStyle/>
          <a:p>
            <a:pPr algn="just"/>
            <a:r>
              <a:rPr lang="en-US" sz="2000" b="1" dirty="0">
                <a:solidFill>
                  <a:schemeClr val="accent2"/>
                </a:solidFill>
              </a:rPr>
              <a:t>DESCRIPTION:</a:t>
            </a:r>
          </a:p>
          <a:p>
            <a:pPr algn="just"/>
            <a:r>
              <a:rPr lang="en-US" b="1" dirty="0">
                <a:solidFill>
                  <a:schemeClr val="accent2"/>
                </a:solidFill>
              </a:rPr>
              <a:t>
</a:t>
            </a:r>
            <a:r>
              <a:rPr lang="en-US" dirty="0"/>
              <a:t>The methodology proposed for the (Philippine's High Frequency Model) </a:t>
            </a:r>
            <a:r>
              <a:rPr lang="en-US" b="1" dirty="0"/>
              <a:t>PHFM</a:t>
            </a:r>
            <a:r>
              <a:rPr lang="en-US" dirty="0"/>
              <a:t> is based on the high-frequency models proposed by Klein y </a:t>
            </a:r>
            <a:r>
              <a:rPr lang="en-US" dirty="0" err="1"/>
              <a:t>Sojo</a:t>
            </a:r>
            <a:r>
              <a:rPr lang="en-US" dirty="0"/>
              <a:t> (1989) which was originally based on </a:t>
            </a:r>
            <a:r>
              <a:rPr lang="en-US" b="1" dirty="0"/>
              <a:t>Principal Components </a:t>
            </a:r>
            <a:r>
              <a:rPr lang="en-US" dirty="0"/>
              <a:t>technique, that we further extend to </a:t>
            </a:r>
            <a:r>
              <a:rPr lang="en-US" b="1" dirty="0"/>
              <a:t>Dynamic Factor Analysis</a:t>
            </a:r>
            <a:r>
              <a:rPr lang="en-US" dirty="0"/>
              <a:t>. </a:t>
            </a:r>
          </a:p>
          <a:p>
            <a:pPr algn="just"/>
            <a:endParaRPr lang="en-US" dirty="0"/>
          </a:p>
          <a:p>
            <a:pPr algn="just"/>
            <a:r>
              <a:rPr lang="en-US" dirty="0"/>
              <a:t>The PC technique are founded on the idea that given a set of variables highly correlated with a reference variable, it can be constructed a set of indicators that are uncorrelated linear combinations of the original set of variables and that can explain the total variation of it.</a:t>
            </a:r>
          </a:p>
          <a:p>
            <a:pPr algn="just"/>
            <a:endParaRPr lang="en-US" dirty="0"/>
          </a:p>
          <a:p>
            <a:pPr algn="just"/>
            <a:r>
              <a:rPr lang="en-US" dirty="0"/>
              <a:t> In this way, we can use the principal components (factors) as explanatory variables of the reference indicator (i.e. macroeconomic aggregates)</a:t>
            </a:r>
          </a:p>
          <a:p>
            <a:pPr algn="just"/>
            <a:endParaRPr lang="en-US" dirty="0"/>
          </a:p>
          <a:p>
            <a:pPr algn="just"/>
            <a:r>
              <a:rPr lang="en-US" dirty="0"/>
              <a:t>Once we have computed the factors and given that the object of study is not only to obtain a monthly series of the aggregate, but also to forecast it, we will also need to compute forecasts for these factors obtained in the previous stage. To this end, forecasting techniques based on </a:t>
            </a:r>
            <a:r>
              <a:rPr lang="en-US" b="1" dirty="0"/>
              <a:t>autoregressive ARIMA-type </a:t>
            </a:r>
            <a:r>
              <a:rPr lang="en-US" dirty="0"/>
              <a:t>models will be used, which will allow us to obtain a reliable prediction of the factors obtained.</a:t>
            </a:r>
          </a:p>
        </p:txBody>
      </p:sp>
      <p:sp>
        <p:nvSpPr>
          <p:cNvPr id="3" name="CuadroTexto 2">
            <a:extLst>
              <a:ext uri="{FF2B5EF4-FFF2-40B4-BE49-F238E27FC236}">
                <a16:creationId xmlns:a16="http://schemas.microsoft.com/office/drawing/2014/main" id="{94B6CF39-8F82-BEF9-0E7E-B6FC7164553C}"/>
              </a:ext>
            </a:extLst>
          </p:cNvPr>
          <p:cNvSpPr txBox="1"/>
          <p:nvPr/>
        </p:nvSpPr>
        <p:spPr>
          <a:xfrm>
            <a:off x="659396" y="5839980"/>
            <a:ext cx="11341260" cy="265457"/>
          </a:xfrm>
          <a:prstGeom prst="rect">
            <a:avLst/>
          </a:prstGeom>
          <a:noFill/>
        </p:spPr>
        <p:txBody>
          <a:bodyPr wrap="square">
            <a:spAutoFit/>
          </a:bodyPr>
          <a:lstStyle/>
          <a:p>
            <a:pPr marL="630555" marR="0" indent="-630555" algn="just">
              <a:lnSpc>
                <a:spcPct val="107000"/>
              </a:lnSpc>
              <a:spcBef>
                <a:spcPts val="0"/>
              </a:spcBef>
              <a:spcAft>
                <a:spcPts val="600"/>
              </a:spcAft>
            </a:pPr>
            <a:r>
              <a:rPr lang="es-ES" sz="1100" dirty="0">
                <a:effectLst/>
                <a:latin typeface="Calibri" panose="020F0502020204030204" pitchFamily="34" charset="0"/>
                <a:ea typeface="Calibri" panose="020F0502020204030204" pitchFamily="34" charset="0"/>
                <a:cs typeface="Times New Roman" panose="02020603050405020304" pitchFamily="18" charset="0"/>
              </a:rPr>
              <a:t>Klein L.R. y E. Sojo, (1989). </a:t>
            </a:r>
            <a:r>
              <a:rPr lang="en-US" sz="1100" dirty="0">
                <a:effectLst/>
                <a:latin typeface="Calibri" panose="020F0502020204030204" pitchFamily="34" charset="0"/>
                <a:ea typeface="Calibri" panose="020F0502020204030204" pitchFamily="34" charset="0"/>
                <a:cs typeface="Times New Roman" panose="02020603050405020304" pitchFamily="18" charset="0"/>
              </a:rPr>
              <a:t>“Combination of High and Low Frequency Data in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Macroeconometric</a:t>
            </a:r>
            <a:r>
              <a:rPr lang="en-US" sz="1100" dirty="0">
                <a:effectLst/>
                <a:latin typeface="Calibri" panose="020F0502020204030204" pitchFamily="34" charset="0"/>
                <a:ea typeface="Calibri" panose="020F0502020204030204" pitchFamily="34" charset="0"/>
                <a:cs typeface="Times New Roman" panose="02020603050405020304" pitchFamily="18" charset="0"/>
              </a:rPr>
              <a:t> Models” in L.R. Klein and J. Marquez (eds.),</a:t>
            </a:r>
            <a:r>
              <a:rPr lang="en-US" sz="1100" i="1" dirty="0">
                <a:effectLst/>
                <a:latin typeface="Calibri" panose="020F0502020204030204" pitchFamily="34" charset="0"/>
                <a:ea typeface="Calibri" panose="020F0502020204030204" pitchFamily="34" charset="0"/>
                <a:cs typeface="Times New Roman" panose="02020603050405020304" pitchFamily="18" charset="0"/>
              </a:rPr>
              <a:t> Economics in Theory and Practice: An Eclectic Approach</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Oval 1089">
            <a:extLst>
              <a:ext uri="{FF2B5EF4-FFF2-40B4-BE49-F238E27FC236}">
                <a16:creationId xmlns:a16="http://schemas.microsoft.com/office/drawing/2014/main" id="{740A3324-1788-A40A-B223-DEBADE041B0C}"/>
              </a:ext>
            </a:extLst>
          </p:cNvPr>
          <p:cNvSpPr>
            <a:spLocks noChangeArrowheads="1"/>
          </p:cNvSpPr>
          <p:nvPr/>
        </p:nvSpPr>
        <p:spPr bwMode="auto">
          <a:xfrm>
            <a:off x="1524000" y="167264"/>
            <a:ext cx="533400" cy="533400"/>
          </a:xfrm>
          <a:prstGeom prst="ellipse">
            <a:avLst/>
          </a:prstGeom>
          <a:solidFill>
            <a:srgbClr val="FF9900"/>
          </a:solidFill>
          <a:ln w="9525">
            <a:noFill/>
            <a:round/>
            <a:headEnd/>
            <a:tailEnd/>
          </a:ln>
          <a:effectLst>
            <a:innerShdw blurRad="215900" dist="25400" dir="2400000">
              <a:prstClr val="black"/>
            </a:innerShdw>
          </a:effectLst>
          <a:scene3d>
            <a:camera prst="orthographicFront"/>
            <a:lightRig rig="threePt" dir="t"/>
          </a:scene3d>
          <a:sp3d prstMaterial="metal"/>
        </p:spPr>
        <p:txBody>
          <a:bodyPr wrap="none" anchor="ctr"/>
          <a:lstStyle/>
          <a:p>
            <a:endParaRPr lang="es-ES"/>
          </a:p>
        </p:txBody>
      </p:sp>
      <p:sp>
        <p:nvSpPr>
          <p:cNvPr id="6" name="Text Box 2">
            <a:extLst>
              <a:ext uri="{FF2B5EF4-FFF2-40B4-BE49-F238E27FC236}">
                <a16:creationId xmlns:a16="http://schemas.microsoft.com/office/drawing/2014/main" id="{B60702A9-94E7-49CB-29EB-78E5897A88F1}"/>
              </a:ext>
            </a:extLst>
          </p:cNvPr>
          <p:cNvSpPr txBox="1">
            <a:spLocks noChangeArrowheads="1"/>
          </p:cNvSpPr>
          <p:nvPr/>
        </p:nvSpPr>
        <p:spPr bwMode="auto">
          <a:xfrm>
            <a:off x="2208213" y="115889"/>
            <a:ext cx="8459787" cy="584775"/>
          </a:xfrm>
          <a:prstGeom prst="rect">
            <a:avLst/>
          </a:prstGeom>
          <a:noFill/>
          <a:ln w="9525">
            <a:noFill/>
            <a:miter lim="800000"/>
            <a:headEnd/>
            <a:tailEnd/>
          </a:ln>
          <a:effectLst/>
        </p:spPr>
        <p:txBody>
          <a:bodyPr wrap="square">
            <a:spAutoFit/>
          </a:bodyPr>
          <a:lstStyle/>
          <a:p>
            <a:pPr>
              <a:spcBef>
                <a:spcPct val="50000"/>
              </a:spcBef>
            </a:pPr>
            <a:r>
              <a:rPr lang="es-ES_tradnl" sz="32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Franklin Gothic Book" pitchFamily="34" charset="0"/>
              </a:rPr>
              <a:t>General approach</a:t>
            </a:r>
            <a:endParaRPr lang="es-ES_tradnl" sz="3200" b="1" dirty="0">
              <a:solidFill>
                <a:srgbClr val="0000FF"/>
              </a:solidFill>
              <a:latin typeface="Franklin Gothic Book" pitchFamily="34" charset="0"/>
            </a:endParaRPr>
          </a:p>
        </p:txBody>
      </p:sp>
      <p:sp>
        <p:nvSpPr>
          <p:cNvPr id="7" name="CuadroTexto 6">
            <a:extLst>
              <a:ext uri="{FF2B5EF4-FFF2-40B4-BE49-F238E27FC236}">
                <a16:creationId xmlns:a16="http://schemas.microsoft.com/office/drawing/2014/main" id="{FB59B0E8-FE21-EA07-7006-D51C440AB99F}"/>
              </a:ext>
            </a:extLst>
          </p:cNvPr>
          <p:cNvSpPr txBox="1"/>
          <p:nvPr/>
        </p:nvSpPr>
        <p:spPr>
          <a:xfrm>
            <a:off x="659396" y="6105437"/>
            <a:ext cx="8476172" cy="257506"/>
          </a:xfrm>
          <a:prstGeom prst="rect">
            <a:avLst/>
          </a:prstGeom>
          <a:noFill/>
        </p:spPr>
        <p:txBody>
          <a:bodyPr wrap="square">
            <a:spAutoFit/>
          </a:bodyPr>
          <a:lstStyle/>
          <a:p>
            <a:pPr marL="630555" marR="0" indent="-630555" algn="just">
              <a:lnSpc>
                <a:spcPct val="107000"/>
              </a:lnSpc>
              <a:spcBef>
                <a:spcPts val="0"/>
              </a:spcBef>
              <a:spcAft>
                <a:spcPts val="6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Box, G.E.P. y Jenkins, G.M. (1970):  "</a:t>
            </a:r>
            <a:r>
              <a:rPr lang="en-US" sz="1050" i="1" dirty="0">
                <a:effectLst/>
                <a:latin typeface="Calibri" panose="020F0502020204030204" pitchFamily="34" charset="0"/>
                <a:ea typeface="Calibri" panose="020F0502020204030204" pitchFamily="34" charset="0"/>
                <a:cs typeface="Times New Roman" panose="02020603050405020304" pitchFamily="18" charset="0"/>
              </a:rPr>
              <a:t>Time Series Analysis, Forecasting and Control</a:t>
            </a:r>
            <a:r>
              <a:rPr lang="en-US" sz="1050" dirty="0">
                <a:effectLst/>
                <a:latin typeface="Calibri" panose="020F0502020204030204" pitchFamily="34" charset="0"/>
                <a:ea typeface="Calibri" panose="020F0502020204030204" pitchFamily="34" charset="0"/>
                <a:cs typeface="Times New Roman" panose="02020603050405020304" pitchFamily="18" charset="0"/>
              </a:rPr>
              <a:t>". Holden Day. San Francisco.</a:t>
            </a:r>
            <a:endParaRPr lang="es-ES" sz="105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1868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67408" y="1052736"/>
            <a:ext cx="11161240" cy="3724096"/>
          </a:xfrm>
          <a:prstGeom prst="rect">
            <a:avLst/>
          </a:prstGeom>
          <a:noFill/>
        </p:spPr>
        <p:txBody>
          <a:bodyPr wrap="square" rtlCol="0">
            <a:spAutoFit/>
          </a:bodyPr>
          <a:lstStyle/>
          <a:p>
            <a:pPr algn="just"/>
            <a:r>
              <a:rPr lang="en-US" sz="2000" b="1" dirty="0">
                <a:solidFill>
                  <a:schemeClr val="accent2"/>
                </a:solidFill>
              </a:rPr>
              <a:t>DESCRIPTION:</a:t>
            </a:r>
          </a:p>
          <a:p>
            <a:pPr algn="just"/>
            <a:r>
              <a:rPr lang="en-US" dirty="0"/>
              <a:t>
Thus, once the factors and their (monthly) forecasts have been estimated, together with the quarterly aggregates, we can obtain a monthly indicator for each one of the components, including short term forecast, by applicating of </a:t>
            </a:r>
            <a:r>
              <a:rPr lang="en-US" b="1" dirty="0"/>
              <a:t>Chow-Lin (1971) type temporal disaggregation techniques</a:t>
            </a:r>
            <a:r>
              <a:rPr lang="en-US" dirty="0"/>
              <a:t>.</a:t>
            </a:r>
            <a:endParaRPr lang="es-ES" dirty="0"/>
          </a:p>
          <a:p>
            <a:pPr algn="just"/>
            <a:endParaRPr lang="en-US" dirty="0"/>
          </a:p>
          <a:p>
            <a:pPr algn="just"/>
            <a:r>
              <a:rPr lang="en-US" dirty="0"/>
              <a:t>Additionally, and given that the model is going to be applied to the both, aggregate Supply and Demand, sides of the GDP,  the final congruent forecasts are obtained by applying a congruence procedure (benchmarking) based on the proposals of Di Fonzo and Marini (2003).</a:t>
            </a:r>
          </a:p>
          <a:p>
            <a:pPr algn="just"/>
            <a:endParaRPr lang="en-US" dirty="0"/>
          </a:p>
          <a:p>
            <a:pPr algn="just"/>
            <a:r>
              <a:rPr lang="en-US" dirty="0"/>
              <a:t>As an additional output, further away from the main object of study (forecasting GDP and main components), once the prediction of the factors has been made, we can reverse the process, to obtain joint and consistent forecast of the original set of indicators selected for the study.</a:t>
            </a:r>
            <a:endParaRPr lang="es-ES" dirty="0"/>
          </a:p>
        </p:txBody>
      </p:sp>
      <p:sp>
        <p:nvSpPr>
          <p:cNvPr id="6" name="CuadroTexto 5">
            <a:extLst>
              <a:ext uri="{FF2B5EF4-FFF2-40B4-BE49-F238E27FC236}">
                <a16:creationId xmlns:a16="http://schemas.microsoft.com/office/drawing/2014/main" id="{FE3C2DCA-BF7E-3D40-345E-743D9272BDFC}"/>
              </a:ext>
            </a:extLst>
          </p:cNvPr>
          <p:cNvSpPr txBox="1"/>
          <p:nvPr/>
        </p:nvSpPr>
        <p:spPr>
          <a:xfrm>
            <a:off x="695400" y="5949280"/>
            <a:ext cx="11233248" cy="446597"/>
          </a:xfrm>
          <a:prstGeom prst="rect">
            <a:avLst/>
          </a:prstGeom>
          <a:noFill/>
        </p:spPr>
        <p:txBody>
          <a:bodyPr wrap="square">
            <a:spAutoFit/>
          </a:bodyPr>
          <a:lstStyle/>
          <a:p>
            <a:pPr marL="630555" marR="0" indent="-630555" algn="just">
              <a:lnSpc>
                <a:spcPct val="107000"/>
              </a:lnSpc>
              <a:spcBef>
                <a:spcPts val="0"/>
              </a:spcBef>
              <a:spcAft>
                <a:spcPts val="6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Di Fonzo T. y Marini, M. (2003): “Benchmarking systems of seasonally adjusted time series according to Denton’s movement preservation principle” Working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Paper.Dipartamento</a:t>
            </a:r>
            <a:r>
              <a:rPr lang="en-US" sz="1100" dirty="0">
                <a:effectLst/>
                <a:latin typeface="Calibri" panose="020F0502020204030204" pitchFamily="34" charset="0"/>
                <a:ea typeface="Calibri" panose="020F0502020204030204" pitchFamily="34" charset="0"/>
                <a:cs typeface="Times New Roman" panose="02020603050405020304" pitchFamily="18" charset="0"/>
              </a:rPr>
              <a:t> di Science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Statistiche</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Universita</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degli</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studi</a:t>
            </a:r>
            <a:r>
              <a:rPr lang="en-US" sz="1100" dirty="0">
                <a:effectLst/>
                <a:latin typeface="Calibri" panose="020F0502020204030204" pitchFamily="34" charset="0"/>
                <a:ea typeface="Calibri" panose="020F0502020204030204" pitchFamily="34" charset="0"/>
                <a:cs typeface="Times New Roman" panose="02020603050405020304" pitchFamily="18" charset="0"/>
              </a:rPr>
              <a:t> de Padova.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Oval 1089">
            <a:extLst>
              <a:ext uri="{FF2B5EF4-FFF2-40B4-BE49-F238E27FC236}">
                <a16:creationId xmlns:a16="http://schemas.microsoft.com/office/drawing/2014/main" id="{18697A4B-DE79-5CBF-1D69-B988BEA32F94}"/>
              </a:ext>
            </a:extLst>
          </p:cNvPr>
          <p:cNvSpPr>
            <a:spLocks noChangeArrowheads="1"/>
          </p:cNvSpPr>
          <p:nvPr/>
        </p:nvSpPr>
        <p:spPr bwMode="auto">
          <a:xfrm>
            <a:off x="1524000" y="167264"/>
            <a:ext cx="533400" cy="533400"/>
          </a:xfrm>
          <a:prstGeom prst="ellipse">
            <a:avLst/>
          </a:prstGeom>
          <a:solidFill>
            <a:srgbClr val="FF9900"/>
          </a:solidFill>
          <a:ln w="9525">
            <a:noFill/>
            <a:round/>
            <a:headEnd/>
            <a:tailEnd/>
          </a:ln>
          <a:effectLst>
            <a:innerShdw blurRad="215900" dist="25400" dir="2400000">
              <a:prstClr val="black"/>
            </a:innerShdw>
          </a:effectLst>
          <a:scene3d>
            <a:camera prst="orthographicFront"/>
            <a:lightRig rig="threePt" dir="t"/>
          </a:scene3d>
          <a:sp3d prstMaterial="metal"/>
        </p:spPr>
        <p:txBody>
          <a:bodyPr wrap="none" anchor="ctr"/>
          <a:lstStyle/>
          <a:p>
            <a:endParaRPr lang="es-ES"/>
          </a:p>
        </p:txBody>
      </p:sp>
      <p:sp>
        <p:nvSpPr>
          <p:cNvPr id="10" name="Text Box 2">
            <a:extLst>
              <a:ext uri="{FF2B5EF4-FFF2-40B4-BE49-F238E27FC236}">
                <a16:creationId xmlns:a16="http://schemas.microsoft.com/office/drawing/2014/main" id="{71A0A980-B974-03D4-4EE9-92014005B49F}"/>
              </a:ext>
            </a:extLst>
          </p:cNvPr>
          <p:cNvSpPr txBox="1">
            <a:spLocks noChangeArrowheads="1"/>
          </p:cNvSpPr>
          <p:nvPr/>
        </p:nvSpPr>
        <p:spPr bwMode="auto">
          <a:xfrm>
            <a:off x="2208213" y="115889"/>
            <a:ext cx="8459787" cy="584775"/>
          </a:xfrm>
          <a:prstGeom prst="rect">
            <a:avLst/>
          </a:prstGeom>
          <a:noFill/>
          <a:ln w="9525">
            <a:noFill/>
            <a:miter lim="800000"/>
            <a:headEnd/>
            <a:tailEnd/>
          </a:ln>
          <a:effectLst/>
        </p:spPr>
        <p:txBody>
          <a:bodyPr wrap="square">
            <a:spAutoFit/>
          </a:bodyPr>
          <a:lstStyle/>
          <a:p>
            <a:pPr>
              <a:spcBef>
                <a:spcPct val="50000"/>
              </a:spcBef>
            </a:pPr>
            <a:r>
              <a:rPr lang="es-ES_tradnl" sz="32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Franklin Gothic Book" pitchFamily="34" charset="0"/>
              </a:rPr>
              <a:t>General approach</a:t>
            </a:r>
            <a:endParaRPr lang="es-ES_tradnl" sz="3200" b="1" dirty="0">
              <a:solidFill>
                <a:srgbClr val="0000FF"/>
              </a:solidFill>
              <a:latin typeface="Franklin Gothic Book" pitchFamily="34" charset="0"/>
            </a:endParaRPr>
          </a:p>
        </p:txBody>
      </p:sp>
      <p:sp>
        <p:nvSpPr>
          <p:cNvPr id="11" name="CuadroTexto 10">
            <a:extLst>
              <a:ext uri="{FF2B5EF4-FFF2-40B4-BE49-F238E27FC236}">
                <a16:creationId xmlns:a16="http://schemas.microsoft.com/office/drawing/2014/main" id="{5CD49359-FEFB-7629-AEB0-A9BB0198800E}"/>
              </a:ext>
            </a:extLst>
          </p:cNvPr>
          <p:cNvSpPr txBox="1"/>
          <p:nvPr/>
        </p:nvSpPr>
        <p:spPr>
          <a:xfrm>
            <a:off x="711587" y="5676511"/>
            <a:ext cx="11341260" cy="257506"/>
          </a:xfrm>
          <a:prstGeom prst="rect">
            <a:avLst/>
          </a:prstGeom>
          <a:noFill/>
        </p:spPr>
        <p:txBody>
          <a:bodyPr wrap="square">
            <a:spAutoFit/>
          </a:bodyPr>
          <a:lstStyle/>
          <a:p>
            <a:pPr marL="630555" marR="0" indent="-630555" algn="just">
              <a:lnSpc>
                <a:spcPct val="107000"/>
              </a:lnSpc>
              <a:spcBef>
                <a:spcPts val="0"/>
              </a:spcBef>
              <a:spcAft>
                <a:spcPts val="6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Chow, G.C. y A. Lin (1971) “Best Linear Unbiased Interpolation, </a:t>
            </a:r>
            <a:r>
              <a:rPr lang="en-US" sz="1050" dirty="0">
                <a:effectLst/>
                <a:latin typeface="Calibri" panose="020F0502020204030204" pitchFamily="34" charset="0"/>
                <a:ea typeface="Calibri" panose="020F0502020204030204" pitchFamily="34" charset="0"/>
                <a:cs typeface="Times New Roman" panose="02020603050405020304" pitchFamily="18" charset="0"/>
              </a:rPr>
              <a:t>Distribution</a:t>
            </a:r>
            <a:r>
              <a:rPr lang="en-US" sz="1000" dirty="0">
                <a:effectLst/>
                <a:latin typeface="Calibri" panose="020F0502020204030204" pitchFamily="34" charset="0"/>
                <a:ea typeface="Calibri" panose="020F0502020204030204" pitchFamily="34" charset="0"/>
                <a:cs typeface="Times New Roman" panose="02020603050405020304" pitchFamily="18" charset="0"/>
              </a:rPr>
              <a:t>, and Extrapolation of Time Series by Related Series”, </a:t>
            </a:r>
            <a:r>
              <a:rPr lang="en-US" sz="1000" i="1" dirty="0">
                <a:effectLst/>
                <a:latin typeface="Calibri" panose="020F0502020204030204" pitchFamily="34" charset="0"/>
                <a:ea typeface="Calibri" panose="020F0502020204030204" pitchFamily="34" charset="0"/>
                <a:cs typeface="Times New Roman" panose="02020603050405020304" pitchFamily="18" charset="0"/>
              </a:rPr>
              <a:t>The Review of Economics and Statistics</a:t>
            </a:r>
            <a:r>
              <a:rPr lang="en-US" sz="1000" dirty="0">
                <a:effectLst/>
                <a:latin typeface="Calibri" panose="020F0502020204030204" pitchFamily="34" charset="0"/>
                <a:ea typeface="Calibri" panose="020F0502020204030204" pitchFamily="34" charset="0"/>
                <a:cs typeface="Times New Roman" panose="02020603050405020304" pitchFamily="18" charset="0"/>
              </a:rPr>
              <a:t>, vol. 53, n. 4, p. 372-375.</a:t>
            </a:r>
            <a:endParaRPr lang="es-ES"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39137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1089">
            <a:extLst>
              <a:ext uri="{FF2B5EF4-FFF2-40B4-BE49-F238E27FC236}">
                <a16:creationId xmlns:a16="http://schemas.microsoft.com/office/drawing/2014/main" id="{858B8DA3-89BC-D234-3C59-BE18DBAF6FA3}"/>
              </a:ext>
            </a:extLst>
          </p:cNvPr>
          <p:cNvSpPr>
            <a:spLocks noChangeArrowheads="1"/>
          </p:cNvSpPr>
          <p:nvPr/>
        </p:nvSpPr>
        <p:spPr bwMode="auto">
          <a:xfrm>
            <a:off x="1524000" y="167264"/>
            <a:ext cx="533400" cy="533400"/>
          </a:xfrm>
          <a:prstGeom prst="ellipse">
            <a:avLst/>
          </a:prstGeom>
          <a:solidFill>
            <a:srgbClr val="FF9900"/>
          </a:solidFill>
          <a:ln w="9525">
            <a:noFill/>
            <a:round/>
            <a:headEnd/>
            <a:tailEnd/>
          </a:ln>
          <a:effectLst>
            <a:innerShdw blurRad="215900" dist="25400" dir="2400000">
              <a:prstClr val="black"/>
            </a:innerShdw>
          </a:effectLst>
          <a:scene3d>
            <a:camera prst="orthographicFront"/>
            <a:lightRig rig="threePt" dir="t"/>
          </a:scene3d>
          <a:sp3d prstMaterial="metal"/>
        </p:spPr>
        <p:txBody>
          <a:bodyPr wrap="none" anchor="ctr"/>
          <a:lstStyle/>
          <a:p>
            <a:endParaRPr lang="es-ES"/>
          </a:p>
        </p:txBody>
      </p:sp>
      <p:sp>
        <p:nvSpPr>
          <p:cNvPr id="4" name="Text Box 2">
            <a:extLst>
              <a:ext uri="{FF2B5EF4-FFF2-40B4-BE49-F238E27FC236}">
                <a16:creationId xmlns:a16="http://schemas.microsoft.com/office/drawing/2014/main" id="{06141471-21E7-2712-F0D9-E914F227E007}"/>
              </a:ext>
            </a:extLst>
          </p:cNvPr>
          <p:cNvSpPr txBox="1">
            <a:spLocks noChangeArrowheads="1"/>
          </p:cNvSpPr>
          <p:nvPr/>
        </p:nvSpPr>
        <p:spPr bwMode="auto">
          <a:xfrm>
            <a:off x="2208213" y="115889"/>
            <a:ext cx="8459787" cy="584775"/>
          </a:xfrm>
          <a:prstGeom prst="rect">
            <a:avLst/>
          </a:prstGeom>
          <a:noFill/>
          <a:ln w="9525">
            <a:noFill/>
            <a:miter lim="800000"/>
            <a:headEnd/>
            <a:tailEnd/>
          </a:ln>
          <a:effectLst/>
        </p:spPr>
        <p:txBody>
          <a:bodyPr wrap="square">
            <a:spAutoFit/>
          </a:bodyPr>
          <a:lstStyle/>
          <a:p>
            <a:pPr>
              <a:spcBef>
                <a:spcPct val="50000"/>
              </a:spcBef>
            </a:pPr>
            <a:r>
              <a:rPr lang="es-ES_tradnl" sz="32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Franklin Gothic Book" pitchFamily="34" charset="0"/>
              </a:rPr>
              <a:t>General approach</a:t>
            </a:r>
            <a:endParaRPr lang="es-ES_tradnl" sz="3200" b="1" dirty="0">
              <a:solidFill>
                <a:srgbClr val="0000FF"/>
              </a:solidFill>
              <a:latin typeface="Franklin Gothic Book" pitchFamily="34" charset="0"/>
            </a:endParaRPr>
          </a:p>
        </p:txBody>
      </p:sp>
      <p:graphicFrame>
        <p:nvGraphicFramePr>
          <p:cNvPr id="6" name="Diagrama 5">
            <a:extLst>
              <a:ext uri="{FF2B5EF4-FFF2-40B4-BE49-F238E27FC236}">
                <a16:creationId xmlns:a16="http://schemas.microsoft.com/office/drawing/2014/main" id="{2BC191F1-0B8C-ED3C-E825-71E009C837A3}"/>
              </a:ext>
            </a:extLst>
          </p:cNvPr>
          <p:cNvGraphicFramePr/>
          <p:nvPr>
            <p:extLst>
              <p:ext uri="{D42A27DB-BD31-4B8C-83A1-F6EECF244321}">
                <p14:modId xmlns:p14="http://schemas.microsoft.com/office/powerpoint/2010/main" val="4019955242"/>
              </p:ext>
            </p:extLst>
          </p:nvPr>
        </p:nvGraphicFramePr>
        <p:xfrm>
          <a:off x="695400" y="980728"/>
          <a:ext cx="11377264" cy="53285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1920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5" name="Oval 1089"/>
          <p:cNvSpPr>
            <a:spLocks noChangeArrowheads="1"/>
          </p:cNvSpPr>
          <p:nvPr/>
        </p:nvSpPr>
        <p:spPr bwMode="auto">
          <a:xfrm>
            <a:off x="1451593" y="183910"/>
            <a:ext cx="533400" cy="533400"/>
          </a:xfrm>
          <a:prstGeom prst="ellipse">
            <a:avLst/>
          </a:prstGeom>
          <a:solidFill>
            <a:srgbClr val="FF9900"/>
          </a:solidFill>
          <a:ln w="9525">
            <a:noFill/>
            <a:round/>
            <a:headEnd/>
            <a:tailEnd/>
          </a:ln>
          <a:effectLst>
            <a:innerShdw blurRad="215900" dist="25400" dir="2400000">
              <a:prstClr val="black"/>
            </a:innerShdw>
          </a:effectLst>
          <a:scene3d>
            <a:camera prst="orthographicFront"/>
            <a:lightRig rig="threePt" dir="t"/>
          </a:scene3d>
          <a:sp3d prstMaterial="metal"/>
        </p:spPr>
        <p:txBody>
          <a:bodyPr wrap="none" anchor="ctr"/>
          <a:lstStyle/>
          <a:p>
            <a:endParaRPr lang="es-ES"/>
          </a:p>
        </p:txBody>
      </p:sp>
      <p:sp>
        <p:nvSpPr>
          <p:cNvPr id="2" name="1 CuadroTexto"/>
          <p:cNvSpPr txBox="1"/>
          <p:nvPr/>
        </p:nvSpPr>
        <p:spPr>
          <a:xfrm>
            <a:off x="1039094" y="887681"/>
            <a:ext cx="8293298" cy="369332"/>
          </a:xfrm>
          <a:prstGeom prst="rect">
            <a:avLst/>
          </a:prstGeom>
          <a:noFill/>
        </p:spPr>
        <p:txBody>
          <a:bodyPr wrap="square" rtlCol="0">
            <a:spAutoFit/>
          </a:bodyPr>
          <a:lstStyle/>
          <a:p>
            <a:r>
              <a:rPr lang="en-US" b="1" dirty="0">
                <a:solidFill>
                  <a:schemeClr val="accent2"/>
                </a:solidFill>
              </a:rPr>
              <a:t>GENERAL STRUCTURE OF THE MODEL</a:t>
            </a:r>
            <a:endParaRPr lang="es-ES" b="1" dirty="0">
              <a:solidFill>
                <a:schemeClr val="accent2"/>
              </a:solidFill>
            </a:endParaRPr>
          </a:p>
        </p:txBody>
      </p:sp>
      <p:sp>
        <p:nvSpPr>
          <p:cNvPr id="4" name="Text Box 2"/>
          <p:cNvSpPr txBox="1">
            <a:spLocks noChangeArrowheads="1"/>
          </p:cNvSpPr>
          <p:nvPr/>
        </p:nvSpPr>
        <p:spPr bwMode="auto">
          <a:xfrm>
            <a:off x="2135806" y="132535"/>
            <a:ext cx="8459787" cy="584775"/>
          </a:xfrm>
          <a:prstGeom prst="rect">
            <a:avLst/>
          </a:prstGeom>
          <a:noFill/>
          <a:ln w="9525">
            <a:noFill/>
            <a:miter lim="800000"/>
            <a:headEnd/>
            <a:tailEnd/>
          </a:ln>
          <a:effectLst/>
        </p:spPr>
        <p:txBody>
          <a:bodyPr wrap="square">
            <a:spAutoFit/>
          </a:bodyPr>
          <a:lstStyle/>
          <a:p>
            <a:pPr>
              <a:spcBef>
                <a:spcPct val="50000"/>
              </a:spcBef>
            </a:pPr>
            <a:r>
              <a:rPr lang="es-ES_tradnl" sz="32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Franklin Gothic Book" pitchFamily="34" charset="0"/>
              </a:rPr>
              <a:t>General approach</a:t>
            </a:r>
            <a:endParaRPr lang="es-ES_tradnl" sz="3200" b="1" dirty="0">
              <a:solidFill>
                <a:srgbClr val="0000FF"/>
              </a:solidFill>
              <a:latin typeface="Franklin Gothic Book" pitchFamily="34" charset="0"/>
            </a:endParaRPr>
          </a:p>
        </p:txBody>
      </p:sp>
      <p:sp>
        <p:nvSpPr>
          <p:cNvPr id="3" name="2 Rectángulo"/>
          <p:cNvSpPr/>
          <p:nvPr/>
        </p:nvSpPr>
        <p:spPr>
          <a:xfrm>
            <a:off x="677845" y="2194124"/>
            <a:ext cx="2820690" cy="2448272"/>
          </a:xfrm>
          <a:prstGeom prst="rect">
            <a:avLst/>
          </a:prstGeom>
          <a:solidFill>
            <a:schemeClr val="accent2">
              <a:lumMod val="20000"/>
              <a:lumOff val="80000"/>
            </a:schemeClr>
          </a:solidFill>
          <a:ln>
            <a:solidFill>
              <a:schemeClr val="tx1"/>
            </a:solid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1" hangingPunct="1"/>
            <a:r>
              <a:rPr lang="en-US" sz="2800" dirty="0">
                <a:solidFill>
                  <a:srgbClr val="006699"/>
                </a:solidFill>
                <a:latin typeface="Bodoni Poster" pitchFamily="18" charset="0"/>
              </a:rPr>
              <a:t>Set of 
Monthly</a:t>
            </a:r>
          </a:p>
          <a:p>
            <a:pPr algn="ctr" eaLnBrk="1" hangingPunct="1"/>
            <a:r>
              <a:rPr lang="en-US" sz="2800" dirty="0">
                <a:solidFill>
                  <a:srgbClr val="006699"/>
                </a:solidFill>
                <a:latin typeface="Bodoni Poster" pitchFamily="18" charset="0"/>
              </a:rPr>
              <a:t>Indicators</a:t>
            </a:r>
          </a:p>
        </p:txBody>
      </p:sp>
      <p:sp>
        <p:nvSpPr>
          <p:cNvPr id="5" name="4 Rectángulo"/>
          <p:cNvSpPr/>
          <p:nvPr/>
        </p:nvSpPr>
        <p:spPr>
          <a:xfrm>
            <a:off x="8048025" y="888956"/>
            <a:ext cx="2063458" cy="1109737"/>
          </a:xfrm>
          <a:prstGeom prst="rect">
            <a:avLst/>
          </a:prstGeom>
          <a:solidFill>
            <a:schemeClr val="accent2">
              <a:lumMod val="20000"/>
              <a:lumOff val="80000"/>
            </a:schemeClr>
          </a:solidFill>
          <a:ln>
            <a:solidFill>
              <a:schemeClr val="tx1"/>
            </a:solid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1" hangingPunct="1"/>
            <a:r>
              <a:rPr lang="en-US" sz="2800" dirty="0">
                <a:solidFill>
                  <a:srgbClr val="006699"/>
                </a:solidFill>
                <a:latin typeface="Bodoni Poster" pitchFamily="18" charset="0"/>
              </a:rPr>
              <a:t>Quarterly</a:t>
            </a:r>
          </a:p>
          <a:p>
            <a:pPr algn="ctr" eaLnBrk="1" hangingPunct="1"/>
            <a:r>
              <a:rPr lang="en-US" sz="2800" dirty="0">
                <a:solidFill>
                  <a:srgbClr val="006699"/>
                </a:solidFill>
                <a:latin typeface="Bodoni Poster" pitchFamily="18" charset="0"/>
              </a:rPr>
              <a:t>Aggregates</a:t>
            </a:r>
          </a:p>
          <a:p>
            <a:pPr algn="ctr" eaLnBrk="1" hangingPunct="1"/>
            <a:r>
              <a:rPr lang="en-US" sz="2800" dirty="0">
                <a:solidFill>
                  <a:srgbClr val="006699"/>
                </a:solidFill>
                <a:latin typeface="Bodoni Poster" pitchFamily="18" charset="0"/>
              </a:rPr>
              <a:t>PSA</a:t>
            </a:r>
          </a:p>
        </p:txBody>
      </p:sp>
      <p:sp>
        <p:nvSpPr>
          <p:cNvPr id="7" name="6 Rectángulo"/>
          <p:cNvSpPr/>
          <p:nvPr/>
        </p:nvSpPr>
        <p:spPr>
          <a:xfrm>
            <a:off x="4871864" y="2204864"/>
            <a:ext cx="1493836" cy="2448272"/>
          </a:xfrm>
          <a:prstGeom prst="rect">
            <a:avLst/>
          </a:prstGeom>
          <a:solidFill>
            <a:srgbClr val="FFC9A7"/>
          </a:solidFill>
          <a:ln>
            <a:solidFill>
              <a:schemeClr val="tx1"/>
            </a:solid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1" hangingPunct="1"/>
            <a:r>
              <a:rPr lang="en-US" sz="2000" dirty="0">
                <a:solidFill>
                  <a:srgbClr val="006699"/>
                </a:solidFill>
                <a:latin typeface="Bodoni Poster" pitchFamily="18" charset="0"/>
              </a:rPr>
              <a:t>Monthly </a:t>
            </a:r>
          </a:p>
          <a:p>
            <a:pPr algn="ctr" eaLnBrk="1" hangingPunct="1"/>
            <a:r>
              <a:rPr lang="en-US" sz="2000" dirty="0">
                <a:solidFill>
                  <a:srgbClr val="006699"/>
                </a:solidFill>
                <a:latin typeface="Bodoni Poster" pitchFamily="18" charset="0"/>
              </a:rPr>
              <a:t>Factors</a:t>
            </a:r>
          </a:p>
        </p:txBody>
      </p:sp>
      <p:sp>
        <p:nvSpPr>
          <p:cNvPr id="9" name="8 Rectángulo"/>
          <p:cNvSpPr/>
          <p:nvPr/>
        </p:nvSpPr>
        <p:spPr>
          <a:xfrm>
            <a:off x="8054681" y="2189810"/>
            <a:ext cx="1008112" cy="2463325"/>
          </a:xfrm>
          <a:prstGeom prst="rect">
            <a:avLst/>
          </a:prstGeom>
          <a:solidFill>
            <a:srgbClr val="FFC9A7"/>
          </a:solidFill>
          <a:ln>
            <a:solidFill>
              <a:schemeClr val="tx1"/>
            </a:solidFill>
          </a:ln>
        </p:spPr>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eaLnBrk="1" hangingPunct="1"/>
            <a:r>
              <a:rPr lang="en-US" sz="2000" dirty="0">
                <a:solidFill>
                  <a:srgbClr val="006699"/>
                </a:solidFill>
                <a:latin typeface="Bodoni Poster" pitchFamily="18" charset="0"/>
              </a:rPr>
              <a:t>Supply</a:t>
            </a:r>
          </a:p>
        </p:txBody>
      </p:sp>
      <p:sp>
        <p:nvSpPr>
          <p:cNvPr id="11" name="10 Rectángulo"/>
          <p:cNvSpPr/>
          <p:nvPr/>
        </p:nvSpPr>
        <p:spPr>
          <a:xfrm>
            <a:off x="9104262" y="2189810"/>
            <a:ext cx="1008112" cy="2463325"/>
          </a:xfrm>
          <a:prstGeom prst="rect">
            <a:avLst/>
          </a:prstGeom>
          <a:solidFill>
            <a:srgbClr val="FFC9A7"/>
          </a:solidFill>
          <a:ln>
            <a:solidFill>
              <a:schemeClr val="tx1"/>
            </a:solidFill>
          </a:ln>
        </p:spPr>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eaLnBrk="1" hangingPunct="1"/>
            <a:r>
              <a:rPr lang="en-US" sz="2000" dirty="0">
                <a:solidFill>
                  <a:srgbClr val="006699"/>
                </a:solidFill>
                <a:latin typeface="Bodoni Poster" pitchFamily="18" charset="0"/>
              </a:rPr>
              <a:t>Demand</a:t>
            </a:r>
          </a:p>
        </p:txBody>
      </p:sp>
      <p:sp>
        <p:nvSpPr>
          <p:cNvPr id="12" name="11 Rectángulo"/>
          <p:cNvSpPr/>
          <p:nvPr/>
        </p:nvSpPr>
        <p:spPr>
          <a:xfrm>
            <a:off x="4871864" y="4653136"/>
            <a:ext cx="1493836" cy="749614"/>
          </a:xfrm>
          <a:prstGeom prst="rect">
            <a:avLst/>
          </a:prstGeom>
          <a:solidFill>
            <a:srgbClr val="FFC9A7"/>
          </a:solidFill>
          <a:ln>
            <a:solidFill>
              <a:schemeClr val="tx1"/>
            </a:solid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1" hangingPunct="1"/>
            <a:r>
              <a:rPr lang="en-US" sz="2000" dirty="0">
                <a:solidFill>
                  <a:srgbClr val="006699"/>
                </a:solidFill>
                <a:latin typeface="Bodoni Poster" pitchFamily="18" charset="0"/>
              </a:rPr>
              <a:t>Forecasts</a:t>
            </a:r>
          </a:p>
        </p:txBody>
      </p:sp>
      <p:sp>
        <p:nvSpPr>
          <p:cNvPr id="13" name="12 Rectángulo"/>
          <p:cNvSpPr/>
          <p:nvPr/>
        </p:nvSpPr>
        <p:spPr>
          <a:xfrm>
            <a:off x="8048025" y="4631261"/>
            <a:ext cx="1008112" cy="680358"/>
          </a:xfrm>
          <a:prstGeom prst="rect">
            <a:avLst/>
          </a:prstGeom>
          <a:solidFill>
            <a:srgbClr val="FFC9A7"/>
          </a:solidFill>
          <a:ln>
            <a:solidFill>
              <a:schemeClr val="tx1"/>
            </a:solid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1" hangingPunct="1"/>
            <a:r>
              <a:rPr lang="en-US" sz="1400" dirty="0">
                <a:solidFill>
                  <a:srgbClr val="006699"/>
                </a:solidFill>
                <a:latin typeface="Bodoni Poster" pitchFamily="18" charset="0"/>
              </a:rPr>
              <a:t>Forecasts</a:t>
            </a:r>
          </a:p>
        </p:txBody>
      </p:sp>
      <p:sp>
        <p:nvSpPr>
          <p:cNvPr id="14" name="13 Rectángulo"/>
          <p:cNvSpPr/>
          <p:nvPr/>
        </p:nvSpPr>
        <p:spPr>
          <a:xfrm>
            <a:off x="9107893" y="4631261"/>
            <a:ext cx="1008112" cy="680358"/>
          </a:xfrm>
          <a:prstGeom prst="rect">
            <a:avLst/>
          </a:prstGeom>
          <a:solidFill>
            <a:srgbClr val="FFC9A7"/>
          </a:solidFill>
          <a:ln>
            <a:solidFill>
              <a:schemeClr val="tx1"/>
            </a:solid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1" hangingPunct="1"/>
            <a:r>
              <a:rPr lang="en-US" sz="1400" dirty="0">
                <a:solidFill>
                  <a:srgbClr val="006699"/>
                </a:solidFill>
                <a:latin typeface="Bodoni Poster" pitchFamily="18" charset="0"/>
              </a:rPr>
              <a:t>Forecasts</a:t>
            </a:r>
          </a:p>
        </p:txBody>
      </p:sp>
      <p:sp>
        <p:nvSpPr>
          <p:cNvPr id="15" name="14 Rectángulo"/>
          <p:cNvSpPr/>
          <p:nvPr/>
        </p:nvSpPr>
        <p:spPr>
          <a:xfrm>
            <a:off x="677845" y="4642397"/>
            <a:ext cx="2820690" cy="937519"/>
          </a:xfrm>
          <a:prstGeom prst="rect">
            <a:avLst/>
          </a:prstGeom>
          <a:solidFill>
            <a:srgbClr val="FFC9A7"/>
          </a:solidFill>
          <a:ln>
            <a:solidFill>
              <a:schemeClr val="tx1"/>
            </a:solidFill>
          </a:ln>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eaLnBrk="1" hangingPunct="1"/>
            <a:r>
              <a:rPr lang="en-US" sz="2000" dirty="0">
                <a:solidFill>
                  <a:srgbClr val="006699"/>
                </a:solidFill>
                <a:latin typeface="Bodoni Poster" pitchFamily="18" charset="0"/>
              </a:rPr>
              <a:t>Forecast</a:t>
            </a:r>
          </a:p>
        </p:txBody>
      </p:sp>
      <p:cxnSp>
        <p:nvCxnSpPr>
          <p:cNvPr id="16" name="15 Conector angular"/>
          <p:cNvCxnSpPr>
            <a:stCxn id="3" idx="3"/>
            <a:endCxn id="7" idx="0"/>
          </p:cNvCxnSpPr>
          <p:nvPr/>
        </p:nvCxnSpPr>
        <p:spPr bwMode="auto">
          <a:xfrm flipV="1">
            <a:off x="3498535" y="2204864"/>
            <a:ext cx="2120247" cy="1213396"/>
          </a:xfrm>
          <a:prstGeom prst="bentConnector4">
            <a:avLst>
              <a:gd name="adj1" fmla="val 8780"/>
              <a:gd name="adj2" fmla="val 119725"/>
            </a:avLst>
          </a:prstGeom>
          <a:solidFill>
            <a:srgbClr val="B9B9D1"/>
          </a:solidFill>
          <a:ln w="38100" cap="flat" cmpd="sng" algn="ctr">
            <a:solidFill>
              <a:srgbClr val="FF0000"/>
            </a:solidFill>
            <a:prstDash val="solid"/>
            <a:round/>
            <a:headEnd type="none" w="med" len="med"/>
            <a:tailEnd type="arrow"/>
          </a:ln>
          <a:effectLst/>
        </p:spPr>
      </p:cxnSp>
      <p:sp>
        <p:nvSpPr>
          <p:cNvPr id="19" name="18 CuadroTexto"/>
          <p:cNvSpPr txBox="1"/>
          <p:nvPr/>
        </p:nvSpPr>
        <p:spPr>
          <a:xfrm>
            <a:off x="3668382" y="1968669"/>
            <a:ext cx="1270124" cy="523220"/>
          </a:xfrm>
          <a:prstGeom prst="rect">
            <a:avLst/>
          </a:prstGeom>
          <a:noFill/>
        </p:spPr>
        <p:txBody>
          <a:bodyPr wrap="square" rtlCol="0">
            <a:spAutoFit/>
          </a:bodyPr>
          <a:lstStyle/>
          <a:p>
            <a:r>
              <a:rPr lang="en-US" sz="1400" b="1" dirty="0">
                <a:solidFill>
                  <a:srgbClr val="FF0000"/>
                </a:solidFill>
              </a:rPr>
              <a:t>Principal Components</a:t>
            </a:r>
          </a:p>
        </p:txBody>
      </p:sp>
      <p:sp>
        <p:nvSpPr>
          <p:cNvPr id="24" name="23 CuadroTexto"/>
          <p:cNvSpPr txBox="1"/>
          <p:nvPr/>
        </p:nvSpPr>
        <p:spPr>
          <a:xfrm rot="16200000">
            <a:off x="3703891" y="4024724"/>
            <a:ext cx="1584176" cy="307777"/>
          </a:xfrm>
          <a:prstGeom prst="rect">
            <a:avLst/>
          </a:prstGeom>
          <a:noFill/>
        </p:spPr>
        <p:txBody>
          <a:bodyPr wrap="square" rtlCol="0">
            <a:spAutoFit/>
          </a:bodyPr>
          <a:lstStyle/>
          <a:p>
            <a:r>
              <a:rPr lang="en-US" sz="1400" b="1" dirty="0">
                <a:solidFill>
                  <a:srgbClr val="FF0000"/>
                </a:solidFill>
              </a:rPr>
              <a:t> ARIMA Models</a:t>
            </a:r>
          </a:p>
        </p:txBody>
      </p:sp>
      <p:cxnSp>
        <p:nvCxnSpPr>
          <p:cNvPr id="25" name="24 Conector angular"/>
          <p:cNvCxnSpPr>
            <a:stCxn id="7" idx="1"/>
            <a:endCxn id="12" idx="1"/>
          </p:cNvCxnSpPr>
          <p:nvPr/>
        </p:nvCxnSpPr>
        <p:spPr bwMode="auto">
          <a:xfrm rot="10800000" flipV="1">
            <a:off x="4871864" y="3428999"/>
            <a:ext cx="12700" cy="1598943"/>
          </a:xfrm>
          <a:prstGeom prst="bentConnector3">
            <a:avLst>
              <a:gd name="adj1" fmla="val 5816843"/>
            </a:avLst>
          </a:prstGeom>
          <a:solidFill>
            <a:srgbClr val="B9B9D1"/>
          </a:solidFill>
          <a:ln w="38100" cap="flat" cmpd="sng" algn="ctr">
            <a:solidFill>
              <a:srgbClr val="FF0000"/>
            </a:solidFill>
            <a:prstDash val="solid"/>
            <a:round/>
            <a:headEnd type="none" w="med" len="med"/>
            <a:tailEnd type="arrow"/>
          </a:ln>
          <a:effectLst/>
        </p:spPr>
      </p:cxnSp>
      <p:cxnSp>
        <p:nvCxnSpPr>
          <p:cNvPr id="28" name="27 Conector angular"/>
          <p:cNvCxnSpPr>
            <a:stCxn id="12" idx="2"/>
            <a:endCxn id="15" idx="2"/>
          </p:cNvCxnSpPr>
          <p:nvPr/>
        </p:nvCxnSpPr>
        <p:spPr bwMode="auto">
          <a:xfrm rot="5400000">
            <a:off x="3764903" y="3726037"/>
            <a:ext cx="177166" cy="3530592"/>
          </a:xfrm>
          <a:prstGeom prst="bentConnector3">
            <a:avLst>
              <a:gd name="adj1" fmla="val 229032"/>
            </a:avLst>
          </a:prstGeom>
          <a:solidFill>
            <a:srgbClr val="B9B9D1"/>
          </a:solidFill>
          <a:ln w="38100" cap="flat" cmpd="sng" algn="ctr">
            <a:solidFill>
              <a:srgbClr val="FF0000"/>
            </a:solidFill>
            <a:prstDash val="solid"/>
            <a:round/>
            <a:headEnd type="none" w="med" len="med"/>
            <a:tailEnd type="arrow"/>
          </a:ln>
          <a:effectLst/>
        </p:spPr>
      </p:cxnSp>
      <p:sp>
        <p:nvSpPr>
          <p:cNvPr id="30" name="29 CuadroTexto"/>
          <p:cNvSpPr txBox="1"/>
          <p:nvPr/>
        </p:nvSpPr>
        <p:spPr>
          <a:xfrm>
            <a:off x="3160673" y="5904954"/>
            <a:ext cx="1751661" cy="307777"/>
          </a:xfrm>
          <a:prstGeom prst="rect">
            <a:avLst/>
          </a:prstGeom>
          <a:noFill/>
        </p:spPr>
        <p:txBody>
          <a:bodyPr wrap="square" rtlCol="0">
            <a:spAutoFit/>
          </a:bodyPr>
          <a:lstStyle/>
          <a:p>
            <a:r>
              <a:rPr lang="en-US" sz="1400" b="1" dirty="0">
                <a:solidFill>
                  <a:srgbClr val="FF0000"/>
                </a:solidFill>
              </a:rPr>
              <a:t>ARMAX Models</a:t>
            </a:r>
          </a:p>
        </p:txBody>
      </p:sp>
      <p:cxnSp>
        <p:nvCxnSpPr>
          <p:cNvPr id="31" name="30 Conector angular"/>
          <p:cNvCxnSpPr>
            <a:cxnSpLocks/>
            <a:stCxn id="7" idx="3"/>
            <a:endCxn id="9" idx="1"/>
          </p:cNvCxnSpPr>
          <p:nvPr/>
        </p:nvCxnSpPr>
        <p:spPr bwMode="auto">
          <a:xfrm flipV="1">
            <a:off x="6365700" y="3421473"/>
            <a:ext cx="1688981" cy="7527"/>
          </a:xfrm>
          <a:prstGeom prst="bentConnector3">
            <a:avLst/>
          </a:prstGeom>
          <a:solidFill>
            <a:srgbClr val="B9B9D1"/>
          </a:solidFill>
          <a:ln w="38100" cap="flat" cmpd="sng" algn="ctr">
            <a:solidFill>
              <a:srgbClr val="FF0000"/>
            </a:solidFill>
            <a:prstDash val="solid"/>
            <a:round/>
            <a:headEnd type="none" w="med" len="med"/>
            <a:tailEnd type="arrow"/>
          </a:ln>
          <a:effectLst/>
        </p:spPr>
      </p:cxnSp>
      <p:cxnSp>
        <p:nvCxnSpPr>
          <p:cNvPr id="5186" name="5185 Conector angular"/>
          <p:cNvCxnSpPr>
            <a:cxnSpLocks/>
            <a:stCxn id="5" idx="1"/>
          </p:cNvCxnSpPr>
          <p:nvPr/>
        </p:nvCxnSpPr>
        <p:spPr bwMode="auto">
          <a:xfrm rot="10800000" flipV="1">
            <a:off x="7083269" y="1443825"/>
            <a:ext cx="964756" cy="1957690"/>
          </a:xfrm>
          <a:prstGeom prst="bentConnector2">
            <a:avLst/>
          </a:prstGeom>
          <a:solidFill>
            <a:srgbClr val="B9B9D1"/>
          </a:solidFill>
          <a:ln w="38100" cap="flat" cmpd="sng" algn="ctr">
            <a:solidFill>
              <a:srgbClr val="FF0000"/>
            </a:solidFill>
            <a:prstDash val="solid"/>
            <a:round/>
            <a:headEnd type="none" w="med" len="med"/>
            <a:tailEnd type="arrow"/>
          </a:ln>
          <a:effectLst/>
        </p:spPr>
      </p:cxnSp>
      <p:sp>
        <p:nvSpPr>
          <p:cNvPr id="36" name="35 CuadroTexto"/>
          <p:cNvSpPr txBox="1"/>
          <p:nvPr/>
        </p:nvSpPr>
        <p:spPr>
          <a:xfrm rot="16200000">
            <a:off x="6665102" y="2076153"/>
            <a:ext cx="1719785" cy="738664"/>
          </a:xfrm>
          <a:prstGeom prst="rect">
            <a:avLst/>
          </a:prstGeom>
          <a:noFill/>
        </p:spPr>
        <p:txBody>
          <a:bodyPr wrap="square" rtlCol="0">
            <a:spAutoFit/>
          </a:bodyPr>
          <a:lstStyle/>
          <a:p>
            <a:pPr algn="ctr"/>
            <a:r>
              <a:rPr lang="en-US" sz="1400" b="1" dirty="0">
                <a:solidFill>
                  <a:srgbClr val="FF0000"/>
                </a:solidFill>
              </a:rPr>
              <a:t>Chow-Lin Disaggregation procedure</a:t>
            </a:r>
          </a:p>
        </p:txBody>
      </p:sp>
      <p:cxnSp>
        <p:nvCxnSpPr>
          <p:cNvPr id="5189" name="5188 Conector angular"/>
          <p:cNvCxnSpPr>
            <a:stCxn id="13" idx="2"/>
            <a:endCxn id="14" idx="2"/>
          </p:cNvCxnSpPr>
          <p:nvPr/>
        </p:nvCxnSpPr>
        <p:spPr bwMode="auto">
          <a:xfrm rot="16200000" flipH="1">
            <a:off x="9082015" y="4781685"/>
            <a:ext cx="12700" cy="1059868"/>
          </a:xfrm>
          <a:prstGeom prst="bentConnector3">
            <a:avLst>
              <a:gd name="adj1" fmla="val 1800000"/>
            </a:avLst>
          </a:prstGeom>
          <a:solidFill>
            <a:srgbClr val="B9B9D1"/>
          </a:solidFill>
          <a:ln w="38100" cap="flat" cmpd="sng" algn="ctr">
            <a:solidFill>
              <a:srgbClr val="FF0000"/>
            </a:solidFill>
            <a:prstDash val="solid"/>
            <a:round/>
            <a:headEnd type="arrow" w="med" len="med"/>
            <a:tailEnd type="arrow"/>
          </a:ln>
          <a:effectLst/>
        </p:spPr>
      </p:cxnSp>
      <p:sp>
        <p:nvSpPr>
          <p:cNvPr id="39" name="38 CuadroTexto"/>
          <p:cNvSpPr txBox="1"/>
          <p:nvPr/>
        </p:nvSpPr>
        <p:spPr>
          <a:xfrm>
            <a:off x="8228431" y="5702142"/>
            <a:ext cx="1751661" cy="523220"/>
          </a:xfrm>
          <a:prstGeom prst="rect">
            <a:avLst/>
          </a:prstGeom>
          <a:noFill/>
        </p:spPr>
        <p:txBody>
          <a:bodyPr wrap="square" rtlCol="0">
            <a:spAutoFit/>
          </a:bodyPr>
          <a:lstStyle/>
          <a:p>
            <a:r>
              <a:rPr lang="es-ES" sz="1400" b="1" dirty="0">
                <a:solidFill>
                  <a:srgbClr val="FF0000"/>
                </a:solidFill>
              </a:rPr>
              <a:t>Benchmarking</a:t>
            </a:r>
          </a:p>
          <a:p>
            <a:r>
              <a:rPr lang="es-ES" sz="1400" b="1" dirty="0">
                <a:solidFill>
                  <a:srgbClr val="FF0000"/>
                </a:solidFill>
              </a:rPr>
              <a:t>Di </a:t>
            </a:r>
            <a:r>
              <a:rPr lang="es-ES" sz="1400" b="1" dirty="0" err="1">
                <a:solidFill>
                  <a:srgbClr val="FF0000"/>
                </a:solidFill>
              </a:rPr>
              <a:t>Fonzo</a:t>
            </a:r>
            <a:r>
              <a:rPr lang="es-ES" sz="1400" b="1" dirty="0">
                <a:solidFill>
                  <a:srgbClr val="FF0000"/>
                </a:solidFill>
              </a:rPr>
              <a:t> y Marini</a:t>
            </a:r>
          </a:p>
        </p:txBody>
      </p:sp>
      <p:sp>
        <p:nvSpPr>
          <p:cNvPr id="53" name="4 Rectángulo">
            <a:extLst>
              <a:ext uri="{FF2B5EF4-FFF2-40B4-BE49-F238E27FC236}">
                <a16:creationId xmlns:a16="http://schemas.microsoft.com/office/drawing/2014/main" id="{7E1C242C-DADB-F8EA-F0C8-A1B52B7BF789}"/>
              </a:ext>
            </a:extLst>
          </p:cNvPr>
          <p:cNvSpPr/>
          <p:nvPr/>
        </p:nvSpPr>
        <p:spPr>
          <a:xfrm>
            <a:off x="10241138" y="2192886"/>
            <a:ext cx="1273017" cy="3197163"/>
          </a:xfrm>
          <a:prstGeom prst="rect">
            <a:avLst/>
          </a:prstGeom>
          <a:solidFill>
            <a:schemeClr val="accent2">
              <a:lumMod val="20000"/>
              <a:lumOff val="80000"/>
            </a:schemeClr>
          </a:solidFill>
          <a:ln>
            <a:solidFill>
              <a:schemeClr val="tx1"/>
            </a:solidFill>
          </a:ln>
        </p:spPr>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eaLnBrk="1" hangingPunct="1"/>
            <a:r>
              <a:rPr lang="en-US" sz="2800" dirty="0">
                <a:solidFill>
                  <a:srgbClr val="006699"/>
                </a:solidFill>
                <a:latin typeface="Bodoni Poster" pitchFamily="18" charset="0"/>
              </a:rPr>
              <a:t>Monthly</a:t>
            </a:r>
          </a:p>
          <a:p>
            <a:pPr algn="ctr" eaLnBrk="1" hangingPunct="1"/>
            <a:r>
              <a:rPr lang="en-US" sz="2800" dirty="0">
                <a:solidFill>
                  <a:srgbClr val="006699"/>
                </a:solidFill>
                <a:latin typeface="Bodoni Poster" pitchFamily="18" charset="0"/>
              </a:rPr>
              <a:t>Aggregates</a:t>
            </a:r>
          </a:p>
          <a:p>
            <a:pPr algn="ctr" eaLnBrk="1" hangingPunct="1"/>
            <a:r>
              <a:rPr lang="en-US" sz="2800" dirty="0">
                <a:solidFill>
                  <a:srgbClr val="006699"/>
                </a:solidFill>
                <a:latin typeface="Bodoni Poster" pitchFamily="18" charset="0"/>
              </a:rPr>
              <a:t>and forecasts</a:t>
            </a:r>
          </a:p>
        </p:txBody>
      </p:sp>
    </p:spTree>
    <p:custDataLst>
      <p:tags r:id="rId1"/>
    </p:custDataLst>
    <p:extLst>
      <p:ext uri="{BB962C8B-B14F-4D97-AF65-F5344CB8AC3E}">
        <p14:creationId xmlns:p14="http://schemas.microsoft.com/office/powerpoint/2010/main" val="553046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5" name="Oval 1089"/>
          <p:cNvSpPr>
            <a:spLocks noChangeArrowheads="1"/>
          </p:cNvSpPr>
          <p:nvPr/>
        </p:nvSpPr>
        <p:spPr bwMode="auto">
          <a:xfrm>
            <a:off x="1568450" y="188913"/>
            <a:ext cx="533400" cy="533400"/>
          </a:xfrm>
          <a:prstGeom prst="ellipse">
            <a:avLst/>
          </a:prstGeom>
          <a:solidFill>
            <a:srgbClr val="FF9900"/>
          </a:solidFill>
          <a:ln w="9525">
            <a:noFill/>
            <a:round/>
            <a:headEnd/>
            <a:tailEnd/>
          </a:ln>
          <a:effectLst>
            <a:innerShdw blurRad="215900" dist="25400" dir="2400000">
              <a:prstClr val="black"/>
            </a:innerShdw>
          </a:effectLst>
          <a:scene3d>
            <a:camera prst="orthographicFront"/>
            <a:lightRig rig="threePt" dir="t"/>
          </a:scene3d>
          <a:sp3d prstMaterial="metal"/>
        </p:spPr>
        <p:txBody>
          <a:bodyPr wrap="none" anchor="ctr"/>
          <a:lstStyle/>
          <a:p>
            <a:endParaRPr lang="es-ES"/>
          </a:p>
        </p:txBody>
      </p:sp>
      <p:sp>
        <p:nvSpPr>
          <p:cNvPr id="2" name="1 CuadroTexto"/>
          <p:cNvSpPr txBox="1"/>
          <p:nvPr/>
        </p:nvSpPr>
        <p:spPr>
          <a:xfrm>
            <a:off x="1055440" y="738035"/>
            <a:ext cx="10873208" cy="4555093"/>
          </a:xfrm>
          <a:prstGeom prst="rect">
            <a:avLst/>
          </a:prstGeom>
          <a:noFill/>
        </p:spPr>
        <p:txBody>
          <a:bodyPr wrap="square" rtlCol="0">
            <a:spAutoFit/>
          </a:bodyPr>
          <a:lstStyle/>
          <a:p>
            <a:r>
              <a:rPr lang="en-US" sz="2000" b="1" dirty="0">
                <a:solidFill>
                  <a:schemeClr val="accent2"/>
                </a:solidFill>
              </a:rPr>
              <a:t>PRINCIPAL COMPONENTS</a:t>
            </a:r>
            <a:r>
              <a:rPr lang="en-US" b="1" dirty="0">
                <a:solidFill>
                  <a:schemeClr val="accent2"/>
                </a:solidFill>
              </a:rPr>
              <a:t>
</a:t>
            </a:r>
          </a:p>
          <a:p>
            <a:pPr algn="just"/>
            <a:r>
              <a:rPr lang="en-US" dirty="0"/>
              <a:t>Principal components is a quantitative tool, which postulates that a set of n series </a:t>
            </a:r>
            <a:r>
              <a:rPr lang="en-US" dirty="0" err="1"/>
              <a:t>Yt</a:t>
            </a:r>
            <a:r>
              <a:rPr lang="en-US" dirty="0"/>
              <a:t> can be expressed as a function of a set of factors Ft, orthogonal to each other, that collect the totality of the joint variance of the original series, in such a way that the first and successive factors collect as much of the joint variance as possible.</a:t>
            </a:r>
          </a:p>
          <a:p>
            <a:endParaRPr lang="en-US" dirty="0"/>
          </a:p>
          <a:p>
            <a:r>
              <a:rPr lang="en-US" dirty="0"/>
              <a:t>
Dynamic extension consists of the extension of the initial set of variables to be analyzed with their successive lags i, in such a way that the common factors also include the possible discrepancies between the different series (leading and lagging indicators).</a:t>
            </a:r>
          </a:p>
          <a:p>
            <a:r>
              <a:rPr lang="en-US" dirty="0"/>
              <a:t>
</a:t>
            </a:r>
          </a:p>
          <a:p>
            <a:endParaRPr lang="en-US" dirty="0"/>
          </a:p>
          <a:p>
            <a:r>
              <a:rPr lang="en-US" dirty="0"/>
              <a:t>The unobservable factors Ft are obtained by applying the Principal Components procedure to the set of observable variables </a:t>
            </a:r>
            <a:r>
              <a:rPr lang="en-US" dirty="0" err="1"/>
              <a:t>Zt</a:t>
            </a:r>
            <a:r>
              <a:rPr lang="en-US" dirty="0"/>
              <a:t>.</a:t>
            </a:r>
            <a:endParaRPr lang="es-ES" dirty="0"/>
          </a:p>
        </p:txBody>
      </p:sp>
      <p:sp>
        <p:nvSpPr>
          <p:cNvPr id="4" name="Text Box 2"/>
          <p:cNvSpPr txBox="1">
            <a:spLocks noChangeArrowheads="1"/>
          </p:cNvSpPr>
          <p:nvPr/>
        </p:nvSpPr>
        <p:spPr bwMode="auto">
          <a:xfrm>
            <a:off x="2208213" y="115889"/>
            <a:ext cx="8459787" cy="584775"/>
          </a:xfrm>
          <a:prstGeom prst="rect">
            <a:avLst/>
          </a:prstGeom>
          <a:noFill/>
          <a:ln w="9525">
            <a:noFill/>
            <a:miter lim="800000"/>
            <a:headEnd/>
            <a:tailEnd/>
          </a:ln>
          <a:effectLst/>
        </p:spPr>
        <p:txBody>
          <a:bodyPr wrap="square">
            <a:spAutoFit/>
          </a:bodyPr>
          <a:lstStyle/>
          <a:p>
            <a:pPr>
              <a:spcBef>
                <a:spcPct val="50000"/>
              </a:spcBef>
            </a:pPr>
            <a:r>
              <a:rPr lang="es-ES_tradnl" sz="32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Franklin Gothic Book" pitchFamily="34" charset="0"/>
              </a:rPr>
              <a:t>Methodology</a:t>
            </a:r>
            <a:endParaRPr lang="es-ES_tradnl" sz="3200" b="1" dirty="0">
              <a:solidFill>
                <a:srgbClr val="0000FF"/>
              </a:solidFill>
              <a:latin typeface="Franklin Gothic Book" pitchFamily="34" charset="0"/>
            </a:endParaRPr>
          </a:p>
        </p:txBody>
      </p:sp>
      <p:graphicFrame>
        <p:nvGraphicFramePr>
          <p:cNvPr id="6" name="5 Objeto"/>
          <p:cNvGraphicFramePr>
            <a:graphicFrameLocks noChangeAspect="1"/>
          </p:cNvGraphicFramePr>
          <p:nvPr>
            <p:extLst>
              <p:ext uri="{D42A27DB-BD31-4B8C-83A1-F6EECF244321}">
                <p14:modId xmlns:p14="http://schemas.microsoft.com/office/powerpoint/2010/main" val="3452153222"/>
              </p:ext>
            </p:extLst>
          </p:nvPr>
        </p:nvGraphicFramePr>
        <p:xfrm>
          <a:off x="4943872" y="2276872"/>
          <a:ext cx="1899442" cy="548332"/>
        </p:xfrm>
        <a:graphic>
          <a:graphicData uri="http://schemas.openxmlformats.org/presentationml/2006/ole">
            <mc:AlternateContent xmlns:mc="http://schemas.openxmlformats.org/markup-compatibility/2006">
              <mc:Choice xmlns:v="urn:schemas-microsoft-com:vml" Requires="v">
                <p:oleObj name="Ecuación" r:id="rId4" imgW="787320" imgH="228600" progId="Equation.3">
                  <p:embed/>
                </p:oleObj>
              </mc:Choice>
              <mc:Fallback>
                <p:oleObj name="Ecuación" r:id="rId4" imgW="787320" imgH="228600" progId="Equation.3">
                  <p:embed/>
                  <p:pic>
                    <p:nvPicPr>
                      <p:cNvPr id="6" name="5 Objeto"/>
                      <p:cNvPicPr>
                        <a:picLocks noChangeAspect="1" noChangeArrowheads="1"/>
                      </p:cNvPicPr>
                      <p:nvPr/>
                    </p:nvPicPr>
                    <p:blipFill>
                      <a:blip r:embed="rId5"/>
                      <a:srcRect/>
                      <a:stretch>
                        <a:fillRect/>
                      </a:stretch>
                    </p:blipFill>
                    <p:spPr bwMode="auto">
                      <a:xfrm>
                        <a:off x="4943872" y="2276872"/>
                        <a:ext cx="1899442" cy="548332"/>
                      </a:xfrm>
                      <a:prstGeom prst="rect">
                        <a:avLst/>
                      </a:prstGeom>
                      <a:noFill/>
                      <a:ln>
                        <a:noFill/>
                      </a:ln>
                      <a:effectLst/>
                    </p:spPr>
                  </p:pic>
                </p:oleObj>
              </mc:Fallback>
            </mc:AlternateContent>
          </a:graphicData>
        </a:graphic>
      </p:graphicFrame>
      <p:graphicFrame>
        <p:nvGraphicFramePr>
          <p:cNvPr id="17" name="16 Objeto"/>
          <p:cNvGraphicFramePr>
            <a:graphicFrameLocks noChangeAspect="1"/>
          </p:cNvGraphicFramePr>
          <p:nvPr>
            <p:extLst>
              <p:ext uri="{D42A27DB-BD31-4B8C-83A1-F6EECF244321}">
                <p14:modId xmlns:p14="http://schemas.microsoft.com/office/powerpoint/2010/main" val="576443547"/>
              </p:ext>
            </p:extLst>
          </p:nvPr>
        </p:nvGraphicFramePr>
        <p:xfrm>
          <a:off x="2208211" y="4032797"/>
          <a:ext cx="7893317" cy="520784"/>
        </p:xfrm>
        <a:graphic>
          <a:graphicData uri="http://schemas.openxmlformats.org/presentationml/2006/ole">
            <mc:AlternateContent xmlns:mc="http://schemas.openxmlformats.org/markup-compatibility/2006">
              <mc:Choice xmlns:v="urn:schemas-microsoft-com:vml" Requires="v">
                <p:oleObj name="Ecuación" r:id="rId6" imgW="3632040" imgH="241200" progId="Equation.3">
                  <p:embed/>
                </p:oleObj>
              </mc:Choice>
              <mc:Fallback>
                <p:oleObj name="Ecuación" r:id="rId6" imgW="3632040" imgH="241200" progId="Equation.3">
                  <p:embed/>
                  <p:pic>
                    <p:nvPicPr>
                      <p:cNvPr id="17" name="16 Objeto"/>
                      <p:cNvPicPr>
                        <a:picLocks noChangeAspect="1" noChangeArrowheads="1"/>
                      </p:cNvPicPr>
                      <p:nvPr/>
                    </p:nvPicPr>
                    <p:blipFill>
                      <a:blip r:embed="rId7"/>
                      <a:srcRect/>
                      <a:stretch>
                        <a:fillRect/>
                      </a:stretch>
                    </p:blipFill>
                    <p:spPr bwMode="auto">
                      <a:xfrm>
                        <a:off x="2208211" y="4032797"/>
                        <a:ext cx="7893317" cy="520784"/>
                      </a:xfrm>
                      <a:prstGeom prst="rect">
                        <a:avLst/>
                      </a:prstGeom>
                      <a:noFill/>
                      <a:ln>
                        <a:noFill/>
                      </a:ln>
                    </p:spPr>
                  </p:pic>
                </p:oleObj>
              </mc:Fallback>
            </mc:AlternateContent>
          </a:graphicData>
        </a:graphic>
      </p:graphicFrame>
      <p:graphicFrame>
        <p:nvGraphicFramePr>
          <p:cNvPr id="18" name="17 Objeto"/>
          <p:cNvGraphicFramePr>
            <a:graphicFrameLocks noChangeAspect="1"/>
          </p:cNvGraphicFramePr>
          <p:nvPr>
            <p:extLst>
              <p:ext uri="{D42A27DB-BD31-4B8C-83A1-F6EECF244321}">
                <p14:modId xmlns:p14="http://schemas.microsoft.com/office/powerpoint/2010/main" val="1531699998"/>
              </p:ext>
            </p:extLst>
          </p:nvPr>
        </p:nvGraphicFramePr>
        <p:xfrm>
          <a:off x="1568450" y="5333819"/>
          <a:ext cx="9352086" cy="546162"/>
        </p:xfrm>
        <a:graphic>
          <a:graphicData uri="http://schemas.openxmlformats.org/presentationml/2006/ole">
            <mc:AlternateContent xmlns:mc="http://schemas.openxmlformats.org/markup-compatibility/2006">
              <mc:Choice xmlns:v="urn:schemas-microsoft-com:vml" Requires="v">
                <p:oleObj name="Ecuación" r:id="rId8" imgW="4114800" imgH="241200" progId="Equation.3">
                  <p:embed/>
                </p:oleObj>
              </mc:Choice>
              <mc:Fallback>
                <p:oleObj name="Ecuación" r:id="rId8" imgW="4114800" imgH="241200" progId="Equation.3">
                  <p:embed/>
                  <p:pic>
                    <p:nvPicPr>
                      <p:cNvPr id="18" name="17 Objeto"/>
                      <p:cNvPicPr>
                        <a:picLocks noChangeAspect="1" noChangeArrowheads="1"/>
                      </p:cNvPicPr>
                      <p:nvPr/>
                    </p:nvPicPr>
                    <p:blipFill>
                      <a:blip r:embed="rId9"/>
                      <a:srcRect/>
                      <a:stretch>
                        <a:fillRect/>
                      </a:stretch>
                    </p:blipFill>
                    <p:spPr bwMode="auto">
                      <a:xfrm>
                        <a:off x="1568450" y="5333819"/>
                        <a:ext cx="9352086" cy="546162"/>
                      </a:xfrm>
                      <a:prstGeom prst="rect">
                        <a:avLst/>
                      </a:prstGeom>
                      <a:noFill/>
                      <a:ln>
                        <a:noFill/>
                      </a:ln>
                    </p:spPr>
                  </p:pic>
                </p:oleObj>
              </mc:Fallback>
            </mc:AlternateContent>
          </a:graphicData>
        </a:graphic>
      </p:graphicFrame>
    </p:spTree>
    <p:custDataLst>
      <p:tags r:id="rId1"/>
    </p:custDataLst>
    <p:extLst>
      <p:ext uri="{BB962C8B-B14F-4D97-AF65-F5344CB8AC3E}">
        <p14:creationId xmlns:p14="http://schemas.microsoft.com/office/powerpoint/2010/main" val="92101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025502" y="826624"/>
            <a:ext cx="11136560" cy="1477328"/>
          </a:xfrm>
          <a:prstGeom prst="rect">
            <a:avLst/>
          </a:prstGeom>
          <a:noFill/>
        </p:spPr>
        <p:txBody>
          <a:bodyPr wrap="square" rtlCol="0">
            <a:spAutoFit/>
          </a:bodyPr>
          <a:lstStyle/>
          <a:p>
            <a:pPr algn="just"/>
            <a:r>
              <a:rPr lang="es-ES" b="1" dirty="0">
                <a:solidFill>
                  <a:schemeClr val="accent2"/>
                </a:solidFill>
              </a:rPr>
              <a:t>PRINCIPAL COMPONENTS</a:t>
            </a:r>
          </a:p>
          <a:p>
            <a:pPr algn="just"/>
            <a:r>
              <a:rPr lang="en-US" dirty="0"/>
              <a:t>
Generally, the factors obtained in this way present a distribution of the total variance explained that decreases exponentially, and it is usual to select as relevant those factors that present eigenvalues greater than unity.</a:t>
            </a:r>
            <a:endParaRPr lang="es-ES" dirty="0"/>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1071" y="2429912"/>
            <a:ext cx="3612778" cy="207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91072" y="4528177"/>
            <a:ext cx="3612779" cy="2081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4027" y="2429912"/>
            <a:ext cx="3468762" cy="2397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58683" y="5097707"/>
            <a:ext cx="2671593" cy="1512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83824" y="5085184"/>
            <a:ext cx="1584176" cy="1537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1089">
            <a:extLst>
              <a:ext uri="{FF2B5EF4-FFF2-40B4-BE49-F238E27FC236}">
                <a16:creationId xmlns:a16="http://schemas.microsoft.com/office/drawing/2014/main" id="{6651ADD1-A75F-5F2C-7D1C-980DA987E8A8}"/>
              </a:ext>
            </a:extLst>
          </p:cNvPr>
          <p:cNvSpPr>
            <a:spLocks noChangeArrowheads="1"/>
          </p:cNvSpPr>
          <p:nvPr/>
        </p:nvSpPr>
        <p:spPr bwMode="auto">
          <a:xfrm>
            <a:off x="1568450" y="188913"/>
            <a:ext cx="533400" cy="533400"/>
          </a:xfrm>
          <a:prstGeom prst="ellipse">
            <a:avLst/>
          </a:prstGeom>
          <a:solidFill>
            <a:srgbClr val="FF9900"/>
          </a:solidFill>
          <a:ln w="9525">
            <a:noFill/>
            <a:round/>
            <a:headEnd/>
            <a:tailEnd/>
          </a:ln>
          <a:effectLst>
            <a:innerShdw blurRad="215900" dist="25400" dir="2400000">
              <a:prstClr val="black"/>
            </a:innerShdw>
          </a:effectLst>
          <a:scene3d>
            <a:camera prst="orthographicFront"/>
            <a:lightRig rig="threePt" dir="t"/>
          </a:scene3d>
          <a:sp3d prstMaterial="metal"/>
        </p:spPr>
        <p:txBody>
          <a:bodyPr wrap="none" anchor="ctr"/>
          <a:lstStyle/>
          <a:p>
            <a:endParaRPr lang="es-ES"/>
          </a:p>
        </p:txBody>
      </p:sp>
      <p:sp>
        <p:nvSpPr>
          <p:cNvPr id="5" name="Text Box 2">
            <a:extLst>
              <a:ext uri="{FF2B5EF4-FFF2-40B4-BE49-F238E27FC236}">
                <a16:creationId xmlns:a16="http://schemas.microsoft.com/office/drawing/2014/main" id="{6AF4B68B-B6BB-F866-4A72-4593C5E02E87}"/>
              </a:ext>
            </a:extLst>
          </p:cNvPr>
          <p:cNvSpPr txBox="1">
            <a:spLocks noChangeArrowheads="1"/>
          </p:cNvSpPr>
          <p:nvPr/>
        </p:nvSpPr>
        <p:spPr bwMode="auto">
          <a:xfrm>
            <a:off x="2208213" y="115889"/>
            <a:ext cx="8459787" cy="584775"/>
          </a:xfrm>
          <a:prstGeom prst="rect">
            <a:avLst/>
          </a:prstGeom>
          <a:noFill/>
          <a:ln w="9525">
            <a:noFill/>
            <a:miter lim="800000"/>
            <a:headEnd/>
            <a:tailEnd/>
          </a:ln>
          <a:effectLst/>
        </p:spPr>
        <p:txBody>
          <a:bodyPr wrap="square">
            <a:spAutoFit/>
          </a:bodyPr>
          <a:lstStyle/>
          <a:p>
            <a:pPr>
              <a:spcBef>
                <a:spcPct val="50000"/>
              </a:spcBef>
            </a:pPr>
            <a:r>
              <a:rPr lang="es-ES_tradnl" sz="32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Franklin Gothic Book" pitchFamily="34" charset="0"/>
              </a:rPr>
              <a:t>Methodology</a:t>
            </a:r>
            <a:endParaRPr lang="es-ES_tradnl" sz="3200" b="1" dirty="0">
              <a:solidFill>
                <a:srgbClr val="0000FF"/>
              </a:solidFill>
              <a:latin typeface="Franklin Gothic Book" pitchFamily="34" charset="0"/>
            </a:endParaRPr>
          </a:p>
        </p:txBody>
      </p:sp>
    </p:spTree>
    <p:custDataLst>
      <p:tags r:id="rId1"/>
    </p:custDataLst>
    <p:extLst>
      <p:ext uri="{BB962C8B-B14F-4D97-AF65-F5344CB8AC3E}">
        <p14:creationId xmlns:p14="http://schemas.microsoft.com/office/powerpoint/2010/main" val="440781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95400" y="738035"/>
            <a:ext cx="11233248" cy="5632311"/>
          </a:xfrm>
          <a:prstGeom prst="rect">
            <a:avLst/>
          </a:prstGeom>
          <a:noFill/>
        </p:spPr>
        <p:txBody>
          <a:bodyPr wrap="square" rtlCol="0">
            <a:spAutoFit/>
          </a:bodyPr>
          <a:lstStyle/>
          <a:p>
            <a:pPr algn="just"/>
            <a:r>
              <a:rPr lang="es-ES" b="1" dirty="0">
                <a:solidFill>
                  <a:schemeClr val="accent2"/>
                </a:solidFill>
              </a:rPr>
              <a:t>ARIMA /ARMAX MODELS</a:t>
            </a:r>
          </a:p>
          <a:p>
            <a:pPr algn="just"/>
            <a:r>
              <a:rPr lang="en-US" b="1" dirty="0">
                <a:solidFill>
                  <a:schemeClr val="accent2"/>
                </a:solidFill>
              </a:rPr>
              <a:t>
</a:t>
            </a:r>
            <a:r>
              <a:rPr lang="en-US" dirty="0"/>
              <a:t>ARIMA models respond to the acronym of </a:t>
            </a:r>
            <a:r>
              <a:rPr lang="en-US" dirty="0" err="1"/>
              <a:t>AutoRegressive</a:t>
            </a:r>
            <a:r>
              <a:rPr lang="en-US" dirty="0"/>
              <a:t>, Integrated, and Moving Average processes, and were initially proposed by George Box and Gwilym Jenkins in 1970.</a:t>
            </a:r>
          </a:p>
          <a:p>
            <a:pPr algn="just"/>
            <a:endParaRPr lang="en-US" dirty="0"/>
          </a:p>
          <a:p>
            <a:pPr algn="just"/>
            <a:r>
              <a:rPr lang="en-US" dirty="0"/>
              <a:t>Main underlying hypothesis is to admit that any time series are generated by a Data Generating Process that can be identified and quantified and, therefore, they can be used to reproduce data and to generate forecasts.
In this way, any time series can be represented by a combination of known processes (AR I MA).
</a:t>
            </a:r>
          </a:p>
          <a:p>
            <a:pPr algn="just"/>
            <a:endParaRPr lang="en-US" dirty="0"/>
          </a:p>
          <a:p>
            <a:pPr algn="just"/>
            <a:r>
              <a:rPr lang="en-US" dirty="0"/>
              <a:t>The ARMAX extension, or its traditional specification as Transfer Functions, also supports the incorporation of exogenous variables that explain the </a:t>
            </a:r>
            <a:r>
              <a:rPr lang="en-US" dirty="0" err="1">
                <a:solidFill>
                  <a:srgbClr val="C00000"/>
                </a:solidFill>
              </a:rPr>
              <a:t>X</a:t>
            </a:r>
            <a:r>
              <a:rPr lang="en-US" baseline="-25000" dirty="0" err="1">
                <a:solidFill>
                  <a:srgbClr val="C00000"/>
                </a:solidFill>
              </a:rPr>
              <a:t>i,t</a:t>
            </a:r>
            <a:r>
              <a:rPr lang="en-US" dirty="0"/>
              <a:t> process.</a:t>
            </a:r>
          </a:p>
          <a:p>
            <a:pPr algn="just"/>
            <a:endParaRPr lang="en-US" b="1" dirty="0">
              <a:solidFill>
                <a:schemeClr val="accent2"/>
              </a:solidFill>
            </a:endParaRPr>
          </a:p>
          <a:p>
            <a:pPr algn="just"/>
            <a:endParaRPr lang="en-US" b="1" dirty="0">
              <a:solidFill>
                <a:schemeClr val="accent2"/>
              </a:solidFill>
            </a:endParaRPr>
          </a:p>
          <a:p>
            <a:pPr algn="just"/>
            <a:endParaRPr lang="en-US" b="1" dirty="0">
              <a:solidFill>
                <a:schemeClr val="accent2"/>
              </a:solidFill>
            </a:endParaRPr>
          </a:p>
          <a:p>
            <a:pPr algn="just"/>
            <a:endParaRPr lang="en-US" b="1" dirty="0">
              <a:solidFill>
                <a:schemeClr val="accent2"/>
              </a:solidFill>
            </a:endParaRPr>
          </a:p>
          <a:p>
            <a:pPr algn="just"/>
            <a:endParaRPr lang="en-US" b="1" dirty="0">
              <a:solidFill>
                <a:schemeClr val="accent2"/>
              </a:solidFill>
            </a:endParaRPr>
          </a:p>
          <a:p>
            <a:pPr algn="just"/>
            <a:r>
              <a:rPr lang="en-US" dirty="0"/>
              <a:t>In this way, once the coefficients have been estimated and the future values of the exogenous </a:t>
            </a:r>
            <a:r>
              <a:rPr lang="en-US" dirty="0" err="1">
                <a:solidFill>
                  <a:srgbClr val="C00000"/>
                </a:solidFill>
              </a:rPr>
              <a:t>X</a:t>
            </a:r>
            <a:r>
              <a:rPr lang="en-US" baseline="-25000" dirty="0" err="1">
                <a:solidFill>
                  <a:srgbClr val="C00000"/>
                </a:solidFill>
              </a:rPr>
              <a:t>i,t+s</a:t>
            </a:r>
            <a:r>
              <a:rPr lang="en-US" dirty="0"/>
              <a:t> are known, the values of the variables of interest </a:t>
            </a:r>
            <a:r>
              <a:rPr lang="en-US" dirty="0" err="1">
                <a:solidFill>
                  <a:srgbClr val="C00000"/>
                </a:solidFill>
              </a:rPr>
              <a:t>Y</a:t>
            </a:r>
            <a:r>
              <a:rPr lang="en-US" baseline="-25000" dirty="0" err="1">
                <a:solidFill>
                  <a:srgbClr val="C00000"/>
                </a:solidFill>
              </a:rPr>
              <a:t>t+s</a:t>
            </a:r>
            <a:r>
              <a:rPr lang="en-US" dirty="0"/>
              <a:t> can be projected.</a:t>
            </a:r>
            <a:endParaRPr lang="es-ES" dirty="0"/>
          </a:p>
        </p:txBody>
      </p:sp>
      <p:graphicFrame>
        <p:nvGraphicFramePr>
          <p:cNvPr id="3" name="2 Objeto"/>
          <p:cNvGraphicFramePr>
            <a:graphicFrameLocks noChangeAspect="1"/>
          </p:cNvGraphicFramePr>
          <p:nvPr>
            <p:extLst>
              <p:ext uri="{D42A27DB-BD31-4B8C-83A1-F6EECF244321}">
                <p14:modId xmlns:p14="http://schemas.microsoft.com/office/powerpoint/2010/main" val="3333135113"/>
              </p:ext>
            </p:extLst>
          </p:nvPr>
        </p:nvGraphicFramePr>
        <p:xfrm>
          <a:off x="3863752" y="4437112"/>
          <a:ext cx="4167187" cy="1270000"/>
        </p:xfrm>
        <a:graphic>
          <a:graphicData uri="http://schemas.openxmlformats.org/presentationml/2006/ole">
            <mc:AlternateContent xmlns:mc="http://schemas.openxmlformats.org/markup-compatibility/2006">
              <mc:Choice xmlns:v="urn:schemas-microsoft-com:vml" Requires="v">
                <p:oleObj name="Ecuación" r:id="rId4" imgW="2425680" imgH="736560" progId="Equation.3">
                  <p:embed/>
                </p:oleObj>
              </mc:Choice>
              <mc:Fallback>
                <p:oleObj name="Ecuación" r:id="rId4" imgW="2425680" imgH="736560" progId="Equation.3">
                  <p:embed/>
                  <p:pic>
                    <p:nvPicPr>
                      <p:cNvPr id="3" name="2 Objeto"/>
                      <p:cNvPicPr>
                        <a:picLocks noChangeAspect="1" noChangeArrowheads="1"/>
                      </p:cNvPicPr>
                      <p:nvPr/>
                    </p:nvPicPr>
                    <p:blipFill>
                      <a:blip r:embed="rId5"/>
                      <a:srcRect/>
                      <a:stretch>
                        <a:fillRect/>
                      </a:stretch>
                    </p:blipFill>
                    <p:spPr bwMode="auto">
                      <a:xfrm>
                        <a:off x="3863752" y="4437112"/>
                        <a:ext cx="4167187" cy="1270000"/>
                      </a:xfrm>
                      <a:prstGeom prst="rect">
                        <a:avLst/>
                      </a:prstGeom>
                      <a:noFill/>
                      <a:ln>
                        <a:noFill/>
                      </a:ln>
                      <a:effectLst/>
                    </p:spPr>
                  </p:pic>
                </p:oleObj>
              </mc:Fallback>
            </mc:AlternateContent>
          </a:graphicData>
        </a:graphic>
      </p:graphicFrame>
      <p:graphicFrame>
        <p:nvGraphicFramePr>
          <p:cNvPr id="5" name="4 Objeto"/>
          <p:cNvGraphicFramePr>
            <a:graphicFrameLocks noChangeAspect="1"/>
          </p:cNvGraphicFramePr>
          <p:nvPr>
            <p:extLst>
              <p:ext uri="{D42A27DB-BD31-4B8C-83A1-F6EECF244321}">
                <p14:modId xmlns:p14="http://schemas.microsoft.com/office/powerpoint/2010/main" val="2627307729"/>
              </p:ext>
            </p:extLst>
          </p:nvPr>
        </p:nvGraphicFramePr>
        <p:xfrm>
          <a:off x="2570286" y="3278352"/>
          <a:ext cx="7483475" cy="414338"/>
        </p:xfrm>
        <a:graphic>
          <a:graphicData uri="http://schemas.openxmlformats.org/presentationml/2006/ole">
            <mc:AlternateContent xmlns:mc="http://schemas.openxmlformats.org/markup-compatibility/2006">
              <mc:Choice xmlns:v="urn:schemas-microsoft-com:vml" Requires="v">
                <p:oleObj name="Ecuación" r:id="rId6" imgW="4356100" imgH="241300" progId="Equation.3">
                  <p:embed/>
                </p:oleObj>
              </mc:Choice>
              <mc:Fallback>
                <p:oleObj name="Ecuación" r:id="rId6" imgW="4356100" imgH="241300" progId="Equation.3">
                  <p:embed/>
                  <p:pic>
                    <p:nvPicPr>
                      <p:cNvPr id="5" name="4 Objet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0286" y="3278352"/>
                        <a:ext cx="74834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Oval 1089">
            <a:extLst>
              <a:ext uri="{FF2B5EF4-FFF2-40B4-BE49-F238E27FC236}">
                <a16:creationId xmlns:a16="http://schemas.microsoft.com/office/drawing/2014/main" id="{C1E97E08-AB94-DD1B-5DD0-0418FA07C049}"/>
              </a:ext>
            </a:extLst>
          </p:cNvPr>
          <p:cNvSpPr>
            <a:spLocks noChangeArrowheads="1"/>
          </p:cNvSpPr>
          <p:nvPr/>
        </p:nvSpPr>
        <p:spPr bwMode="auto">
          <a:xfrm>
            <a:off x="1568450" y="188913"/>
            <a:ext cx="533400" cy="533400"/>
          </a:xfrm>
          <a:prstGeom prst="ellipse">
            <a:avLst/>
          </a:prstGeom>
          <a:solidFill>
            <a:srgbClr val="FF9900"/>
          </a:solidFill>
          <a:ln w="9525">
            <a:noFill/>
            <a:round/>
            <a:headEnd/>
            <a:tailEnd/>
          </a:ln>
          <a:effectLst>
            <a:innerShdw blurRad="215900" dist="25400" dir="2400000">
              <a:prstClr val="black"/>
            </a:innerShdw>
          </a:effectLst>
          <a:scene3d>
            <a:camera prst="orthographicFront"/>
            <a:lightRig rig="threePt" dir="t"/>
          </a:scene3d>
          <a:sp3d prstMaterial="metal"/>
        </p:spPr>
        <p:txBody>
          <a:bodyPr wrap="none" anchor="ctr"/>
          <a:lstStyle/>
          <a:p>
            <a:endParaRPr lang="es-ES"/>
          </a:p>
        </p:txBody>
      </p:sp>
      <p:sp>
        <p:nvSpPr>
          <p:cNvPr id="7" name="Text Box 2">
            <a:extLst>
              <a:ext uri="{FF2B5EF4-FFF2-40B4-BE49-F238E27FC236}">
                <a16:creationId xmlns:a16="http://schemas.microsoft.com/office/drawing/2014/main" id="{DA571EA2-08D3-4147-4B30-49AB93898CC0}"/>
              </a:ext>
            </a:extLst>
          </p:cNvPr>
          <p:cNvSpPr txBox="1">
            <a:spLocks noChangeArrowheads="1"/>
          </p:cNvSpPr>
          <p:nvPr/>
        </p:nvSpPr>
        <p:spPr bwMode="auto">
          <a:xfrm>
            <a:off x="2208213" y="115889"/>
            <a:ext cx="8459787" cy="584775"/>
          </a:xfrm>
          <a:prstGeom prst="rect">
            <a:avLst/>
          </a:prstGeom>
          <a:noFill/>
          <a:ln w="9525">
            <a:noFill/>
            <a:miter lim="800000"/>
            <a:headEnd/>
            <a:tailEnd/>
          </a:ln>
          <a:effectLst/>
        </p:spPr>
        <p:txBody>
          <a:bodyPr wrap="square">
            <a:spAutoFit/>
          </a:bodyPr>
          <a:lstStyle/>
          <a:p>
            <a:pPr>
              <a:spcBef>
                <a:spcPct val="50000"/>
              </a:spcBef>
            </a:pPr>
            <a:r>
              <a:rPr lang="es-ES_tradnl" sz="32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Franklin Gothic Book" pitchFamily="34" charset="0"/>
              </a:rPr>
              <a:t>Methodology</a:t>
            </a:r>
            <a:endParaRPr lang="es-ES_tradnl" sz="3200" b="1" dirty="0">
              <a:solidFill>
                <a:srgbClr val="0000FF"/>
              </a:solidFill>
              <a:latin typeface="Franklin Gothic Book" pitchFamily="34" charset="0"/>
            </a:endParaRPr>
          </a:p>
        </p:txBody>
      </p:sp>
    </p:spTree>
    <p:custDataLst>
      <p:tags r:id="rId1"/>
    </p:custDataLst>
    <p:extLst>
      <p:ext uri="{BB962C8B-B14F-4D97-AF65-F5344CB8AC3E}">
        <p14:creationId xmlns:p14="http://schemas.microsoft.com/office/powerpoint/2010/main" val="302314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767408" y="738035"/>
            <a:ext cx="11161240" cy="4001095"/>
          </a:xfrm>
          <a:prstGeom prst="rect">
            <a:avLst/>
          </a:prstGeom>
          <a:noFill/>
        </p:spPr>
        <p:txBody>
          <a:bodyPr wrap="square" rtlCol="0">
            <a:spAutoFit/>
          </a:bodyPr>
          <a:lstStyle/>
          <a:p>
            <a:pPr algn="just"/>
            <a:r>
              <a:rPr lang="en-US" sz="2000" b="1" dirty="0">
                <a:solidFill>
                  <a:schemeClr val="accent2"/>
                </a:solidFill>
              </a:rPr>
              <a:t>TEMPORAL DISAGGREGATION. CHOW-LIN Approach.</a:t>
            </a:r>
          </a:p>
          <a:p>
            <a:pPr algn="just"/>
            <a:r>
              <a:rPr lang="en-US" b="1" dirty="0">
                <a:solidFill>
                  <a:schemeClr val="accent2"/>
                </a:solidFill>
              </a:rPr>
              <a:t>
</a:t>
            </a:r>
            <a:r>
              <a:rPr lang="en-US" dirty="0"/>
              <a:t>Temporal disaggregation methods aim to obtain a variable at a higher frequency than the original that satisfies the longitudinal aggregation constraint.</a:t>
            </a:r>
          </a:p>
          <a:p>
            <a:pPr algn="just"/>
            <a:r>
              <a:rPr lang="en-US" dirty="0"/>
              <a:t>
In 1971, Chow and Lin proposed a method of temporal disaggregation based on the availability of one or more "</a:t>
            </a:r>
            <a:r>
              <a:rPr lang="en-US" dirty="0" err="1"/>
              <a:t>proxis</a:t>
            </a:r>
            <a:r>
              <a:rPr lang="en-US" dirty="0"/>
              <a:t>" variables </a:t>
            </a:r>
            <a:r>
              <a:rPr lang="en-US" dirty="0" err="1">
                <a:solidFill>
                  <a:srgbClr val="C00000"/>
                </a:solidFill>
              </a:rPr>
              <a:t>X</a:t>
            </a:r>
            <a:r>
              <a:rPr lang="en-US" baseline="-25000" dirty="0" err="1">
                <a:solidFill>
                  <a:srgbClr val="C00000"/>
                </a:solidFill>
              </a:rPr>
              <a:t>km,t</a:t>
            </a:r>
            <a:r>
              <a:rPr lang="en-US" dirty="0"/>
              <a:t> (indicators) measured at high frequency and highly correlated with the variable of interest </a:t>
            </a:r>
            <a:r>
              <a:rPr lang="en-US" dirty="0" err="1">
                <a:solidFill>
                  <a:srgbClr val="C00000"/>
                </a:solidFill>
              </a:rPr>
              <a:t>Y</a:t>
            </a:r>
            <a:r>
              <a:rPr lang="en-US" baseline="-25000" dirty="0" err="1">
                <a:solidFill>
                  <a:srgbClr val="C00000"/>
                </a:solidFill>
              </a:rPr>
              <a:t>q,t</a:t>
            </a:r>
            <a:endParaRPr lang="en-US" baseline="-25000" dirty="0">
              <a:solidFill>
                <a:srgbClr val="C00000"/>
              </a:solidFill>
            </a:endParaRPr>
          </a:p>
          <a:p>
            <a:pPr algn="just"/>
            <a:r>
              <a:rPr lang="en-US" dirty="0"/>
              <a:t>
The implementation of the model is based on the estimation of a low-frequency regression between the variable to be disaggregated and the indicators.</a:t>
            </a:r>
          </a:p>
          <a:p>
            <a:pPr algn="just"/>
            <a:r>
              <a:rPr lang="en-US" dirty="0"/>
              <a:t>
Initial values are then obtained at high frequency by applying the estimated coefficients to the values of the “</a:t>
            </a:r>
            <a:r>
              <a:rPr lang="en-US" dirty="0" err="1"/>
              <a:t>proxi</a:t>
            </a:r>
            <a:r>
              <a:rPr lang="en-US" dirty="0"/>
              <a:t>” variables.</a:t>
            </a:r>
            <a:endParaRPr lang="es-ES" dirty="0"/>
          </a:p>
        </p:txBody>
      </p:sp>
      <p:graphicFrame>
        <p:nvGraphicFramePr>
          <p:cNvPr id="6" name="5 Objeto"/>
          <p:cNvGraphicFramePr>
            <a:graphicFrameLocks noChangeAspect="1"/>
          </p:cNvGraphicFramePr>
          <p:nvPr>
            <p:extLst>
              <p:ext uri="{D42A27DB-BD31-4B8C-83A1-F6EECF244321}">
                <p14:modId xmlns:p14="http://schemas.microsoft.com/office/powerpoint/2010/main" val="1583771158"/>
              </p:ext>
            </p:extLst>
          </p:nvPr>
        </p:nvGraphicFramePr>
        <p:xfrm>
          <a:off x="3110236" y="4677891"/>
          <a:ext cx="5738812" cy="557213"/>
        </p:xfrm>
        <a:graphic>
          <a:graphicData uri="http://schemas.openxmlformats.org/presentationml/2006/ole">
            <mc:AlternateContent xmlns:mc="http://schemas.openxmlformats.org/markup-compatibility/2006">
              <mc:Choice xmlns:v="urn:schemas-microsoft-com:vml" Requires="v">
                <p:oleObj name="Ecuación" r:id="rId4" imgW="2489040" imgH="241200" progId="Equation.3">
                  <p:embed/>
                </p:oleObj>
              </mc:Choice>
              <mc:Fallback>
                <p:oleObj name="Ecuación" r:id="rId4" imgW="2489040" imgH="241200" progId="Equation.3">
                  <p:embed/>
                  <p:pic>
                    <p:nvPicPr>
                      <p:cNvPr id="6" name="5 Objeto"/>
                      <p:cNvPicPr>
                        <a:picLocks noChangeAspect="1" noChangeArrowheads="1"/>
                      </p:cNvPicPr>
                      <p:nvPr/>
                    </p:nvPicPr>
                    <p:blipFill>
                      <a:blip r:embed="rId5"/>
                      <a:srcRect/>
                      <a:stretch>
                        <a:fillRect/>
                      </a:stretch>
                    </p:blipFill>
                    <p:spPr bwMode="auto">
                      <a:xfrm>
                        <a:off x="3110236" y="4677891"/>
                        <a:ext cx="5738812" cy="557213"/>
                      </a:xfrm>
                      <a:prstGeom prst="rect">
                        <a:avLst/>
                      </a:prstGeom>
                      <a:noFill/>
                      <a:ln>
                        <a:noFill/>
                      </a:ln>
                      <a:effectLst/>
                    </p:spPr>
                  </p:pic>
                </p:oleObj>
              </mc:Fallback>
            </mc:AlternateContent>
          </a:graphicData>
        </a:graphic>
      </p:graphicFrame>
      <p:graphicFrame>
        <p:nvGraphicFramePr>
          <p:cNvPr id="7" name="6 Objeto"/>
          <p:cNvGraphicFramePr>
            <a:graphicFrameLocks noChangeAspect="1"/>
          </p:cNvGraphicFramePr>
          <p:nvPr>
            <p:extLst>
              <p:ext uri="{D42A27DB-BD31-4B8C-83A1-F6EECF244321}">
                <p14:modId xmlns:p14="http://schemas.microsoft.com/office/powerpoint/2010/main" val="2928042033"/>
              </p:ext>
            </p:extLst>
          </p:nvPr>
        </p:nvGraphicFramePr>
        <p:xfrm>
          <a:off x="3431704" y="5479597"/>
          <a:ext cx="5095875" cy="615950"/>
        </p:xfrm>
        <a:graphic>
          <a:graphicData uri="http://schemas.openxmlformats.org/presentationml/2006/ole">
            <mc:AlternateContent xmlns:mc="http://schemas.openxmlformats.org/markup-compatibility/2006">
              <mc:Choice xmlns:v="urn:schemas-microsoft-com:vml" Requires="v">
                <p:oleObj name="Ecuación" r:id="rId6" imgW="2209680" imgH="266400" progId="Equation.3">
                  <p:embed/>
                </p:oleObj>
              </mc:Choice>
              <mc:Fallback>
                <p:oleObj name="Ecuación" r:id="rId6" imgW="2209680" imgH="266400" progId="Equation.3">
                  <p:embed/>
                  <p:pic>
                    <p:nvPicPr>
                      <p:cNvPr id="7" name="6 Objeto"/>
                      <p:cNvPicPr>
                        <a:picLocks noChangeAspect="1" noChangeArrowheads="1"/>
                      </p:cNvPicPr>
                      <p:nvPr/>
                    </p:nvPicPr>
                    <p:blipFill>
                      <a:blip r:embed="rId7"/>
                      <a:srcRect/>
                      <a:stretch>
                        <a:fillRect/>
                      </a:stretch>
                    </p:blipFill>
                    <p:spPr bwMode="auto">
                      <a:xfrm>
                        <a:off x="3431704" y="5479597"/>
                        <a:ext cx="50958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Oval 1089">
            <a:extLst>
              <a:ext uri="{FF2B5EF4-FFF2-40B4-BE49-F238E27FC236}">
                <a16:creationId xmlns:a16="http://schemas.microsoft.com/office/drawing/2014/main" id="{0F651D3B-D332-5D0B-F3B7-EA05BBD6797B}"/>
              </a:ext>
            </a:extLst>
          </p:cNvPr>
          <p:cNvSpPr>
            <a:spLocks noChangeArrowheads="1"/>
          </p:cNvSpPr>
          <p:nvPr/>
        </p:nvSpPr>
        <p:spPr bwMode="auto">
          <a:xfrm>
            <a:off x="1529714" y="91116"/>
            <a:ext cx="533400" cy="533400"/>
          </a:xfrm>
          <a:prstGeom prst="ellipse">
            <a:avLst/>
          </a:prstGeom>
          <a:solidFill>
            <a:srgbClr val="FF9900"/>
          </a:solidFill>
          <a:ln w="9525">
            <a:noFill/>
            <a:round/>
            <a:headEnd/>
            <a:tailEnd/>
          </a:ln>
          <a:effectLst>
            <a:innerShdw blurRad="215900" dist="25400" dir="2400000">
              <a:prstClr val="black"/>
            </a:innerShdw>
          </a:effectLst>
          <a:scene3d>
            <a:camera prst="orthographicFront"/>
            <a:lightRig rig="threePt" dir="t"/>
          </a:scene3d>
          <a:sp3d prstMaterial="metal"/>
        </p:spPr>
        <p:txBody>
          <a:bodyPr wrap="none" anchor="ctr"/>
          <a:lstStyle/>
          <a:p>
            <a:endParaRPr lang="es-ES"/>
          </a:p>
        </p:txBody>
      </p:sp>
      <p:sp>
        <p:nvSpPr>
          <p:cNvPr id="5" name="Text Box 2">
            <a:extLst>
              <a:ext uri="{FF2B5EF4-FFF2-40B4-BE49-F238E27FC236}">
                <a16:creationId xmlns:a16="http://schemas.microsoft.com/office/drawing/2014/main" id="{C9D08261-4D5F-95B1-B87E-1D12D51A4A7A}"/>
              </a:ext>
            </a:extLst>
          </p:cNvPr>
          <p:cNvSpPr txBox="1">
            <a:spLocks noChangeArrowheads="1"/>
          </p:cNvSpPr>
          <p:nvPr/>
        </p:nvSpPr>
        <p:spPr bwMode="auto">
          <a:xfrm>
            <a:off x="2208213" y="115889"/>
            <a:ext cx="8459787" cy="584775"/>
          </a:xfrm>
          <a:prstGeom prst="rect">
            <a:avLst/>
          </a:prstGeom>
          <a:noFill/>
          <a:ln w="9525">
            <a:noFill/>
            <a:miter lim="800000"/>
            <a:headEnd/>
            <a:tailEnd/>
          </a:ln>
          <a:effectLst/>
        </p:spPr>
        <p:txBody>
          <a:bodyPr wrap="square">
            <a:spAutoFit/>
          </a:bodyPr>
          <a:lstStyle/>
          <a:p>
            <a:pPr>
              <a:spcBef>
                <a:spcPct val="50000"/>
              </a:spcBef>
            </a:pPr>
            <a:r>
              <a:rPr lang="es-ES_tradnl" sz="3200" b="1">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Franklin Gothic Book" pitchFamily="34" charset="0"/>
              </a:rPr>
              <a:t>Methodology</a:t>
            </a:r>
            <a:endParaRPr lang="es-ES_tradnl" sz="3200" b="1" dirty="0">
              <a:solidFill>
                <a:srgbClr val="0000FF"/>
              </a:solidFill>
              <a:latin typeface="Franklin Gothic Book" pitchFamily="34" charset="0"/>
            </a:endParaRPr>
          </a:p>
        </p:txBody>
      </p:sp>
    </p:spTree>
    <p:custDataLst>
      <p:tags r:id="rId1"/>
    </p:custDataLst>
    <p:extLst>
      <p:ext uri="{BB962C8B-B14F-4D97-AF65-F5344CB8AC3E}">
        <p14:creationId xmlns:p14="http://schemas.microsoft.com/office/powerpoint/2010/main" val="32059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ENDDATAS" val="0"/>
  <p:tag name="SENDMETHODE" val="1"/>
  <p:tag name="SENDTO" val="recupow@free.fr"/>
  <p:tag name="PVXVOTES" val="4.0.4ix"/>
  <p:tag name="SENDID" val=""/>
  <p:tag name="SENDPASS" val=""/>
  <p:tag name="PROGRAMID" val="0"/>
  <p:tag name="GROUPID" val="0"/>
  <p:tag name="PXID" val="1"/>
  <p:tag name="SLIDEID" val="284"/>
  <p:tag name="NBSLIDES" val="27"/>
  <p:tag name="FILEPATH" val="C:\Dat\PREDICCIÓN"/>
  <p:tag name="BOXDEFS" val="nb=80;b1=00001;n1=1¤¤¤¤;c1=0;w1=1;b2=00002;n2=2¤¤¤¤;c2=0;w2=1;b3=00003;n3=3¤¤¤¤;c3=0;w3=1;b4=00004;n4=4¤¤¤¤;c4=0;w4=1;b5=00005;n5=5¤¤¤¤;c5=0;w5=1;b6=00006;n6=6¤¤¤¤;c6=0;w6=1;b7=00007;n7=7¤¤¤¤;c7=0;w7=1;b8=00008;n8=8¤¤¤¤;c8=0;w8=1;b9=00009;n9=9¤¤¤¤;c9=0;w9=1;b10=00010;n10=10¤¤¤¤;c10=0;w10=1;b11=00011;n11=11¤¤¤¤;c11=0;w11=1;b12=00012;n12=12¤¤¤¤;c12=0;w12=1;b13=00013;n13=13¤¤¤¤;c13=0;w13=1;b14=00014;n14=14¤¤¤¤;c14=0;w14=1;b15=00015;n15=15¤¤¤¤;c15=0;w15=1;b16=00016;n16=16¤¤¤¤;c16=0;w16=1;b17=00017;n17=17¤¤¤¤;c17=0;w17=1;b18=00018;n18=18¤¤¤¤;c18=0;w18=1;b19=00019;n19=19¤¤¤¤;c19=0;w19=1;b20=00020;n20=20¤¤¤¤;c20=0;w20=1;b21=00021;n21=21¤¤¤¤;c21=0;w21=1;b22=00022;n22=22¤¤¤¤;c22=0;w22=1;b23=00023;n23=23¤¤¤¤;c23=0;w23=1;b24=00024;n24=24¤¤¤¤;c24=0;w24=1;b25=00025;n25=25¤¤¤¤;c25=0;w25=1;b26=00026;n26=26¤¤¤¤;c26=0;w26=1;b27=00027;n27=27¤¤¤¤;c27=0;w27=1;b28=00028;n28=28¤¤¤¤;c28=0;w28=1;b29=00029;n29=29¤¤¤¤;c29=0;w29=1;b30=00030;n30=30¤¤¤¤;c30=0;w30=1;b31=00031;n31=31¤¤¤¤;c31=0;w31=1;b32=00032;n32=32¤¤¤¤;c32=0;w32=1;b33=00033;n33=33¤¤¤¤;c33=0;w33=1;b34=00034;n34=34¤¤¤¤;c34=0;w34=1;b35=00035;n35=35¤¤¤¤;c35=0;w35=1;b36=00036;n36=36¤¤¤¤;c36=0;w36=1;b37=00037;n37=37¤¤¤¤;c37=0;w37=1;b38=00038;n38=38¤¤¤¤;c38=0;w38=1;b39=00039;n39=39¤¤¤¤;c39=0;w39=1;b40=00040;n40=40¤¤¤¤;c40=0;w40=1;b41=00041;n41=41¤¤¤¤;c41=0;w41=1;b42=00042;n42=42¤¤¤¤;c42=0;w42=1;b43=00043;n43=43¤¤¤¤;c43=0;w43=1;b44=00044;n44=44¤¤¤¤;c44=0;w44=1;b45=00045;n45=45¤¤¤¤;c45=0;w45=1;b46=00046;n46=46¤¤¤¤;c46=0;w46=1;b47=00047;n47=47¤¤¤¤;c47=0;w47=1;b48=00048;n48=48¤¤¤¤;c48=0;w48=1;b49=00049;n49=49¤¤¤¤;c49=0;w49=1;b50=00050;n50=50¤¤¤¤;c50=0;w50=1;b51=00051;n51=51¤¤¤¤;c51=0;w51=1;b52=00052;n52=52¤¤¤¤;c52=0;w52=1;b53=00053;n53=53¤¤¤¤;c53=0;w53=1;b54=00054;n54=54¤¤¤¤;c54=0;w54=1;b55=00055;n55=55¤¤¤¤;c55=0;w55=1;b56=00056;n56=56¤¤¤¤;c56=0;w56=1;b57=00057;n57=57¤¤¤¤;c57=0;w57=1;b58=00058;n58=58¤¤¤¤;c58=0;w58=1;b59=00059;n59=59¤¤¤¤;c59=0;w59=1;b60=00060;n60=60¤¤¤¤;c60=0;w60=1;b61=00061;n61=61¤¤¤¤;c61=0;w61=1;b62=00062;n62=62¤¤¤¤;c62=0;w62=1;b63=00063;n63=63¤¤¤¤;c63=0;w63=1;b64=00064;n64=64¤¤¤¤;c64=0;w64=1;b65=00065;n65=65¤¤¤¤;c65=0;w65=1;b66=00066;n66=66¤¤¤¤;c66=0;w66=1;b67=00067;n67=67¤¤¤¤;c67=0;w67=1;b68=00068;n68=68¤¤¤¤;c68=0;w68=1;b69=00069;n69=69¤¤¤¤;c69=0;w69=1;b70=00070;n70=70¤¤¤¤;c70=0;w70=1;b71=00071;n71=71¤¤¤¤;c71=0;w71=1;b72=00072;n72=72¤¤¤¤;c72=0;w72=1;b73=00073;n73=73¤¤¤¤;c73=0;w73=1;b74=00074;n74=74¤¤¤¤;c74=0;w74=1;b75=00075;n75=75¤¤¤¤;c75=0;w75=1;b76=00076;n76=76¤¤¤¤;c76=0;w76=1;b77=00077;n77=77¤¤¤¤;c77=0;w77=1;b78=00078;n78=78¤¤¤¤;c78=0;w78=1;b79=00079;n79=79¤¤¤¤;c79=0;w79=1;b80=00080;n80=80¤¤¤¤;c80=0;w80=1;"/>
  <p:tag name="BOXFILE" val="C:\Program Files (x86)\PowerVote\Quizz 3S\Sessions\box.ini"/>
  <p:tag name="BOXCOLSHEADS" val="SyncPart=1¤SyncOrder=1¤T1=#¤W1=0¤Cb1=¤Ct1=¤T2=*¤W2=750,0473¤Cb2=¤Ct2=¤T3=Name¤W3=1440¤Cb3=¤Ct3=¤T4=First name¤W4=1440¤Cb4=¤Ct4=¤T5=Service¤W5=1440¤Cb5=¤Ct5=¤T6=e-mail¤W6=1440¤Cb6=¤Ct6=¤T7=Comments¤W7=1440¤Cb7=¤Ct7=¤"/>
</p:tagLst>
</file>

<file path=ppt/tags/tag10.xml><?xml version="1.0" encoding="utf-8"?>
<p:tagLst xmlns:a="http://schemas.openxmlformats.org/drawingml/2006/main" xmlns:r="http://schemas.openxmlformats.org/officeDocument/2006/relationships" xmlns:p="http://schemas.openxmlformats.org/presentationml/2006/main">
  <p:tag name="PXID" val="1"/>
  <p:tag name="SID" val="258"/>
  <p:tag name="NAME" val=""/>
</p:tagLst>
</file>

<file path=ppt/tags/tag11.xml><?xml version="1.0" encoding="utf-8"?>
<p:tagLst xmlns:a="http://schemas.openxmlformats.org/drawingml/2006/main" xmlns:r="http://schemas.openxmlformats.org/officeDocument/2006/relationships" xmlns:p="http://schemas.openxmlformats.org/presentationml/2006/main">
  <p:tag name="PXID" val="1"/>
  <p:tag name="SID" val="258"/>
  <p:tag name="NAME" val=""/>
</p:tagLst>
</file>

<file path=ppt/tags/tag12.xml><?xml version="1.0" encoding="utf-8"?>
<p:tagLst xmlns:a="http://schemas.openxmlformats.org/drawingml/2006/main" xmlns:r="http://schemas.openxmlformats.org/officeDocument/2006/relationships" xmlns:p="http://schemas.openxmlformats.org/presentationml/2006/main">
  <p:tag name="PXID" val="1"/>
  <p:tag name="SID" val="258"/>
  <p:tag name="NAME" val=""/>
</p:tagLst>
</file>

<file path=ppt/tags/tag13.xml><?xml version="1.0" encoding="utf-8"?>
<p:tagLst xmlns:a="http://schemas.openxmlformats.org/drawingml/2006/main" xmlns:r="http://schemas.openxmlformats.org/officeDocument/2006/relationships" xmlns:p="http://schemas.openxmlformats.org/presentationml/2006/main">
  <p:tag name="PXID" val="1"/>
  <p:tag name="SID" val="258"/>
  <p:tag name="NAME" val=""/>
</p:tagLst>
</file>

<file path=ppt/tags/tag14.xml><?xml version="1.0" encoding="utf-8"?>
<p:tagLst xmlns:a="http://schemas.openxmlformats.org/drawingml/2006/main" xmlns:r="http://schemas.openxmlformats.org/officeDocument/2006/relationships" xmlns:p="http://schemas.openxmlformats.org/presentationml/2006/main">
  <p:tag name="NAME" val=""/>
  <p:tag name="PXID" val="1"/>
  <p:tag name="SID" val="263"/>
</p:tagLst>
</file>

<file path=ppt/tags/tag2.xml><?xml version="1.0" encoding="utf-8"?>
<p:tagLst xmlns:a="http://schemas.openxmlformats.org/drawingml/2006/main" xmlns:r="http://schemas.openxmlformats.org/officeDocument/2006/relationships" xmlns:p="http://schemas.openxmlformats.org/presentationml/2006/main">
  <p:tag name="NAME" val=""/>
  <p:tag name="PXID" val="1"/>
  <p:tag name="SID" val="263"/>
</p:tagLst>
</file>

<file path=ppt/tags/tag3.xml><?xml version="1.0" encoding="utf-8"?>
<p:tagLst xmlns:a="http://schemas.openxmlformats.org/drawingml/2006/main" xmlns:r="http://schemas.openxmlformats.org/officeDocument/2006/relationships" xmlns:p="http://schemas.openxmlformats.org/presentationml/2006/main">
  <p:tag name="PXID" val="1"/>
  <p:tag name="SID" val="258"/>
  <p:tag name="NAME" val=""/>
</p:tagLst>
</file>

<file path=ppt/tags/tag4.xml><?xml version="1.0" encoding="utf-8"?>
<p:tagLst xmlns:a="http://schemas.openxmlformats.org/drawingml/2006/main" xmlns:r="http://schemas.openxmlformats.org/officeDocument/2006/relationships" xmlns:p="http://schemas.openxmlformats.org/presentationml/2006/main">
  <p:tag name="PXID" val="1"/>
  <p:tag name="SID" val="258"/>
  <p:tag name="NAME" val=""/>
</p:tagLst>
</file>

<file path=ppt/tags/tag5.xml><?xml version="1.0" encoding="utf-8"?>
<p:tagLst xmlns:a="http://schemas.openxmlformats.org/drawingml/2006/main" xmlns:r="http://schemas.openxmlformats.org/officeDocument/2006/relationships" xmlns:p="http://schemas.openxmlformats.org/presentationml/2006/main">
  <p:tag name="PXID" val="1"/>
  <p:tag name="SID" val="258"/>
  <p:tag name="NAME" val=""/>
</p:tagLst>
</file>

<file path=ppt/tags/tag6.xml><?xml version="1.0" encoding="utf-8"?>
<p:tagLst xmlns:a="http://schemas.openxmlformats.org/drawingml/2006/main" xmlns:r="http://schemas.openxmlformats.org/officeDocument/2006/relationships" xmlns:p="http://schemas.openxmlformats.org/presentationml/2006/main">
  <p:tag name="PXID" val="1"/>
  <p:tag name="SID" val="258"/>
  <p:tag name="NAME" val=""/>
</p:tagLst>
</file>

<file path=ppt/tags/tag7.xml><?xml version="1.0" encoding="utf-8"?>
<p:tagLst xmlns:a="http://schemas.openxmlformats.org/drawingml/2006/main" xmlns:r="http://schemas.openxmlformats.org/officeDocument/2006/relationships" xmlns:p="http://schemas.openxmlformats.org/presentationml/2006/main">
  <p:tag name="PXID" val="1"/>
  <p:tag name="SID" val="258"/>
  <p:tag name="NAME" val=""/>
</p:tagLst>
</file>

<file path=ppt/tags/tag8.xml><?xml version="1.0" encoding="utf-8"?>
<p:tagLst xmlns:a="http://schemas.openxmlformats.org/drawingml/2006/main" xmlns:r="http://schemas.openxmlformats.org/officeDocument/2006/relationships" xmlns:p="http://schemas.openxmlformats.org/presentationml/2006/main">
  <p:tag name="PXID" val="1"/>
  <p:tag name="SID" val="258"/>
  <p:tag name="NAME" val=""/>
</p:tagLst>
</file>

<file path=ppt/tags/tag9.xml><?xml version="1.0" encoding="utf-8"?>
<p:tagLst xmlns:a="http://schemas.openxmlformats.org/drawingml/2006/main" xmlns:r="http://schemas.openxmlformats.org/officeDocument/2006/relationships" xmlns:p="http://schemas.openxmlformats.org/presentationml/2006/main">
  <p:tag name="PXID" val="1"/>
  <p:tag name="SID" val="258"/>
  <p:tag name="NAME" val=""/>
</p:tagLst>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1396</TotalTime>
  <Words>1579</Words>
  <Application>Microsoft Office PowerPoint</Application>
  <PresentationFormat>Panorámica</PresentationFormat>
  <Paragraphs>141</Paragraphs>
  <Slides>13</Slides>
  <Notes>13</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13</vt:i4>
      </vt:variant>
    </vt:vector>
  </HeadingPairs>
  <TitlesOfParts>
    <vt:vector size="20" baseType="lpstr">
      <vt:lpstr>Arial</vt:lpstr>
      <vt:lpstr>Bodoni Poster</vt:lpstr>
      <vt:lpstr>Calibri</vt:lpstr>
      <vt:lpstr>Franklin Gothic Book</vt:lpstr>
      <vt:lpstr>Times New Roman</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JULIÁN PÉREZ GARCÍA</dc:creator>
  <cp:lastModifiedBy>Julian Perez Garcia</cp:lastModifiedBy>
  <cp:revision>83</cp:revision>
  <dcterms:created xsi:type="dcterms:W3CDTF">2007-02-15T20:07:49Z</dcterms:created>
  <dcterms:modified xsi:type="dcterms:W3CDTF">2024-03-08T08:59:57Z</dcterms:modified>
</cp:coreProperties>
</file>