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3" r:id="rId4"/>
  </p:sldMasterIdLst>
  <p:notesMasterIdLst>
    <p:notesMasterId r:id="rId19"/>
  </p:notesMasterIdLst>
  <p:handoutMasterIdLst>
    <p:handoutMasterId r:id="rId20"/>
  </p:handoutMasterIdLst>
  <p:sldIdLst>
    <p:sldId id="317" r:id="rId5"/>
    <p:sldId id="307" r:id="rId6"/>
    <p:sldId id="278" r:id="rId7"/>
    <p:sldId id="325" r:id="rId8"/>
    <p:sldId id="309" r:id="rId9"/>
    <p:sldId id="320" r:id="rId10"/>
    <p:sldId id="263" r:id="rId11"/>
    <p:sldId id="321" r:id="rId12"/>
    <p:sldId id="310" r:id="rId13"/>
    <p:sldId id="311" r:id="rId14"/>
    <p:sldId id="322" r:id="rId15"/>
    <p:sldId id="323" r:id="rId16"/>
    <p:sldId id="324" r:id="rId17"/>
    <p:sldId id="30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405" autoAdjust="0"/>
  </p:normalViewPr>
  <p:slideViewPr>
    <p:cSldViewPr snapToGrid="0">
      <p:cViewPr varScale="1">
        <p:scale>
          <a:sx n="66" d="100"/>
          <a:sy n="66" d="100"/>
        </p:scale>
        <p:origin x="668" y="32"/>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3/30/2024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3/30/2024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10</a:t>
            </a:fld>
            <a:endParaRPr lang="en-US" noProof="0" dirty="0"/>
          </a:p>
        </p:txBody>
      </p:sp>
    </p:spTree>
    <p:extLst>
      <p:ext uri="{BB962C8B-B14F-4D97-AF65-F5344CB8AC3E}">
        <p14:creationId xmlns:p14="http://schemas.microsoft.com/office/powerpoint/2010/main" val="32108936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11</a:t>
            </a:fld>
            <a:endParaRPr lang="en-US" noProof="0" dirty="0"/>
          </a:p>
        </p:txBody>
      </p:sp>
    </p:spTree>
    <p:extLst>
      <p:ext uri="{BB962C8B-B14F-4D97-AF65-F5344CB8AC3E}">
        <p14:creationId xmlns:p14="http://schemas.microsoft.com/office/powerpoint/2010/main" val="26440239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12</a:t>
            </a:fld>
            <a:endParaRPr lang="en-US" noProof="0" dirty="0"/>
          </a:p>
        </p:txBody>
      </p:sp>
    </p:spTree>
    <p:extLst>
      <p:ext uri="{BB962C8B-B14F-4D97-AF65-F5344CB8AC3E}">
        <p14:creationId xmlns:p14="http://schemas.microsoft.com/office/powerpoint/2010/main" val="31502960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13</a:t>
            </a:fld>
            <a:endParaRPr lang="en-US" noProof="0" dirty="0"/>
          </a:p>
        </p:txBody>
      </p:sp>
    </p:spTree>
    <p:extLst>
      <p:ext uri="{BB962C8B-B14F-4D97-AF65-F5344CB8AC3E}">
        <p14:creationId xmlns:p14="http://schemas.microsoft.com/office/powerpoint/2010/main" val="30424333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14</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674091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3085282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2866576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23081334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8</a:t>
            </a:fld>
            <a:endParaRPr lang="en-US" noProof="0" dirty="0"/>
          </a:p>
        </p:txBody>
      </p:sp>
    </p:spTree>
    <p:extLst>
      <p:ext uri="{BB962C8B-B14F-4D97-AF65-F5344CB8AC3E}">
        <p14:creationId xmlns:p14="http://schemas.microsoft.com/office/powerpoint/2010/main" val="6426826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9</a:t>
            </a:fld>
            <a:endParaRPr lang="en-US" noProof="0" dirty="0"/>
          </a:p>
        </p:txBody>
      </p:sp>
    </p:spTree>
    <p:extLst>
      <p:ext uri="{BB962C8B-B14F-4D97-AF65-F5344CB8AC3E}">
        <p14:creationId xmlns:p14="http://schemas.microsoft.com/office/powerpoint/2010/main" val="1026281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7902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55018399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328733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25006469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17919736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19861292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131999527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969977872"/>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1629514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823134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214972697"/>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992283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1706651824"/>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8565517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1718361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3/30/2024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8FB4751-880F-D840-AAA9-3A15815CC996}" type="slidenum">
              <a:rPr lang="en-US" smtClean="0"/>
              <a:pPr/>
              <a:t>‹#›</a:t>
            </a:fld>
            <a:endParaRPr lang="en-US" dirty="0"/>
          </a:p>
        </p:txBody>
      </p:sp>
      <p:grpSp>
        <p:nvGrpSpPr>
          <p:cNvPr id="5" name="Group 4">
            <a:extLst>
              <a:ext uri="{FF2B5EF4-FFF2-40B4-BE49-F238E27FC236}">
                <a16:creationId xmlns:a16="http://schemas.microsoft.com/office/drawing/2014/main" id="{47A1E311-61F1-4956-BDA7-FA86C4959BE3}"/>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6" name="Freeform: Shape 5">
              <a:extLst>
                <a:ext uri="{FF2B5EF4-FFF2-40B4-BE49-F238E27FC236}">
                  <a16:creationId xmlns:a16="http://schemas.microsoft.com/office/drawing/2014/main" id="{E40F6EE6-4E58-4C70-8396-9679C23110D7}"/>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CC38BE8D-4070-4476-BFA6-DAA7DC52FCEC}"/>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Freeform: Shape 7">
            <a:extLst>
              <a:ext uri="{FF2B5EF4-FFF2-40B4-BE49-F238E27FC236}">
                <a16:creationId xmlns:a16="http://schemas.microsoft.com/office/drawing/2014/main" id="{94BAC830-3EDD-406F-828E-70D9200800E9}"/>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663452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73484757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FB4751-880F-D840-AAA9-3A15815CC996}"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102801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8FB4751-880F-D840-AAA9-3A15815CC996}"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C25D642-F07E-488D-BA0F-6B1428D19C90}"/>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16069348"/>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7" r:id="rId13"/>
    <p:sldLayoutId id="2147483698" r:id="rId14"/>
    <p:sldLayoutId id="2147483699" r:id="rId15"/>
    <p:sldLayoutId id="2147483700" r:id="rId16"/>
    <p:sldLayoutId id="2147483701" r:id="rId17"/>
    <p:sldLayoutId id="2147483702" r:id="rId18"/>
    <p:sldLayoutId id="2147483664" r:id="rId19"/>
    <p:sldLayoutId id="2147483680" r:id="rId20"/>
    <p:sldLayoutId id="2147483681" r:id="rId21"/>
    <p:sldLayoutId id="2147483682" r:id="rId22"/>
    <p:sldLayoutId id="2147483654" r:id="rId23"/>
  </p:sldLayoutIdLst>
  <p:hf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254227" y="481630"/>
            <a:ext cx="11683546" cy="5894740"/>
          </a:xfrm>
        </p:spPr>
        <p:txBody>
          <a:bodyPr anchor="ctr">
            <a:normAutofit fontScale="90000"/>
          </a:bodyPr>
          <a:lstStyle/>
          <a:p>
            <a:pPr algn="l"/>
            <a:r>
              <a:rPr lang="en-US" sz="5600" b="1" dirty="0">
                <a:solidFill>
                  <a:schemeClr val="tx1">
                    <a:lumMod val="50000"/>
                  </a:schemeClr>
                </a:solidFill>
              </a:rPr>
              <a:t>WEB</a:t>
            </a:r>
            <a:br>
              <a:rPr lang="en-US" sz="5600" b="1" dirty="0">
                <a:solidFill>
                  <a:schemeClr val="tx1">
                    <a:lumMod val="50000"/>
                  </a:schemeClr>
                </a:solidFill>
              </a:rPr>
            </a:br>
            <a:r>
              <a:rPr lang="en-US" sz="5600" b="1" dirty="0">
                <a:solidFill>
                  <a:schemeClr val="tx1">
                    <a:lumMod val="50000"/>
                  </a:schemeClr>
                </a:solidFill>
              </a:rPr>
              <a:t>STACK</a:t>
            </a:r>
            <a:br>
              <a:rPr lang="en-US" sz="5600" b="1" dirty="0">
                <a:solidFill>
                  <a:schemeClr val="tx1">
                    <a:lumMod val="50000"/>
                  </a:schemeClr>
                </a:solidFill>
              </a:rPr>
            </a:br>
            <a:r>
              <a:rPr lang="en-US" sz="5600" b="1" dirty="0">
                <a:solidFill>
                  <a:schemeClr val="tx1">
                    <a:lumMod val="50000"/>
                  </a:schemeClr>
                </a:solidFill>
              </a:rPr>
              <a:t>ACADEMY</a:t>
            </a:r>
            <a:br>
              <a:rPr lang="en-US" sz="5600" b="1" dirty="0">
                <a:solidFill>
                  <a:schemeClr val="tx1">
                    <a:lumMod val="50000"/>
                  </a:schemeClr>
                </a:solidFill>
              </a:rPr>
            </a:br>
            <a:br>
              <a:rPr lang="en-US" sz="3300" b="1" dirty="0">
                <a:solidFill>
                  <a:schemeClr val="tx1">
                    <a:lumMod val="50000"/>
                  </a:schemeClr>
                </a:solidFill>
              </a:rPr>
            </a:br>
            <a:r>
              <a:rPr lang="en-US" sz="3300" b="1" dirty="0">
                <a:solidFill>
                  <a:schemeClr val="tx1">
                    <a:lumMod val="50000"/>
                  </a:schemeClr>
                </a:solidFill>
              </a:rPr>
              <a:t>				     </a:t>
            </a:r>
            <a:r>
              <a:rPr lang="en-US" sz="5600" b="1" dirty="0">
                <a:solidFill>
                  <a:schemeClr val="tx1">
                    <a:lumMod val="50000"/>
                  </a:schemeClr>
                </a:solidFill>
              </a:rPr>
              <a:t>HomelyHub</a:t>
            </a:r>
            <a:r>
              <a:rPr lang="en-US" sz="4400" b="1" dirty="0">
                <a:solidFill>
                  <a:schemeClr val="tx1">
                    <a:lumMod val="50000"/>
                  </a:schemeClr>
                </a:solidFill>
              </a:rPr>
              <a:t> </a:t>
            </a:r>
            <a:br>
              <a:rPr lang="en-US" sz="4400" b="1" dirty="0">
                <a:solidFill>
                  <a:schemeClr val="tx1">
                    <a:lumMod val="50000"/>
                  </a:schemeClr>
                </a:solidFill>
              </a:rPr>
            </a:br>
            <a:r>
              <a:rPr lang="en-US" sz="4400" b="1" dirty="0">
                <a:solidFill>
                  <a:schemeClr val="tx1">
                    <a:lumMod val="50000"/>
                  </a:schemeClr>
                </a:solidFill>
              </a:rPr>
              <a:t>				Website Using MERN</a:t>
            </a:r>
            <a:br>
              <a:rPr lang="en-US" sz="3000" dirty="0"/>
            </a:br>
            <a:br>
              <a:rPr lang="en-US" sz="3000" dirty="0"/>
            </a:br>
            <a:r>
              <a:rPr lang="en-US" sz="3300" b="1" dirty="0">
                <a:solidFill>
                  <a:schemeClr val="tx1">
                    <a:lumMod val="50000"/>
                  </a:schemeClr>
                </a:solidFill>
              </a:rPr>
              <a:t>Student Name:					</a:t>
            </a:r>
            <a:br>
              <a:rPr lang="en-US" sz="3300" b="1" dirty="0">
                <a:solidFill>
                  <a:schemeClr val="tx1">
                    <a:lumMod val="50000"/>
                  </a:schemeClr>
                </a:solidFill>
              </a:rPr>
            </a:br>
            <a:r>
              <a:rPr lang="en-US" sz="3300" b="1" dirty="0">
                <a:solidFill>
                  <a:schemeClr val="tx1">
                    <a:lumMod val="50000"/>
                  </a:schemeClr>
                </a:solidFill>
              </a:rPr>
              <a:t>SURAJ							College Name:	</a:t>
            </a:r>
            <a:br>
              <a:rPr lang="en-US" sz="3300" b="1" dirty="0">
                <a:solidFill>
                  <a:schemeClr val="tx1">
                    <a:lumMod val="50000"/>
                  </a:schemeClr>
                </a:solidFill>
              </a:rPr>
            </a:br>
            <a:r>
              <a:rPr lang="en-US" sz="3300" b="1" dirty="0">
                <a:solidFill>
                  <a:schemeClr val="tx1">
                    <a:lumMod val="50000"/>
                  </a:schemeClr>
                </a:solidFill>
              </a:rPr>
              <a:t>							NETAJI SUBHASH UNIVERSITY 								OF TECHNOLOGY, Dwarka, Delhi</a:t>
            </a:r>
            <a:br>
              <a:rPr lang="en-US" sz="3000" b="1" dirty="0">
                <a:solidFill>
                  <a:schemeClr val="tx1">
                    <a:lumMod val="50000"/>
                  </a:schemeClr>
                </a:solidFill>
              </a:rPr>
            </a:br>
            <a:br>
              <a:rPr lang="en-US" sz="3000" b="1" dirty="0">
                <a:solidFill>
                  <a:schemeClr val="tx1">
                    <a:lumMod val="50000"/>
                  </a:schemeClr>
                </a:solidFill>
              </a:rPr>
            </a:br>
            <a:br>
              <a:rPr lang="en-US" sz="3000" b="1" dirty="0">
                <a:solidFill>
                  <a:schemeClr val="tx1">
                    <a:lumMod val="50000"/>
                  </a:schemeClr>
                </a:solidFill>
              </a:rPr>
            </a:br>
            <a:r>
              <a:rPr lang="en-US" sz="2400" b="1" dirty="0">
                <a:solidFill>
                  <a:schemeClr val="tx1">
                    <a:lumMod val="50000"/>
                  </a:schemeClr>
                </a:solidFill>
              </a:rPr>
              <a:t>Student ID: Surajthephenomena@gmail.com</a:t>
            </a:r>
            <a:endParaRPr lang="en-US" sz="2400" dirty="0"/>
          </a:p>
        </p:txBody>
      </p:sp>
      <p:pic>
        <p:nvPicPr>
          <p:cNvPr id="5" name="Picture 4">
            <a:extLst>
              <a:ext uri="{FF2B5EF4-FFF2-40B4-BE49-F238E27FC236}">
                <a16:creationId xmlns:a16="http://schemas.microsoft.com/office/drawing/2014/main" id="{9FDBDCFE-6FE4-46DB-9AB3-AF928C498CD9}"/>
              </a:ext>
            </a:extLst>
          </p:cNvPr>
          <p:cNvPicPr>
            <a:picLocks noChangeAspect="1"/>
          </p:cNvPicPr>
          <p:nvPr/>
        </p:nvPicPr>
        <p:blipFill rotWithShape="1">
          <a:blip r:embed="rId3"/>
          <a:srcRect l="16485" t="24706" r="13160" b="27301"/>
          <a:stretch/>
        </p:blipFill>
        <p:spPr>
          <a:xfrm>
            <a:off x="9516177" y="0"/>
            <a:ext cx="2675823" cy="933650"/>
          </a:xfrm>
          <a:prstGeom prst="roundRect">
            <a:avLst/>
          </a:prstGeom>
        </p:spPr>
      </p:pic>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F012FDC-7484-2B3B-E496-144348256B81}"/>
              </a:ext>
            </a:extLst>
          </p:cNvPr>
          <p:cNvSpPr>
            <a:spLocks noGrp="1"/>
          </p:cNvSpPr>
          <p:nvPr>
            <p:ph type="sldNum" sz="quarter" idx="4"/>
          </p:nvPr>
        </p:nvSpPr>
        <p:spPr/>
        <p:txBody>
          <a:bodyPr/>
          <a:lstStyle/>
          <a:p>
            <a:fld id="{58FB4751-880F-D840-AAA9-3A15815CC996}" type="slidenum">
              <a:rPr lang="en-US" smtClean="0"/>
              <a:pPr/>
              <a:t>10</a:t>
            </a:fld>
            <a:endParaRPr lang="en-US" dirty="0"/>
          </a:p>
        </p:txBody>
      </p:sp>
      <p:sp>
        <p:nvSpPr>
          <p:cNvPr id="13" name="TextBox 12">
            <a:extLst>
              <a:ext uri="{FF2B5EF4-FFF2-40B4-BE49-F238E27FC236}">
                <a16:creationId xmlns:a16="http://schemas.microsoft.com/office/drawing/2014/main" id="{33377F2D-31E7-4608-9035-7E86A407E1FE}"/>
              </a:ext>
            </a:extLst>
          </p:cNvPr>
          <p:cNvSpPr txBox="1"/>
          <p:nvPr/>
        </p:nvSpPr>
        <p:spPr>
          <a:xfrm>
            <a:off x="878786" y="97318"/>
            <a:ext cx="11136430" cy="6663363"/>
          </a:xfrm>
          <a:prstGeom prst="rect">
            <a:avLst/>
          </a:prstGeom>
          <a:noFill/>
        </p:spPr>
        <p:txBody>
          <a:bodyPr wrap="square">
            <a:spAutoFit/>
          </a:bodyPr>
          <a:lstStyle/>
          <a:p>
            <a:r>
              <a:rPr lang="en-IN" sz="4800" i="0" dirty="0">
                <a:solidFill>
                  <a:srgbClr val="0D0D0D"/>
                </a:solidFill>
                <a:effectLst/>
                <a:latin typeface="+mj-lt"/>
              </a:rPr>
              <a:t>Implementation Details</a:t>
            </a:r>
            <a:endParaRPr lang="en-IN" sz="4800" dirty="0">
              <a:solidFill>
                <a:srgbClr val="0D0D0D"/>
              </a:solidFill>
              <a:latin typeface="+mj-lt"/>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sz="1900" b="1" dirty="0">
                <a:latin typeface="Times New Roman" panose="02020603050405020304" pitchFamily="18" charset="0"/>
                <a:cs typeface="Times New Roman" panose="02020603050405020304" pitchFamily="18" charset="0"/>
              </a:rPr>
              <a:t>User Authentication:</a:t>
            </a:r>
          </a:p>
          <a:p>
            <a:pPr marL="285750" indent="-285750">
              <a:buFont typeface="Wingdings" panose="05000000000000000000" pitchFamily="2" charset="2"/>
              <a:buChar char="§"/>
            </a:pPr>
            <a:r>
              <a:rPr lang="en-US" sz="1900" dirty="0">
                <a:latin typeface="Times New Roman" panose="02020603050405020304" pitchFamily="18" charset="0"/>
                <a:cs typeface="Times New Roman" panose="02020603050405020304" pitchFamily="18" charset="0"/>
              </a:rPr>
              <a:t>Included features like registration, login, logout, and password reset functionality.</a:t>
            </a:r>
          </a:p>
          <a:p>
            <a:endParaRPr lang="en-US" sz="1900" dirty="0">
              <a:latin typeface="Times New Roman" panose="02020603050405020304" pitchFamily="18" charset="0"/>
              <a:cs typeface="Times New Roman" panose="02020603050405020304" pitchFamily="18" charset="0"/>
            </a:endParaRPr>
          </a:p>
          <a:p>
            <a:r>
              <a:rPr lang="en-US" sz="1900" b="1" dirty="0">
                <a:latin typeface="Times New Roman" panose="02020603050405020304" pitchFamily="18" charset="0"/>
                <a:cs typeface="Times New Roman" panose="02020603050405020304" pitchFamily="18" charset="0"/>
              </a:rPr>
              <a:t>Property Listings Management:</a:t>
            </a:r>
          </a:p>
          <a:p>
            <a:pPr marL="285750" indent="-285750">
              <a:buFont typeface="Wingdings" panose="05000000000000000000" pitchFamily="2" charset="2"/>
              <a:buChar char="§"/>
            </a:pPr>
            <a:r>
              <a:rPr lang="en-US" sz="1900" dirty="0">
                <a:latin typeface="Times New Roman" panose="02020603050405020304" pitchFamily="18" charset="0"/>
                <a:cs typeface="Times New Roman" panose="02020603050405020304" pitchFamily="18" charset="0"/>
              </a:rPr>
              <a:t>Developed CRUD (Create, Read, Update, Delete) operations for managing property listings.</a:t>
            </a:r>
          </a:p>
          <a:p>
            <a:pPr marL="285750" indent="-285750">
              <a:buFont typeface="Wingdings" panose="05000000000000000000" pitchFamily="2" charset="2"/>
              <a:buChar char="§"/>
            </a:pPr>
            <a:r>
              <a:rPr lang="en-US" sz="1900" dirty="0">
                <a:latin typeface="Times New Roman" panose="02020603050405020304" pitchFamily="18" charset="0"/>
                <a:cs typeface="Times New Roman" panose="02020603050405020304" pitchFamily="18" charset="0"/>
              </a:rPr>
              <a:t>Integrated MongoDB Atlas for cloud-hosted database management.</a:t>
            </a:r>
          </a:p>
          <a:p>
            <a:endParaRPr lang="en-US" sz="1900" dirty="0">
              <a:latin typeface="Times New Roman" panose="02020603050405020304" pitchFamily="18" charset="0"/>
              <a:cs typeface="Times New Roman" panose="02020603050405020304" pitchFamily="18" charset="0"/>
            </a:endParaRPr>
          </a:p>
          <a:p>
            <a:r>
              <a:rPr lang="en-US" sz="1900" b="1" dirty="0">
                <a:latin typeface="Times New Roman" panose="02020603050405020304" pitchFamily="18" charset="0"/>
                <a:cs typeface="Times New Roman" panose="02020603050405020304" pitchFamily="18" charset="0"/>
              </a:rPr>
              <a:t>Payment Integration with Stripe:</a:t>
            </a:r>
          </a:p>
          <a:p>
            <a:pPr marL="285750" indent="-285750">
              <a:buFont typeface="Wingdings" panose="05000000000000000000" pitchFamily="2" charset="2"/>
              <a:buChar char="§"/>
            </a:pPr>
            <a:r>
              <a:rPr lang="en-US" sz="1900" dirty="0">
                <a:latin typeface="Times New Roman" panose="02020603050405020304" pitchFamily="18" charset="0"/>
                <a:cs typeface="Times New Roman" panose="02020603050405020304" pitchFamily="18" charset="0"/>
              </a:rPr>
              <a:t>Integrated Stripe API for seamless payment processing.</a:t>
            </a:r>
          </a:p>
          <a:p>
            <a:pPr marL="285750" indent="-285750">
              <a:buFont typeface="Wingdings" panose="05000000000000000000" pitchFamily="2" charset="2"/>
              <a:buChar char="§"/>
            </a:pPr>
            <a:r>
              <a:rPr lang="en-US" sz="1900" dirty="0">
                <a:latin typeface="Times New Roman" panose="02020603050405020304" pitchFamily="18" charset="0"/>
                <a:cs typeface="Times New Roman" panose="02020603050405020304" pitchFamily="18" charset="0"/>
              </a:rPr>
              <a:t>Implemented checkout process with secure card payments.</a:t>
            </a:r>
          </a:p>
          <a:p>
            <a:pPr marL="285750" indent="-285750">
              <a:buFont typeface="Wingdings" panose="05000000000000000000" pitchFamily="2" charset="2"/>
              <a:buChar char="§"/>
            </a:pPr>
            <a:r>
              <a:rPr lang="en-US" sz="1900" dirty="0">
                <a:latin typeface="Times New Roman" panose="02020603050405020304" pitchFamily="18" charset="0"/>
                <a:cs typeface="Times New Roman" panose="02020603050405020304" pitchFamily="18" charset="0"/>
              </a:rPr>
              <a:t>Handled payment confirmation and order status updates.</a:t>
            </a:r>
          </a:p>
          <a:p>
            <a:endParaRPr lang="en-US" sz="1900" dirty="0">
              <a:latin typeface="Times New Roman" panose="02020603050405020304" pitchFamily="18" charset="0"/>
              <a:cs typeface="Times New Roman" panose="02020603050405020304" pitchFamily="18" charset="0"/>
            </a:endParaRPr>
          </a:p>
          <a:p>
            <a:r>
              <a:rPr lang="en-US" sz="1900" b="1" dirty="0">
                <a:latin typeface="Times New Roman" panose="02020603050405020304" pitchFamily="18" charset="0"/>
                <a:cs typeface="Times New Roman" panose="02020603050405020304" pitchFamily="18" charset="0"/>
              </a:rPr>
              <a:t>Image Upload and Management with Cloudinary:</a:t>
            </a:r>
          </a:p>
          <a:p>
            <a:pPr marL="285750" indent="-285750">
              <a:buFont typeface="Wingdings" panose="05000000000000000000" pitchFamily="2" charset="2"/>
              <a:buChar char="§"/>
            </a:pPr>
            <a:r>
              <a:rPr lang="en-US" sz="1900" dirty="0">
                <a:latin typeface="Times New Roman" panose="02020603050405020304" pitchFamily="18" charset="0"/>
                <a:cs typeface="Times New Roman" panose="02020603050405020304" pitchFamily="18" charset="0"/>
              </a:rPr>
              <a:t>Integrated Cloudinary API for uploading, storing, and managing property images.</a:t>
            </a:r>
          </a:p>
          <a:p>
            <a:pPr marL="285750" indent="-285750">
              <a:buFont typeface="Wingdings" panose="05000000000000000000" pitchFamily="2" charset="2"/>
              <a:buChar char="§"/>
            </a:pPr>
            <a:r>
              <a:rPr lang="en-US" sz="1900" dirty="0">
                <a:latin typeface="Times New Roman" panose="02020603050405020304" pitchFamily="18" charset="0"/>
                <a:cs typeface="Times New Roman" panose="02020603050405020304" pitchFamily="18" charset="0"/>
              </a:rPr>
              <a:t>Implemented image compression and optimization for faster loading times.</a:t>
            </a:r>
          </a:p>
          <a:p>
            <a:endParaRPr lang="en-US" sz="1900" dirty="0">
              <a:latin typeface="Times New Roman" panose="02020603050405020304" pitchFamily="18" charset="0"/>
              <a:cs typeface="Times New Roman" panose="02020603050405020304" pitchFamily="18" charset="0"/>
            </a:endParaRPr>
          </a:p>
          <a:p>
            <a:r>
              <a:rPr lang="en-US" sz="1900" b="1" dirty="0">
                <a:latin typeface="Times New Roman" panose="02020603050405020304" pitchFamily="18" charset="0"/>
                <a:cs typeface="Times New Roman" panose="02020603050405020304" pitchFamily="18" charset="0"/>
              </a:rPr>
              <a:t>Email Notifications with Mailtrap:</a:t>
            </a:r>
          </a:p>
          <a:p>
            <a:pPr marL="285750" indent="-285750">
              <a:buFont typeface="Wingdings" panose="05000000000000000000" pitchFamily="2" charset="2"/>
              <a:buChar char="§"/>
            </a:pPr>
            <a:r>
              <a:rPr lang="en-US" sz="1900" dirty="0">
                <a:latin typeface="Times New Roman" panose="02020603050405020304" pitchFamily="18" charset="0"/>
                <a:cs typeface="Times New Roman" panose="02020603050405020304" pitchFamily="18" charset="0"/>
              </a:rPr>
              <a:t>Integrated Mailtrap for testing email functionality in a sandbox environment.</a:t>
            </a:r>
          </a:p>
          <a:p>
            <a:pPr marL="285750" indent="-285750">
              <a:buFont typeface="Wingdings" panose="05000000000000000000" pitchFamily="2" charset="2"/>
              <a:buChar char="§"/>
            </a:pPr>
            <a:r>
              <a:rPr lang="en-US" sz="1900" dirty="0">
                <a:latin typeface="Times New Roman" panose="02020603050405020304" pitchFamily="18" charset="0"/>
                <a:cs typeface="Times New Roman" panose="02020603050405020304" pitchFamily="18" charset="0"/>
              </a:rPr>
              <a:t>Implemented email notifications for user registration, password reset, and order confirmations.</a:t>
            </a:r>
          </a:p>
        </p:txBody>
      </p:sp>
      <p:pic>
        <p:nvPicPr>
          <p:cNvPr id="8" name="Picture 7">
            <a:extLst>
              <a:ext uri="{FF2B5EF4-FFF2-40B4-BE49-F238E27FC236}">
                <a16:creationId xmlns:a16="http://schemas.microsoft.com/office/drawing/2014/main" id="{14F7ED62-D7F4-49A3-BD11-CD0758344B03}"/>
              </a:ext>
            </a:extLst>
          </p:cNvPr>
          <p:cNvPicPr>
            <a:picLocks noChangeAspect="1"/>
          </p:cNvPicPr>
          <p:nvPr/>
        </p:nvPicPr>
        <p:blipFill rotWithShape="1">
          <a:blip r:embed="rId3"/>
          <a:srcRect l="16485" t="24706" r="13160" b="27301"/>
          <a:stretch/>
        </p:blipFill>
        <p:spPr>
          <a:xfrm>
            <a:off x="9516177" y="0"/>
            <a:ext cx="2675823" cy="933650"/>
          </a:xfrm>
          <a:prstGeom prst="roundRect">
            <a:avLst/>
          </a:prstGeom>
        </p:spPr>
      </p:pic>
    </p:spTree>
    <p:extLst>
      <p:ext uri="{BB962C8B-B14F-4D97-AF65-F5344CB8AC3E}">
        <p14:creationId xmlns:p14="http://schemas.microsoft.com/office/powerpoint/2010/main" val="3748348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F012FDC-7484-2B3B-E496-144348256B81}"/>
              </a:ext>
            </a:extLst>
          </p:cNvPr>
          <p:cNvSpPr>
            <a:spLocks noGrp="1"/>
          </p:cNvSpPr>
          <p:nvPr>
            <p:ph type="sldNum" sz="quarter" idx="4"/>
          </p:nvPr>
        </p:nvSpPr>
        <p:spPr/>
        <p:txBody>
          <a:bodyPr/>
          <a:lstStyle/>
          <a:p>
            <a:fld id="{58FB4751-880F-D840-AAA9-3A15815CC996}" type="slidenum">
              <a:rPr lang="en-US" smtClean="0"/>
              <a:pPr/>
              <a:t>11</a:t>
            </a:fld>
            <a:endParaRPr lang="en-US" dirty="0"/>
          </a:p>
        </p:txBody>
      </p:sp>
      <p:sp>
        <p:nvSpPr>
          <p:cNvPr id="13" name="TextBox 12">
            <a:extLst>
              <a:ext uri="{FF2B5EF4-FFF2-40B4-BE49-F238E27FC236}">
                <a16:creationId xmlns:a16="http://schemas.microsoft.com/office/drawing/2014/main" id="{33377F2D-31E7-4608-9035-7E86A407E1FE}"/>
              </a:ext>
            </a:extLst>
          </p:cNvPr>
          <p:cNvSpPr txBox="1"/>
          <p:nvPr/>
        </p:nvSpPr>
        <p:spPr>
          <a:xfrm>
            <a:off x="878786" y="235818"/>
            <a:ext cx="11136430" cy="6386364"/>
          </a:xfrm>
          <a:prstGeom prst="rect">
            <a:avLst/>
          </a:prstGeom>
          <a:noFill/>
        </p:spPr>
        <p:txBody>
          <a:bodyPr wrap="square">
            <a:spAutoFit/>
          </a:bodyPr>
          <a:lstStyle/>
          <a:p>
            <a:r>
              <a:rPr lang="en-IN" sz="4800" i="0" dirty="0">
                <a:solidFill>
                  <a:schemeClr val="tx1">
                    <a:lumMod val="50000"/>
                  </a:schemeClr>
                </a:solidFill>
                <a:effectLst/>
                <a:latin typeface="+mj-lt"/>
              </a:rPr>
              <a:t>Challenges Faced</a:t>
            </a:r>
            <a:endParaRPr lang="en-US" dirty="0">
              <a:solidFill>
                <a:schemeClr val="tx1">
                  <a:lumMod val="50000"/>
                </a:schemeClr>
              </a:solidFill>
              <a:latin typeface="+mj-lt"/>
              <a:cs typeface="Times New Roman" panose="02020603050405020304" pitchFamily="18" charset="0"/>
            </a:endParaRPr>
          </a:p>
          <a:p>
            <a:endParaRPr lang="en-US" sz="1900" b="1" dirty="0">
              <a:solidFill>
                <a:schemeClr val="tx1">
                  <a:lumMod val="50000"/>
                </a:schemeClr>
              </a:solidFill>
              <a:latin typeface="Times New Roman" panose="02020603050405020304" pitchFamily="18" charset="0"/>
              <a:cs typeface="Times New Roman" panose="02020603050405020304" pitchFamily="18" charset="0"/>
            </a:endParaRPr>
          </a:p>
          <a:p>
            <a:r>
              <a:rPr lang="en-US" sz="1900" b="1" dirty="0">
                <a:solidFill>
                  <a:schemeClr val="tx1">
                    <a:lumMod val="50000"/>
                  </a:schemeClr>
                </a:solidFill>
                <a:latin typeface="Times New Roman" panose="02020603050405020304" pitchFamily="18" charset="0"/>
                <a:cs typeface="Times New Roman" panose="02020603050405020304" pitchFamily="18" charset="0"/>
              </a:rPr>
              <a:t>Integration Complexity:</a:t>
            </a:r>
          </a:p>
          <a:p>
            <a:pPr marL="342900" indent="-342900">
              <a:buFont typeface="Wingdings" panose="05000000000000000000" pitchFamily="2" charset="2"/>
              <a:buChar char="§"/>
            </a:pPr>
            <a:r>
              <a:rPr lang="en-US" sz="1900" b="1" dirty="0">
                <a:solidFill>
                  <a:schemeClr val="tx1">
                    <a:lumMod val="50000"/>
                  </a:schemeClr>
                </a:solidFill>
                <a:latin typeface="Times New Roman" panose="02020603050405020304" pitchFamily="18" charset="0"/>
                <a:cs typeface="Times New Roman" panose="02020603050405020304" pitchFamily="18" charset="0"/>
              </a:rPr>
              <a:t>Challenge:</a:t>
            </a:r>
            <a:r>
              <a:rPr lang="en-US" sz="1900" dirty="0">
                <a:solidFill>
                  <a:schemeClr val="tx1">
                    <a:lumMod val="50000"/>
                  </a:schemeClr>
                </a:solidFill>
                <a:latin typeface="Times New Roman" panose="02020603050405020304" pitchFamily="18" charset="0"/>
                <a:cs typeface="Times New Roman" panose="02020603050405020304" pitchFamily="18" charset="0"/>
              </a:rPr>
              <a:t> Integrating multiple third-party services like Stripe, Cloudinary, and Mailtrap posed integration complexity due to varying APIs and authentication mechanisms.</a:t>
            </a:r>
          </a:p>
          <a:p>
            <a:pPr marL="342900" indent="-342900">
              <a:buFont typeface="Wingdings" panose="05000000000000000000" pitchFamily="2" charset="2"/>
              <a:buChar char="§"/>
            </a:pPr>
            <a:r>
              <a:rPr lang="en-US" sz="1900" b="1" dirty="0">
                <a:solidFill>
                  <a:schemeClr val="tx1">
                    <a:lumMod val="50000"/>
                  </a:schemeClr>
                </a:solidFill>
                <a:latin typeface="Times New Roman" panose="02020603050405020304" pitchFamily="18" charset="0"/>
                <a:cs typeface="Times New Roman" panose="02020603050405020304" pitchFamily="18" charset="0"/>
              </a:rPr>
              <a:t>Solution:</a:t>
            </a:r>
            <a:r>
              <a:rPr lang="en-US" sz="1900" dirty="0">
                <a:solidFill>
                  <a:schemeClr val="tx1">
                    <a:lumMod val="50000"/>
                  </a:schemeClr>
                </a:solidFill>
                <a:latin typeface="Times New Roman" panose="02020603050405020304" pitchFamily="18" charset="0"/>
                <a:cs typeface="Times New Roman" panose="02020603050405020304" pitchFamily="18" charset="0"/>
              </a:rPr>
              <a:t> Thorough documentation review, iterative testing, and seeking community support helped overcome integration challenges.</a:t>
            </a:r>
          </a:p>
          <a:p>
            <a:endParaRPr lang="en-US" sz="1900" dirty="0">
              <a:solidFill>
                <a:schemeClr val="tx1">
                  <a:lumMod val="50000"/>
                </a:schemeClr>
              </a:solidFill>
              <a:latin typeface="Times New Roman" panose="02020603050405020304" pitchFamily="18" charset="0"/>
              <a:cs typeface="Times New Roman" panose="02020603050405020304" pitchFamily="18" charset="0"/>
            </a:endParaRPr>
          </a:p>
          <a:p>
            <a:r>
              <a:rPr lang="en-US" sz="1900" b="1" dirty="0">
                <a:solidFill>
                  <a:schemeClr val="tx1">
                    <a:lumMod val="50000"/>
                  </a:schemeClr>
                </a:solidFill>
                <a:latin typeface="Times New Roman" panose="02020603050405020304" pitchFamily="18" charset="0"/>
                <a:cs typeface="Times New Roman" panose="02020603050405020304" pitchFamily="18" charset="0"/>
              </a:rPr>
              <a:t>Error Handling and Debugging:</a:t>
            </a:r>
          </a:p>
          <a:p>
            <a:pPr marL="342900" indent="-342900">
              <a:buFont typeface="Wingdings" panose="05000000000000000000" pitchFamily="2" charset="2"/>
              <a:buChar char="§"/>
            </a:pPr>
            <a:r>
              <a:rPr lang="en-US" sz="1900" b="1" dirty="0">
                <a:solidFill>
                  <a:schemeClr val="tx1">
                    <a:lumMod val="50000"/>
                  </a:schemeClr>
                </a:solidFill>
                <a:latin typeface="Times New Roman" panose="02020603050405020304" pitchFamily="18" charset="0"/>
                <a:cs typeface="Times New Roman" panose="02020603050405020304" pitchFamily="18" charset="0"/>
              </a:rPr>
              <a:t>Challenge:</a:t>
            </a:r>
            <a:r>
              <a:rPr lang="en-US" sz="1900" dirty="0">
                <a:solidFill>
                  <a:schemeClr val="tx1">
                    <a:lumMod val="50000"/>
                  </a:schemeClr>
                </a:solidFill>
                <a:latin typeface="Times New Roman" panose="02020603050405020304" pitchFamily="18" charset="0"/>
                <a:cs typeface="Times New Roman" panose="02020603050405020304" pitchFamily="18" charset="0"/>
              </a:rPr>
              <a:t> Dealing with server-side errors and debugging issues across the entire stack required effective error handling strategies and debugging techniques.</a:t>
            </a:r>
          </a:p>
          <a:p>
            <a:pPr marL="342900" indent="-342900">
              <a:buFont typeface="Wingdings" panose="05000000000000000000" pitchFamily="2" charset="2"/>
              <a:buChar char="§"/>
            </a:pPr>
            <a:r>
              <a:rPr lang="en-US" sz="1900" b="1" dirty="0">
                <a:solidFill>
                  <a:schemeClr val="tx1">
                    <a:lumMod val="50000"/>
                  </a:schemeClr>
                </a:solidFill>
                <a:latin typeface="Times New Roman" panose="02020603050405020304" pitchFamily="18" charset="0"/>
                <a:cs typeface="Times New Roman" panose="02020603050405020304" pitchFamily="18" charset="0"/>
              </a:rPr>
              <a:t>Solution: </a:t>
            </a:r>
            <a:r>
              <a:rPr lang="en-US" sz="1900" dirty="0">
                <a:solidFill>
                  <a:schemeClr val="tx1">
                    <a:lumMod val="50000"/>
                  </a:schemeClr>
                </a:solidFill>
                <a:latin typeface="Times New Roman" panose="02020603050405020304" pitchFamily="18" charset="0"/>
                <a:cs typeface="Times New Roman" panose="02020603050405020304" pitchFamily="18" charset="0"/>
              </a:rPr>
              <a:t>Implemented centralized error handling middleware, thorough logging with tools like Winston.js, and rigorous testing to identify and resolve issues promptly.</a:t>
            </a:r>
          </a:p>
          <a:p>
            <a:endParaRPr lang="en-US" sz="1900" dirty="0">
              <a:solidFill>
                <a:schemeClr val="tx1">
                  <a:lumMod val="50000"/>
                </a:schemeClr>
              </a:solidFill>
              <a:latin typeface="Times New Roman" panose="02020603050405020304" pitchFamily="18" charset="0"/>
              <a:cs typeface="Times New Roman" panose="02020603050405020304" pitchFamily="18" charset="0"/>
            </a:endParaRPr>
          </a:p>
          <a:p>
            <a:r>
              <a:rPr lang="en-US" sz="1900" b="1" dirty="0">
                <a:solidFill>
                  <a:schemeClr val="tx1">
                    <a:lumMod val="50000"/>
                  </a:schemeClr>
                </a:solidFill>
                <a:latin typeface="Times New Roman" panose="02020603050405020304" pitchFamily="18" charset="0"/>
                <a:cs typeface="Times New Roman" panose="02020603050405020304" pitchFamily="18" charset="0"/>
              </a:rPr>
              <a:t>Learning Curve:</a:t>
            </a:r>
          </a:p>
          <a:p>
            <a:pPr marL="342900" indent="-342900">
              <a:buFont typeface="Wingdings" panose="05000000000000000000" pitchFamily="2" charset="2"/>
              <a:buChar char="§"/>
            </a:pPr>
            <a:r>
              <a:rPr lang="en-US" sz="1900" b="1" dirty="0">
                <a:solidFill>
                  <a:schemeClr val="tx1">
                    <a:lumMod val="50000"/>
                  </a:schemeClr>
                </a:solidFill>
                <a:latin typeface="Times New Roman" panose="02020603050405020304" pitchFamily="18" charset="0"/>
                <a:cs typeface="Times New Roman" panose="02020603050405020304" pitchFamily="18" charset="0"/>
              </a:rPr>
              <a:t>Challenge: </a:t>
            </a:r>
            <a:r>
              <a:rPr lang="en-US" sz="1900" dirty="0">
                <a:solidFill>
                  <a:schemeClr val="tx1">
                    <a:lumMod val="50000"/>
                  </a:schemeClr>
                </a:solidFill>
                <a:latin typeface="Times New Roman" panose="02020603050405020304" pitchFamily="18" charset="0"/>
                <a:cs typeface="Times New Roman" panose="02020603050405020304" pitchFamily="18" charset="0"/>
              </a:rPr>
              <a:t>Mastering new technologies and tools, especially within the MERN Stack and third-party services, presented a steep learning curve.</a:t>
            </a:r>
          </a:p>
          <a:p>
            <a:pPr marL="342900" indent="-342900">
              <a:buFont typeface="Wingdings" panose="05000000000000000000" pitchFamily="2" charset="2"/>
              <a:buChar char="§"/>
            </a:pPr>
            <a:r>
              <a:rPr lang="en-US" sz="1900" b="1" dirty="0">
                <a:solidFill>
                  <a:schemeClr val="tx1">
                    <a:lumMod val="50000"/>
                  </a:schemeClr>
                </a:solidFill>
                <a:latin typeface="Times New Roman" panose="02020603050405020304" pitchFamily="18" charset="0"/>
                <a:cs typeface="Times New Roman" panose="02020603050405020304" pitchFamily="18" charset="0"/>
              </a:rPr>
              <a:t>Solution: </a:t>
            </a:r>
            <a:r>
              <a:rPr lang="en-US" sz="1900" dirty="0">
                <a:solidFill>
                  <a:schemeClr val="tx1">
                    <a:lumMod val="50000"/>
                  </a:schemeClr>
                </a:solidFill>
                <a:latin typeface="Times New Roman" panose="02020603050405020304" pitchFamily="18" charset="0"/>
                <a:cs typeface="Times New Roman" panose="02020603050405020304" pitchFamily="18" charset="0"/>
              </a:rPr>
              <a:t>Engaged in continuous learning through online resources, tutorials, and documentation, sought mentorship and guidance from experienced developers, and embraced a growth mindset to overcome challenges.</a:t>
            </a:r>
          </a:p>
        </p:txBody>
      </p:sp>
      <p:pic>
        <p:nvPicPr>
          <p:cNvPr id="8" name="Picture 7">
            <a:extLst>
              <a:ext uri="{FF2B5EF4-FFF2-40B4-BE49-F238E27FC236}">
                <a16:creationId xmlns:a16="http://schemas.microsoft.com/office/drawing/2014/main" id="{14F7ED62-D7F4-49A3-BD11-CD0758344B03}"/>
              </a:ext>
            </a:extLst>
          </p:cNvPr>
          <p:cNvPicPr>
            <a:picLocks noChangeAspect="1"/>
          </p:cNvPicPr>
          <p:nvPr/>
        </p:nvPicPr>
        <p:blipFill rotWithShape="1">
          <a:blip r:embed="rId3"/>
          <a:srcRect l="16485" t="24706" r="13160" b="27301"/>
          <a:stretch/>
        </p:blipFill>
        <p:spPr>
          <a:xfrm>
            <a:off x="9516177" y="0"/>
            <a:ext cx="2675823" cy="933650"/>
          </a:xfrm>
          <a:prstGeom prst="roundRect">
            <a:avLst/>
          </a:prstGeom>
        </p:spPr>
      </p:pic>
    </p:spTree>
    <p:extLst>
      <p:ext uri="{BB962C8B-B14F-4D97-AF65-F5344CB8AC3E}">
        <p14:creationId xmlns:p14="http://schemas.microsoft.com/office/powerpoint/2010/main" val="4174066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F012FDC-7484-2B3B-E496-144348256B81}"/>
              </a:ext>
            </a:extLst>
          </p:cNvPr>
          <p:cNvSpPr>
            <a:spLocks noGrp="1"/>
          </p:cNvSpPr>
          <p:nvPr>
            <p:ph type="sldNum" sz="quarter" idx="4"/>
          </p:nvPr>
        </p:nvSpPr>
        <p:spPr/>
        <p:txBody>
          <a:bodyPr/>
          <a:lstStyle/>
          <a:p>
            <a:fld id="{58FB4751-880F-D840-AAA9-3A15815CC996}" type="slidenum">
              <a:rPr lang="en-US" smtClean="0"/>
              <a:pPr/>
              <a:t>12</a:t>
            </a:fld>
            <a:endParaRPr lang="en-US" dirty="0"/>
          </a:p>
        </p:txBody>
      </p:sp>
      <p:sp>
        <p:nvSpPr>
          <p:cNvPr id="13" name="TextBox 12">
            <a:extLst>
              <a:ext uri="{FF2B5EF4-FFF2-40B4-BE49-F238E27FC236}">
                <a16:creationId xmlns:a16="http://schemas.microsoft.com/office/drawing/2014/main" id="{33377F2D-31E7-4608-9035-7E86A407E1FE}"/>
              </a:ext>
            </a:extLst>
          </p:cNvPr>
          <p:cNvSpPr txBox="1"/>
          <p:nvPr/>
        </p:nvSpPr>
        <p:spPr>
          <a:xfrm>
            <a:off x="795367" y="591954"/>
            <a:ext cx="11136430" cy="6032421"/>
          </a:xfrm>
          <a:prstGeom prst="rect">
            <a:avLst/>
          </a:prstGeom>
          <a:noFill/>
        </p:spPr>
        <p:txBody>
          <a:bodyPr wrap="square">
            <a:spAutoFit/>
          </a:bodyPr>
          <a:lstStyle/>
          <a:p>
            <a:r>
              <a:rPr lang="en-IN" sz="4800" i="0" dirty="0">
                <a:solidFill>
                  <a:schemeClr val="tx1">
                    <a:lumMod val="50000"/>
                  </a:schemeClr>
                </a:solidFill>
                <a:effectLst/>
                <a:latin typeface="+mj-lt"/>
              </a:rPr>
              <a:t>Lessons Learned</a:t>
            </a:r>
            <a:endParaRPr lang="en-US" sz="1900" dirty="0">
              <a:solidFill>
                <a:schemeClr val="tx1">
                  <a:lumMod val="50000"/>
                </a:schemeClr>
              </a:solidFill>
              <a:latin typeface="+mj-lt"/>
              <a:cs typeface="Times New Roman" panose="02020603050405020304" pitchFamily="18" charset="0"/>
            </a:endParaRPr>
          </a:p>
          <a:p>
            <a:endParaRPr lang="en-US" sz="1900" b="1" dirty="0">
              <a:solidFill>
                <a:schemeClr val="tx1">
                  <a:lumMod val="50000"/>
                </a:schemeClr>
              </a:solidFill>
              <a:latin typeface="Times New Roman" panose="02020603050405020304" pitchFamily="18" charset="0"/>
              <a:cs typeface="Times New Roman" panose="02020603050405020304" pitchFamily="18" charset="0"/>
            </a:endParaRPr>
          </a:p>
          <a:p>
            <a:r>
              <a:rPr lang="en-US" sz="2000" b="1" dirty="0">
                <a:solidFill>
                  <a:schemeClr val="tx1">
                    <a:lumMod val="50000"/>
                  </a:schemeClr>
                </a:solidFill>
                <a:latin typeface="Times New Roman" panose="02020603050405020304" pitchFamily="18" charset="0"/>
                <a:cs typeface="Times New Roman" panose="02020603050405020304" pitchFamily="18" charset="0"/>
              </a:rPr>
              <a:t>Effective Time Management:</a:t>
            </a:r>
          </a:p>
          <a:p>
            <a:r>
              <a:rPr lang="en-US" sz="2000" dirty="0">
                <a:solidFill>
                  <a:schemeClr val="tx1">
                    <a:lumMod val="50000"/>
                  </a:schemeClr>
                </a:solidFill>
                <a:latin typeface="Times New Roman" panose="02020603050405020304" pitchFamily="18" charset="0"/>
                <a:cs typeface="Times New Roman" panose="02020603050405020304" pitchFamily="18" charset="0"/>
              </a:rPr>
              <a:t>Prioritizing tasks and managing time effectively is crucial for meeting project deadlines and maintaining productivity. Adopting time management techniques such as task prioritization, setting achievable goals, and maintaining a structured workflow improves overall project efficiency.</a:t>
            </a:r>
          </a:p>
          <a:p>
            <a:endParaRPr lang="en-US" sz="2000" dirty="0">
              <a:solidFill>
                <a:schemeClr val="tx1">
                  <a:lumMod val="50000"/>
                </a:schemeClr>
              </a:solidFill>
              <a:latin typeface="Times New Roman" panose="02020603050405020304" pitchFamily="18" charset="0"/>
              <a:cs typeface="Times New Roman" panose="02020603050405020304" pitchFamily="18" charset="0"/>
            </a:endParaRPr>
          </a:p>
          <a:p>
            <a:r>
              <a:rPr lang="en-US" sz="2000" b="1" dirty="0">
                <a:solidFill>
                  <a:schemeClr val="tx1">
                    <a:lumMod val="50000"/>
                  </a:schemeClr>
                </a:solidFill>
                <a:latin typeface="Times New Roman" panose="02020603050405020304" pitchFamily="18" charset="0"/>
                <a:cs typeface="Times New Roman" panose="02020603050405020304" pitchFamily="18" charset="0"/>
              </a:rPr>
              <a:t>Adaptability to Change:</a:t>
            </a:r>
          </a:p>
          <a:p>
            <a:r>
              <a:rPr lang="en-US" sz="2000" dirty="0">
                <a:solidFill>
                  <a:schemeClr val="tx1">
                    <a:lumMod val="50000"/>
                  </a:schemeClr>
                </a:solidFill>
                <a:latin typeface="Times New Roman" panose="02020603050405020304" pitchFamily="18" charset="0"/>
                <a:cs typeface="Times New Roman" panose="02020603050405020304" pitchFamily="18" charset="0"/>
              </a:rPr>
              <a:t>Being adaptable and open to change is essential in dynamic project environments where requirements may evolve.</a:t>
            </a:r>
            <a:r>
              <a:rPr lang="en-US" sz="2000" b="0" i="0" dirty="0">
                <a:solidFill>
                  <a:schemeClr val="tx1">
                    <a:lumMod val="50000"/>
                  </a:schemeClr>
                </a:solidFill>
                <a:effectLst/>
                <a:latin typeface="Times New Roman" panose="02020603050405020304" pitchFamily="18" charset="0"/>
                <a:cs typeface="Times New Roman" panose="02020603050405020304" pitchFamily="18" charset="0"/>
              </a:rPr>
              <a:t> Embracing change as an opportunity for growth, remaining flexible in approach, and proactively adapting strategies and plans contribute to project success.</a:t>
            </a:r>
            <a:endParaRPr lang="en-US" sz="2000" dirty="0">
              <a:solidFill>
                <a:schemeClr val="tx1">
                  <a:lumMod val="50000"/>
                </a:schemeClr>
              </a:solidFill>
              <a:latin typeface="Times New Roman" panose="02020603050405020304" pitchFamily="18" charset="0"/>
              <a:cs typeface="Times New Roman" panose="02020603050405020304" pitchFamily="18" charset="0"/>
            </a:endParaRPr>
          </a:p>
          <a:p>
            <a:endParaRPr lang="en-US" sz="2000" dirty="0">
              <a:solidFill>
                <a:schemeClr val="tx1">
                  <a:lumMod val="50000"/>
                </a:schemeClr>
              </a:solidFill>
              <a:latin typeface="Times New Roman" panose="02020603050405020304" pitchFamily="18" charset="0"/>
              <a:cs typeface="Times New Roman" panose="02020603050405020304" pitchFamily="18" charset="0"/>
            </a:endParaRPr>
          </a:p>
          <a:p>
            <a:r>
              <a:rPr lang="en-US" sz="2000" b="1" dirty="0">
                <a:solidFill>
                  <a:schemeClr val="tx1">
                    <a:lumMod val="50000"/>
                  </a:schemeClr>
                </a:solidFill>
                <a:latin typeface="Times New Roman" panose="02020603050405020304" pitchFamily="18" charset="0"/>
                <a:cs typeface="Times New Roman" panose="02020603050405020304" pitchFamily="18" charset="0"/>
              </a:rPr>
              <a:t>Continuous Learning and Improvement:</a:t>
            </a:r>
          </a:p>
          <a:p>
            <a:r>
              <a:rPr lang="en-US" sz="2000" dirty="0">
                <a:solidFill>
                  <a:schemeClr val="tx1">
                    <a:lumMod val="50000"/>
                  </a:schemeClr>
                </a:solidFill>
                <a:latin typeface="Times New Roman" panose="02020603050405020304" pitchFamily="18" charset="0"/>
                <a:cs typeface="Times New Roman" panose="02020603050405020304" pitchFamily="18" charset="0"/>
              </a:rPr>
              <a:t>Embracing a growth mindset and continuously seeking opportunities for learning and skill development is integral to personal and professional growth. Engaging in self-directed learning, seeking feedback from peers and mentors, and reflecting on experiences fosters continuous improvement and mastery of new technologies.</a:t>
            </a:r>
          </a:p>
          <a:p>
            <a:endParaRPr lang="en-US" sz="1900" b="1" dirty="0">
              <a:solidFill>
                <a:schemeClr val="tx1">
                  <a:lumMod val="50000"/>
                </a:schemeClr>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14F7ED62-D7F4-49A3-BD11-CD0758344B03}"/>
              </a:ext>
            </a:extLst>
          </p:cNvPr>
          <p:cNvPicPr>
            <a:picLocks noChangeAspect="1"/>
          </p:cNvPicPr>
          <p:nvPr/>
        </p:nvPicPr>
        <p:blipFill rotWithShape="1">
          <a:blip r:embed="rId3"/>
          <a:srcRect l="16485" t="24706" r="13160" b="27301"/>
          <a:stretch/>
        </p:blipFill>
        <p:spPr>
          <a:xfrm>
            <a:off x="9516177" y="0"/>
            <a:ext cx="2675823" cy="933650"/>
          </a:xfrm>
          <a:prstGeom prst="roundRect">
            <a:avLst/>
          </a:prstGeom>
        </p:spPr>
      </p:pic>
    </p:spTree>
    <p:extLst>
      <p:ext uri="{BB962C8B-B14F-4D97-AF65-F5344CB8AC3E}">
        <p14:creationId xmlns:p14="http://schemas.microsoft.com/office/powerpoint/2010/main" val="1248359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F012FDC-7484-2B3B-E496-144348256B81}"/>
              </a:ext>
            </a:extLst>
          </p:cNvPr>
          <p:cNvSpPr>
            <a:spLocks noGrp="1"/>
          </p:cNvSpPr>
          <p:nvPr>
            <p:ph type="sldNum" sz="quarter" idx="4"/>
          </p:nvPr>
        </p:nvSpPr>
        <p:spPr/>
        <p:txBody>
          <a:bodyPr/>
          <a:lstStyle/>
          <a:p>
            <a:fld id="{58FB4751-880F-D840-AAA9-3A15815CC996}" type="slidenum">
              <a:rPr lang="en-US" smtClean="0"/>
              <a:pPr/>
              <a:t>13</a:t>
            </a:fld>
            <a:endParaRPr lang="en-US" dirty="0"/>
          </a:p>
        </p:txBody>
      </p:sp>
      <p:sp>
        <p:nvSpPr>
          <p:cNvPr id="13" name="TextBox 12">
            <a:extLst>
              <a:ext uri="{FF2B5EF4-FFF2-40B4-BE49-F238E27FC236}">
                <a16:creationId xmlns:a16="http://schemas.microsoft.com/office/drawing/2014/main" id="{33377F2D-31E7-4608-9035-7E86A407E1FE}"/>
              </a:ext>
            </a:extLst>
          </p:cNvPr>
          <p:cNvSpPr txBox="1"/>
          <p:nvPr/>
        </p:nvSpPr>
        <p:spPr>
          <a:xfrm>
            <a:off x="878786" y="0"/>
            <a:ext cx="11136430" cy="6663363"/>
          </a:xfrm>
          <a:prstGeom prst="rect">
            <a:avLst/>
          </a:prstGeom>
          <a:noFill/>
        </p:spPr>
        <p:txBody>
          <a:bodyPr wrap="square">
            <a:spAutoFit/>
          </a:bodyPr>
          <a:lstStyle/>
          <a:p>
            <a:r>
              <a:rPr lang="en-US" sz="4800" dirty="0">
                <a:solidFill>
                  <a:schemeClr val="tx1">
                    <a:lumMod val="50000"/>
                  </a:schemeClr>
                </a:solidFill>
                <a:latin typeface="+mj-lt"/>
              </a:rPr>
              <a:t>Conclusion</a:t>
            </a:r>
            <a:endParaRPr lang="en-US" sz="1900" b="1" dirty="0">
              <a:solidFill>
                <a:schemeClr val="tx1">
                  <a:lumMod val="50000"/>
                </a:schemeClr>
              </a:solidFill>
              <a:latin typeface="+mj-lt"/>
              <a:cs typeface="Times New Roman" panose="02020603050405020304" pitchFamily="18" charset="0"/>
            </a:endParaRPr>
          </a:p>
          <a:p>
            <a:endParaRPr lang="en-US" sz="2000" dirty="0">
              <a:solidFill>
                <a:schemeClr val="tx1">
                  <a:lumMod val="50000"/>
                </a:schemeClr>
              </a:solidFill>
              <a:latin typeface="Times New Roman" panose="02020603050405020304" pitchFamily="18" charset="0"/>
              <a:cs typeface="Times New Roman" panose="02020603050405020304" pitchFamily="18" charset="0"/>
            </a:endParaRPr>
          </a:p>
          <a:p>
            <a:r>
              <a:rPr lang="en-US" sz="2000" b="1" dirty="0">
                <a:solidFill>
                  <a:schemeClr val="tx1">
                    <a:lumMod val="50000"/>
                  </a:schemeClr>
                </a:solidFill>
                <a:latin typeface="Times New Roman" panose="02020603050405020304" pitchFamily="18" charset="0"/>
                <a:cs typeface="Times New Roman" panose="02020603050405020304" pitchFamily="18" charset="0"/>
              </a:rPr>
              <a:t>Achievement of Project Goals:</a:t>
            </a:r>
          </a:p>
          <a:p>
            <a:r>
              <a:rPr lang="en-US" sz="2000" dirty="0">
                <a:solidFill>
                  <a:schemeClr val="tx1">
                    <a:lumMod val="50000"/>
                  </a:schemeClr>
                </a:solidFill>
                <a:latin typeface="Times New Roman" panose="02020603050405020304" pitchFamily="18" charset="0"/>
                <a:cs typeface="Times New Roman" panose="02020603050405020304" pitchFamily="18" charset="0"/>
              </a:rPr>
              <a:t>Successfully accomplished the goals set forth at the beginning of the internship, including mastering MERN Stack development and delivering the HomelyHub website.</a:t>
            </a:r>
          </a:p>
          <a:p>
            <a:endParaRPr lang="en-US" sz="2000" dirty="0">
              <a:solidFill>
                <a:schemeClr val="tx1">
                  <a:lumMod val="50000"/>
                </a:schemeClr>
              </a:solidFill>
              <a:latin typeface="Times New Roman" panose="02020603050405020304" pitchFamily="18" charset="0"/>
              <a:cs typeface="Times New Roman" panose="02020603050405020304" pitchFamily="18" charset="0"/>
            </a:endParaRPr>
          </a:p>
          <a:p>
            <a:r>
              <a:rPr lang="en-US" sz="2000" b="1" dirty="0">
                <a:solidFill>
                  <a:schemeClr val="tx1">
                    <a:lumMod val="50000"/>
                  </a:schemeClr>
                </a:solidFill>
                <a:latin typeface="Times New Roman" panose="02020603050405020304" pitchFamily="18" charset="0"/>
                <a:cs typeface="Times New Roman" panose="02020603050405020304" pitchFamily="18" charset="0"/>
              </a:rPr>
              <a:t>Valuable Learning Experience:</a:t>
            </a:r>
          </a:p>
          <a:p>
            <a:r>
              <a:rPr lang="en-US" sz="2000" dirty="0">
                <a:solidFill>
                  <a:schemeClr val="tx1">
                    <a:lumMod val="50000"/>
                  </a:schemeClr>
                </a:solidFill>
                <a:latin typeface="Times New Roman" panose="02020603050405020304" pitchFamily="18" charset="0"/>
                <a:cs typeface="Times New Roman" panose="02020603050405020304" pitchFamily="18" charset="0"/>
              </a:rPr>
              <a:t>The internship provided a rich learning experience, allowing for hands-on application of theoretical knowledge and acquisition of practical skills in web development.</a:t>
            </a:r>
          </a:p>
          <a:p>
            <a:endParaRPr lang="en-US" sz="2000" dirty="0">
              <a:solidFill>
                <a:schemeClr val="tx1">
                  <a:lumMod val="50000"/>
                </a:schemeClr>
              </a:solidFill>
              <a:latin typeface="Times New Roman" panose="02020603050405020304" pitchFamily="18" charset="0"/>
              <a:cs typeface="Times New Roman" panose="02020603050405020304" pitchFamily="18" charset="0"/>
            </a:endParaRPr>
          </a:p>
          <a:p>
            <a:r>
              <a:rPr lang="en-US" sz="2000" b="1" dirty="0">
                <a:solidFill>
                  <a:schemeClr val="tx1">
                    <a:lumMod val="50000"/>
                  </a:schemeClr>
                </a:solidFill>
                <a:latin typeface="Times New Roman" panose="02020603050405020304" pitchFamily="18" charset="0"/>
                <a:cs typeface="Times New Roman" panose="02020603050405020304" pitchFamily="18" charset="0"/>
              </a:rPr>
              <a:t>Demonstrated Technical Proficiency:</a:t>
            </a:r>
          </a:p>
          <a:p>
            <a:r>
              <a:rPr lang="en-US" sz="2000" dirty="0">
                <a:solidFill>
                  <a:schemeClr val="tx1">
                    <a:lumMod val="50000"/>
                  </a:schemeClr>
                </a:solidFill>
                <a:latin typeface="Times New Roman" panose="02020603050405020304" pitchFamily="18" charset="0"/>
                <a:cs typeface="Times New Roman" panose="02020603050405020304" pitchFamily="18" charset="0"/>
              </a:rPr>
              <a:t>Demonstrated proficiency in implementing key features such as user authentication, payment integration, and image management using a variety of technologies and APIs.</a:t>
            </a:r>
          </a:p>
          <a:p>
            <a:endParaRPr lang="en-US" sz="2000" dirty="0">
              <a:solidFill>
                <a:schemeClr val="tx1">
                  <a:lumMod val="50000"/>
                </a:schemeClr>
              </a:solidFill>
              <a:latin typeface="Times New Roman" panose="02020603050405020304" pitchFamily="18" charset="0"/>
              <a:cs typeface="Times New Roman" panose="02020603050405020304" pitchFamily="18" charset="0"/>
            </a:endParaRPr>
          </a:p>
          <a:p>
            <a:r>
              <a:rPr lang="en-US" sz="2000" b="1" dirty="0">
                <a:solidFill>
                  <a:schemeClr val="tx1">
                    <a:lumMod val="50000"/>
                  </a:schemeClr>
                </a:solidFill>
                <a:latin typeface="Times New Roman" panose="02020603050405020304" pitchFamily="18" charset="0"/>
                <a:cs typeface="Times New Roman" panose="02020603050405020304" pitchFamily="18" charset="0"/>
              </a:rPr>
              <a:t>Growth and Personal Development:</a:t>
            </a:r>
          </a:p>
          <a:p>
            <a:r>
              <a:rPr lang="en-US" sz="2000" dirty="0">
                <a:solidFill>
                  <a:schemeClr val="tx1">
                    <a:lumMod val="50000"/>
                  </a:schemeClr>
                </a:solidFill>
                <a:latin typeface="Times New Roman" panose="02020603050405020304" pitchFamily="18" charset="0"/>
                <a:cs typeface="Times New Roman" panose="02020603050405020304" pitchFamily="18" charset="0"/>
              </a:rPr>
              <a:t>Experienced significant growth in areas such as time management, adaptability, teamwork, and resilience, contributing to personal and professional development.</a:t>
            </a:r>
          </a:p>
          <a:p>
            <a:endParaRPr lang="en-US" sz="2000" b="1" dirty="0">
              <a:solidFill>
                <a:schemeClr val="tx1">
                  <a:lumMod val="50000"/>
                </a:schemeClr>
              </a:solidFill>
              <a:latin typeface="Times New Roman" panose="02020603050405020304" pitchFamily="18" charset="0"/>
              <a:cs typeface="Times New Roman" panose="02020603050405020304" pitchFamily="18" charset="0"/>
            </a:endParaRPr>
          </a:p>
          <a:p>
            <a:endParaRPr lang="en-US" sz="2000" b="1" dirty="0">
              <a:solidFill>
                <a:schemeClr val="tx1">
                  <a:lumMod val="50000"/>
                </a:schemeClr>
              </a:solidFill>
              <a:latin typeface="Times New Roman" panose="02020603050405020304" pitchFamily="18" charset="0"/>
              <a:cs typeface="Times New Roman" panose="02020603050405020304" pitchFamily="18" charset="0"/>
            </a:endParaRPr>
          </a:p>
          <a:p>
            <a:endParaRPr lang="en-US" sz="1900" b="1" dirty="0">
              <a:solidFill>
                <a:schemeClr val="tx1">
                  <a:lumMod val="50000"/>
                </a:schemeClr>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14F7ED62-D7F4-49A3-BD11-CD0758344B03}"/>
              </a:ext>
            </a:extLst>
          </p:cNvPr>
          <p:cNvPicPr>
            <a:picLocks noChangeAspect="1"/>
          </p:cNvPicPr>
          <p:nvPr/>
        </p:nvPicPr>
        <p:blipFill rotWithShape="1">
          <a:blip r:embed="rId3"/>
          <a:srcRect l="16485" t="24706" r="13160" b="27301"/>
          <a:stretch/>
        </p:blipFill>
        <p:spPr>
          <a:xfrm>
            <a:off x="9516177" y="0"/>
            <a:ext cx="2675823" cy="933650"/>
          </a:xfrm>
          <a:prstGeom prst="roundRect">
            <a:avLst/>
          </a:prstGeom>
        </p:spPr>
      </p:pic>
    </p:spTree>
    <p:extLst>
      <p:ext uri="{BB962C8B-B14F-4D97-AF65-F5344CB8AC3E}">
        <p14:creationId xmlns:p14="http://schemas.microsoft.com/office/powerpoint/2010/main" val="1247179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a:xfrm>
            <a:off x="4002967" y="1536834"/>
            <a:ext cx="4179775" cy="2083969"/>
          </a:xfrm>
        </p:spPr>
        <p:txBody>
          <a:bodyPr/>
          <a:lstStyle/>
          <a:p>
            <a:r>
              <a:rPr lang="en-US" sz="9000" dirty="0"/>
              <a:t>Thank you</a:t>
            </a:r>
            <a:br>
              <a:rPr lang="en-US" dirty="0"/>
            </a:br>
            <a:endParaRPr lang="en-US" dirty="0"/>
          </a:p>
        </p:txBody>
      </p:sp>
      <p:sp>
        <p:nvSpPr>
          <p:cNvPr id="12" name="TextBox 11">
            <a:extLst>
              <a:ext uri="{FF2B5EF4-FFF2-40B4-BE49-F238E27FC236}">
                <a16:creationId xmlns:a16="http://schemas.microsoft.com/office/drawing/2014/main" id="{518993C9-713B-4ED1-A0E1-91FCA0E64003}"/>
              </a:ext>
            </a:extLst>
          </p:cNvPr>
          <p:cNvSpPr txBox="1"/>
          <p:nvPr/>
        </p:nvSpPr>
        <p:spPr>
          <a:xfrm>
            <a:off x="0" y="6488668"/>
            <a:ext cx="4499746" cy="369332"/>
          </a:xfrm>
          <a:prstGeom prst="rect">
            <a:avLst/>
          </a:prstGeom>
          <a:noFill/>
        </p:spPr>
        <p:txBody>
          <a:bodyPr wrap="square">
            <a:spAutoFit/>
          </a:bodyPr>
          <a:lstStyle/>
          <a:p>
            <a:r>
              <a:rPr lang="en-IN" dirty="0"/>
              <a:t>Student ID: </a:t>
            </a:r>
            <a:r>
              <a:rPr lang="en-US" sz="1800" b="1" dirty="0">
                <a:solidFill>
                  <a:schemeClr val="tx1">
                    <a:lumMod val="50000"/>
                  </a:schemeClr>
                </a:solidFill>
              </a:rPr>
              <a:t>Surajthephenomena@gmail.com</a:t>
            </a:r>
            <a:endParaRPr lang="en-IN" dirty="0"/>
          </a:p>
        </p:txBody>
      </p:sp>
      <p:pic>
        <p:nvPicPr>
          <p:cNvPr id="7" name="Picture 6">
            <a:extLst>
              <a:ext uri="{FF2B5EF4-FFF2-40B4-BE49-F238E27FC236}">
                <a16:creationId xmlns:a16="http://schemas.microsoft.com/office/drawing/2014/main" id="{9AFA78B7-B0BC-46F4-AA7F-797E29CD2CFB}"/>
              </a:ext>
            </a:extLst>
          </p:cNvPr>
          <p:cNvPicPr>
            <a:picLocks noChangeAspect="1"/>
          </p:cNvPicPr>
          <p:nvPr/>
        </p:nvPicPr>
        <p:blipFill rotWithShape="1">
          <a:blip r:embed="rId3"/>
          <a:srcRect l="16485" t="24706" r="13160" b="27301"/>
          <a:stretch/>
        </p:blipFill>
        <p:spPr>
          <a:xfrm>
            <a:off x="9516177" y="0"/>
            <a:ext cx="2675823" cy="933650"/>
          </a:xfrm>
          <a:prstGeom prst="roundRect">
            <a:avLst/>
          </a:prstGeom>
        </p:spPr>
      </p:pic>
      <p:pic>
        <p:nvPicPr>
          <p:cNvPr id="9" name="Picture 8">
            <a:extLst>
              <a:ext uri="{FF2B5EF4-FFF2-40B4-BE49-F238E27FC236}">
                <a16:creationId xmlns:a16="http://schemas.microsoft.com/office/drawing/2014/main" id="{C99E8D1B-CCF4-4FC8-AADF-9A6335E9B7D7}"/>
              </a:ext>
            </a:extLst>
          </p:cNvPr>
          <p:cNvPicPr>
            <a:picLocks noChangeAspect="1"/>
          </p:cNvPicPr>
          <p:nvPr/>
        </p:nvPicPr>
        <p:blipFill rotWithShape="1">
          <a:blip r:embed="rId3"/>
          <a:srcRect l="16485" t="24706" r="13160" b="27301"/>
          <a:stretch/>
        </p:blipFill>
        <p:spPr>
          <a:xfrm>
            <a:off x="3106549" y="2745605"/>
            <a:ext cx="5972612" cy="2083969"/>
          </a:xfrm>
          <a:prstGeom prst="roundRect">
            <a:avLst>
              <a:gd name="adj" fmla="val 21286"/>
            </a:avLst>
          </a:prstGeom>
        </p:spPr>
      </p:pic>
    </p:spTree>
    <p:extLst>
      <p:ext uri="{BB962C8B-B14F-4D97-AF65-F5344CB8AC3E}">
        <p14:creationId xmlns:p14="http://schemas.microsoft.com/office/powerpoint/2010/main" val="2188828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6C7B-D29F-368C-FEEC-CDFA125F8E5C}"/>
              </a:ext>
            </a:extLst>
          </p:cNvPr>
          <p:cNvSpPr>
            <a:spLocks noGrp="1"/>
          </p:cNvSpPr>
          <p:nvPr>
            <p:ph type="title"/>
          </p:nvPr>
        </p:nvSpPr>
        <p:spPr>
          <a:xfrm>
            <a:off x="758792" y="306003"/>
            <a:ext cx="11040176" cy="6245994"/>
          </a:xfrm>
        </p:spPr>
        <p:txBody>
          <a:bodyPr>
            <a:normAutofit fontScale="90000"/>
          </a:bodyPr>
          <a:lstStyle/>
          <a:p>
            <a:r>
              <a:rPr lang="en-US" dirty="0">
                <a:solidFill>
                  <a:schemeClr val="tx1">
                    <a:lumMod val="50000"/>
                  </a:schemeClr>
                </a:solidFill>
              </a:rPr>
              <a:t>Project Title</a:t>
            </a:r>
            <a:br>
              <a:rPr lang="en-US" dirty="0">
                <a:solidFill>
                  <a:schemeClr val="tx1">
                    <a:lumMod val="50000"/>
                  </a:schemeClr>
                </a:solidFill>
              </a:rPr>
            </a:br>
            <a:r>
              <a:rPr lang="en-US" b="1" dirty="0">
                <a:solidFill>
                  <a:schemeClr val="tx1">
                    <a:lumMod val="50000"/>
                  </a:schemeClr>
                </a:solidFill>
              </a:rPr>
              <a:t>HomelyHub</a:t>
            </a:r>
            <a:r>
              <a:rPr lang="en-US" dirty="0">
                <a:solidFill>
                  <a:schemeClr val="tx1">
                    <a:lumMod val="50000"/>
                  </a:schemeClr>
                </a:solidFill>
              </a:rPr>
              <a:t> Website using </a:t>
            </a:r>
            <a:r>
              <a:rPr lang="en-US" b="1" dirty="0">
                <a:solidFill>
                  <a:schemeClr val="tx1">
                    <a:lumMod val="50000"/>
                  </a:schemeClr>
                </a:solidFill>
              </a:rPr>
              <a:t>MERN</a:t>
            </a:r>
            <a:r>
              <a:rPr lang="en-US" dirty="0">
                <a:solidFill>
                  <a:schemeClr val="tx1">
                    <a:lumMod val="50000"/>
                  </a:schemeClr>
                </a:solidFill>
              </a:rPr>
              <a:t> Stack</a:t>
            </a:r>
            <a:br>
              <a:rPr lang="en-US" dirty="0">
                <a:solidFill>
                  <a:schemeClr val="tx1">
                    <a:lumMod val="50000"/>
                  </a:schemeClr>
                </a:solidFill>
              </a:rPr>
            </a:br>
            <a:r>
              <a:rPr lang="en-US" dirty="0">
                <a:solidFill>
                  <a:schemeClr val="tx1">
                    <a:lumMod val="50000"/>
                  </a:schemeClr>
                </a:solidFill>
              </a:rPr>
              <a:t>(FSWD)</a:t>
            </a:r>
            <a:br>
              <a:rPr lang="en-US" sz="2800" dirty="0">
                <a:solidFill>
                  <a:schemeClr val="tx1">
                    <a:lumMod val="50000"/>
                  </a:schemeClr>
                </a:solidFill>
                <a:latin typeface="Times New Roman" panose="02020603050405020304" pitchFamily="18" charset="0"/>
                <a:cs typeface="Times New Roman" panose="02020603050405020304" pitchFamily="18" charset="0"/>
              </a:rPr>
            </a:br>
            <a:br>
              <a:rPr lang="en-US" sz="2800" dirty="0">
                <a:solidFill>
                  <a:schemeClr val="tx1">
                    <a:lumMod val="50000"/>
                  </a:schemeClr>
                </a:solidFill>
                <a:latin typeface="Times New Roman" panose="02020603050405020304" pitchFamily="18" charset="0"/>
                <a:cs typeface="Times New Roman" panose="02020603050405020304" pitchFamily="18" charset="0"/>
              </a:rPr>
            </a:br>
            <a:br>
              <a:rPr lang="en-US" sz="2800" dirty="0">
                <a:solidFill>
                  <a:schemeClr val="tx1">
                    <a:lumMod val="50000"/>
                  </a:schemeClr>
                </a:solidFill>
                <a:latin typeface="Times New Roman" panose="02020603050405020304" pitchFamily="18" charset="0"/>
                <a:cs typeface="Times New Roman" panose="02020603050405020304" pitchFamily="18" charset="0"/>
              </a:rPr>
            </a:br>
            <a:r>
              <a:rPr lang="en-US" sz="2200" b="1" dirty="0">
                <a:solidFill>
                  <a:schemeClr val="tx1">
                    <a:lumMod val="50000"/>
                  </a:schemeClr>
                </a:solidFill>
                <a:latin typeface="Times New Roman" panose="02020603050405020304" pitchFamily="18" charset="0"/>
                <a:cs typeface="Times New Roman" panose="02020603050405020304" pitchFamily="18" charset="0"/>
              </a:rPr>
              <a:t>1. </a:t>
            </a:r>
            <a:r>
              <a:rPr lang="en-US" sz="2200" dirty="0">
                <a:solidFill>
                  <a:schemeClr val="tx1">
                    <a:lumMod val="50000"/>
                  </a:schemeClr>
                </a:solidFill>
                <a:latin typeface="Times New Roman" panose="02020603050405020304" pitchFamily="18" charset="0"/>
                <a:cs typeface="Times New Roman" panose="02020603050405020304" pitchFamily="18" charset="0"/>
              </a:rPr>
              <a:t>Abstract </a:t>
            </a:r>
            <a:br>
              <a:rPr lang="en-US" sz="2200" dirty="0">
                <a:solidFill>
                  <a:schemeClr val="tx1">
                    <a:lumMod val="50000"/>
                  </a:schemeClr>
                </a:solidFill>
                <a:latin typeface="Times New Roman" panose="02020603050405020304" pitchFamily="18" charset="0"/>
                <a:cs typeface="Times New Roman" panose="02020603050405020304" pitchFamily="18" charset="0"/>
              </a:rPr>
            </a:br>
            <a:br>
              <a:rPr lang="en-US" sz="2200" dirty="0">
                <a:solidFill>
                  <a:schemeClr val="tx1">
                    <a:lumMod val="50000"/>
                  </a:schemeClr>
                </a:solidFill>
                <a:latin typeface="Times New Roman" panose="02020603050405020304" pitchFamily="18" charset="0"/>
                <a:cs typeface="Times New Roman" panose="02020603050405020304" pitchFamily="18" charset="0"/>
              </a:rPr>
            </a:br>
            <a:r>
              <a:rPr lang="en-US" sz="2200" b="1" dirty="0">
                <a:solidFill>
                  <a:schemeClr val="tx1">
                    <a:lumMod val="50000"/>
                  </a:schemeClr>
                </a:solidFill>
                <a:latin typeface="Times New Roman" panose="02020603050405020304" pitchFamily="18" charset="0"/>
                <a:cs typeface="Times New Roman" panose="02020603050405020304" pitchFamily="18" charset="0"/>
              </a:rPr>
              <a:t>2. </a:t>
            </a:r>
            <a:r>
              <a:rPr lang="en-US" sz="2200" dirty="0">
                <a:solidFill>
                  <a:schemeClr val="tx1">
                    <a:lumMod val="50000"/>
                  </a:schemeClr>
                </a:solidFill>
                <a:latin typeface="Times New Roman" panose="02020603050405020304" pitchFamily="18" charset="0"/>
                <a:cs typeface="Times New Roman" panose="02020603050405020304" pitchFamily="18" charset="0"/>
              </a:rPr>
              <a:t>Goals of Internship </a:t>
            </a:r>
            <a:br>
              <a:rPr lang="en-US" sz="2200" dirty="0">
                <a:solidFill>
                  <a:schemeClr val="tx1">
                    <a:lumMod val="50000"/>
                  </a:schemeClr>
                </a:solidFill>
                <a:latin typeface="Times New Roman" panose="02020603050405020304" pitchFamily="18" charset="0"/>
                <a:cs typeface="Times New Roman" panose="02020603050405020304" pitchFamily="18" charset="0"/>
              </a:rPr>
            </a:br>
            <a:br>
              <a:rPr lang="en-US" sz="2200" dirty="0">
                <a:solidFill>
                  <a:schemeClr val="tx1">
                    <a:lumMod val="50000"/>
                  </a:schemeClr>
                </a:solidFill>
                <a:latin typeface="Times New Roman" panose="02020603050405020304" pitchFamily="18" charset="0"/>
                <a:cs typeface="Times New Roman" panose="02020603050405020304" pitchFamily="18" charset="0"/>
              </a:rPr>
            </a:br>
            <a:r>
              <a:rPr lang="en-US" sz="2200" b="1" dirty="0">
                <a:solidFill>
                  <a:schemeClr val="tx1">
                    <a:lumMod val="50000"/>
                  </a:schemeClr>
                </a:solidFill>
                <a:latin typeface="Times New Roman" panose="02020603050405020304" pitchFamily="18" charset="0"/>
                <a:cs typeface="Times New Roman" panose="02020603050405020304" pitchFamily="18" charset="0"/>
              </a:rPr>
              <a:t>3. </a:t>
            </a:r>
            <a:r>
              <a:rPr lang="en-IN" sz="2200" i="0" dirty="0">
                <a:solidFill>
                  <a:srgbClr val="0D0D0D"/>
                </a:solidFill>
                <a:effectLst/>
                <a:latin typeface="Times New Roman" panose="02020603050405020304" pitchFamily="18" charset="0"/>
                <a:cs typeface="Times New Roman" panose="02020603050405020304" pitchFamily="18" charset="0"/>
              </a:rPr>
              <a:t>Brief Project Requirements </a:t>
            </a:r>
            <a:br>
              <a:rPr lang="en-IN" sz="2200" i="0" dirty="0">
                <a:solidFill>
                  <a:srgbClr val="0D0D0D"/>
                </a:solidFill>
                <a:effectLst/>
                <a:latin typeface="Times New Roman" panose="02020603050405020304" pitchFamily="18" charset="0"/>
                <a:cs typeface="Times New Roman" panose="02020603050405020304" pitchFamily="18" charset="0"/>
              </a:rPr>
            </a:br>
            <a:br>
              <a:rPr lang="en-US" sz="2200" i="0" dirty="0">
                <a:solidFill>
                  <a:schemeClr val="tx1">
                    <a:lumMod val="50000"/>
                  </a:schemeClr>
                </a:solidFill>
                <a:effectLst/>
                <a:latin typeface="Times New Roman" panose="02020603050405020304" pitchFamily="18" charset="0"/>
                <a:cs typeface="Times New Roman" panose="02020603050405020304" pitchFamily="18" charset="0"/>
              </a:rPr>
            </a:br>
            <a:r>
              <a:rPr lang="en-US" sz="2200" b="1" i="0" dirty="0">
                <a:solidFill>
                  <a:schemeClr val="tx1">
                    <a:lumMod val="50000"/>
                  </a:schemeClr>
                </a:solidFill>
                <a:effectLst/>
                <a:latin typeface="Times New Roman" panose="02020603050405020304" pitchFamily="18" charset="0"/>
                <a:cs typeface="Times New Roman" panose="02020603050405020304" pitchFamily="18" charset="0"/>
              </a:rPr>
              <a:t>4. </a:t>
            </a:r>
            <a:r>
              <a:rPr lang="en-IN" sz="2200" i="0" dirty="0">
                <a:solidFill>
                  <a:srgbClr val="0D0D0D"/>
                </a:solidFill>
                <a:effectLst/>
                <a:latin typeface="Times New Roman" panose="02020603050405020304" pitchFamily="18" charset="0"/>
                <a:cs typeface="Times New Roman" panose="02020603050405020304" pitchFamily="18" charset="0"/>
              </a:rPr>
              <a:t>Architecture &amp; Design </a:t>
            </a:r>
            <a:br>
              <a:rPr lang="en-IN" sz="2200" i="0" dirty="0">
                <a:solidFill>
                  <a:srgbClr val="0D0D0D"/>
                </a:solidFill>
                <a:effectLst/>
                <a:latin typeface="Times New Roman" panose="02020603050405020304" pitchFamily="18" charset="0"/>
                <a:cs typeface="Times New Roman" panose="02020603050405020304" pitchFamily="18" charset="0"/>
              </a:rPr>
            </a:br>
            <a:br>
              <a:rPr lang="en-US" sz="2200" i="0" dirty="0">
                <a:solidFill>
                  <a:schemeClr val="tx1">
                    <a:lumMod val="50000"/>
                  </a:schemeClr>
                </a:solidFill>
                <a:effectLst/>
                <a:latin typeface="Times New Roman" panose="02020603050405020304" pitchFamily="18" charset="0"/>
                <a:cs typeface="Times New Roman" panose="02020603050405020304" pitchFamily="18" charset="0"/>
              </a:rPr>
            </a:br>
            <a:r>
              <a:rPr lang="en-US" sz="2200" b="1" i="0" dirty="0">
                <a:solidFill>
                  <a:schemeClr val="tx1">
                    <a:lumMod val="50000"/>
                  </a:schemeClr>
                </a:solidFill>
                <a:effectLst/>
                <a:latin typeface="Times New Roman" panose="02020603050405020304" pitchFamily="18" charset="0"/>
                <a:cs typeface="Times New Roman" panose="02020603050405020304" pitchFamily="18" charset="0"/>
              </a:rPr>
              <a:t>5. </a:t>
            </a:r>
            <a:r>
              <a:rPr lang="en-US" sz="2200" i="0" dirty="0">
                <a:solidFill>
                  <a:schemeClr val="tx1">
                    <a:lumMod val="50000"/>
                  </a:schemeClr>
                </a:solidFill>
                <a:effectLst/>
                <a:latin typeface="Times New Roman" panose="02020603050405020304" pitchFamily="18" charset="0"/>
                <a:cs typeface="Times New Roman" panose="02020603050405020304" pitchFamily="18" charset="0"/>
              </a:rPr>
              <a:t>Full Stack Web Development and MERN Stack</a:t>
            </a:r>
            <a:br>
              <a:rPr lang="en-US" sz="2200" i="0" dirty="0">
                <a:solidFill>
                  <a:schemeClr val="tx1">
                    <a:lumMod val="50000"/>
                  </a:schemeClr>
                </a:solidFill>
                <a:effectLst/>
                <a:latin typeface="Times New Roman" panose="02020603050405020304" pitchFamily="18" charset="0"/>
                <a:cs typeface="Times New Roman" panose="02020603050405020304" pitchFamily="18" charset="0"/>
              </a:rPr>
            </a:br>
            <a:br>
              <a:rPr lang="en-US" sz="2200" i="0" dirty="0">
                <a:solidFill>
                  <a:schemeClr val="tx1">
                    <a:lumMod val="50000"/>
                  </a:schemeClr>
                </a:solidFill>
                <a:effectLst/>
                <a:latin typeface="Times New Roman" panose="02020603050405020304" pitchFamily="18" charset="0"/>
                <a:cs typeface="Times New Roman" panose="02020603050405020304" pitchFamily="18" charset="0"/>
              </a:rPr>
            </a:br>
            <a:r>
              <a:rPr lang="en-US" sz="2200" b="1" i="0" dirty="0">
                <a:solidFill>
                  <a:schemeClr val="tx1">
                    <a:lumMod val="50000"/>
                  </a:schemeClr>
                </a:solidFill>
                <a:effectLst/>
                <a:latin typeface="Times New Roman" panose="02020603050405020304" pitchFamily="18" charset="0"/>
                <a:cs typeface="Times New Roman" panose="02020603050405020304" pitchFamily="18" charset="0"/>
              </a:rPr>
              <a:t>6. </a:t>
            </a:r>
            <a:r>
              <a:rPr lang="en-IN" sz="2200" i="0" dirty="0">
                <a:solidFill>
                  <a:srgbClr val="0D0D0D"/>
                </a:solidFill>
                <a:effectLst/>
                <a:latin typeface="Times New Roman" panose="02020603050405020304" pitchFamily="18" charset="0"/>
                <a:cs typeface="Times New Roman" panose="02020603050405020304" pitchFamily="18" charset="0"/>
              </a:rPr>
              <a:t>Implementation Details </a:t>
            </a:r>
            <a:br>
              <a:rPr lang="en-IN" sz="2200" i="0" dirty="0">
                <a:solidFill>
                  <a:srgbClr val="0D0D0D"/>
                </a:solidFill>
                <a:effectLst/>
                <a:latin typeface="Times New Roman" panose="02020603050405020304" pitchFamily="18" charset="0"/>
                <a:cs typeface="Times New Roman" panose="02020603050405020304" pitchFamily="18" charset="0"/>
              </a:rPr>
            </a:br>
            <a:br>
              <a:rPr lang="en-US" sz="2200" i="0" dirty="0">
                <a:solidFill>
                  <a:schemeClr val="tx1">
                    <a:lumMod val="50000"/>
                  </a:schemeClr>
                </a:solidFill>
                <a:effectLst/>
                <a:latin typeface="Times New Roman" panose="02020603050405020304" pitchFamily="18" charset="0"/>
                <a:cs typeface="Times New Roman" panose="02020603050405020304" pitchFamily="18" charset="0"/>
              </a:rPr>
            </a:br>
            <a:r>
              <a:rPr lang="en-US" sz="2200" b="1" i="0" dirty="0">
                <a:solidFill>
                  <a:schemeClr val="tx1">
                    <a:lumMod val="50000"/>
                  </a:schemeClr>
                </a:solidFill>
                <a:effectLst/>
                <a:latin typeface="Times New Roman" panose="02020603050405020304" pitchFamily="18" charset="0"/>
                <a:cs typeface="Times New Roman" panose="02020603050405020304" pitchFamily="18" charset="0"/>
              </a:rPr>
              <a:t>7. </a:t>
            </a:r>
            <a:r>
              <a:rPr lang="en-IN" sz="2200" i="0" dirty="0">
                <a:solidFill>
                  <a:schemeClr val="tx1">
                    <a:lumMod val="50000"/>
                  </a:schemeClr>
                </a:solidFill>
                <a:effectLst/>
                <a:latin typeface="Times New Roman" panose="02020603050405020304" pitchFamily="18" charset="0"/>
                <a:cs typeface="Times New Roman" panose="02020603050405020304" pitchFamily="18" charset="0"/>
              </a:rPr>
              <a:t>Challenges Faced</a:t>
            </a:r>
            <a:r>
              <a:rPr lang="en-US" sz="2200" i="0" dirty="0">
                <a:solidFill>
                  <a:schemeClr val="tx1">
                    <a:lumMod val="50000"/>
                  </a:schemeClr>
                </a:solidFill>
                <a:effectLst/>
                <a:latin typeface="Times New Roman" panose="02020603050405020304" pitchFamily="18" charset="0"/>
                <a:cs typeface="Times New Roman" panose="02020603050405020304" pitchFamily="18" charset="0"/>
              </a:rPr>
              <a:t> </a:t>
            </a:r>
            <a:br>
              <a:rPr lang="en-US" sz="2200" i="0" dirty="0">
                <a:solidFill>
                  <a:schemeClr val="tx1">
                    <a:lumMod val="50000"/>
                  </a:schemeClr>
                </a:solidFill>
                <a:effectLst/>
                <a:latin typeface="Times New Roman" panose="02020603050405020304" pitchFamily="18" charset="0"/>
                <a:cs typeface="Times New Roman" panose="02020603050405020304" pitchFamily="18" charset="0"/>
              </a:rPr>
            </a:br>
            <a:br>
              <a:rPr lang="en-US" sz="2200" i="0" dirty="0">
                <a:solidFill>
                  <a:schemeClr val="tx1">
                    <a:lumMod val="50000"/>
                  </a:schemeClr>
                </a:solidFill>
                <a:effectLst/>
                <a:latin typeface="Times New Roman" panose="02020603050405020304" pitchFamily="18" charset="0"/>
                <a:cs typeface="Times New Roman" panose="02020603050405020304" pitchFamily="18" charset="0"/>
              </a:rPr>
            </a:br>
            <a:r>
              <a:rPr lang="en-US" sz="2200" b="1" i="0" dirty="0">
                <a:solidFill>
                  <a:schemeClr val="tx1">
                    <a:lumMod val="50000"/>
                  </a:schemeClr>
                </a:solidFill>
                <a:effectLst/>
                <a:latin typeface="Times New Roman" panose="02020603050405020304" pitchFamily="18" charset="0"/>
                <a:cs typeface="Times New Roman" panose="02020603050405020304" pitchFamily="18" charset="0"/>
              </a:rPr>
              <a:t>8. </a:t>
            </a:r>
            <a:r>
              <a:rPr lang="en-IN" sz="2200" i="0" dirty="0">
                <a:solidFill>
                  <a:schemeClr val="tx1">
                    <a:lumMod val="50000"/>
                  </a:schemeClr>
                </a:solidFill>
                <a:effectLst/>
                <a:latin typeface="Times New Roman" panose="02020603050405020304" pitchFamily="18" charset="0"/>
                <a:cs typeface="Times New Roman" panose="02020603050405020304" pitchFamily="18" charset="0"/>
              </a:rPr>
              <a:t>Lessons Learned</a:t>
            </a:r>
            <a:r>
              <a:rPr lang="en-US" sz="2200" dirty="0">
                <a:solidFill>
                  <a:schemeClr val="tx1">
                    <a:lumMod val="50000"/>
                  </a:schemeClr>
                </a:solidFill>
                <a:latin typeface="Times New Roman" panose="02020603050405020304" pitchFamily="18" charset="0"/>
                <a:cs typeface="Times New Roman" panose="02020603050405020304" pitchFamily="18" charset="0"/>
              </a:rPr>
              <a:t> </a:t>
            </a:r>
            <a:br>
              <a:rPr lang="en-US" sz="2200" dirty="0">
                <a:solidFill>
                  <a:schemeClr val="tx1">
                    <a:lumMod val="50000"/>
                  </a:schemeClr>
                </a:solidFill>
                <a:latin typeface="Times New Roman" panose="02020603050405020304" pitchFamily="18" charset="0"/>
                <a:cs typeface="Times New Roman" panose="02020603050405020304" pitchFamily="18" charset="0"/>
              </a:rPr>
            </a:br>
            <a:br>
              <a:rPr lang="en-US" sz="2200" dirty="0">
                <a:solidFill>
                  <a:schemeClr val="tx1">
                    <a:lumMod val="50000"/>
                  </a:schemeClr>
                </a:solidFill>
                <a:latin typeface="Times New Roman" panose="02020603050405020304" pitchFamily="18" charset="0"/>
                <a:cs typeface="Times New Roman" panose="02020603050405020304" pitchFamily="18" charset="0"/>
              </a:rPr>
            </a:br>
            <a:r>
              <a:rPr lang="en-US" sz="2200" b="1" dirty="0">
                <a:solidFill>
                  <a:schemeClr val="tx1">
                    <a:lumMod val="50000"/>
                  </a:schemeClr>
                </a:solidFill>
                <a:latin typeface="Times New Roman" panose="02020603050405020304" pitchFamily="18" charset="0"/>
                <a:cs typeface="Times New Roman" panose="02020603050405020304" pitchFamily="18" charset="0"/>
              </a:rPr>
              <a:t>9. </a:t>
            </a:r>
            <a:r>
              <a:rPr lang="en-US" sz="2200" dirty="0">
                <a:solidFill>
                  <a:schemeClr val="tx1">
                    <a:lumMod val="50000"/>
                  </a:schemeClr>
                </a:solidFill>
                <a:latin typeface="Times New Roman" panose="02020603050405020304" pitchFamily="18" charset="0"/>
                <a:cs typeface="Times New Roman" panose="02020603050405020304" pitchFamily="18" charset="0"/>
              </a:rPr>
              <a:t>Conclusion </a:t>
            </a:r>
          </a:p>
        </p:txBody>
      </p:sp>
      <p:pic>
        <p:nvPicPr>
          <p:cNvPr id="5" name="Picture 4">
            <a:extLst>
              <a:ext uri="{FF2B5EF4-FFF2-40B4-BE49-F238E27FC236}">
                <a16:creationId xmlns:a16="http://schemas.microsoft.com/office/drawing/2014/main" id="{63FC9067-8F63-47F3-8569-3A8128B198F0}"/>
              </a:ext>
            </a:extLst>
          </p:cNvPr>
          <p:cNvPicPr>
            <a:picLocks noChangeAspect="1"/>
          </p:cNvPicPr>
          <p:nvPr/>
        </p:nvPicPr>
        <p:blipFill rotWithShape="1">
          <a:blip r:embed="rId3"/>
          <a:srcRect l="16485" t="24706" r="13160" b="27301"/>
          <a:stretch/>
        </p:blipFill>
        <p:spPr>
          <a:xfrm>
            <a:off x="9516177" y="0"/>
            <a:ext cx="2675823" cy="933650"/>
          </a:xfrm>
          <a:prstGeom prst="roundRect">
            <a:avLst/>
          </a:prstGeom>
        </p:spPr>
      </p:pic>
    </p:spTree>
    <p:extLst>
      <p:ext uri="{BB962C8B-B14F-4D97-AF65-F5344CB8AC3E}">
        <p14:creationId xmlns:p14="http://schemas.microsoft.com/office/powerpoint/2010/main" val="586478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4DA17919-3D49-4671-B957-8704DF551499}"/>
              </a:ext>
            </a:extLst>
          </p:cNvPr>
          <p:cNvSpPr txBox="1"/>
          <p:nvPr/>
        </p:nvSpPr>
        <p:spPr>
          <a:xfrm>
            <a:off x="527785" y="128096"/>
            <a:ext cx="11136430" cy="6601807"/>
          </a:xfrm>
          <a:prstGeom prst="rect">
            <a:avLst/>
          </a:prstGeom>
          <a:noFill/>
        </p:spPr>
        <p:txBody>
          <a:bodyPr wrap="square">
            <a:spAutoFit/>
          </a:bodyPr>
          <a:lstStyle/>
          <a:p>
            <a:r>
              <a:rPr lang="en-US" sz="4500" dirty="0">
                <a:solidFill>
                  <a:schemeClr val="tx1">
                    <a:lumMod val="50000"/>
                  </a:schemeClr>
                </a:solidFill>
                <a:latin typeface="+mj-lt"/>
              </a:rPr>
              <a:t>Abstract</a:t>
            </a:r>
            <a:br>
              <a:rPr lang="en-US" dirty="0"/>
            </a:br>
            <a:endParaRPr lang="en-US" dirty="0"/>
          </a:p>
          <a:p>
            <a:pPr marL="342900" indent="-342900">
              <a:buFont typeface="Wingdings" panose="05000000000000000000" pitchFamily="2" charset="2"/>
              <a:buChar char="§"/>
            </a:pPr>
            <a:r>
              <a:rPr lang="en-US" sz="2000" b="1" i="0" dirty="0">
                <a:solidFill>
                  <a:srgbClr val="0D0D0D"/>
                </a:solidFill>
                <a:effectLst/>
                <a:latin typeface="Times New Roman" panose="02020603050405020304" pitchFamily="18" charset="0"/>
                <a:cs typeface="Times New Roman" panose="02020603050405020304" pitchFamily="18" charset="0"/>
              </a:rPr>
              <a:t>Internship Experience at Webstack Academy: </a:t>
            </a:r>
            <a:r>
              <a:rPr lang="en-US" sz="2000" i="0" dirty="0">
                <a:solidFill>
                  <a:srgbClr val="0D0D0D"/>
                </a:solidFill>
                <a:effectLst/>
                <a:latin typeface="Times New Roman" panose="02020603050405020304" pitchFamily="18" charset="0"/>
                <a:cs typeface="Times New Roman" panose="02020603050405020304" pitchFamily="18" charset="0"/>
              </a:rPr>
              <a:t>Explore the enriching journey of an internship at Webstack Academy, delving into the immersive learning environment and hands-on experiences gained.</a:t>
            </a:r>
          </a:p>
          <a:p>
            <a:pPr marL="342900" indent="-342900">
              <a:buFont typeface="Wingdings" panose="05000000000000000000" pitchFamily="2" charset="2"/>
              <a:buChar char="§"/>
            </a:pPr>
            <a:endParaRPr lang="en-US" sz="2000" i="0" dirty="0">
              <a:solidFill>
                <a:srgbClr val="0D0D0D"/>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000" b="1" i="0" dirty="0">
                <a:solidFill>
                  <a:srgbClr val="0D0D0D"/>
                </a:solidFill>
                <a:effectLst/>
                <a:latin typeface="Times New Roman" panose="02020603050405020304" pitchFamily="18" charset="0"/>
                <a:cs typeface="Times New Roman" panose="02020603050405020304" pitchFamily="18" charset="0"/>
              </a:rPr>
              <a:t>Project Overview - HomelyHub: </a:t>
            </a:r>
            <a:r>
              <a:rPr lang="en-US" sz="2000" i="0" dirty="0">
                <a:solidFill>
                  <a:srgbClr val="0D0D0D"/>
                </a:solidFill>
                <a:effectLst/>
                <a:latin typeface="Times New Roman" panose="02020603050405020304" pitchFamily="18" charset="0"/>
                <a:cs typeface="Times New Roman" panose="02020603050405020304" pitchFamily="18" charset="0"/>
              </a:rPr>
              <a:t>Embark on a journey through the creation of HomelyHub, a MERN Stack web application integrating Stripe, Cloudinary, Mailtrap, and MongoDB, offering insights into the project's inception and execution.</a:t>
            </a:r>
          </a:p>
          <a:p>
            <a:pPr marL="342900" indent="-342900">
              <a:buFont typeface="Wingdings" panose="05000000000000000000" pitchFamily="2" charset="2"/>
              <a:buChar char="§"/>
            </a:pPr>
            <a:endParaRPr lang="en-US" sz="2000" i="0" dirty="0">
              <a:solidFill>
                <a:srgbClr val="0D0D0D"/>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000" b="1" i="0" dirty="0">
                <a:solidFill>
                  <a:srgbClr val="0D0D0D"/>
                </a:solidFill>
                <a:effectLst/>
                <a:latin typeface="Times New Roman" panose="02020603050405020304" pitchFamily="18" charset="0"/>
                <a:cs typeface="Times New Roman" panose="02020603050405020304" pitchFamily="18" charset="0"/>
              </a:rPr>
              <a:t>Full Stack Web Development &amp; MERN Stack: </a:t>
            </a:r>
            <a:r>
              <a:rPr lang="en-US" sz="2000" i="0" dirty="0">
                <a:solidFill>
                  <a:srgbClr val="0D0D0D"/>
                </a:solidFill>
                <a:effectLst/>
                <a:latin typeface="Times New Roman" panose="02020603050405020304" pitchFamily="18" charset="0"/>
                <a:cs typeface="Times New Roman" panose="02020603050405020304" pitchFamily="18" charset="0"/>
              </a:rPr>
              <a:t>Unveil the fundamentals of full-stack web development, spotlighting the versatile MERN Stack comprising MongoDB, Express.js, React.js, and Node.js, and its pivotal role in crafting modern web applications.</a:t>
            </a:r>
          </a:p>
          <a:p>
            <a:pPr marL="342900" indent="-342900">
              <a:buFont typeface="Wingdings" panose="05000000000000000000" pitchFamily="2" charset="2"/>
              <a:buChar char="§"/>
            </a:pPr>
            <a:endParaRPr lang="en-US" sz="2000" i="0" dirty="0">
              <a:solidFill>
                <a:srgbClr val="0D0D0D"/>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000" b="1" i="0" dirty="0">
                <a:solidFill>
                  <a:srgbClr val="0D0D0D"/>
                </a:solidFill>
                <a:effectLst/>
                <a:latin typeface="Times New Roman" panose="02020603050405020304" pitchFamily="18" charset="0"/>
                <a:cs typeface="Times New Roman" panose="02020603050405020304" pitchFamily="18" charset="0"/>
              </a:rPr>
              <a:t>Implementation &amp; Challenges: </a:t>
            </a:r>
            <a:r>
              <a:rPr lang="en-US" sz="2000" i="0" dirty="0">
                <a:solidFill>
                  <a:srgbClr val="0D0D0D"/>
                </a:solidFill>
                <a:effectLst/>
                <a:latin typeface="Times New Roman" panose="02020603050405020304" pitchFamily="18" charset="0"/>
                <a:cs typeface="Times New Roman" panose="02020603050405020304" pitchFamily="18" charset="0"/>
              </a:rPr>
              <a:t>Navigate through the intricate implementation details of HomelyHub, unraveling the deployment of key features such as user authentication, payment integration, and image management, while overcoming formidable challenges encountered during the development phase.</a:t>
            </a:r>
          </a:p>
          <a:p>
            <a:pPr marL="342900" indent="-342900">
              <a:buFont typeface="Wingdings" panose="05000000000000000000" pitchFamily="2" charset="2"/>
              <a:buChar char="§"/>
            </a:pPr>
            <a:endParaRPr lang="en-US" sz="2000" i="0" dirty="0">
              <a:solidFill>
                <a:srgbClr val="0D0D0D"/>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000" b="1" i="0" dirty="0">
                <a:solidFill>
                  <a:srgbClr val="0D0D0D"/>
                </a:solidFill>
                <a:effectLst/>
                <a:latin typeface="Times New Roman" panose="02020603050405020304" pitchFamily="18" charset="0"/>
                <a:cs typeface="Times New Roman" panose="02020603050405020304" pitchFamily="18" charset="0"/>
              </a:rPr>
              <a:t>Lessons Learned &amp; Future Recommendations: </a:t>
            </a:r>
            <a:r>
              <a:rPr lang="en-US" sz="2000" i="0" dirty="0">
                <a:solidFill>
                  <a:srgbClr val="0D0D0D"/>
                </a:solidFill>
                <a:effectLst/>
                <a:latin typeface="Times New Roman" panose="02020603050405020304" pitchFamily="18" charset="0"/>
                <a:cs typeface="Times New Roman" panose="02020603050405020304" pitchFamily="18" charset="0"/>
              </a:rPr>
              <a:t>Reflect on the invaluable lessons gleaned from the internship experience, culminating in future recommendations for project enhancement and personal growth opportunities.</a:t>
            </a:r>
            <a:endParaRPr lang="en-IN" dirty="0"/>
          </a:p>
        </p:txBody>
      </p:sp>
      <p:pic>
        <p:nvPicPr>
          <p:cNvPr id="4" name="Picture 3">
            <a:extLst>
              <a:ext uri="{FF2B5EF4-FFF2-40B4-BE49-F238E27FC236}">
                <a16:creationId xmlns:a16="http://schemas.microsoft.com/office/drawing/2014/main" id="{3E93DCBE-E987-4613-9859-3DF8F927B0D0}"/>
              </a:ext>
            </a:extLst>
          </p:cNvPr>
          <p:cNvPicPr>
            <a:picLocks noChangeAspect="1"/>
          </p:cNvPicPr>
          <p:nvPr/>
        </p:nvPicPr>
        <p:blipFill rotWithShape="1">
          <a:blip r:embed="rId3"/>
          <a:srcRect l="16485" t="24706" r="13160" b="27301"/>
          <a:stretch/>
        </p:blipFill>
        <p:spPr>
          <a:xfrm>
            <a:off x="9516177" y="0"/>
            <a:ext cx="2675823" cy="933650"/>
          </a:xfrm>
          <a:prstGeom prst="roundRect">
            <a:avLst/>
          </a:prstGeom>
        </p:spPr>
      </p:pic>
    </p:spTree>
    <p:extLst>
      <p:ext uri="{BB962C8B-B14F-4D97-AF65-F5344CB8AC3E}">
        <p14:creationId xmlns:p14="http://schemas.microsoft.com/office/powerpoint/2010/main" val="520000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4DA17919-3D49-4671-B957-8704DF551499}"/>
              </a:ext>
            </a:extLst>
          </p:cNvPr>
          <p:cNvSpPr txBox="1"/>
          <p:nvPr/>
        </p:nvSpPr>
        <p:spPr>
          <a:xfrm>
            <a:off x="527785" y="765942"/>
            <a:ext cx="11136430" cy="5955476"/>
          </a:xfrm>
          <a:prstGeom prst="rect">
            <a:avLst/>
          </a:prstGeom>
          <a:noFill/>
        </p:spPr>
        <p:txBody>
          <a:bodyPr wrap="square">
            <a:spAutoFit/>
          </a:bodyPr>
          <a:lstStyle/>
          <a:p>
            <a:r>
              <a:rPr lang="en-US" sz="4500" dirty="0">
                <a:solidFill>
                  <a:schemeClr val="tx1">
                    <a:lumMod val="50000"/>
                  </a:schemeClr>
                </a:solidFill>
                <a:latin typeface="+mj-lt"/>
              </a:rPr>
              <a:t>Goals of Internship</a:t>
            </a:r>
            <a:br>
              <a:rPr lang="en-US" dirty="0"/>
            </a:br>
            <a:endParaRPr lang="en-US" dirty="0"/>
          </a:p>
          <a:p>
            <a:endParaRPr lang="en-US" sz="2000" b="1" i="0" dirty="0">
              <a:solidFill>
                <a:srgbClr val="0D0D0D"/>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000" b="1" i="0" dirty="0">
                <a:solidFill>
                  <a:srgbClr val="0D0D0D"/>
                </a:solidFill>
                <a:effectLst/>
                <a:latin typeface="Times New Roman" panose="02020603050405020304" pitchFamily="18" charset="0"/>
                <a:cs typeface="Times New Roman" panose="02020603050405020304" pitchFamily="18" charset="0"/>
              </a:rPr>
              <a:t>Skills Enhancement: </a:t>
            </a:r>
            <a:r>
              <a:rPr lang="en-US" sz="2000" b="0" i="0" dirty="0">
                <a:solidFill>
                  <a:srgbClr val="0D0D0D"/>
                </a:solidFill>
                <a:effectLst/>
                <a:latin typeface="Times New Roman" panose="02020603050405020304" pitchFamily="18" charset="0"/>
                <a:cs typeface="Times New Roman" panose="02020603050405020304" pitchFamily="18" charset="0"/>
              </a:rPr>
              <a:t>Acquire proficiency in MERN Stack web development and associated technologies.</a:t>
            </a:r>
          </a:p>
          <a:p>
            <a:pPr marL="342900" indent="-342900">
              <a:buFont typeface="Wingdings" panose="05000000000000000000" pitchFamily="2" charset="2"/>
              <a:buChar char="§"/>
            </a:pP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000" b="1" i="0" dirty="0">
                <a:solidFill>
                  <a:srgbClr val="0D0D0D"/>
                </a:solidFill>
                <a:effectLst/>
                <a:latin typeface="Times New Roman" panose="02020603050405020304" pitchFamily="18" charset="0"/>
                <a:cs typeface="Times New Roman" panose="02020603050405020304" pitchFamily="18" charset="0"/>
              </a:rPr>
              <a:t>Real-world Application: </a:t>
            </a:r>
            <a:r>
              <a:rPr lang="en-US" sz="2000" b="0" i="0" dirty="0">
                <a:solidFill>
                  <a:srgbClr val="0D0D0D"/>
                </a:solidFill>
                <a:effectLst/>
                <a:latin typeface="Times New Roman" panose="02020603050405020304" pitchFamily="18" charset="0"/>
                <a:cs typeface="Times New Roman" panose="02020603050405020304" pitchFamily="18" charset="0"/>
              </a:rPr>
              <a:t>Apply theoretical knowledge gained from coursework to practical, industry-relevant projects.</a:t>
            </a:r>
          </a:p>
          <a:p>
            <a:pPr marL="342900" indent="-342900">
              <a:buFont typeface="Wingdings" panose="05000000000000000000" pitchFamily="2" charset="2"/>
              <a:buChar char="§"/>
            </a:pP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000" b="1" i="0" dirty="0">
                <a:solidFill>
                  <a:srgbClr val="0D0D0D"/>
                </a:solidFill>
                <a:effectLst/>
                <a:latin typeface="Times New Roman" panose="02020603050405020304" pitchFamily="18" charset="0"/>
                <a:cs typeface="Times New Roman" panose="02020603050405020304" pitchFamily="18" charset="0"/>
              </a:rPr>
              <a:t>Professional Development: </a:t>
            </a:r>
            <a:r>
              <a:rPr lang="en-US" sz="2000" b="0" i="0" dirty="0">
                <a:solidFill>
                  <a:srgbClr val="0D0D0D"/>
                </a:solidFill>
                <a:effectLst/>
                <a:latin typeface="Times New Roman" panose="02020603050405020304" pitchFamily="18" charset="0"/>
                <a:cs typeface="Times New Roman" panose="02020603050405020304" pitchFamily="18" charset="0"/>
              </a:rPr>
              <a:t>Hone communication, teamwork, and problem-solving skills within a collaborative work environment.</a:t>
            </a:r>
          </a:p>
          <a:p>
            <a:pPr marL="342900" indent="-342900">
              <a:buFont typeface="Wingdings" panose="05000000000000000000" pitchFamily="2" charset="2"/>
              <a:buChar char="§"/>
            </a:pP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000" b="1" i="0" dirty="0">
                <a:solidFill>
                  <a:srgbClr val="0D0D0D"/>
                </a:solidFill>
                <a:effectLst/>
                <a:latin typeface="Times New Roman" panose="02020603050405020304" pitchFamily="18" charset="0"/>
                <a:cs typeface="Times New Roman" panose="02020603050405020304" pitchFamily="18" charset="0"/>
              </a:rPr>
              <a:t>Project Delivery: </a:t>
            </a:r>
            <a:r>
              <a:rPr lang="en-US" sz="2000" b="0" i="0" dirty="0">
                <a:solidFill>
                  <a:srgbClr val="0D0D0D"/>
                </a:solidFill>
                <a:effectLst/>
                <a:latin typeface="Times New Roman" panose="02020603050405020304" pitchFamily="18" charset="0"/>
                <a:cs typeface="Times New Roman" panose="02020603050405020304" pitchFamily="18" charset="0"/>
              </a:rPr>
              <a:t>Successfully deliver the HomelyHub website, meeting client requirements and adhering to project deadlines.</a:t>
            </a:r>
          </a:p>
          <a:p>
            <a:pPr marL="342900" indent="-342900">
              <a:buFont typeface="Wingdings" panose="05000000000000000000" pitchFamily="2" charset="2"/>
              <a:buChar char="§"/>
            </a:pP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000" b="1" i="0" dirty="0">
                <a:solidFill>
                  <a:srgbClr val="0D0D0D"/>
                </a:solidFill>
                <a:effectLst/>
                <a:latin typeface="Times New Roman" panose="02020603050405020304" pitchFamily="18" charset="0"/>
                <a:cs typeface="Times New Roman" panose="02020603050405020304" pitchFamily="18" charset="0"/>
              </a:rPr>
              <a:t>Learning and Growth: </a:t>
            </a:r>
            <a:r>
              <a:rPr lang="en-US" sz="2000" b="0" i="0" dirty="0">
                <a:solidFill>
                  <a:srgbClr val="0D0D0D"/>
                </a:solidFill>
                <a:effectLst/>
                <a:latin typeface="Times New Roman" panose="02020603050405020304" pitchFamily="18" charset="0"/>
                <a:cs typeface="Times New Roman" panose="02020603050405020304" pitchFamily="18" charset="0"/>
              </a:rPr>
              <a:t>Embrace challenges as opportunities for learning and personal growth, striving for continuous improvement throughout the internship duration.</a:t>
            </a:r>
            <a:br>
              <a:rPr lang="en-US" dirty="0"/>
            </a:br>
            <a:endParaRPr lang="en-IN" dirty="0"/>
          </a:p>
        </p:txBody>
      </p:sp>
      <p:pic>
        <p:nvPicPr>
          <p:cNvPr id="4" name="Picture 3">
            <a:extLst>
              <a:ext uri="{FF2B5EF4-FFF2-40B4-BE49-F238E27FC236}">
                <a16:creationId xmlns:a16="http://schemas.microsoft.com/office/drawing/2014/main" id="{3E93DCBE-E987-4613-9859-3DF8F927B0D0}"/>
              </a:ext>
            </a:extLst>
          </p:cNvPr>
          <p:cNvPicPr>
            <a:picLocks noChangeAspect="1"/>
          </p:cNvPicPr>
          <p:nvPr/>
        </p:nvPicPr>
        <p:blipFill rotWithShape="1">
          <a:blip r:embed="rId3"/>
          <a:srcRect l="16485" t="24706" r="13160" b="27301"/>
          <a:stretch/>
        </p:blipFill>
        <p:spPr>
          <a:xfrm>
            <a:off x="9516177" y="0"/>
            <a:ext cx="2675823" cy="933650"/>
          </a:xfrm>
          <a:prstGeom prst="roundRect">
            <a:avLst/>
          </a:prstGeom>
        </p:spPr>
      </p:pic>
    </p:spTree>
    <p:extLst>
      <p:ext uri="{BB962C8B-B14F-4D97-AF65-F5344CB8AC3E}">
        <p14:creationId xmlns:p14="http://schemas.microsoft.com/office/powerpoint/2010/main" val="3929465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p:txBody>
          <a:bodyPr/>
          <a:lstStyle/>
          <a:p>
            <a:fld id="{58FB4751-880F-D840-AAA9-3A15815CC996}" type="slidenum">
              <a:rPr lang="en-US" smtClean="0"/>
              <a:pPr/>
              <a:t>5</a:t>
            </a:fld>
            <a:endParaRPr lang="en-US" dirty="0"/>
          </a:p>
        </p:txBody>
      </p:sp>
      <p:sp>
        <p:nvSpPr>
          <p:cNvPr id="9" name="TextBox 8">
            <a:extLst>
              <a:ext uri="{FF2B5EF4-FFF2-40B4-BE49-F238E27FC236}">
                <a16:creationId xmlns:a16="http://schemas.microsoft.com/office/drawing/2014/main" id="{2071C6BC-8151-4259-8BF8-DCA8EB9A0867}"/>
              </a:ext>
            </a:extLst>
          </p:cNvPr>
          <p:cNvSpPr txBox="1"/>
          <p:nvPr/>
        </p:nvSpPr>
        <p:spPr>
          <a:xfrm>
            <a:off x="878786" y="583062"/>
            <a:ext cx="11136430" cy="4770537"/>
          </a:xfrm>
          <a:prstGeom prst="rect">
            <a:avLst/>
          </a:prstGeom>
          <a:noFill/>
        </p:spPr>
        <p:txBody>
          <a:bodyPr wrap="square">
            <a:spAutoFit/>
          </a:bodyPr>
          <a:lstStyle/>
          <a:p>
            <a:r>
              <a:rPr lang="en-IN" sz="4800" i="0" dirty="0">
                <a:solidFill>
                  <a:srgbClr val="0D0D0D"/>
                </a:solidFill>
                <a:effectLst/>
                <a:latin typeface="+mj-lt"/>
              </a:rPr>
              <a:t>Brief Project Requirements</a:t>
            </a:r>
            <a:br>
              <a:rPr lang="en-US" dirty="0"/>
            </a:br>
            <a:br>
              <a:rPr lang="en-US" dirty="0"/>
            </a:br>
            <a:r>
              <a:rPr lang="en-US" sz="2000" b="1" dirty="0">
                <a:solidFill>
                  <a:schemeClr val="tx1">
                    <a:lumMod val="50000"/>
                  </a:schemeClr>
                </a:solidFill>
                <a:latin typeface="Times New Roman" panose="02020603050405020304" pitchFamily="18" charset="0"/>
                <a:cs typeface="Times New Roman" panose="02020603050405020304" pitchFamily="18" charset="0"/>
              </a:rPr>
              <a:t>Project Overview:</a:t>
            </a:r>
          </a:p>
          <a:p>
            <a:r>
              <a:rPr lang="en-US" sz="2000" dirty="0">
                <a:solidFill>
                  <a:schemeClr val="tx1">
                    <a:lumMod val="50000"/>
                  </a:schemeClr>
                </a:solidFill>
                <a:latin typeface="Times New Roman" panose="02020603050405020304" pitchFamily="18" charset="0"/>
                <a:cs typeface="Times New Roman" panose="02020603050405020304" pitchFamily="18" charset="0"/>
              </a:rPr>
              <a:t>Developed the HomelyHub website using MERN Stack.</a:t>
            </a:r>
          </a:p>
          <a:p>
            <a:r>
              <a:rPr lang="en-US" sz="2000" dirty="0">
                <a:solidFill>
                  <a:schemeClr val="tx1">
                    <a:lumMod val="50000"/>
                  </a:schemeClr>
                </a:solidFill>
                <a:latin typeface="Times New Roman" panose="02020603050405020304" pitchFamily="18" charset="0"/>
                <a:cs typeface="Times New Roman" panose="02020603050405020304" pitchFamily="18" charset="0"/>
              </a:rPr>
              <a:t>Aimed to create a user-friendly platform for property listings and management.</a:t>
            </a:r>
          </a:p>
          <a:p>
            <a:endParaRPr lang="en-US" sz="2000" dirty="0">
              <a:solidFill>
                <a:schemeClr val="tx1">
                  <a:lumMod val="50000"/>
                </a:schemeClr>
              </a:solidFill>
              <a:latin typeface="Times New Roman" panose="02020603050405020304" pitchFamily="18" charset="0"/>
              <a:cs typeface="Times New Roman" panose="02020603050405020304" pitchFamily="18" charset="0"/>
            </a:endParaRPr>
          </a:p>
          <a:p>
            <a:r>
              <a:rPr lang="en-US" sz="2000" b="1" dirty="0">
                <a:solidFill>
                  <a:schemeClr val="tx1">
                    <a:lumMod val="50000"/>
                  </a:schemeClr>
                </a:solidFill>
                <a:latin typeface="Times New Roman" panose="02020603050405020304" pitchFamily="18" charset="0"/>
                <a:cs typeface="Times New Roman" panose="02020603050405020304" pitchFamily="18" charset="0"/>
              </a:rPr>
              <a:t>Technologies Utilized:</a:t>
            </a:r>
          </a:p>
          <a:p>
            <a:pPr marL="342900" indent="-342900">
              <a:buFont typeface="Wingdings" panose="05000000000000000000" pitchFamily="2" charset="2"/>
              <a:buChar char="§"/>
            </a:pPr>
            <a:r>
              <a:rPr lang="en-US" sz="2000" b="1" dirty="0">
                <a:solidFill>
                  <a:schemeClr val="tx1">
                    <a:lumMod val="50000"/>
                  </a:schemeClr>
                </a:solidFill>
                <a:latin typeface="Times New Roman" panose="02020603050405020304" pitchFamily="18" charset="0"/>
                <a:cs typeface="Times New Roman" panose="02020603050405020304" pitchFamily="18" charset="0"/>
              </a:rPr>
              <a:t>MongoDB: </a:t>
            </a:r>
            <a:r>
              <a:rPr lang="en-US" sz="2000" dirty="0">
                <a:solidFill>
                  <a:schemeClr val="tx1">
                    <a:lumMod val="50000"/>
                  </a:schemeClr>
                </a:solidFill>
                <a:latin typeface="Times New Roman" panose="02020603050405020304" pitchFamily="18" charset="0"/>
                <a:cs typeface="Times New Roman" panose="02020603050405020304" pitchFamily="18" charset="0"/>
              </a:rPr>
              <a:t>For database management.</a:t>
            </a:r>
          </a:p>
          <a:p>
            <a:pPr marL="342900" indent="-342900">
              <a:buFont typeface="Wingdings" panose="05000000000000000000" pitchFamily="2" charset="2"/>
              <a:buChar char="§"/>
            </a:pPr>
            <a:r>
              <a:rPr lang="en-US" sz="2000" b="1" dirty="0">
                <a:solidFill>
                  <a:schemeClr val="tx1">
                    <a:lumMod val="50000"/>
                  </a:schemeClr>
                </a:solidFill>
                <a:latin typeface="Times New Roman" panose="02020603050405020304" pitchFamily="18" charset="0"/>
                <a:cs typeface="Times New Roman" panose="02020603050405020304" pitchFamily="18" charset="0"/>
              </a:rPr>
              <a:t>Express.js: </a:t>
            </a:r>
            <a:r>
              <a:rPr lang="en-US" sz="2000" dirty="0">
                <a:solidFill>
                  <a:schemeClr val="tx1">
                    <a:lumMod val="50000"/>
                  </a:schemeClr>
                </a:solidFill>
                <a:latin typeface="Times New Roman" panose="02020603050405020304" pitchFamily="18" charset="0"/>
                <a:cs typeface="Times New Roman" panose="02020603050405020304" pitchFamily="18" charset="0"/>
              </a:rPr>
              <a:t>Backend framework for building robust APIs.</a:t>
            </a:r>
          </a:p>
          <a:p>
            <a:pPr marL="342900" indent="-342900">
              <a:buFont typeface="Wingdings" panose="05000000000000000000" pitchFamily="2" charset="2"/>
              <a:buChar char="§"/>
            </a:pPr>
            <a:r>
              <a:rPr lang="en-US" sz="2000" b="1" dirty="0">
                <a:solidFill>
                  <a:schemeClr val="tx1">
                    <a:lumMod val="50000"/>
                  </a:schemeClr>
                </a:solidFill>
                <a:latin typeface="Times New Roman" panose="02020603050405020304" pitchFamily="18" charset="0"/>
                <a:cs typeface="Times New Roman" panose="02020603050405020304" pitchFamily="18" charset="0"/>
              </a:rPr>
              <a:t>React.js: </a:t>
            </a:r>
            <a:r>
              <a:rPr lang="en-US" sz="2000" dirty="0">
                <a:solidFill>
                  <a:schemeClr val="tx1">
                    <a:lumMod val="50000"/>
                  </a:schemeClr>
                </a:solidFill>
                <a:latin typeface="Times New Roman" panose="02020603050405020304" pitchFamily="18" charset="0"/>
                <a:cs typeface="Times New Roman" panose="02020603050405020304" pitchFamily="18" charset="0"/>
              </a:rPr>
              <a:t>Frontend library for creating interactive user interfaces.</a:t>
            </a:r>
          </a:p>
          <a:p>
            <a:pPr marL="342900" indent="-342900">
              <a:buFont typeface="Wingdings" panose="05000000000000000000" pitchFamily="2" charset="2"/>
              <a:buChar char="§"/>
            </a:pPr>
            <a:r>
              <a:rPr lang="en-US" sz="2000" b="1" dirty="0">
                <a:solidFill>
                  <a:schemeClr val="tx1">
                    <a:lumMod val="50000"/>
                  </a:schemeClr>
                </a:solidFill>
                <a:latin typeface="Times New Roman" panose="02020603050405020304" pitchFamily="18" charset="0"/>
                <a:cs typeface="Times New Roman" panose="02020603050405020304" pitchFamily="18" charset="0"/>
              </a:rPr>
              <a:t>Node.js: </a:t>
            </a:r>
            <a:r>
              <a:rPr lang="en-US" sz="2000" dirty="0">
                <a:solidFill>
                  <a:schemeClr val="tx1">
                    <a:lumMod val="50000"/>
                  </a:schemeClr>
                </a:solidFill>
                <a:latin typeface="Times New Roman" panose="02020603050405020304" pitchFamily="18" charset="0"/>
                <a:cs typeface="Times New Roman" panose="02020603050405020304" pitchFamily="18" charset="0"/>
              </a:rPr>
              <a:t>Server-side runtime environment for JavaScript.</a:t>
            </a:r>
          </a:p>
          <a:p>
            <a:pPr marL="342900" indent="-342900">
              <a:buFont typeface="Wingdings" panose="05000000000000000000" pitchFamily="2" charset="2"/>
              <a:buChar char="§"/>
            </a:pPr>
            <a:r>
              <a:rPr lang="en-US" sz="2000" b="1" dirty="0">
                <a:solidFill>
                  <a:schemeClr val="tx1">
                    <a:lumMod val="50000"/>
                  </a:schemeClr>
                </a:solidFill>
                <a:latin typeface="Times New Roman" panose="02020603050405020304" pitchFamily="18" charset="0"/>
                <a:cs typeface="Times New Roman" panose="02020603050405020304" pitchFamily="18" charset="0"/>
              </a:rPr>
              <a:t>Additional Tools: </a:t>
            </a:r>
            <a:r>
              <a:rPr lang="en-US" sz="2000" dirty="0">
                <a:solidFill>
                  <a:schemeClr val="tx1">
                    <a:lumMod val="50000"/>
                  </a:schemeClr>
                </a:solidFill>
                <a:latin typeface="Times New Roman" panose="02020603050405020304" pitchFamily="18" charset="0"/>
                <a:cs typeface="Times New Roman" panose="02020603050405020304" pitchFamily="18" charset="0"/>
              </a:rPr>
              <a:t>Stripe for payment processing, Cloudinary for image management, Mailtrap for email testing.</a:t>
            </a:r>
            <a:br>
              <a:rPr lang="en-US" dirty="0"/>
            </a:br>
            <a:endParaRPr lang="en-IN" dirty="0"/>
          </a:p>
        </p:txBody>
      </p:sp>
      <p:pic>
        <p:nvPicPr>
          <p:cNvPr id="5" name="Picture 4">
            <a:extLst>
              <a:ext uri="{FF2B5EF4-FFF2-40B4-BE49-F238E27FC236}">
                <a16:creationId xmlns:a16="http://schemas.microsoft.com/office/drawing/2014/main" id="{611C9504-5DFE-471A-BECF-7BC090F7CA76}"/>
              </a:ext>
            </a:extLst>
          </p:cNvPr>
          <p:cNvPicPr>
            <a:picLocks noChangeAspect="1"/>
          </p:cNvPicPr>
          <p:nvPr/>
        </p:nvPicPr>
        <p:blipFill rotWithShape="1">
          <a:blip r:embed="rId3"/>
          <a:srcRect l="16485" t="24706" r="13160" b="27301"/>
          <a:stretch/>
        </p:blipFill>
        <p:spPr>
          <a:xfrm>
            <a:off x="9516177" y="0"/>
            <a:ext cx="2675823" cy="933650"/>
          </a:xfrm>
          <a:prstGeom prst="roundRect">
            <a:avLst/>
          </a:prstGeom>
        </p:spPr>
      </p:pic>
    </p:spTree>
    <p:extLst>
      <p:ext uri="{BB962C8B-B14F-4D97-AF65-F5344CB8AC3E}">
        <p14:creationId xmlns:p14="http://schemas.microsoft.com/office/powerpoint/2010/main" val="1966913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p:txBody>
          <a:bodyPr/>
          <a:lstStyle/>
          <a:p>
            <a:fld id="{58FB4751-880F-D840-AAA9-3A15815CC996}" type="slidenum">
              <a:rPr lang="en-US" smtClean="0"/>
              <a:pPr/>
              <a:t>6</a:t>
            </a:fld>
            <a:endParaRPr lang="en-US" dirty="0"/>
          </a:p>
        </p:txBody>
      </p:sp>
      <p:sp>
        <p:nvSpPr>
          <p:cNvPr id="9" name="TextBox 8">
            <a:extLst>
              <a:ext uri="{FF2B5EF4-FFF2-40B4-BE49-F238E27FC236}">
                <a16:creationId xmlns:a16="http://schemas.microsoft.com/office/drawing/2014/main" id="{2071C6BC-8151-4259-8BF8-DCA8EB9A0867}"/>
              </a:ext>
            </a:extLst>
          </p:cNvPr>
          <p:cNvSpPr txBox="1"/>
          <p:nvPr/>
        </p:nvSpPr>
        <p:spPr>
          <a:xfrm>
            <a:off x="878786" y="708517"/>
            <a:ext cx="11136430" cy="4093428"/>
          </a:xfrm>
          <a:prstGeom prst="rect">
            <a:avLst/>
          </a:prstGeom>
          <a:noFill/>
        </p:spPr>
        <p:txBody>
          <a:bodyPr wrap="square">
            <a:spAutoFit/>
          </a:bodyPr>
          <a:lstStyle/>
          <a:p>
            <a:r>
              <a:rPr lang="en-US" sz="2000" b="1" dirty="0">
                <a:solidFill>
                  <a:schemeClr val="tx1">
                    <a:lumMod val="50000"/>
                  </a:schemeClr>
                </a:solidFill>
                <a:latin typeface="Times New Roman" panose="02020603050405020304" pitchFamily="18" charset="0"/>
                <a:cs typeface="Times New Roman" panose="02020603050405020304" pitchFamily="18" charset="0"/>
              </a:rPr>
              <a:t>Key Features:</a:t>
            </a:r>
          </a:p>
          <a:p>
            <a:pPr marL="342900" indent="-342900">
              <a:buFont typeface="Wingdings" panose="05000000000000000000" pitchFamily="2" charset="2"/>
              <a:buChar char="§"/>
            </a:pPr>
            <a:r>
              <a:rPr lang="en-US" sz="2000" b="1" dirty="0">
                <a:solidFill>
                  <a:schemeClr val="tx1">
                    <a:lumMod val="50000"/>
                  </a:schemeClr>
                </a:solidFill>
                <a:latin typeface="Times New Roman" panose="02020603050405020304" pitchFamily="18" charset="0"/>
                <a:cs typeface="Times New Roman" panose="02020603050405020304" pitchFamily="18" charset="0"/>
              </a:rPr>
              <a:t>User Authentication: </a:t>
            </a:r>
            <a:r>
              <a:rPr lang="en-US" sz="2000" dirty="0">
                <a:solidFill>
                  <a:schemeClr val="tx1">
                    <a:lumMod val="50000"/>
                  </a:schemeClr>
                </a:solidFill>
                <a:latin typeface="Times New Roman" panose="02020603050405020304" pitchFamily="18" charset="0"/>
                <a:cs typeface="Times New Roman" panose="02020603050405020304" pitchFamily="18" charset="0"/>
              </a:rPr>
              <a:t>Secure login and registration system.</a:t>
            </a:r>
          </a:p>
          <a:p>
            <a:pPr marL="342900" indent="-342900">
              <a:buFont typeface="Wingdings" panose="05000000000000000000" pitchFamily="2" charset="2"/>
              <a:buChar char="§"/>
            </a:pPr>
            <a:r>
              <a:rPr lang="en-US" sz="2000" b="1" dirty="0">
                <a:solidFill>
                  <a:schemeClr val="tx1">
                    <a:lumMod val="50000"/>
                  </a:schemeClr>
                </a:solidFill>
                <a:latin typeface="Times New Roman" panose="02020603050405020304" pitchFamily="18" charset="0"/>
                <a:cs typeface="Times New Roman" panose="02020603050405020304" pitchFamily="18" charset="0"/>
              </a:rPr>
              <a:t>Property Listings: </a:t>
            </a:r>
            <a:r>
              <a:rPr lang="en-US" sz="2000" dirty="0">
                <a:solidFill>
                  <a:schemeClr val="tx1">
                    <a:lumMod val="50000"/>
                  </a:schemeClr>
                </a:solidFill>
                <a:latin typeface="Times New Roman" panose="02020603050405020304" pitchFamily="18" charset="0"/>
                <a:cs typeface="Times New Roman" panose="02020603050405020304" pitchFamily="18" charset="0"/>
              </a:rPr>
              <a:t>Ability to view, search, and filter property listings.</a:t>
            </a:r>
          </a:p>
          <a:p>
            <a:pPr marL="342900" indent="-342900">
              <a:buFont typeface="Wingdings" panose="05000000000000000000" pitchFamily="2" charset="2"/>
              <a:buChar char="§"/>
            </a:pPr>
            <a:r>
              <a:rPr lang="en-US" sz="2000" b="1" dirty="0">
                <a:solidFill>
                  <a:schemeClr val="tx1">
                    <a:lumMod val="50000"/>
                  </a:schemeClr>
                </a:solidFill>
                <a:latin typeface="Times New Roman" panose="02020603050405020304" pitchFamily="18" charset="0"/>
                <a:cs typeface="Times New Roman" panose="02020603050405020304" pitchFamily="18" charset="0"/>
              </a:rPr>
              <a:t>Payment Integration: </a:t>
            </a:r>
            <a:r>
              <a:rPr lang="en-US" sz="2000" dirty="0">
                <a:solidFill>
                  <a:schemeClr val="tx1">
                    <a:lumMod val="50000"/>
                  </a:schemeClr>
                </a:solidFill>
                <a:latin typeface="Times New Roman" panose="02020603050405020304" pitchFamily="18" charset="0"/>
                <a:cs typeface="Times New Roman" panose="02020603050405020304" pitchFamily="18" charset="0"/>
              </a:rPr>
              <a:t>Seamless integration of Stripe for handling payments.</a:t>
            </a:r>
          </a:p>
          <a:p>
            <a:pPr marL="342900" indent="-342900">
              <a:buFont typeface="Wingdings" panose="05000000000000000000" pitchFamily="2" charset="2"/>
              <a:buChar char="§"/>
            </a:pPr>
            <a:r>
              <a:rPr lang="en-US" sz="2000" b="1" dirty="0">
                <a:solidFill>
                  <a:schemeClr val="tx1">
                    <a:lumMod val="50000"/>
                  </a:schemeClr>
                </a:solidFill>
                <a:latin typeface="Times New Roman" panose="02020603050405020304" pitchFamily="18" charset="0"/>
                <a:cs typeface="Times New Roman" panose="02020603050405020304" pitchFamily="18" charset="0"/>
              </a:rPr>
              <a:t>Image Upload: </a:t>
            </a:r>
            <a:r>
              <a:rPr lang="en-US" sz="2000" dirty="0">
                <a:solidFill>
                  <a:schemeClr val="tx1">
                    <a:lumMod val="50000"/>
                  </a:schemeClr>
                </a:solidFill>
                <a:latin typeface="Times New Roman" panose="02020603050405020304" pitchFamily="18" charset="0"/>
                <a:cs typeface="Times New Roman" panose="02020603050405020304" pitchFamily="18" charset="0"/>
              </a:rPr>
              <a:t>Cloudinary used for efficient image upload and management.</a:t>
            </a:r>
          </a:p>
          <a:p>
            <a:pPr marL="342900" indent="-342900">
              <a:buFont typeface="Wingdings" panose="05000000000000000000" pitchFamily="2" charset="2"/>
              <a:buChar char="§"/>
            </a:pPr>
            <a:r>
              <a:rPr lang="en-US" sz="2000" b="1" dirty="0">
                <a:solidFill>
                  <a:schemeClr val="tx1">
                    <a:lumMod val="50000"/>
                  </a:schemeClr>
                </a:solidFill>
                <a:latin typeface="Times New Roman" panose="02020603050405020304" pitchFamily="18" charset="0"/>
                <a:cs typeface="Times New Roman" panose="02020603050405020304" pitchFamily="18" charset="0"/>
              </a:rPr>
              <a:t>Email Notifications: </a:t>
            </a:r>
            <a:r>
              <a:rPr lang="en-US" sz="2000" dirty="0">
                <a:solidFill>
                  <a:schemeClr val="tx1">
                    <a:lumMod val="50000"/>
                  </a:schemeClr>
                </a:solidFill>
                <a:latin typeface="Times New Roman" panose="02020603050405020304" pitchFamily="18" charset="0"/>
                <a:cs typeface="Times New Roman" panose="02020603050405020304" pitchFamily="18" charset="0"/>
              </a:rPr>
              <a:t>Mailtrap utilized for testing email notifications.</a:t>
            </a:r>
          </a:p>
          <a:p>
            <a:endParaRPr lang="en-US" sz="2000" dirty="0">
              <a:solidFill>
                <a:schemeClr val="tx1">
                  <a:lumMod val="50000"/>
                </a:schemeClr>
              </a:solidFill>
              <a:latin typeface="Times New Roman" panose="02020603050405020304" pitchFamily="18" charset="0"/>
              <a:cs typeface="Times New Roman" panose="02020603050405020304" pitchFamily="18" charset="0"/>
            </a:endParaRPr>
          </a:p>
          <a:p>
            <a:r>
              <a:rPr lang="en-US" sz="2000" b="1" dirty="0">
                <a:solidFill>
                  <a:schemeClr val="tx1">
                    <a:lumMod val="50000"/>
                  </a:schemeClr>
                </a:solidFill>
                <a:latin typeface="Times New Roman" panose="02020603050405020304" pitchFamily="18" charset="0"/>
                <a:cs typeface="Times New Roman" panose="02020603050405020304" pitchFamily="18" charset="0"/>
              </a:rPr>
              <a:t>Client Requirements:</a:t>
            </a:r>
          </a:p>
          <a:p>
            <a:pPr marL="342900" indent="-342900">
              <a:buFont typeface="Wingdings" panose="05000000000000000000" pitchFamily="2" charset="2"/>
              <a:buChar char="§"/>
            </a:pPr>
            <a:r>
              <a:rPr lang="en-US" sz="2000" dirty="0">
                <a:solidFill>
                  <a:schemeClr val="tx1">
                    <a:lumMod val="50000"/>
                  </a:schemeClr>
                </a:solidFill>
                <a:latin typeface="Times New Roman" panose="02020603050405020304" pitchFamily="18" charset="0"/>
                <a:cs typeface="Times New Roman" panose="02020603050405020304" pitchFamily="18" charset="0"/>
              </a:rPr>
              <a:t>Create a visually appealing and intuitive website interface.</a:t>
            </a:r>
          </a:p>
          <a:p>
            <a:pPr marL="342900" indent="-342900">
              <a:buFont typeface="Wingdings" panose="05000000000000000000" pitchFamily="2" charset="2"/>
              <a:buChar char="§"/>
            </a:pPr>
            <a:r>
              <a:rPr lang="en-US" sz="2000" dirty="0">
                <a:solidFill>
                  <a:schemeClr val="tx1">
                    <a:lumMod val="50000"/>
                  </a:schemeClr>
                </a:solidFill>
                <a:latin typeface="Times New Roman" panose="02020603050405020304" pitchFamily="18" charset="0"/>
                <a:cs typeface="Times New Roman" panose="02020603050405020304" pitchFamily="18" charset="0"/>
              </a:rPr>
              <a:t>Implement robust backend functionality for managing property listings and user interactions.</a:t>
            </a:r>
          </a:p>
          <a:p>
            <a:pPr marL="342900" indent="-342900">
              <a:buFont typeface="Wingdings" panose="05000000000000000000" pitchFamily="2" charset="2"/>
              <a:buChar char="§"/>
            </a:pPr>
            <a:r>
              <a:rPr lang="en-US" sz="2000" dirty="0">
                <a:solidFill>
                  <a:schemeClr val="tx1">
                    <a:lumMod val="50000"/>
                  </a:schemeClr>
                </a:solidFill>
                <a:latin typeface="Times New Roman" panose="02020603050405020304" pitchFamily="18" charset="0"/>
                <a:cs typeface="Times New Roman" panose="02020603050405020304" pitchFamily="18" charset="0"/>
              </a:rPr>
              <a:t>Ensure seamless integration of payment processing and image management features.</a:t>
            </a:r>
          </a:p>
          <a:p>
            <a:pPr marL="342900" indent="-342900">
              <a:buFont typeface="Wingdings" panose="05000000000000000000" pitchFamily="2" charset="2"/>
              <a:buChar char="§"/>
            </a:pPr>
            <a:r>
              <a:rPr lang="en-US" sz="2000" dirty="0">
                <a:solidFill>
                  <a:schemeClr val="tx1">
                    <a:lumMod val="50000"/>
                  </a:schemeClr>
                </a:solidFill>
                <a:latin typeface="Times New Roman" panose="02020603050405020304" pitchFamily="18" charset="0"/>
                <a:cs typeface="Times New Roman" panose="02020603050405020304" pitchFamily="18" charset="0"/>
              </a:rPr>
              <a:t>Prioritize security and data privacy measures throughout the development process.</a:t>
            </a:r>
          </a:p>
          <a:p>
            <a:endParaRPr lang="en-US" sz="2000" dirty="0" err="1">
              <a:solidFill>
                <a:schemeClr val="tx1">
                  <a:lumMod val="50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11C9504-5DFE-471A-BECF-7BC090F7CA76}"/>
              </a:ext>
            </a:extLst>
          </p:cNvPr>
          <p:cNvPicPr>
            <a:picLocks noChangeAspect="1"/>
          </p:cNvPicPr>
          <p:nvPr/>
        </p:nvPicPr>
        <p:blipFill rotWithShape="1">
          <a:blip r:embed="rId3"/>
          <a:srcRect l="16485" t="24706" r="13160" b="27301"/>
          <a:stretch/>
        </p:blipFill>
        <p:spPr>
          <a:xfrm>
            <a:off x="9516177" y="0"/>
            <a:ext cx="2675823" cy="933650"/>
          </a:xfrm>
          <a:prstGeom prst="roundRect">
            <a:avLst/>
          </a:prstGeom>
        </p:spPr>
      </p:pic>
    </p:spTree>
    <p:extLst>
      <p:ext uri="{BB962C8B-B14F-4D97-AF65-F5344CB8AC3E}">
        <p14:creationId xmlns:p14="http://schemas.microsoft.com/office/powerpoint/2010/main" val="203239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038AB14-1BC5-45A0-A167-10291F838595}"/>
              </a:ext>
            </a:extLst>
          </p:cNvPr>
          <p:cNvSpPr txBox="1"/>
          <p:nvPr/>
        </p:nvSpPr>
        <p:spPr>
          <a:xfrm>
            <a:off x="560672" y="933650"/>
            <a:ext cx="10777889" cy="5170646"/>
          </a:xfrm>
          <a:prstGeom prst="rect">
            <a:avLst/>
          </a:prstGeom>
          <a:noFill/>
        </p:spPr>
        <p:txBody>
          <a:bodyPr wrap="square">
            <a:spAutoFit/>
          </a:bodyPr>
          <a:lstStyle/>
          <a:p>
            <a:pPr algn="ctr"/>
            <a:r>
              <a:rPr lang="en-IN" sz="4800" i="0" dirty="0">
                <a:solidFill>
                  <a:srgbClr val="0D0D0D"/>
                </a:solidFill>
                <a:effectLst/>
                <a:latin typeface="+mj-lt"/>
              </a:rPr>
              <a:t>Architecture &amp; Design</a:t>
            </a:r>
            <a:br>
              <a:rPr lang="en-US" dirty="0"/>
            </a:br>
            <a:endParaRPr lang="en-US" sz="2200" b="1" dirty="0">
              <a:solidFill>
                <a:srgbClr val="0D0D0D"/>
              </a:solidFill>
              <a:latin typeface="Times New Roman" panose="02020603050405020304" pitchFamily="18" charset="0"/>
              <a:cs typeface="Times New Roman" panose="02020603050405020304" pitchFamily="18" charset="0"/>
            </a:endParaRPr>
          </a:p>
          <a:p>
            <a:pPr algn="l"/>
            <a:r>
              <a:rPr lang="en-US" sz="2000" b="1" i="0" dirty="0">
                <a:solidFill>
                  <a:srgbClr val="0D0D0D"/>
                </a:solidFill>
                <a:effectLst/>
                <a:latin typeface="Times New Roman" panose="02020603050405020304" pitchFamily="18" charset="0"/>
                <a:cs typeface="Times New Roman" panose="02020603050405020304" pitchFamily="18" charset="0"/>
              </a:rPr>
              <a:t>Frontend:</a:t>
            </a:r>
          </a:p>
          <a:p>
            <a:pPr marL="342900" indent="-342900">
              <a:buFont typeface="Wingdings" panose="05000000000000000000" pitchFamily="2" charset="2"/>
              <a:buChar char="§"/>
            </a:pPr>
            <a:r>
              <a:rPr lang="en-US" sz="2000" b="0" i="0" dirty="0">
                <a:solidFill>
                  <a:srgbClr val="0D0D0D"/>
                </a:solidFill>
                <a:effectLst/>
                <a:latin typeface="Times New Roman" panose="02020603050405020304" pitchFamily="18" charset="0"/>
                <a:cs typeface="Times New Roman" panose="02020603050405020304" pitchFamily="18" charset="0"/>
              </a:rPr>
              <a:t>React.js: Responsible for the client-side user interface.</a:t>
            </a:r>
          </a:p>
          <a:p>
            <a:pPr marL="342900" indent="-342900">
              <a:buFont typeface="Wingdings" panose="05000000000000000000" pitchFamily="2" charset="2"/>
              <a:buChar char="§"/>
            </a:pPr>
            <a:r>
              <a:rPr lang="en-US" sz="2000" b="0" i="0" dirty="0">
                <a:solidFill>
                  <a:srgbClr val="0D0D0D"/>
                </a:solidFill>
                <a:effectLst/>
                <a:latin typeface="Times New Roman" panose="02020603050405020304" pitchFamily="18" charset="0"/>
                <a:cs typeface="Times New Roman" panose="02020603050405020304" pitchFamily="18" charset="0"/>
              </a:rPr>
              <a:t>Components: Various React components for different sections of the website such as property listings, user dashboard, authentication forms, etc.</a:t>
            </a:r>
          </a:p>
          <a:p>
            <a:pPr marL="342900" indent="-342900">
              <a:buFont typeface="Wingdings" panose="05000000000000000000" pitchFamily="2" charset="2"/>
              <a:buChar char="§"/>
            </a:pPr>
            <a:r>
              <a:rPr lang="en-US" sz="2000" b="0" i="0" dirty="0">
                <a:solidFill>
                  <a:srgbClr val="0D0D0D"/>
                </a:solidFill>
                <a:effectLst/>
                <a:latin typeface="Times New Roman" panose="02020603050405020304" pitchFamily="18" charset="0"/>
                <a:cs typeface="Times New Roman" panose="02020603050405020304" pitchFamily="18" charset="0"/>
              </a:rPr>
              <a:t>CSS Framework: Utilized for styling and layout.</a:t>
            </a:r>
          </a:p>
          <a:p>
            <a:pPr algn="l"/>
            <a:endParaRPr lang="en-US" sz="2000" b="0" i="0" dirty="0">
              <a:solidFill>
                <a:srgbClr val="0D0D0D"/>
              </a:solidFill>
              <a:effectLst/>
              <a:latin typeface="Times New Roman" panose="02020603050405020304" pitchFamily="18" charset="0"/>
              <a:cs typeface="Times New Roman" panose="02020603050405020304" pitchFamily="18" charset="0"/>
            </a:endParaRPr>
          </a:p>
          <a:p>
            <a:pPr algn="l"/>
            <a:r>
              <a:rPr lang="en-US" sz="2000" b="1" i="0" dirty="0">
                <a:solidFill>
                  <a:srgbClr val="0D0D0D"/>
                </a:solidFill>
                <a:effectLst/>
                <a:latin typeface="Times New Roman" panose="02020603050405020304" pitchFamily="18" charset="0"/>
                <a:cs typeface="Times New Roman" panose="02020603050405020304" pitchFamily="18" charset="0"/>
              </a:rPr>
              <a:t>Backend:</a:t>
            </a:r>
          </a:p>
          <a:p>
            <a:pPr marL="342900" indent="-342900" algn="l">
              <a:buFont typeface="Wingdings" panose="05000000000000000000" pitchFamily="2" charset="2"/>
              <a:buChar char="§"/>
            </a:pPr>
            <a:r>
              <a:rPr lang="en-US" sz="2000" b="0" i="0" dirty="0">
                <a:solidFill>
                  <a:srgbClr val="0D0D0D"/>
                </a:solidFill>
                <a:effectLst/>
                <a:latin typeface="Times New Roman" panose="02020603050405020304" pitchFamily="18" charset="0"/>
                <a:cs typeface="Times New Roman" panose="02020603050405020304" pitchFamily="18" charset="0"/>
              </a:rPr>
              <a:t>Node.js &amp; Express.js: Backend server to handle HTTP requests and responses.</a:t>
            </a:r>
          </a:p>
          <a:p>
            <a:pPr marL="342900" indent="-342900" algn="l">
              <a:buFont typeface="Wingdings" panose="05000000000000000000" pitchFamily="2" charset="2"/>
              <a:buChar char="§"/>
            </a:pPr>
            <a:r>
              <a:rPr lang="en-US" sz="2000" b="0" i="0" dirty="0">
                <a:solidFill>
                  <a:srgbClr val="0D0D0D"/>
                </a:solidFill>
                <a:effectLst/>
                <a:latin typeface="Times New Roman" panose="02020603050405020304" pitchFamily="18" charset="0"/>
                <a:cs typeface="Times New Roman" panose="02020603050405020304" pitchFamily="18" charset="0"/>
              </a:rPr>
              <a:t>RESTful APIs: Define routes and endpoints for CRUD operations related to users, properties, payments, etc.</a:t>
            </a:r>
          </a:p>
          <a:p>
            <a:pPr marL="342900" indent="-342900" algn="l">
              <a:buFont typeface="Wingdings" panose="05000000000000000000" pitchFamily="2" charset="2"/>
              <a:buChar char="§"/>
            </a:pPr>
            <a:r>
              <a:rPr lang="en-US" sz="2000" b="0" i="0" dirty="0">
                <a:solidFill>
                  <a:srgbClr val="0D0D0D"/>
                </a:solidFill>
                <a:effectLst/>
                <a:latin typeface="Times New Roman" panose="02020603050405020304" pitchFamily="18" charset="0"/>
                <a:cs typeface="Times New Roman" panose="02020603050405020304" pitchFamily="18" charset="0"/>
              </a:rPr>
              <a:t>Middleware: Implement middleware functions for authentication, error handling, etc.</a:t>
            </a:r>
          </a:p>
          <a:p>
            <a:pPr marL="342900" indent="-342900" algn="l">
              <a:buFont typeface="Wingdings" panose="05000000000000000000" pitchFamily="2" charset="2"/>
              <a:buChar char="§"/>
            </a:pPr>
            <a:r>
              <a:rPr lang="en-US" sz="2000" b="0" i="0" dirty="0">
                <a:solidFill>
                  <a:srgbClr val="0D0D0D"/>
                </a:solidFill>
                <a:effectLst/>
                <a:latin typeface="Times New Roman" panose="02020603050405020304" pitchFamily="18" charset="0"/>
                <a:cs typeface="Times New Roman" panose="02020603050405020304" pitchFamily="18" charset="0"/>
              </a:rPr>
              <a:t>Database Access: MongoDB queries to interact with the database.</a:t>
            </a:r>
          </a:p>
          <a:p>
            <a:pPr algn="l"/>
            <a:endParaRPr lang="en-US" sz="2000" b="0" i="0" dirty="0">
              <a:solidFill>
                <a:srgbClr val="0D0D0D"/>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420952B-8F72-4887-B452-DD328EFC2D9B}"/>
              </a:ext>
            </a:extLst>
          </p:cNvPr>
          <p:cNvPicPr>
            <a:picLocks noChangeAspect="1"/>
          </p:cNvPicPr>
          <p:nvPr/>
        </p:nvPicPr>
        <p:blipFill rotWithShape="1">
          <a:blip r:embed="rId3"/>
          <a:srcRect l="16485" t="24706" r="13160" b="27301"/>
          <a:stretch/>
        </p:blipFill>
        <p:spPr>
          <a:xfrm>
            <a:off x="9516177" y="0"/>
            <a:ext cx="2675823" cy="933650"/>
          </a:xfrm>
          <a:prstGeom prst="roundRect">
            <a:avLst/>
          </a:prstGeom>
        </p:spPr>
      </p:pic>
    </p:spTree>
    <p:extLst>
      <p:ext uri="{BB962C8B-B14F-4D97-AF65-F5344CB8AC3E}">
        <p14:creationId xmlns:p14="http://schemas.microsoft.com/office/powerpoint/2010/main" val="1096717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038AB14-1BC5-45A0-A167-10291F838595}"/>
              </a:ext>
            </a:extLst>
          </p:cNvPr>
          <p:cNvSpPr txBox="1"/>
          <p:nvPr/>
        </p:nvSpPr>
        <p:spPr>
          <a:xfrm>
            <a:off x="755583" y="1536174"/>
            <a:ext cx="10958362" cy="4401205"/>
          </a:xfrm>
          <a:prstGeom prst="rect">
            <a:avLst/>
          </a:prstGeom>
          <a:noFill/>
        </p:spPr>
        <p:txBody>
          <a:bodyPr wrap="square">
            <a:spAutoFit/>
          </a:bodyPr>
          <a:lstStyle/>
          <a:p>
            <a:pPr algn="l"/>
            <a:r>
              <a:rPr lang="en-US" sz="2000" b="1" i="0" dirty="0">
                <a:solidFill>
                  <a:srgbClr val="0D0D0D"/>
                </a:solidFill>
                <a:effectLst/>
                <a:latin typeface="Times New Roman" panose="02020603050405020304" pitchFamily="18" charset="0"/>
                <a:cs typeface="Times New Roman" panose="02020603050405020304" pitchFamily="18" charset="0"/>
              </a:rPr>
              <a:t>Database:</a:t>
            </a:r>
          </a:p>
          <a:p>
            <a:pPr marL="342900" indent="-342900" algn="l">
              <a:buFont typeface="Wingdings" panose="05000000000000000000" pitchFamily="2" charset="2"/>
              <a:buChar char="§"/>
            </a:pPr>
            <a:r>
              <a:rPr lang="en-US" sz="2000" b="0" i="0" dirty="0">
                <a:solidFill>
                  <a:srgbClr val="0D0D0D"/>
                </a:solidFill>
                <a:effectLst/>
                <a:latin typeface="Times New Roman" panose="02020603050405020304" pitchFamily="18" charset="0"/>
                <a:cs typeface="Times New Roman" panose="02020603050405020304" pitchFamily="18" charset="0"/>
              </a:rPr>
              <a:t>MongoDB: NoSQL database used for storing user data, property information, and other application data.</a:t>
            </a:r>
          </a:p>
          <a:p>
            <a:pPr marL="342900" indent="-342900" algn="l">
              <a:buFont typeface="Wingdings" panose="05000000000000000000" pitchFamily="2" charset="2"/>
              <a:buChar char="§"/>
            </a:pPr>
            <a:r>
              <a:rPr lang="en-US" sz="2000" b="0" i="0" dirty="0">
                <a:solidFill>
                  <a:srgbClr val="0D0D0D"/>
                </a:solidFill>
                <a:effectLst/>
                <a:latin typeface="Times New Roman" panose="02020603050405020304" pitchFamily="18" charset="0"/>
                <a:cs typeface="Times New Roman" panose="02020603050405020304" pitchFamily="18" charset="0"/>
              </a:rPr>
              <a:t>Collections: Separate collections for users, properties, payments, etc.</a:t>
            </a:r>
            <a:endParaRPr lang="en-US" sz="2000" b="1" i="0" kern="1200" dirty="0">
              <a:solidFill>
                <a:srgbClr val="0D0D0D"/>
              </a:solidFill>
              <a:effectLst/>
              <a:latin typeface="Times New Roman" panose="02020603050405020304" pitchFamily="18" charset="0"/>
              <a:cs typeface="Times New Roman" panose="02020603050405020304" pitchFamily="18" charset="0"/>
            </a:endParaRPr>
          </a:p>
          <a:p>
            <a:pPr marL="0" algn="l" rtl="0" eaLnBrk="1" latinLnBrk="0" hangingPunct="1">
              <a:spcBef>
                <a:spcPts val="0"/>
              </a:spcBef>
              <a:spcAft>
                <a:spcPts val="0"/>
              </a:spcAft>
            </a:pPr>
            <a:endParaRPr lang="en-US" sz="2000" b="1" i="0" kern="1200" dirty="0">
              <a:solidFill>
                <a:srgbClr val="0D0D0D"/>
              </a:solidFill>
              <a:effectLst/>
              <a:latin typeface="Times New Roman" panose="02020603050405020304" pitchFamily="18" charset="0"/>
              <a:cs typeface="Times New Roman" panose="02020603050405020304" pitchFamily="18" charset="0"/>
            </a:endParaRPr>
          </a:p>
          <a:p>
            <a:pPr marL="0" algn="l" rtl="0" eaLnBrk="1" latinLnBrk="0" hangingPunct="1">
              <a:spcBef>
                <a:spcPts val="0"/>
              </a:spcBef>
              <a:spcAft>
                <a:spcPts val="0"/>
              </a:spcAft>
            </a:pPr>
            <a:r>
              <a:rPr lang="en-US" sz="2000" b="1" i="0" kern="1200" dirty="0">
                <a:solidFill>
                  <a:srgbClr val="0D0D0D"/>
                </a:solidFill>
                <a:effectLst/>
                <a:latin typeface="Times New Roman" panose="02020603050405020304" pitchFamily="18" charset="0"/>
                <a:cs typeface="Times New Roman" panose="02020603050405020304" pitchFamily="18" charset="0"/>
              </a:rPr>
              <a:t>External Services Integration:</a:t>
            </a:r>
            <a:endParaRPr lang="en-IN" sz="2000" b="1" dirty="0">
              <a:effectLst/>
              <a:latin typeface="Times New Roman" panose="02020603050405020304" pitchFamily="18" charset="0"/>
              <a:cs typeface="Times New Roman" panose="02020603050405020304" pitchFamily="18" charset="0"/>
            </a:endParaRPr>
          </a:p>
          <a:p>
            <a:pPr marL="342900" indent="-342900" algn="l" rtl="0" eaLnBrk="1" latinLnBrk="0" hangingPunct="1">
              <a:spcBef>
                <a:spcPts val="0"/>
              </a:spcBef>
              <a:spcAft>
                <a:spcPts val="0"/>
              </a:spcAft>
              <a:buFont typeface="Wingdings" panose="05000000000000000000" pitchFamily="2" charset="2"/>
              <a:buChar char="§"/>
            </a:pPr>
            <a:r>
              <a:rPr lang="en-US" sz="2000" b="0" i="0" kern="1200" dirty="0">
                <a:solidFill>
                  <a:srgbClr val="0D0D0D"/>
                </a:solidFill>
                <a:effectLst/>
                <a:latin typeface="Times New Roman" panose="02020603050405020304" pitchFamily="18" charset="0"/>
                <a:cs typeface="Times New Roman" panose="02020603050405020304" pitchFamily="18" charset="0"/>
              </a:rPr>
              <a:t>Stripe: Payment processing integration for handling transactions securely.</a:t>
            </a:r>
            <a:endParaRPr lang="en-IN" sz="2000" dirty="0">
              <a:effectLst/>
              <a:latin typeface="Times New Roman" panose="02020603050405020304" pitchFamily="18" charset="0"/>
              <a:cs typeface="Times New Roman" panose="02020603050405020304" pitchFamily="18" charset="0"/>
            </a:endParaRPr>
          </a:p>
          <a:p>
            <a:pPr marL="342900" indent="-342900" algn="l" rtl="0" eaLnBrk="1" latinLnBrk="0" hangingPunct="1">
              <a:spcBef>
                <a:spcPts val="0"/>
              </a:spcBef>
              <a:spcAft>
                <a:spcPts val="0"/>
              </a:spcAft>
              <a:buFont typeface="Wingdings" panose="05000000000000000000" pitchFamily="2" charset="2"/>
              <a:buChar char="§"/>
            </a:pPr>
            <a:r>
              <a:rPr lang="en-US" sz="2000" b="0" i="0" kern="1200" dirty="0">
                <a:solidFill>
                  <a:srgbClr val="0D0D0D"/>
                </a:solidFill>
                <a:effectLst/>
                <a:latin typeface="Times New Roman" panose="02020603050405020304" pitchFamily="18" charset="0"/>
                <a:cs typeface="Times New Roman" panose="02020603050405020304" pitchFamily="18" charset="0"/>
              </a:rPr>
              <a:t>Cloudinary: Integration for uploading, storing, and managing property images.</a:t>
            </a:r>
            <a:endParaRPr lang="en-IN" sz="2000" dirty="0">
              <a:effectLst/>
              <a:latin typeface="Times New Roman" panose="02020603050405020304" pitchFamily="18" charset="0"/>
              <a:cs typeface="Times New Roman" panose="02020603050405020304" pitchFamily="18" charset="0"/>
            </a:endParaRPr>
          </a:p>
          <a:p>
            <a:pPr marL="342900" indent="-342900" algn="l" rtl="0" eaLnBrk="1" latinLnBrk="0" hangingPunct="1">
              <a:spcBef>
                <a:spcPts val="0"/>
              </a:spcBef>
              <a:spcAft>
                <a:spcPts val="0"/>
              </a:spcAft>
              <a:buFont typeface="Wingdings" panose="05000000000000000000" pitchFamily="2" charset="2"/>
              <a:buChar char="§"/>
            </a:pPr>
            <a:r>
              <a:rPr lang="en-US" sz="2000" b="0" i="0" kern="1200" dirty="0">
                <a:solidFill>
                  <a:srgbClr val="0D0D0D"/>
                </a:solidFill>
                <a:effectLst/>
                <a:latin typeface="Times New Roman" panose="02020603050405020304" pitchFamily="18" charset="0"/>
                <a:cs typeface="Times New Roman" panose="02020603050405020304" pitchFamily="18" charset="0"/>
              </a:rPr>
              <a:t>Mailtrap: Used for testing email notifications and ensuring email functionality works as expected.</a:t>
            </a:r>
            <a:endParaRPr lang="en-IN" sz="2000" dirty="0">
              <a:effectLst/>
              <a:latin typeface="Times New Roman" panose="02020603050405020304" pitchFamily="18" charset="0"/>
              <a:cs typeface="Times New Roman" panose="02020603050405020304" pitchFamily="18" charset="0"/>
            </a:endParaRPr>
          </a:p>
          <a:p>
            <a:pPr marL="0" algn="l" rtl="0" eaLnBrk="1" latinLnBrk="0" hangingPunct="1">
              <a:spcBef>
                <a:spcPts val="0"/>
              </a:spcBef>
              <a:spcAft>
                <a:spcPts val="0"/>
              </a:spcAft>
            </a:pPr>
            <a:endParaRPr lang="en-US" sz="2000" b="0" i="0" kern="1200" dirty="0">
              <a:solidFill>
                <a:srgbClr val="0D0D0D"/>
              </a:solidFill>
              <a:effectLst/>
              <a:latin typeface="Times New Roman" panose="02020603050405020304" pitchFamily="18" charset="0"/>
              <a:cs typeface="Times New Roman" panose="02020603050405020304" pitchFamily="18" charset="0"/>
            </a:endParaRPr>
          </a:p>
          <a:p>
            <a:pPr marL="0" algn="l" rtl="0" eaLnBrk="1" latinLnBrk="0" hangingPunct="1">
              <a:spcBef>
                <a:spcPts val="0"/>
              </a:spcBef>
              <a:spcAft>
                <a:spcPts val="0"/>
              </a:spcAft>
            </a:pPr>
            <a:r>
              <a:rPr lang="en-US" sz="2000" b="1" i="0" kern="1200" dirty="0">
                <a:solidFill>
                  <a:srgbClr val="0D0D0D"/>
                </a:solidFill>
                <a:effectLst/>
                <a:latin typeface="Times New Roman" panose="02020603050405020304" pitchFamily="18" charset="0"/>
                <a:cs typeface="Times New Roman" panose="02020603050405020304" pitchFamily="18" charset="0"/>
              </a:rPr>
              <a:t>Deployment &amp; Hosting:</a:t>
            </a:r>
            <a:endParaRPr lang="en-IN" sz="2000" b="1" dirty="0">
              <a:effectLst/>
              <a:latin typeface="Times New Roman" panose="02020603050405020304" pitchFamily="18" charset="0"/>
              <a:cs typeface="Times New Roman" panose="02020603050405020304" pitchFamily="18" charset="0"/>
            </a:endParaRPr>
          </a:p>
          <a:p>
            <a:pPr marL="342900" indent="-342900" algn="l" rtl="0" eaLnBrk="1" latinLnBrk="0" hangingPunct="1">
              <a:spcBef>
                <a:spcPts val="0"/>
              </a:spcBef>
              <a:spcAft>
                <a:spcPts val="0"/>
              </a:spcAft>
              <a:buFont typeface="Wingdings" panose="05000000000000000000" pitchFamily="2" charset="2"/>
              <a:buChar char="§"/>
            </a:pPr>
            <a:r>
              <a:rPr lang="en-US" sz="2000" b="0" i="0" kern="1200" dirty="0">
                <a:solidFill>
                  <a:srgbClr val="0D0D0D"/>
                </a:solidFill>
                <a:effectLst/>
                <a:latin typeface="Times New Roman" panose="02020603050405020304" pitchFamily="18" charset="0"/>
                <a:cs typeface="Times New Roman" panose="02020603050405020304" pitchFamily="18" charset="0"/>
              </a:rPr>
              <a:t>Deployment Platform: Platform like Heroku, AWS, or DigitalOcean used for deploying the application.</a:t>
            </a:r>
            <a:endParaRPr lang="en-IN" sz="2000" dirty="0">
              <a:effectLst/>
              <a:latin typeface="Times New Roman" panose="02020603050405020304" pitchFamily="18" charset="0"/>
              <a:cs typeface="Times New Roman" panose="02020603050405020304" pitchFamily="18" charset="0"/>
            </a:endParaRPr>
          </a:p>
          <a:p>
            <a:pPr marL="342900" indent="-342900" algn="l" rtl="0" eaLnBrk="1" latinLnBrk="0" hangingPunct="1">
              <a:spcBef>
                <a:spcPts val="0"/>
              </a:spcBef>
              <a:spcAft>
                <a:spcPts val="0"/>
              </a:spcAft>
              <a:buFont typeface="Wingdings" panose="05000000000000000000" pitchFamily="2" charset="2"/>
              <a:buChar char="§"/>
            </a:pPr>
            <a:r>
              <a:rPr lang="en-US" sz="2000" b="0" i="0" kern="1200" dirty="0">
                <a:solidFill>
                  <a:srgbClr val="0D0D0D"/>
                </a:solidFill>
                <a:effectLst/>
                <a:latin typeface="Times New Roman" panose="02020603050405020304" pitchFamily="18" charset="0"/>
                <a:cs typeface="Times New Roman" panose="02020603050405020304" pitchFamily="18" charset="0"/>
              </a:rPr>
              <a:t>Hosting: Website hosted on a server to make it accessible over the internet.</a:t>
            </a:r>
            <a:endParaRPr lang="en-IN" sz="2000" dirty="0">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420952B-8F72-4887-B452-DD328EFC2D9B}"/>
              </a:ext>
            </a:extLst>
          </p:cNvPr>
          <p:cNvPicPr>
            <a:picLocks noChangeAspect="1"/>
          </p:cNvPicPr>
          <p:nvPr/>
        </p:nvPicPr>
        <p:blipFill rotWithShape="1">
          <a:blip r:embed="rId3"/>
          <a:srcRect l="16485" t="24706" r="13160" b="27301"/>
          <a:stretch/>
        </p:blipFill>
        <p:spPr>
          <a:xfrm>
            <a:off x="9516177" y="0"/>
            <a:ext cx="2675823" cy="933650"/>
          </a:xfrm>
          <a:prstGeom prst="roundRect">
            <a:avLst/>
          </a:prstGeom>
        </p:spPr>
      </p:pic>
    </p:spTree>
    <p:extLst>
      <p:ext uri="{BB962C8B-B14F-4D97-AF65-F5344CB8AC3E}">
        <p14:creationId xmlns:p14="http://schemas.microsoft.com/office/powerpoint/2010/main" val="2160936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F3CFC6FF-6026-41B0-83A3-01ADBD0E5236}"/>
              </a:ext>
            </a:extLst>
          </p:cNvPr>
          <p:cNvSpPr txBox="1"/>
          <p:nvPr/>
        </p:nvSpPr>
        <p:spPr>
          <a:xfrm>
            <a:off x="783175" y="0"/>
            <a:ext cx="11136430" cy="7001917"/>
          </a:xfrm>
          <a:prstGeom prst="rect">
            <a:avLst/>
          </a:prstGeom>
          <a:noFill/>
        </p:spPr>
        <p:txBody>
          <a:bodyPr wrap="square">
            <a:spAutoFit/>
          </a:bodyPr>
          <a:lstStyle/>
          <a:p>
            <a:r>
              <a:rPr lang="en-US" sz="3100" i="0" dirty="0">
                <a:solidFill>
                  <a:schemeClr val="tx1">
                    <a:lumMod val="50000"/>
                  </a:schemeClr>
                </a:solidFill>
                <a:effectLst/>
                <a:latin typeface="+mj-lt"/>
              </a:rPr>
              <a:t>Full Stack Web Development and MERN Stack</a:t>
            </a:r>
            <a:br>
              <a:rPr lang="en-US" sz="2000" dirty="0">
                <a:solidFill>
                  <a:schemeClr val="tx1">
                    <a:lumMod val="50000"/>
                  </a:schemeClr>
                </a:solidFill>
                <a:latin typeface="Times New Roman" panose="02020603050405020304" pitchFamily="18" charset="0"/>
                <a:cs typeface="Times New Roman" panose="02020603050405020304" pitchFamily="18" charset="0"/>
              </a:rPr>
            </a:br>
            <a:endParaRPr lang="en-US" sz="2000" dirty="0">
              <a:solidFill>
                <a:schemeClr val="tx1">
                  <a:lumMod val="50000"/>
                </a:schemeClr>
              </a:solidFill>
              <a:latin typeface="Times New Roman" panose="02020603050405020304" pitchFamily="18" charset="0"/>
              <a:cs typeface="Times New Roman" panose="02020603050405020304" pitchFamily="18" charset="0"/>
            </a:endParaRPr>
          </a:p>
          <a:p>
            <a:r>
              <a:rPr lang="en-US" sz="2000" b="1" dirty="0">
                <a:solidFill>
                  <a:schemeClr val="tx1">
                    <a:lumMod val="50000"/>
                  </a:schemeClr>
                </a:solidFill>
                <a:latin typeface="Times New Roman" panose="02020603050405020304" pitchFamily="18" charset="0"/>
                <a:cs typeface="Times New Roman" panose="02020603050405020304" pitchFamily="18" charset="0"/>
              </a:rPr>
              <a:t>Full Stack Web Development:</a:t>
            </a:r>
          </a:p>
          <a:p>
            <a:pPr marL="285750" indent="-285750">
              <a:buFont typeface="Wingdings" panose="05000000000000000000" pitchFamily="2" charset="2"/>
              <a:buChar char="§"/>
            </a:pPr>
            <a:r>
              <a:rPr lang="en-US" sz="2000" dirty="0">
                <a:solidFill>
                  <a:schemeClr val="tx1">
                    <a:lumMod val="50000"/>
                  </a:schemeClr>
                </a:solidFill>
                <a:latin typeface="Times New Roman" panose="02020603050405020304" pitchFamily="18" charset="0"/>
                <a:cs typeface="Times New Roman" panose="02020603050405020304" pitchFamily="18" charset="0"/>
              </a:rPr>
              <a:t>Full stack web development involves working on both the frontend and backend aspects of web applications.</a:t>
            </a:r>
          </a:p>
          <a:p>
            <a:pPr marL="285750" indent="-285750">
              <a:buFont typeface="Wingdings" panose="05000000000000000000" pitchFamily="2" charset="2"/>
              <a:buChar char="§"/>
            </a:pPr>
            <a:r>
              <a:rPr lang="en-US" sz="2000" b="1" dirty="0">
                <a:solidFill>
                  <a:schemeClr val="tx1">
                    <a:lumMod val="50000"/>
                  </a:schemeClr>
                </a:solidFill>
                <a:latin typeface="Times New Roman" panose="02020603050405020304" pitchFamily="18" charset="0"/>
                <a:cs typeface="Times New Roman" panose="02020603050405020304" pitchFamily="18" charset="0"/>
              </a:rPr>
              <a:t>Frontend:</a:t>
            </a:r>
            <a:r>
              <a:rPr lang="en-US" sz="2000" dirty="0">
                <a:solidFill>
                  <a:schemeClr val="tx1">
                    <a:lumMod val="50000"/>
                  </a:schemeClr>
                </a:solidFill>
                <a:latin typeface="Times New Roman" panose="02020603050405020304" pitchFamily="18" charset="0"/>
                <a:cs typeface="Times New Roman" panose="02020603050405020304" pitchFamily="18" charset="0"/>
              </a:rPr>
              <a:t> Responsible for creating the user interface and client-side interactions using HTML, CSS, and JavaScript frameworks/libraries.</a:t>
            </a:r>
          </a:p>
          <a:p>
            <a:pPr marL="285750" indent="-285750">
              <a:buFont typeface="Wingdings" panose="05000000000000000000" pitchFamily="2" charset="2"/>
              <a:buChar char="§"/>
            </a:pPr>
            <a:r>
              <a:rPr lang="en-US" sz="2000" b="1" dirty="0">
                <a:solidFill>
                  <a:schemeClr val="tx1">
                    <a:lumMod val="50000"/>
                  </a:schemeClr>
                </a:solidFill>
                <a:latin typeface="Times New Roman" panose="02020603050405020304" pitchFamily="18" charset="0"/>
                <a:cs typeface="Times New Roman" panose="02020603050405020304" pitchFamily="18" charset="0"/>
              </a:rPr>
              <a:t>Backend:</a:t>
            </a:r>
            <a:r>
              <a:rPr lang="en-US" sz="2000" dirty="0">
                <a:solidFill>
                  <a:schemeClr val="tx1">
                    <a:lumMod val="50000"/>
                  </a:schemeClr>
                </a:solidFill>
                <a:latin typeface="Times New Roman" panose="02020603050405020304" pitchFamily="18" charset="0"/>
                <a:cs typeface="Times New Roman" panose="02020603050405020304" pitchFamily="18" charset="0"/>
              </a:rPr>
              <a:t> Manages server-side operations, database interactions, and business logic implementation using server-side languages, frameworks, and databases.</a:t>
            </a:r>
          </a:p>
          <a:p>
            <a:endParaRPr lang="en-US" sz="2000" dirty="0">
              <a:solidFill>
                <a:schemeClr val="tx1">
                  <a:lumMod val="50000"/>
                </a:schemeClr>
              </a:solidFill>
              <a:latin typeface="Times New Roman" panose="02020603050405020304" pitchFamily="18" charset="0"/>
              <a:cs typeface="Times New Roman" panose="02020603050405020304" pitchFamily="18" charset="0"/>
            </a:endParaRPr>
          </a:p>
          <a:p>
            <a:r>
              <a:rPr lang="en-US" sz="2000" b="1" dirty="0">
                <a:solidFill>
                  <a:schemeClr val="tx1">
                    <a:lumMod val="50000"/>
                  </a:schemeClr>
                </a:solidFill>
                <a:latin typeface="Times New Roman" panose="02020603050405020304" pitchFamily="18" charset="0"/>
                <a:cs typeface="Times New Roman" panose="02020603050405020304" pitchFamily="18" charset="0"/>
              </a:rPr>
              <a:t>MERN Stack:</a:t>
            </a:r>
          </a:p>
          <a:p>
            <a:pPr marL="285750" indent="-285750">
              <a:buFont typeface="Wingdings" panose="05000000000000000000" pitchFamily="2" charset="2"/>
              <a:buChar char="§"/>
            </a:pPr>
            <a:r>
              <a:rPr lang="en-US" sz="2000" dirty="0">
                <a:solidFill>
                  <a:schemeClr val="tx1">
                    <a:lumMod val="50000"/>
                  </a:schemeClr>
                </a:solidFill>
                <a:latin typeface="Times New Roman" panose="02020603050405020304" pitchFamily="18" charset="0"/>
                <a:cs typeface="Times New Roman" panose="02020603050405020304" pitchFamily="18" charset="0"/>
              </a:rPr>
              <a:t>MERN is an acronym for MongoDB, Express.js, React.js, and Node.js, a popular combination of technologies for building modern web applications.</a:t>
            </a:r>
          </a:p>
          <a:p>
            <a:pPr marL="285750" indent="-285750">
              <a:buFont typeface="Wingdings" panose="05000000000000000000" pitchFamily="2" charset="2"/>
              <a:buChar char="§"/>
            </a:pPr>
            <a:r>
              <a:rPr lang="en-US" sz="2000" b="1" dirty="0">
                <a:solidFill>
                  <a:schemeClr val="tx1">
                    <a:lumMod val="50000"/>
                  </a:schemeClr>
                </a:solidFill>
                <a:latin typeface="Times New Roman" panose="02020603050405020304" pitchFamily="18" charset="0"/>
                <a:cs typeface="Times New Roman" panose="02020603050405020304" pitchFamily="18" charset="0"/>
              </a:rPr>
              <a:t>MongoDB:</a:t>
            </a:r>
            <a:r>
              <a:rPr lang="en-US" sz="2000" dirty="0">
                <a:solidFill>
                  <a:schemeClr val="tx1">
                    <a:lumMod val="50000"/>
                  </a:schemeClr>
                </a:solidFill>
                <a:latin typeface="Times New Roman" panose="02020603050405020304" pitchFamily="18" charset="0"/>
                <a:cs typeface="Times New Roman" panose="02020603050405020304" pitchFamily="18" charset="0"/>
              </a:rPr>
              <a:t> A NoSQL database that stores data in JSON-like documents, providing flexibility and scalability for handling complex data structures.</a:t>
            </a:r>
          </a:p>
          <a:p>
            <a:pPr marL="285750" indent="-285750">
              <a:buFont typeface="Wingdings" panose="05000000000000000000" pitchFamily="2" charset="2"/>
              <a:buChar char="§"/>
            </a:pPr>
            <a:r>
              <a:rPr lang="en-US" sz="2000" b="1" dirty="0">
                <a:solidFill>
                  <a:schemeClr val="tx1">
                    <a:lumMod val="50000"/>
                  </a:schemeClr>
                </a:solidFill>
                <a:latin typeface="Times New Roman" panose="02020603050405020304" pitchFamily="18" charset="0"/>
                <a:cs typeface="Times New Roman" panose="02020603050405020304" pitchFamily="18" charset="0"/>
              </a:rPr>
              <a:t>Express.js: </a:t>
            </a:r>
            <a:r>
              <a:rPr lang="en-US" sz="2000" dirty="0">
                <a:solidFill>
                  <a:schemeClr val="tx1">
                    <a:lumMod val="50000"/>
                  </a:schemeClr>
                </a:solidFill>
                <a:latin typeface="Times New Roman" panose="02020603050405020304" pitchFamily="18" charset="0"/>
                <a:cs typeface="Times New Roman" panose="02020603050405020304" pitchFamily="18" charset="0"/>
              </a:rPr>
              <a:t>A minimalist web application framework for Node.js, providing robust features for building scalable and secure web applications.</a:t>
            </a:r>
          </a:p>
          <a:p>
            <a:pPr marL="285750" indent="-285750">
              <a:buFont typeface="Wingdings" panose="05000000000000000000" pitchFamily="2" charset="2"/>
              <a:buChar char="§"/>
            </a:pPr>
            <a:r>
              <a:rPr lang="en-US" sz="2000" b="1" dirty="0">
                <a:solidFill>
                  <a:schemeClr val="tx1">
                    <a:lumMod val="50000"/>
                  </a:schemeClr>
                </a:solidFill>
                <a:latin typeface="Times New Roman" panose="02020603050405020304" pitchFamily="18" charset="0"/>
                <a:cs typeface="Times New Roman" panose="02020603050405020304" pitchFamily="18" charset="0"/>
              </a:rPr>
              <a:t>React.js: </a:t>
            </a:r>
            <a:r>
              <a:rPr lang="en-US" sz="2000" dirty="0">
                <a:solidFill>
                  <a:schemeClr val="tx1">
                    <a:lumMod val="50000"/>
                  </a:schemeClr>
                </a:solidFill>
                <a:latin typeface="Times New Roman" panose="02020603050405020304" pitchFamily="18" charset="0"/>
                <a:cs typeface="Times New Roman" panose="02020603050405020304" pitchFamily="18" charset="0"/>
              </a:rPr>
              <a:t>A JavaScript library for building user interfaces, offering component-based architecture, virtual DOM, and reusability for creating interactive web applications.</a:t>
            </a:r>
          </a:p>
          <a:p>
            <a:pPr marL="285750" indent="-285750">
              <a:buFont typeface="Wingdings" panose="05000000000000000000" pitchFamily="2" charset="2"/>
              <a:buChar char="§"/>
            </a:pPr>
            <a:r>
              <a:rPr lang="en-US" sz="2000" b="1" dirty="0">
                <a:solidFill>
                  <a:schemeClr val="tx1">
                    <a:lumMod val="50000"/>
                  </a:schemeClr>
                </a:solidFill>
                <a:latin typeface="Times New Roman" panose="02020603050405020304" pitchFamily="18" charset="0"/>
                <a:cs typeface="Times New Roman" panose="02020603050405020304" pitchFamily="18" charset="0"/>
              </a:rPr>
              <a:t>Node.js: </a:t>
            </a:r>
            <a:r>
              <a:rPr lang="en-US" sz="2000" dirty="0">
                <a:solidFill>
                  <a:schemeClr val="tx1">
                    <a:lumMod val="50000"/>
                  </a:schemeClr>
                </a:solidFill>
                <a:latin typeface="Times New Roman" panose="02020603050405020304" pitchFamily="18" charset="0"/>
                <a:cs typeface="Times New Roman" panose="02020603050405020304" pitchFamily="18" charset="0"/>
              </a:rPr>
              <a:t>A server-side runtime environment for executing JavaScript code, allowing developers to build scalable and high-performance web applications.</a:t>
            </a:r>
          </a:p>
          <a:p>
            <a:pPr algn="l"/>
            <a:endParaRPr lang="en-IN" b="0" i="0" dirty="0">
              <a:solidFill>
                <a:schemeClr val="tx1">
                  <a:lumMod val="50000"/>
                </a:schemeClr>
              </a:solidFill>
              <a:effectLst/>
              <a:latin typeface="Söhne"/>
            </a:endParaRPr>
          </a:p>
        </p:txBody>
      </p:sp>
      <p:pic>
        <p:nvPicPr>
          <p:cNvPr id="6" name="Picture 5">
            <a:extLst>
              <a:ext uri="{FF2B5EF4-FFF2-40B4-BE49-F238E27FC236}">
                <a16:creationId xmlns:a16="http://schemas.microsoft.com/office/drawing/2014/main" id="{44CBCC51-3D5E-424F-B46A-15E730E89AEC}"/>
              </a:ext>
            </a:extLst>
          </p:cNvPr>
          <p:cNvPicPr>
            <a:picLocks noChangeAspect="1"/>
          </p:cNvPicPr>
          <p:nvPr/>
        </p:nvPicPr>
        <p:blipFill rotWithShape="1">
          <a:blip r:embed="rId3"/>
          <a:srcRect l="16485" t="24706" r="13160" b="27301"/>
          <a:stretch/>
        </p:blipFill>
        <p:spPr>
          <a:xfrm>
            <a:off x="9516177" y="0"/>
            <a:ext cx="2675823" cy="933650"/>
          </a:xfrm>
          <a:prstGeom prst="roundRect">
            <a:avLst/>
          </a:prstGeom>
        </p:spPr>
      </p:pic>
    </p:spTree>
    <p:extLst>
      <p:ext uri="{BB962C8B-B14F-4D97-AF65-F5344CB8AC3E}">
        <p14:creationId xmlns:p14="http://schemas.microsoft.com/office/powerpoint/2010/main" val="42301069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2.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Integral</Template>
  <TotalTime>334</TotalTime>
  <Words>1638</Words>
  <Application>Microsoft Office PowerPoint</Application>
  <PresentationFormat>Widescreen</PresentationFormat>
  <Paragraphs>160</Paragraphs>
  <Slides>14</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Calibri</vt:lpstr>
      <vt:lpstr>Courier New</vt:lpstr>
      <vt:lpstr>Sagona Book</vt:lpstr>
      <vt:lpstr>Söhne</vt:lpstr>
      <vt:lpstr>Times New Roman</vt:lpstr>
      <vt:lpstr>Tw Cen MT</vt:lpstr>
      <vt:lpstr>Tw Cen MT Condensed</vt:lpstr>
      <vt:lpstr>Wingdings</vt:lpstr>
      <vt:lpstr>Wingdings 3</vt:lpstr>
      <vt:lpstr>Integral</vt:lpstr>
      <vt:lpstr>WEB STACK ACADEMY           HomelyHub      Website Using MERN  Student Name:      SURAJ       College Name:         NETAJI SUBHASH UNIVERSITY         OF TECHNOLOGY, Dwarka, Delhi   Student ID: Surajthephenomena@gmail.com</vt:lpstr>
      <vt:lpstr>Project Title HomelyHub Website using MERN Stack (FSWD)   1. Abstract   2. Goals of Internship   3. Brief Project Requirements   4. Architecture &amp; Design   5. Full Stack Web Development and MERN Stack  6. Implementation Details   7. Challenges Faced   8. Lessons Learned   9. Conclusion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NEXT GEN EMPLOYABILITY PROGRAM  CREATING A PPT  FOR MUSIC  APPLICATION  Student Name:     College Name:  SURAJ      NETAJI SUBHASH UNIVERSITY       OF TECHNOLOGY, Dwarka, Delhi  Student ID: STU62de132b9ab1c1658721067</dc:title>
  <dc:creator>Suraj Kashyap</dc:creator>
  <cp:lastModifiedBy>Suraj Kashyap</cp:lastModifiedBy>
  <cp:revision>26</cp:revision>
  <dcterms:created xsi:type="dcterms:W3CDTF">2024-03-29T06:35:12Z</dcterms:created>
  <dcterms:modified xsi:type="dcterms:W3CDTF">2024-03-30T16:47:29Z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