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8" r:id="rId7"/>
    <p:sldId id="278" r:id="rId8"/>
    <p:sldId id="309" r:id="rId9"/>
    <p:sldId id="263" r:id="rId10"/>
    <p:sldId id="310" r:id="rId11"/>
    <p:sldId id="311" r:id="rId12"/>
    <p:sldId id="318" r:id="rId13"/>
    <p:sldId id="319" r:id="rId14"/>
    <p:sldId id="312"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05" autoAdjust="0"/>
  </p:normalViewPr>
  <p:slideViewPr>
    <p:cSldViewPr snapToGrid="0">
      <p:cViewPr varScale="1">
        <p:scale>
          <a:sx n="66" d="100"/>
          <a:sy n="66" d="100"/>
        </p:scale>
        <p:origin x="668" y="3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3/29/2024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436392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21903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338408" y="765942"/>
            <a:ext cx="11683546" cy="5894740"/>
          </a:xfrm>
        </p:spPr>
        <p:txBody>
          <a:bodyPr anchor="ctr"/>
          <a:lstStyle/>
          <a:p>
            <a:pPr algn="l"/>
            <a:r>
              <a:rPr lang="en-US" sz="3000" b="1" dirty="0">
                <a:solidFill>
                  <a:schemeClr val="tx1">
                    <a:lumMod val="50000"/>
                  </a:schemeClr>
                </a:solidFill>
              </a:rPr>
              <a:t>NEXT GEN</a:t>
            </a:r>
            <a:br>
              <a:rPr lang="en-US" sz="3000" b="1" dirty="0">
                <a:solidFill>
                  <a:schemeClr val="tx1">
                    <a:lumMod val="50000"/>
                  </a:schemeClr>
                </a:solidFill>
              </a:rPr>
            </a:br>
            <a:r>
              <a:rPr lang="en-US" sz="3000" b="1" dirty="0">
                <a:solidFill>
                  <a:schemeClr val="tx1">
                    <a:lumMod val="50000"/>
                  </a:schemeClr>
                </a:solidFill>
              </a:rPr>
              <a:t>EMPLOYABILITY</a:t>
            </a:r>
            <a:br>
              <a:rPr lang="en-US" sz="3000" b="1" dirty="0">
                <a:solidFill>
                  <a:schemeClr val="tx1">
                    <a:lumMod val="50000"/>
                  </a:schemeClr>
                </a:solidFill>
              </a:rPr>
            </a:br>
            <a:r>
              <a:rPr lang="en-US" sz="3000" b="1" dirty="0">
                <a:solidFill>
                  <a:schemeClr val="tx1">
                    <a:lumMod val="50000"/>
                  </a:schemeClr>
                </a:solidFill>
              </a:rPr>
              <a:t>PROGRAM</a:t>
            </a:r>
            <a:br>
              <a:rPr lang="en-US" sz="3000" b="1" dirty="0">
                <a:solidFill>
                  <a:schemeClr val="tx1">
                    <a:lumMod val="50000"/>
                  </a:schemeClr>
                </a:solidFill>
              </a:rPr>
            </a:br>
            <a:br>
              <a:rPr lang="en-US" sz="3000" b="1" dirty="0">
                <a:solidFill>
                  <a:schemeClr val="tx1">
                    <a:lumMod val="50000"/>
                  </a:schemeClr>
                </a:solidFill>
              </a:rPr>
            </a:br>
            <a:r>
              <a:rPr lang="en-US" sz="3000" dirty="0">
                <a:solidFill>
                  <a:schemeClr val="tx1">
                    <a:lumMod val="50000"/>
                  </a:schemeClr>
                </a:solidFill>
              </a:rPr>
              <a:t>CREATING A PPT </a:t>
            </a:r>
            <a:br>
              <a:rPr lang="en-US" sz="3000" dirty="0">
                <a:solidFill>
                  <a:schemeClr val="tx1">
                    <a:lumMod val="50000"/>
                  </a:schemeClr>
                </a:solidFill>
              </a:rPr>
            </a:br>
            <a:r>
              <a:rPr lang="en-US" sz="3000" dirty="0">
                <a:solidFill>
                  <a:schemeClr val="tx1">
                    <a:lumMod val="50000"/>
                  </a:schemeClr>
                </a:solidFill>
              </a:rPr>
              <a:t>FOR MUSIC </a:t>
            </a:r>
            <a:br>
              <a:rPr lang="en-US" sz="3000" dirty="0">
                <a:solidFill>
                  <a:schemeClr val="tx1">
                    <a:lumMod val="50000"/>
                  </a:schemeClr>
                </a:solidFill>
              </a:rPr>
            </a:br>
            <a:r>
              <a:rPr lang="en-US" sz="3000" dirty="0">
                <a:solidFill>
                  <a:schemeClr val="tx1">
                    <a:lumMod val="50000"/>
                  </a:schemeClr>
                </a:solidFill>
              </a:rPr>
              <a:t>APPLICATION</a:t>
            </a:r>
            <a:br>
              <a:rPr lang="en-US" sz="3000" dirty="0"/>
            </a:br>
            <a:br>
              <a:rPr lang="en-US" sz="3000" dirty="0"/>
            </a:br>
            <a:br>
              <a:rPr lang="en-US" sz="3000" dirty="0"/>
            </a:br>
            <a:r>
              <a:rPr lang="en-US" sz="2000" b="1" dirty="0">
                <a:solidFill>
                  <a:schemeClr val="tx1">
                    <a:lumMod val="50000"/>
                  </a:schemeClr>
                </a:solidFill>
              </a:rPr>
              <a:t>Student Name:					</a:t>
            </a:r>
            <a:br>
              <a:rPr lang="en-US" sz="2000" b="1" dirty="0">
                <a:solidFill>
                  <a:schemeClr val="tx1">
                    <a:lumMod val="50000"/>
                  </a:schemeClr>
                </a:solidFill>
              </a:rPr>
            </a:br>
            <a:r>
              <a:rPr lang="en-US" sz="2000" b="1" dirty="0">
                <a:solidFill>
                  <a:schemeClr val="tx1">
                    <a:lumMod val="50000"/>
                  </a:schemeClr>
                </a:solidFill>
              </a:rPr>
              <a:t>SURAJ							College Name:	</a:t>
            </a:r>
            <a:br>
              <a:rPr lang="en-US" sz="2000" b="1" dirty="0">
                <a:solidFill>
                  <a:schemeClr val="tx1">
                    <a:lumMod val="50000"/>
                  </a:schemeClr>
                </a:solidFill>
              </a:rPr>
            </a:br>
            <a:r>
              <a:rPr lang="en-US" sz="2000" b="1" dirty="0">
                <a:solidFill>
                  <a:schemeClr val="tx1">
                    <a:lumMod val="50000"/>
                  </a:schemeClr>
                </a:solidFill>
              </a:rPr>
              <a:t>							NETAJI SUBHASH UNIVERSITY 								OF TECHNOLOGY, Dwarka, Delhi</a:t>
            </a:r>
            <a:br>
              <a:rPr lang="en-US" sz="2000" b="1" dirty="0">
                <a:solidFill>
                  <a:schemeClr val="tx1">
                    <a:lumMod val="50000"/>
                  </a:schemeClr>
                </a:solidFill>
              </a:rPr>
            </a:br>
            <a:r>
              <a:rPr lang="en-US" sz="2000" b="1" dirty="0">
                <a:solidFill>
                  <a:schemeClr val="tx1">
                    <a:lumMod val="50000"/>
                  </a:schemeClr>
                </a:solidFill>
              </a:rPr>
              <a:t>Student ID:</a:t>
            </a:r>
            <a:br>
              <a:rPr lang="en-US" sz="2000" b="1" dirty="0">
                <a:solidFill>
                  <a:schemeClr val="tx1">
                    <a:lumMod val="50000"/>
                  </a:schemeClr>
                </a:solidFill>
              </a:rPr>
            </a:br>
            <a:r>
              <a:rPr lang="en-US" sz="2000" b="1" dirty="0">
                <a:solidFill>
                  <a:schemeClr val="tx1">
                    <a:lumMod val="50000"/>
                  </a:schemeClr>
                </a:solidFill>
              </a:rPr>
              <a:t>STU62de132b9ab1c1658721067</a:t>
            </a:r>
            <a:endParaRPr lang="en-US" sz="2000" dirty="0"/>
          </a:p>
        </p:txBody>
      </p:sp>
      <p:pic>
        <p:nvPicPr>
          <p:cNvPr id="4" name="Picture 3">
            <a:extLst>
              <a:ext uri="{FF2B5EF4-FFF2-40B4-BE49-F238E27FC236}">
                <a16:creationId xmlns:a16="http://schemas.microsoft.com/office/drawing/2014/main" id="{2430653A-F240-43BC-A9D6-9FD1F35D6DF0}"/>
              </a:ext>
            </a:extLst>
          </p:cNvPr>
          <p:cNvPicPr>
            <a:picLocks noChangeAspect="1"/>
          </p:cNvPicPr>
          <p:nvPr/>
        </p:nvPicPr>
        <p:blipFill>
          <a:blip r:embed="rId3"/>
          <a:stretch>
            <a:fillRect/>
          </a:stretch>
        </p:blipFill>
        <p:spPr>
          <a:xfrm>
            <a:off x="9837018" y="1"/>
            <a:ext cx="2354981" cy="765941"/>
          </a:xfrm>
          <a:prstGeom prst="rect">
            <a:avLst/>
          </a:prstGeom>
        </p:spPr>
      </p:pic>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pic>
        <p:nvPicPr>
          <p:cNvPr id="6" name="Picture 5">
            <a:extLst>
              <a:ext uri="{FF2B5EF4-FFF2-40B4-BE49-F238E27FC236}">
                <a16:creationId xmlns:a16="http://schemas.microsoft.com/office/drawing/2014/main" id="{362ECE4C-0271-43D9-9D56-F18635027825}"/>
              </a:ext>
            </a:extLst>
          </p:cNvPr>
          <p:cNvPicPr>
            <a:picLocks noChangeAspect="1"/>
          </p:cNvPicPr>
          <p:nvPr/>
        </p:nvPicPr>
        <p:blipFill>
          <a:blip r:embed="rId3"/>
          <a:stretch>
            <a:fillRect/>
          </a:stretch>
        </p:blipFill>
        <p:spPr>
          <a:xfrm>
            <a:off x="9837018" y="1"/>
            <a:ext cx="2354981" cy="765941"/>
          </a:xfrm>
          <a:prstGeom prst="rect">
            <a:avLst/>
          </a:prstGeom>
        </p:spPr>
      </p:pic>
      <p:sp>
        <p:nvSpPr>
          <p:cNvPr id="13" name="TextBox 12">
            <a:extLst>
              <a:ext uri="{FF2B5EF4-FFF2-40B4-BE49-F238E27FC236}">
                <a16:creationId xmlns:a16="http://schemas.microsoft.com/office/drawing/2014/main" id="{33377F2D-31E7-4608-9035-7E86A407E1FE}"/>
              </a:ext>
            </a:extLst>
          </p:cNvPr>
          <p:cNvSpPr txBox="1"/>
          <p:nvPr/>
        </p:nvSpPr>
        <p:spPr>
          <a:xfrm>
            <a:off x="527785" y="765942"/>
            <a:ext cx="11136430" cy="784830"/>
          </a:xfrm>
          <a:prstGeom prst="rect">
            <a:avLst/>
          </a:prstGeom>
          <a:noFill/>
        </p:spPr>
        <p:txBody>
          <a:bodyPr wrap="square">
            <a:spAutoFit/>
          </a:bodyPr>
          <a:lstStyle/>
          <a:p>
            <a:r>
              <a:rPr lang="en-US" sz="4500" dirty="0">
                <a:solidFill>
                  <a:schemeClr val="tx1">
                    <a:lumMod val="50000"/>
                  </a:schemeClr>
                </a:solidFill>
                <a:latin typeface="+mj-lt"/>
              </a:rPr>
              <a:t>Modelling &amp; Result</a:t>
            </a:r>
            <a:endParaRPr lang="en-IN" dirty="0"/>
          </a:p>
        </p:txBody>
      </p:sp>
      <p:pic>
        <p:nvPicPr>
          <p:cNvPr id="4" name="Picture 3">
            <a:extLst>
              <a:ext uri="{FF2B5EF4-FFF2-40B4-BE49-F238E27FC236}">
                <a16:creationId xmlns:a16="http://schemas.microsoft.com/office/drawing/2014/main" id="{B77EF6AE-25B9-4264-8882-262CAAA5675C}"/>
              </a:ext>
            </a:extLst>
          </p:cNvPr>
          <p:cNvPicPr>
            <a:picLocks noChangeAspect="1"/>
          </p:cNvPicPr>
          <p:nvPr/>
        </p:nvPicPr>
        <p:blipFill>
          <a:blip r:embed="rId4"/>
          <a:stretch>
            <a:fillRect/>
          </a:stretch>
        </p:blipFill>
        <p:spPr>
          <a:xfrm>
            <a:off x="527784" y="1550772"/>
            <a:ext cx="9086249" cy="5111015"/>
          </a:xfrm>
          <a:prstGeom prst="rect">
            <a:avLst/>
          </a:prstGeom>
        </p:spPr>
      </p:pic>
    </p:spTree>
    <p:extLst>
      <p:ext uri="{BB962C8B-B14F-4D97-AF65-F5344CB8AC3E}">
        <p14:creationId xmlns:p14="http://schemas.microsoft.com/office/powerpoint/2010/main" val="158750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9F9EDF-1882-43F8-854D-8C7BB63CE7AB}"/>
              </a:ext>
            </a:extLst>
          </p:cNvPr>
          <p:cNvPicPr>
            <a:picLocks noChangeAspect="1"/>
          </p:cNvPicPr>
          <p:nvPr/>
        </p:nvPicPr>
        <p:blipFill>
          <a:blip r:embed="rId3"/>
          <a:stretch>
            <a:fillRect/>
          </a:stretch>
        </p:blipFill>
        <p:spPr>
          <a:xfrm>
            <a:off x="9837018" y="1"/>
            <a:ext cx="2354981" cy="765941"/>
          </a:xfrm>
          <a:prstGeom prst="rect">
            <a:avLst/>
          </a:prstGeom>
        </p:spPr>
      </p:pic>
      <p:sp>
        <p:nvSpPr>
          <p:cNvPr id="16" name="TextBox 15">
            <a:extLst>
              <a:ext uri="{FF2B5EF4-FFF2-40B4-BE49-F238E27FC236}">
                <a16:creationId xmlns:a16="http://schemas.microsoft.com/office/drawing/2014/main" id="{3669070E-AC5E-493F-BE68-BFDFBECFCF8E}"/>
              </a:ext>
            </a:extLst>
          </p:cNvPr>
          <p:cNvSpPr txBox="1"/>
          <p:nvPr/>
        </p:nvSpPr>
        <p:spPr>
          <a:xfrm>
            <a:off x="527785" y="765942"/>
            <a:ext cx="11136430" cy="6340197"/>
          </a:xfrm>
          <a:prstGeom prst="rect">
            <a:avLst/>
          </a:prstGeom>
          <a:noFill/>
        </p:spPr>
        <p:txBody>
          <a:bodyPr wrap="square">
            <a:spAutoFit/>
          </a:bodyPr>
          <a:lstStyle/>
          <a:p>
            <a:r>
              <a:rPr lang="en-US" sz="4500" dirty="0">
                <a:solidFill>
                  <a:schemeClr val="tx1">
                    <a:lumMod val="50000"/>
                  </a:schemeClr>
                </a:solidFill>
                <a:latin typeface="+mj-lt"/>
              </a:rPr>
              <a:t>Conclusion</a:t>
            </a:r>
            <a:br>
              <a:rPr lang="en-US" dirty="0"/>
            </a:br>
            <a:br>
              <a:rPr lang="en-US" dirty="0"/>
            </a:br>
            <a:r>
              <a:rPr lang="en-US" sz="2500" b="0" i="0" dirty="0">
                <a:solidFill>
                  <a:srgbClr val="0D0D0D"/>
                </a:solidFill>
                <a:effectLst/>
                <a:latin typeface="Times New Roman" panose="02020603050405020304" pitchFamily="18" charset="0"/>
                <a:cs typeface="Times New Roman" panose="02020603050405020304" pitchFamily="18" charset="0"/>
              </a:rPr>
              <a:t>In conclusion, </a:t>
            </a:r>
            <a:r>
              <a:rPr lang="en-US" sz="2500" b="0" i="0" kern="1200" dirty="0">
                <a:solidFill>
                  <a:srgbClr val="0D0D0D"/>
                </a:solidFill>
                <a:effectLst/>
                <a:latin typeface="Times New Roman" panose="02020603050405020304" pitchFamily="18" charset="0"/>
                <a:ea typeface="+mn-ea"/>
                <a:cs typeface="Times New Roman" panose="02020603050405020304" pitchFamily="18" charset="0"/>
              </a:rPr>
              <a:t>Music Web Application</a:t>
            </a:r>
            <a:r>
              <a:rPr lang="en-US" sz="2500" b="0" i="0" dirty="0">
                <a:solidFill>
                  <a:srgbClr val="0D0D0D"/>
                </a:solidFill>
                <a:effectLst/>
                <a:latin typeface="Times New Roman" panose="02020603050405020304" pitchFamily="18" charset="0"/>
                <a:cs typeface="Times New Roman" panose="02020603050405020304" pitchFamily="18" charset="0"/>
              </a:rPr>
              <a:t> represents a cutting-edge solution for music enthusiasts, offering a feature-rich and immersive music streaming experience powered by Django and a modern technology stack. Throughout this project, we have demonstrated the versatility and power of Django in building dynamic web applications, showcasing its ability to seamlessly integrate frontend and backend components while ensuring scalability, performance, and security.</a:t>
            </a:r>
          </a:p>
          <a:p>
            <a:endParaRPr lang="en-US" sz="2500" b="0" i="0" dirty="0">
              <a:solidFill>
                <a:srgbClr val="0D0D0D"/>
              </a:solidFill>
              <a:effectLst/>
              <a:latin typeface="Times New Roman" panose="02020603050405020304" pitchFamily="18" charset="0"/>
              <a:cs typeface="Times New Roman" panose="02020603050405020304" pitchFamily="18" charset="0"/>
            </a:endParaRPr>
          </a:p>
          <a:p>
            <a:r>
              <a:rPr lang="en-US" sz="2500" b="0" i="0" dirty="0">
                <a:solidFill>
                  <a:srgbClr val="0D0D0D"/>
                </a:solidFill>
                <a:effectLst/>
                <a:latin typeface="Times New Roman" panose="02020603050405020304" pitchFamily="18" charset="0"/>
                <a:cs typeface="Times New Roman" panose="02020603050405020304" pitchFamily="18" charset="0"/>
              </a:rPr>
              <a:t>With </a:t>
            </a:r>
            <a:r>
              <a:rPr lang="en-US" sz="2500" b="0" i="0" kern="1200" dirty="0">
                <a:solidFill>
                  <a:srgbClr val="0D0D0D"/>
                </a:solidFill>
                <a:effectLst/>
                <a:latin typeface="Times New Roman" panose="02020603050405020304" pitchFamily="18" charset="0"/>
                <a:ea typeface="+mn-ea"/>
                <a:cs typeface="Times New Roman" panose="02020603050405020304" pitchFamily="18" charset="0"/>
              </a:rPr>
              <a:t>Music Web Application</a:t>
            </a:r>
            <a:r>
              <a:rPr lang="en-US" sz="2500" b="0" i="0" dirty="0">
                <a:solidFill>
                  <a:srgbClr val="0D0D0D"/>
                </a:solidFill>
                <a:effectLst/>
                <a:latin typeface="Times New Roman" panose="02020603050405020304" pitchFamily="18" charset="0"/>
                <a:cs typeface="Times New Roman" panose="02020603050405020304" pitchFamily="18" charset="0"/>
              </a:rPr>
              <a:t>, users can discover new music, stream their favorite songs, create personalized playlists, and engage with a vibrant music community all within a sleek and intuitive interface. By leveraging advanced features such as user authentication, music streaming, playlist management, and search functionality, </a:t>
            </a:r>
            <a:r>
              <a:rPr lang="en-US" sz="2500" b="0" i="0" kern="1200" dirty="0">
                <a:solidFill>
                  <a:srgbClr val="0D0D0D"/>
                </a:solidFill>
                <a:effectLst/>
                <a:latin typeface="Times New Roman" panose="02020603050405020304" pitchFamily="18" charset="0"/>
                <a:ea typeface="+mn-ea"/>
                <a:cs typeface="Times New Roman" panose="02020603050405020304" pitchFamily="18" charset="0"/>
              </a:rPr>
              <a:t>Music Web Application</a:t>
            </a:r>
            <a:r>
              <a:rPr lang="en-US" sz="2500" b="0" i="0" dirty="0">
                <a:solidFill>
                  <a:srgbClr val="0D0D0D"/>
                </a:solidFill>
                <a:effectLst/>
                <a:latin typeface="Times New Roman" panose="02020603050405020304" pitchFamily="18" charset="0"/>
                <a:cs typeface="Times New Roman" panose="02020603050405020304" pitchFamily="18" charset="0"/>
              </a:rPr>
              <a:t> sets a new standard for excellence in the realm of music web applications.</a:t>
            </a:r>
          </a:p>
          <a:p>
            <a:endParaRPr lang="en-IN" dirty="0"/>
          </a:p>
        </p:txBody>
      </p:sp>
    </p:spTree>
    <p:extLst>
      <p:ext uri="{BB962C8B-B14F-4D97-AF65-F5344CB8AC3E}">
        <p14:creationId xmlns:p14="http://schemas.microsoft.com/office/powerpoint/2010/main" val="85990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106549" y="2060209"/>
            <a:ext cx="5972612" cy="1959543"/>
          </a:xfrm>
        </p:spPr>
        <p:txBody>
          <a:bodyPr/>
          <a:lstStyle/>
          <a:p>
            <a:r>
              <a:rPr lang="en-US" sz="9000" dirty="0"/>
              <a:t>Thank you</a:t>
            </a:r>
            <a:br>
              <a:rPr lang="en-US" dirty="0"/>
            </a:br>
            <a:endParaRPr lang="en-US" dirty="0"/>
          </a:p>
        </p:txBody>
      </p:sp>
      <p:pic>
        <p:nvPicPr>
          <p:cNvPr id="4" name="Picture 3">
            <a:extLst>
              <a:ext uri="{FF2B5EF4-FFF2-40B4-BE49-F238E27FC236}">
                <a16:creationId xmlns:a16="http://schemas.microsoft.com/office/drawing/2014/main" id="{4C9802EC-C960-4776-8B76-41147F630E05}"/>
              </a:ext>
            </a:extLst>
          </p:cNvPr>
          <p:cNvPicPr>
            <a:picLocks noChangeAspect="1"/>
          </p:cNvPicPr>
          <p:nvPr/>
        </p:nvPicPr>
        <p:blipFill>
          <a:blip r:embed="rId3"/>
          <a:stretch>
            <a:fillRect/>
          </a:stretch>
        </p:blipFill>
        <p:spPr>
          <a:xfrm>
            <a:off x="9837018" y="1"/>
            <a:ext cx="2354981" cy="765941"/>
          </a:xfrm>
          <a:prstGeom prst="rect">
            <a:avLst/>
          </a:prstGeom>
        </p:spPr>
      </p:pic>
      <p:pic>
        <p:nvPicPr>
          <p:cNvPr id="10" name="Picture 9">
            <a:extLst>
              <a:ext uri="{FF2B5EF4-FFF2-40B4-BE49-F238E27FC236}">
                <a16:creationId xmlns:a16="http://schemas.microsoft.com/office/drawing/2014/main" id="{8BF18BE6-37EC-43C5-BC51-6841A3FD12AA}"/>
              </a:ext>
            </a:extLst>
          </p:cNvPr>
          <p:cNvPicPr>
            <a:picLocks noChangeAspect="1"/>
          </p:cNvPicPr>
          <p:nvPr/>
        </p:nvPicPr>
        <p:blipFill>
          <a:blip r:embed="rId3"/>
          <a:stretch>
            <a:fillRect/>
          </a:stretch>
        </p:blipFill>
        <p:spPr>
          <a:xfrm>
            <a:off x="3743824" y="3429000"/>
            <a:ext cx="4698063" cy="1528012"/>
          </a:xfrm>
          <a:prstGeom prst="rect">
            <a:avLst/>
          </a:prstGeom>
        </p:spPr>
      </p:pic>
      <p:sp>
        <p:nvSpPr>
          <p:cNvPr id="12" name="TextBox 11">
            <a:extLst>
              <a:ext uri="{FF2B5EF4-FFF2-40B4-BE49-F238E27FC236}">
                <a16:creationId xmlns:a16="http://schemas.microsoft.com/office/drawing/2014/main" id="{518993C9-713B-4ED1-A0E1-91FCA0E64003}"/>
              </a:ext>
            </a:extLst>
          </p:cNvPr>
          <p:cNvSpPr txBox="1"/>
          <p:nvPr/>
        </p:nvSpPr>
        <p:spPr>
          <a:xfrm>
            <a:off x="-23999" y="6211669"/>
            <a:ext cx="6116854" cy="646331"/>
          </a:xfrm>
          <a:prstGeom prst="rect">
            <a:avLst/>
          </a:prstGeom>
          <a:noFill/>
        </p:spPr>
        <p:txBody>
          <a:bodyPr wrap="square">
            <a:spAutoFit/>
          </a:bodyPr>
          <a:lstStyle/>
          <a:p>
            <a:r>
              <a:rPr lang="en-IN" dirty="0"/>
              <a:t>AICTE Student ID: STU62de132b9ab1c1658721067 </a:t>
            </a:r>
          </a:p>
          <a:p>
            <a:r>
              <a:rPr lang="en-IN" dirty="0"/>
              <a:t>AICTE Internship ID: INTERNSHIP_170003939765548ae545859 </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519764" y="837398"/>
            <a:ext cx="11011301" cy="5380522"/>
          </a:xfrm>
        </p:spPr>
        <p:txBody>
          <a:bodyPr/>
          <a:lstStyle/>
          <a:p>
            <a:pPr algn="ctr"/>
            <a:r>
              <a:rPr lang="en-US" dirty="0">
                <a:solidFill>
                  <a:schemeClr val="tx1">
                    <a:lumMod val="50000"/>
                  </a:schemeClr>
                </a:solidFill>
              </a:rPr>
              <a:t>Project Title</a:t>
            </a:r>
            <a:br>
              <a:rPr lang="en-US" dirty="0">
                <a:solidFill>
                  <a:schemeClr val="tx1">
                    <a:lumMod val="50000"/>
                  </a:schemeClr>
                </a:solidFill>
              </a:rPr>
            </a:br>
            <a:r>
              <a:rPr lang="en-US" b="1" dirty="0">
                <a:solidFill>
                  <a:schemeClr val="tx1">
                    <a:lumMod val="50000"/>
                  </a:schemeClr>
                </a:solidFill>
              </a:rPr>
              <a:t>Music Web Application using Django Framework (FSWD)</a:t>
            </a:r>
            <a:br>
              <a:rPr lang="en-US" dirty="0">
                <a:solidFill>
                  <a:schemeClr val="tx1">
                    <a:lumMod val="50000"/>
                  </a:schemeClr>
                </a:solidFill>
              </a:rPr>
            </a:br>
            <a:br>
              <a:rPr lang="en-US" dirty="0">
                <a:solidFill>
                  <a:schemeClr val="tx1">
                    <a:lumMod val="50000"/>
                  </a:schemeClr>
                </a:solidFill>
              </a:rPr>
            </a:br>
            <a:r>
              <a:rPr lang="en-US" dirty="0">
                <a:solidFill>
                  <a:schemeClr val="tx1">
                    <a:lumMod val="50000"/>
                  </a:schemeClr>
                </a:solidFill>
              </a:rPr>
              <a:t>Abstract | Problem Statement | Project Overview | Proposed Solution | Technology Used | Modelling &amp; Results | Conclusion | Q&amp;A</a:t>
            </a:r>
          </a:p>
        </p:txBody>
      </p:sp>
      <p:pic>
        <p:nvPicPr>
          <p:cNvPr id="7" name="Picture 6">
            <a:extLst>
              <a:ext uri="{FF2B5EF4-FFF2-40B4-BE49-F238E27FC236}">
                <a16:creationId xmlns:a16="http://schemas.microsoft.com/office/drawing/2014/main" id="{813BC17F-2922-4FDF-899B-C3E1E9FC6540}"/>
              </a:ext>
            </a:extLst>
          </p:cNvPr>
          <p:cNvPicPr>
            <a:picLocks noChangeAspect="1"/>
          </p:cNvPicPr>
          <p:nvPr/>
        </p:nvPicPr>
        <p:blipFill>
          <a:blip r:embed="rId3"/>
          <a:stretch>
            <a:fillRect/>
          </a:stretch>
        </p:blipFill>
        <p:spPr>
          <a:xfrm>
            <a:off x="9837018" y="1"/>
            <a:ext cx="2354981" cy="765941"/>
          </a:xfrm>
          <a:prstGeom prst="rect">
            <a:avLst/>
          </a:prstGeom>
        </p:spPr>
      </p:pic>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721895" y="802105"/>
            <a:ext cx="11020925" cy="5694947"/>
          </a:xfrm>
        </p:spPr>
        <p:txBody>
          <a:bodyPr/>
          <a:lstStyle/>
          <a:p>
            <a:pPr algn="l"/>
            <a:r>
              <a:rPr lang="en-US" sz="4500" dirty="0">
                <a:solidFill>
                  <a:schemeClr val="tx1">
                    <a:lumMod val="50000"/>
                  </a:schemeClr>
                </a:solidFill>
              </a:rPr>
              <a:t>Abstract</a:t>
            </a:r>
            <a:br>
              <a:rPr lang="en-US" dirty="0"/>
            </a:br>
            <a:br>
              <a:rPr lang="en-US" dirty="0"/>
            </a:br>
            <a:r>
              <a:rPr lang="en-US" sz="2800" dirty="0"/>
              <a:t>1. </a:t>
            </a:r>
            <a:r>
              <a:rPr lang="en-US" sz="2500" b="0" i="0" dirty="0">
                <a:solidFill>
                  <a:srgbClr val="0D0D0D"/>
                </a:solidFill>
                <a:effectLst/>
                <a:latin typeface="Times New Roman" panose="02020603050405020304" pitchFamily="18" charset="0"/>
                <a:cs typeface="Times New Roman" panose="02020603050405020304" pitchFamily="18" charset="0"/>
              </a:rPr>
              <a:t>Explore the utilization of Django, a powerful Python web framework, in the development of music web applications.</a:t>
            </a:r>
            <a:br>
              <a:rPr lang="en-US" sz="2500" b="0" i="0" dirty="0">
                <a:solidFill>
                  <a:srgbClr val="0D0D0D"/>
                </a:solidFill>
                <a:effectLst/>
                <a:latin typeface="Times New Roman" panose="02020603050405020304" pitchFamily="18" charset="0"/>
                <a:cs typeface="Times New Roman" panose="02020603050405020304" pitchFamily="18" charset="0"/>
              </a:rPr>
            </a:br>
            <a:br>
              <a:rPr lang="en-US" sz="2500" b="0" i="0" dirty="0">
                <a:solidFill>
                  <a:srgbClr val="0D0D0D"/>
                </a:solidFill>
                <a:effectLst/>
                <a:latin typeface="Times New Roman" panose="02020603050405020304" pitchFamily="18" charset="0"/>
                <a:cs typeface="Times New Roman" panose="02020603050405020304" pitchFamily="18" charset="0"/>
              </a:rPr>
            </a:br>
            <a:r>
              <a:rPr lang="en-US" sz="2800" dirty="0"/>
              <a:t>2. </a:t>
            </a:r>
            <a:r>
              <a:rPr lang="en-US" sz="2500" b="0" i="0" dirty="0">
                <a:solidFill>
                  <a:srgbClr val="0D0D0D"/>
                </a:solidFill>
                <a:effectLst/>
                <a:latin typeface="Times New Roman" panose="02020603050405020304" pitchFamily="18" charset="0"/>
                <a:cs typeface="Times New Roman" panose="02020603050405020304" pitchFamily="18" charset="0"/>
              </a:rPr>
              <a:t>Highlight the key features and benefits of Django that make it an ideal choice for building dynamic and scalable platforms.</a:t>
            </a:r>
            <a:br>
              <a:rPr lang="en-US" sz="2500" b="0" i="0" dirty="0">
                <a:solidFill>
                  <a:srgbClr val="0D0D0D"/>
                </a:solidFill>
                <a:effectLst/>
                <a:latin typeface="Times New Roman" panose="02020603050405020304" pitchFamily="18" charset="0"/>
                <a:cs typeface="Times New Roman" panose="02020603050405020304" pitchFamily="18" charset="0"/>
              </a:rPr>
            </a:br>
            <a:br>
              <a:rPr lang="en-US" sz="2500" b="0" i="0" dirty="0">
                <a:solidFill>
                  <a:srgbClr val="0D0D0D"/>
                </a:solidFill>
                <a:effectLst/>
                <a:latin typeface="Times New Roman" panose="02020603050405020304" pitchFamily="18" charset="0"/>
                <a:cs typeface="Times New Roman" panose="02020603050405020304" pitchFamily="18" charset="0"/>
              </a:rPr>
            </a:br>
            <a:r>
              <a:rPr lang="en-US" sz="2800" dirty="0"/>
              <a:t>3.</a:t>
            </a:r>
            <a:r>
              <a:rPr lang="en-US" sz="2400" dirty="0"/>
              <a:t> </a:t>
            </a:r>
            <a:r>
              <a:rPr lang="en-US" sz="2500" b="0" i="0" dirty="0">
                <a:solidFill>
                  <a:srgbClr val="0D0D0D"/>
                </a:solidFill>
                <a:effectLst/>
                <a:latin typeface="Times New Roman" panose="02020603050405020304" pitchFamily="18" charset="0"/>
                <a:cs typeface="Times New Roman" panose="02020603050405020304" pitchFamily="18" charset="0"/>
              </a:rPr>
              <a:t>Emphasize the importance of these features in providing a seamless and enjoyable user experience for music enthusiasts.</a:t>
            </a:r>
            <a:br>
              <a:rPr lang="en-US" sz="2500" dirty="0">
                <a:latin typeface="Times New Roman" panose="02020603050405020304" pitchFamily="18" charset="0"/>
                <a:cs typeface="Times New Roman" panose="02020603050405020304" pitchFamily="18" charset="0"/>
              </a:rPr>
            </a:br>
            <a:br>
              <a:rPr lang="en-US" sz="2500" dirty="0">
                <a:latin typeface="Times New Roman" panose="02020603050405020304" pitchFamily="18" charset="0"/>
                <a:cs typeface="Times New Roman" panose="02020603050405020304" pitchFamily="18" charset="0"/>
              </a:rPr>
            </a:br>
            <a:r>
              <a:rPr lang="en-US" sz="2800" dirty="0"/>
              <a:t>4.</a:t>
            </a:r>
            <a:r>
              <a:rPr lang="en-US" sz="2400" dirty="0"/>
              <a:t> </a:t>
            </a:r>
            <a:r>
              <a:rPr lang="en-US" sz="2500" b="0" i="0" dirty="0">
                <a:solidFill>
                  <a:srgbClr val="0D0D0D"/>
                </a:solidFill>
                <a:effectLst/>
                <a:latin typeface="Times New Roman" panose="02020603050405020304" pitchFamily="18" charset="0"/>
                <a:cs typeface="Times New Roman" panose="02020603050405020304" pitchFamily="18" charset="0"/>
              </a:rPr>
              <a:t>We'll delve into the essential features of our Music Web App, emphasizing user authentication, music streaming capabilities, playlist management functionalities, and advanced search options.</a:t>
            </a:r>
            <a:br>
              <a:rPr lang="en-US" dirty="0"/>
            </a:br>
            <a:endParaRPr lang="en-US" dirty="0"/>
          </a:p>
        </p:txBody>
      </p:sp>
      <p:pic>
        <p:nvPicPr>
          <p:cNvPr id="9" name="Picture 8">
            <a:extLst>
              <a:ext uri="{FF2B5EF4-FFF2-40B4-BE49-F238E27FC236}">
                <a16:creationId xmlns:a16="http://schemas.microsoft.com/office/drawing/2014/main" id="{155B59D5-C2C3-4E1E-A3E6-8A91BCD7D066}"/>
              </a:ext>
            </a:extLst>
          </p:cNvPr>
          <p:cNvPicPr>
            <a:picLocks noChangeAspect="1"/>
          </p:cNvPicPr>
          <p:nvPr/>
        </p:nvPicPr>
        <p:blipFill>
          <a:blip r:embed="rId3"/>
          <a:stretch>
            <a:fillRect/>
          </a:stretch>
        </p:blipFill>
        <p:spPr>
          <a:xfrm>
            <a:off x="9837018" y="1"/>
            <a:ext cx="2354981" cy="765941"/>
          </a:xfrm>
          <a:prstGeom prst="rect">
            <a:avLst/>
          </a:prstGeo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0FE6FE-DD04-4957-9108-188E403D6FB5}"/>
              </a:ext>
            </a:extLst>
          </p:cNvPr>
          <p:cNvPicPr>
            <a:picLocks noChangeAspect="1"/>
          </p:cNvPicPr>
          <p:nvPr/>
        </p:nvPicPr>
        <p:blipFill>
          <a:blip r:embed="rId3"/>
          <a:stretch>
            <a:fillRect/>
          </a:stretch>
        </p:blipFill>
        <p:spPr>
          <a:xfrm>
            <a:off x="9837018" y="1"/>
            <a:ext cx="2354981" cy="765941"/>
          </a:xfrm>
          <a:prstGeom prst="rect">
            <a:avLst/>
          </a:prstGeom>
        </p:spPr>
      </p:pic>
      <p:sp>
        <p:nvSpPr>
          <p:cNvPr id="13" name="TextBox 12">
            <a:extLst>
              <a:ext uri="{FF2B5EF4-FFF2-40B4-BE49-F238E27FC236}">
                <a16:creationId xmlns:a16="http://schemas.microsoft.com/office/drawing/2014/main" id="{4DA17919-3D49-4671-B957-8704DF551499}"/>
              </a:ext>
            </a:extLst>
          </p:cNvPr>
          <p:cNvSpPr txBox="1"/>
          <p:nvPr/>
        </p:nvSpPr>
        <p:spPr>
          <a:xfrm>
            <a:off x="527785" y="765942"/>
            <a:ext cx="11136430" cy="6232475"/>
          </a:xfrm>
          <a:prstGeom prst="rect">
            <a:avLst/>
          </a:prstGeom>
          <a:noFill/>
        </p:spPr>
        <p:txBody>
          <a:bodyPr wrap="square">
            <a:spAutoFit/>
          </a:bodyPr>
          <a:lstStyle/>
          <a:p>
            <a:pPr algn="l"/>
            <a:r>
              <a:rPr lang="en-US" sz="4500" dirty="0">
                <a:solidFill>
                  <a:schemeClr val="tx1">
                    <a:lumMod val="50000"/>
                  </a:schemeClr>
                </a:solidFill>
                <a:latin typeface="+mj-lt"/>
              </a:rPr>
              <a:t>Problem Statement</a:t>
            </a:r>
            <a:br>
              <a:rPr lang="en-US" dirty="0"/>
            </a:br>
            <a:br>
              <a:rPr lang="en-US" dirty="0"/>
            </a:br>
            <a:r>
              <a:rPr lang="en-US" sz="2500" b="0" i="0" dirty="0">
                <a:solidFill>
                  <a:srgbClr val="0D0D0D"/>
                </a:solidFill>
                <a:effectLst/>
                <a:latin typeface="Times New Roman" panose="02020603050405020304" pitchFamily="18" charset="0"/>
                <a:cs typeface="Times New Roman" panose="02020603050405020304" pitchFamily="18" charset="0"/>
              </a:rPr>
              <a:t>In today's digital landscape, music enthusiasts seek immersive and personalized experiences through online platforms. However, existing music streaming services often lack the flexibility and customization options desired by users. Additionally, developers face challenges in creating dynamic web applications that seamlessly integrate frontend and backend components while ensuring scalability and performance.</a:t>
            </a:r>
          </a:p>
          <a:p>
            <a:pPr algn="l"/>
            <a:endParaRPr lang="en-US" sz="2500" b="0" i="0" dirty="0">
              <a:solidFill>
                <a:srgbClr val="0D0D0D"/>
              </a:solidFill>
              <a:effectLst/>
              <a:latin typeface="Times New Roman" panose="02020603050405020304" pitchFamily="18" charset="0"/>
              <a:cs typeface="Times New Roman" panose="02020603050405020304" pitchFamily="18" charset="0"/>
            </a:endParaRPr>
          </a:p>
          <a:p>
            <a:pPr algn="l"/>
            <a:r>
              <a:rPr lang="en-US" sz="2500" b="0" i="0" dirty="0">
                <a:solidFill>
                  <a:srgbClr val="0D0D0D"/>
                </a:solidFill>
                <a:effectLst/>
                <a:latin typeface="Times New Roman" panose="02020603050405020304" pitchFamily="18" charset="0"/>
                <a:cs typeface="Times New Roman" panose="02020603050405020304" pitchFamily="18" charset="0"/>
              </a:rPr>
              <a:t>To address these challenges, there is a need to develop a robust Music Web Application that leverages the Django framework to provide a comprehensive solution for music lovers. This application should offer advanced features such as user authentication, music streaming, playlist management, and efficient search functionalities, all within an intuitive and user-friendly interface.</a:t>
            </a:r>
          </a:p>
          <a:p>
            <a:br>
              <a:rPr lang="en-US" dirty="0"/>
            </a:br>
            <a:endParaRPr lang="en-IN"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9" name="TextBox 8">
            <a:extLst>
              <a:ext uri="{FF2B5EF4-FFF2-40B4-BE49-F238E27FC236}">
                <a16:creationId xmlns:a16="http://schemas.microsoft.com/office/drawing/2014/main" id="{2071C6BC-8151-4259-8BF8-DCA8EB9A0867}"/>
              </a:ext>
            </a:extLst>
          </p:cNvPr>
          <p:cNvSpPr txBox="1"/>
          <p:nvPr/>
        </p:nvSpPr>
        <p:spPr>
          <a:xfrm>
            <a:off x="527785" y="765942"/>
            <a:ext cx="11136430" cy="5186035"/>
          </a:xfrm>
          <a:prstGeom prst="rect">
            <a:avLst/>
          </a:prstGeom>
          <a:noFill/>
        </p:spPr>
        <p:txBody>
          <a:bodyPr wrap="square">
            <a:spAutoFit/>
          </a:bodyPr>
          <a:lstStyle/>
          <a:p>
            <a:r>
              <a:rPr lang="en-US" sz="4500" dirty="0">
                <a:solidFill>
                  <a:schemeClr val="tx1">
                    <a:lumMod val="50000"/>
                  </a:schemeClr>
                </a:solidFill>
                <a:latin typeface="+mj-lt"/>
              </a:rPr>
              <a:t>Project Overview</a:t>
            </a:r>
            <a:br>
              <a:rPr lang="en-US" dirty="0"/>
            </a:br>
            <a:br>
              <a:rPr lang="en-US" dirty="0"/>
            </a:br>
            <a:r>
              <a:rPr lang="en-US" sz="2500" b="0" i="0" dirty="0">
                <a:solidFill>
                  <a:srgbClr val="0D0D0D"/>
                </a:solidFill>
                <a:effectLst/>
                <a:latin typeface="Times New Roman" panose="02020603050405020304" pitchFamily="18" charset="0"/>
                <a:cs typeface="Times New Roman" panose="02020603050405020304" pitchFamily="18" charset="0"/>
              </a:rPr>
              <a:t>The Music Web Application project aims to develop a comprehensive platform for music enthusiasts, leveraging the Django framework to deliver a seamless and personalized user experience. This application will provide advanced features such as user authentication, music streaming, playlist management, and efficient search functionalities, catering to the diverse needs of users.</a:t>
            </a:r>
          </a:p>
          <a:p>
            <a:endParaRPr lang="en-US" sz="2500" dirty="0">
              <a:solidFill>
                <a:srgbClr val="0D0D0D"/>
              </a:solidFill>
              <a:latin typeface="Times New Roman" panose="02020603050405020304" pitchFamily="18" charset="0"/>
              <a:cs typeface="Times New Roman" panose="02020603050405020304" pitchFamily="18" charset="0"/>
            </a:endParaRPr>
          </a:p>
          <a:p>
            <a:r>
              <a:rPr lang="en-US" sz="2500" b="0" i="0" dirty="0">
                <a:solidFill>
                  <a:srgbClr val="0D0D0D"/>
                </a:solidFill>
                <a:effectLst/>
                <a:latin typeface="Times New Roman" panose="02020603050405020304" pitchFamily="18" charset="0"/>
                <a:cs typeface="Times New Roman" panose="02020603050405020304" pitchFamily="18" charset="0"/>
              </a:rPr>
              <a:t>By developing a Music Web Application with Django, the project aims to provide a versatile and scalable platform that redefines the way users discover, stream, and interact with music online, setting a new standard for excellence in web application development.</a:t>
            </a:r>
            <a:br>
              <a:rPr lang="en-US" dirty="0"/>
            </a:br>
            <a:endParaRPr lang="en-IN" dirty="0"/>
          </a:p>
        </p:txBody>
      </p:sp>
      <p:pic>
        <p:nvPicPr>
          <p:cNvPr id="10" name="Picture 9">
            <a:extLst>
              <a:ext uri="{FF2B5EF4-FFF2-40B4-BE49-F238E27FC236}">
                <a16:creationId xmlns:a16="http://schemas.microsoft.com/office/drawing/2014/main" id="{3BBEEE96-E1A9-40C7-8955-4CFDC7EC19B8}"/>
              </a:ext>
            </a:extLst>
          </p:cNvPr>
          <p:cNvPicPr>
            <a:picLocks noChangeAspect="1"/>
          </p:cNvPicPr>
          <p:nvPr/>
        </p:nvPicPr>
        <p:blipFill>
          <a:blip r:embed="rId3"/>
          <a:stretch>
            <a:fillRect/>
          </a:stretch>
        </p:blipFill>
        <p:spPr>
          <a:xfrm>
            <a:off x="9837018" y="1"/>
            <a:ext cx="2354981" cy="765941"/>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038AB14-1BC5-45A0-A167-10291F838595}"/>
              </a:ext>
            </a:extLst>
          </p:cNvPr>
          <p:cNvSpPr txBox="1"/>
          <p:nvPr/>
        </p:nvSpPr>
        <p:spPr>
          <a:xfrm>
            <a:off x="181276" y="765942"/>
            <a:ext cx="11763676" cy="5463034"/>
          </a:xfrm>
          <a:prstGeom prst="rect">
            <a:avLst/>
          </a:prstGeom>
          <a:noFill/>
        </p:spPr>
        <p:txBody>
          <a:bodyPr wrap="square">
            <a:spAutoFit/>
          </a:bodyPr>
          <a:lstStyle/>
          <a:p>
            <a:pPr algn="l">
              <a:buFont typeface="+mj-lt"/>
              <a:buAutoNum type="arabicPeriod"/>
            </a:pPr>
            <a:r>
              <a:rPr lang="en-US" sz="4500" dirty="0">
                <a:solidFill>
                  <a:schemeClr val="tx1">
                    <a:lumMod val="50000"/>
                  </a:schemeClr>
                </a:solidFill>
                <a:latin typeface="+mj-lt"/>
              </a:rPr>
              <a:t>Proposed Solution</a:t>
            </a:r>
            <a:br>
              <a:rPr lang="en-US" dirty="0"/>
            </a:br>
            <a:br>
              <a:rPr lang="en-US" dirty="0"/>
            </a:br>
            <a:r>
              <a:rPr lang="en-US" sz="2200" b="1" i="0" dirty="0">
                <a:solidFill>
                  <a:srgbClr val="0D0D0D"/>
                </a:solidFill>
                <a:effectLst/>
                <a:latin typeface="Times New Roman" panose="02020603050405020304" pitchFamily="18" charset="0"/>
                <a:cs typeface="Times New Roman" panose="02020603050405020304" pitchFamily="18" charset="0"/>
              </a:rPr>
              <a:t>1.User Authentication and Profile Management:</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0D0D0D"/>
                </a:solidFill>
                <a:effectLst/>
                <a:latin typeface="Times New Roman" panose="02020603050405020304" pitchFamily="18" charset="0"/>
                <a:cs typeface="Times New Roman" panose="02020603050405020304" pitchFamily="18" charset="0"/>
              </a:rPr>
              <a:t>Users can create accounts, log in securely, and manage their profiles.</a:t>
            </a:r>
          </a:p>
          <a:p>
            <a:pPr marL="742950" lvl="1" indent="-285750" algn="l">
              <a:buFont typeface="+mj-lt"/>
              <a:buAutoNum type="arabicPeriod"/>
            </a:pPr>
            <a:r>
              <a:rPr lang="en-US" sz="2200" b="0" i="0" dirty="0">
                <a:solidFill>
                  <a:srgbClr val="0D0D0D"/>
                </a:solidFill>
                <a:effectLst/>
                <a:latin typeface="Times New Roman" panose="02020603050405020304" pitchFamily="18" charset="0"/>
                <a:cs typeface="Times New Roman" panose="02020603050405020304" pitchFamily="18" charset="0"/>
              </a:rPr>
              <a:t>Personalized user profiles allow users to track their listening history, favorite artists, and playlists.</a:t>
            </a: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Music Streaming:</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0D0D0D"/>
                </a:solidFill>
                <a:effectLst/>
                <a:latin typeface="Times New Roman" panose="02020603050405020304" pitchFamily="18" charset="0"/>
                <a:cs typeface="Times New Roman" panose="02020603050405020304" pitchFamily="18" charset="0"/>
              </a:rPr>
              <a:t>Extensive library of songs spanning various genres, artists, and albums.</a:t>
            </a:r>
          </a:p>
          <a:p>
            <a:pPr marL="742950" lvl="1" indent="-285750" algn="l">
              <a:buFont typeface="+mj-lt"/>
              <a:buAutoNum type="arabicPeriod"/>
            </a:pPr>
            <a:r>
              <a:rPr lang="en-US" sz="2200" b="0" i="0" dirty="0">
                <a:solidFill>
                  <a:srgbClr val="0D0D0D"/>
                </a:solidFill>
                <a:effectLst/>
                <a:latin typeface="Times New Roman" panose="02020603050405020304" pitchFamily="18" charset="0"/>
                <a:cs typeface="Times New Roman" panose="02020603050405020304" pitchFamily="18" charset="0"/>
              </a:rPr>
              <a:t>Seamless streaming experience with high-quality audio playback.</a:t>
            </a: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Playlist Creation and Management:</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0D0D0D"/>
                </a:solidFill>
                <a:effectLst/>
                <a:latin typeface="Times New Roman" panose="02020603050405020304" pitchFamily="18" charset="0"/>
                <a:cs typeface="Times New Roman" panose="02020603050405020304" pitchFamily="18" charset="0"/>
              </a:rPr>
              <a:t>Users can create custom playlists, add or remove songs, and reorder tracks according to their preferences.</a:t>
            </a:r>
          </a:p>
          <a:p>
            <a:pPr marL="742950" lvl="1" indent="-285750" algn="l">
              <a:buFont typeface="+mj-lt"/>
              <a:buAutoNum type="arabicPeriod"/>
            </a:pPr>
            <a:r>
              <a:rPr lang="en-US" sz="2200" b="0" i="0" dirty="0">
                <a:solidFill>
                  <a:srgbClr val="0D0D0D"/>
                </a:solidFill>
                <a:effectLst/>
                <a:latin typeface="Times New Roman" panose="02020603050405020304" pitchFamily="18" charset="0"/>
                <a:cs typeface="Times New Roman" panose="02020603050405020304" pitchFamily="18" charset="0"/>
              </a:rPr>
              <a:t>Collaborative playlist feature enables users to share and collaborate on playlists with friends.</a:t>
            </a: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Advanced Search Functionality:</a:t>
            </a:r>
            <a:endParaRPr lang="en-US" sz="22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0D0D0D"/>
                </a:solidFill>
                <a:effectLst/>
                <a:latin typeface="Times New Roman" panose="02020603050405020304" pitchFamily="18" charset="0"/>
                <a:cs typeface="Times New Roman" panose="02020603050405020304" pitchFamily="18" charset="0"/>
              </a:rPr>
              <a:t>Robust search capabilities allow users to discover music by genre, artist, album, or song title.</a:t>
            </a:r>
          </a:p>
        </p:txBody>
      </p:sp>
      <p:pic>
        <p:nvPicPr>
          <p:cNvPr id="9" name="Picture 8">
            <a:extLst>
              <a:ext uri="{FF2B5EF4-FFF2-40B4-BE49-F238E27FC236}">
                <a16:creationId xmlns:a16="http://schemas.microsoft.com/office/drawing/2014/main" id="{D58A73B5-14F2-4DF3-BC81-777D6CB4F516}"/>
              </a:ext>
            </a:extLst>
          </p:cNvPr>
          <p:cNvPicPr>
            <a:picLocks noChangeAspect="1"/>
          </p:cNvPicPr>
          <p:nvPr/>
        </p:nvPicPr>
        <p:blipFill>
          <a:blip r:embed="rId3"/>
          <a:stretch>
            <a:fillRect/>
          </a:stretch>
        </p:blipFill>
        <p:spPr>
          <a:xfrm>
            <a:off x="9837018" y="1"/>
            <a:ext cx="2354981" cy="765941"/>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12" name="TextBox 11">
            <a:extLst>
              <a:ext uri="{FF2B5EF4-FFF2-40B4-BE49-F238E27FC236}">
                <a16:creationId xmlns:a16="http://schemas.microsoft.com/office/drawing/2014/main" id="{F3CFC6FF-6026-41B0-83A3-01ADBD0E5236}"/>
              </a:ext>
            </a:extLst>
          </p:cNvPr>
          <p:cNvSpPr txBox="1"/>
          <p:nvPr/>
        </p:nvSpPr>
        <p:spPr>
          <a:xfrm>
            <a:off x="527785" y="765942"/>
            <a:ext cx="11136430" cy="6309420"/>
          </a:xfrm>
          <a:prstGeom prst="rect">
            <a:avLst/>
          </a:prstGeom>
          <a:noFill/>
        </p:spPr>
        <p:txBody>
          <a:bodyPr wrap="square">
            <a:spAutoFit/>
          </a:bodyPr>
          <a:lstStyle/>
          <a:p>
            <a:pPr algn="l"/>
            <a:r>
              <a:rPr lang="en-US" sz="4500" dirty="0">
                <a:solidFill>
                  <a:schemeClr val="tx1">
                    <a:lumMod val="50000"/>
                  </a:schemeClr>
                </a:solidFill>
                <a:latin typeface="+mj-lt"/>
              </a:rPr>
              <a:t>Technology Used</a:t>
            </a:r>
            <a:br>
              <a:rPr lang="en-US" dirty="0"/>
            </a:br>
            <a:br>
              <a:rPr lang="en-US" dirty="0"/>
            </a:br>
            <a:r>
              <a:rPr lang="en-IN" sz="1900" b="1" i="0" kern="1200" dirty="0">
                <a:solidFill>
                  <a:srgbClr val="0D0D0D"/>
                </a:solidFill>
                <a:effectLst/>
                <a:latin typeface="Times New Roman" panose="02020603050405020304" pitchFamily="18" charset="0"/>
                <a:cs typeface="Times New Roman" panose="02020603050405020304" pitchFamily="18" charset="0"/>
              </a:rPr>
              <a:t>Django Framework:</a:t>
            </a:r>
            <a:endParaRPr lang="en-IN" sz="19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0"/>
              </a:spcBef>
              <a:spcAft>
                <a:spcPts val="0"/>
              </a:spcAft>
            </a:pPr>
            <a:r>
              <a:rPr lang="en-IN" sz="1900" b="0" i="0" kern="1200" dirty="0">
                <a:solidFill>
                  <a:srgbClr val="0D0D0D"/>
                </a:solidFill>
                <a:effectLst/>
                <a:latin typeface="Times New Roman" panose="02020603050405020304" pitchFamily="18" charset="0"/>
                <a:cs typeface="Times New Roman" panose="02020603050405020304" pitchFamily="18" charset="0"/>
              </a:rPr>
              <a:t>Django serves as the backbone, providing a robust and scalable framework for web application development.</a:t>
            </a:r>
            <a:endParaRPr lang="en-IN" sz="19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0"/>
              </a:spcBef>
              <a:spcAft>
                <a:spcPts val="0"/>
              </a:spcAft>
            </a:pPr>
            <a:r>
              <a:rPr lang="en-IN" sz="1900" b="0" i="0" kern="1200" dirty="0">
                <a:solidFill>
                  <a:srgbClr val="0D0D0D"/>
                </a:solidFill>
                <a:effectLst/>
                <a:latin typeface="Times New Roman" panose="02020603050405020304" pitchFamily="18" charset="0"/>
                <a:cs typeface="Times New Roman" panose="02020603050405020304" pitchFamily="18" charset="0"/>
              </a:rPr>
              <a:t>Utilizes Django's built-in features for URL routing, template rendering, and ORM for database interactions.</a:t>
            </a:r>
            <a:endParaRPr lang="en-IN" sz="1900" dirty="0">
              <a:effectLst/>
              <a:latin typeface="Times New Roman" panose="02020603050405020304" pitchFamily="18" charset="0"/>
              <a:cs typeface="Times New Roman" panose="02020603050405020304" pitchFamily="18" charset="0"/>
            </a:endParaRPr>
          </a:p>
          <a:p>
            <a:pPr marL="0" algn="l" rtl="0" eaLnBrk="1" latinLnBrk="0" hangingPunct="1">
              <a:spcBef>
                <a:spcPts val="0"/>
              </a:spcBef>
              <a:spcAft>
                <a:spcPts val="0"/>
              </a:spcAft>
            </a:pPr>
            <a:r>
              <a:rPr lang="en-IN" sz="1900" b="1" i="0" kern="1200" dirty="0">
                <a:solidFill>
                  <a:srgbClr val="0D0D0D"/>
                </a:solidFill>
                <a:effectLst/>
                <a:latin typeface="Times New Roman" panose="02020603050405020304" pitchFamily="18" charset="0"/>
                <a:cs typeface="Times New Roman" panose="02020603050405020304" pitchFamily="18" charset="0"/>
              </a:rPr>
              <a:t>Python Programming Language:</a:t>
            </a:r>
            <a:endParaRPr lang="en-IN" sz="19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0"/>
              </a:spcBef>
              <a:spcAft>
                <a:spcPts val="0"/>
              </a:spcAft>
            </a:pPr>
            <a:r>
              <a:rPr lang="en-IN" sz="1900" b="0" i="0" kern="1200" dirty="0">
                <a:solidFill>
                  <a:srgbClr val="0D0D0D"/>
                </a:solidFill>
                <a:effectLst/>
                <a:latin typeface="Times New Roman" panose="02020603050405020304" pitchFamily="18" charset="0"/>
                <a:cs typeface="Times New Roman" panose="02020603050405020304" pitchFamily="18" charset="0"/>
              </a:rPr>
              <a:t>Python is the primary programming language used for backend development.</a:t>
            </a:r>
            <a:endParaRPr lang="en-IN" sz="19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0"/>
              </a:spcBef>
              <a:spcAft>
                <a:spcPts val="0"/>
              </a:spcAft>
            </a:pPr>
            <a:r>
              <a:rPr lang="en-IN" sz="1900" b="0" i="0" kern="1200" dirty="0">
                <a:solidFill>
                  <a:srgbClr val="0D0D0D"/>
                </a:solidFill>
                <a:effectLst/>
                <a:latin typeface="Times New Roman" panose="02020603050405020304" pitchFamily="18" charset="0"/>
                <a:cs typeface="Times New Roman" panose="02020603050405020304" pitchFamily="18" charset="0"/>
              </a:rPr>
              <a:t>Leveraged for implementing business logic, data processing, and integrating third-party APIs.</a:t>
            </a:r>
            <a:endParaRPr lang="en-IN" sz="1900" dirty="0">
              <a:effectLst/>
              <a:latin typeface="Times New Roman" panose="02020603050405020304" pitchFamily="18" charset="0"/>
              <a:cs typeface="Times New Roman" panose="02020603050405020304" pitchFamily="18" charset="0"/>
            </a:endParaRPr>
          </a:p>
          <a:p>
            <a:pPr marL="0" algn="l" rtl="0" eaLnBrk="1" latinLnBrk="0" hangingPunct="1">
              <a:spcBef>
                <a:spcPts val="0"/>
              </a:spcBef>
              <a:spcAft>
                <a:spcPts val="0"/>
              </a:spcAft>
            </a:pPr>
            <a:r>
              <a:rPr lang="en-IN" sz="1900" b="1" i="0" kern="1200" dirty="0">
                <a:solidFill>
                  <a:srgbClr val="0D0D0D"/>
                </a:solidFill>
                <a:effectLst/>
                <a:latin typeface="Times New Roman" panose="02020603050405020304" pitchFamily="18" charset="0"/>
                <a:cs typeface="Times New Roman" panose="02020603050405020304" pitchFamily="18" charset="0"/>
              </a:rPr>
              <a:t>HTML5, CSS3, JavaScript:</a:t>
            </a:r>
            <a:endParaRPr lang="en-IN" sz="19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0"/>
              </a:spcBef>
              <a:spcAft>
                <a:spcPts val="0"/>
              </a:spcAft>
            </a:pPr>
            <a:r>
              <a:rPr lang="en-IN" sz="1900" b="0" i="0" kern="1200" dirty="0">
                <a:solidFill>
                  <a:srgbClr val="0D0D0D"/>
                </a:solidFill>
                <a:effectLst/>
                <a:latin typeface="Times New Roman" panose="02020603050405020304" pitchFamily="18" charset="0"/>
                <a:cs typeface="Times New Roman" panose="02020603050405020304" pitchFamily="18" charset="0"/>
              </a:rPr>
              <a:t>HTML5, CSS3, and JavaScript are used for frontend development to create responsive and interactive user interfaces.</a:t>
            </a:r>
            <a:endParaRPr lang="en-IN" sz="19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0"/>
              </a:spcBef>
              <a:spcAft>
                <a:spcPts val="0"/>
              </a:spcAft>
            </a:pPr>
            <a:r>
              <a:rPr lang="en-IN" sz="1900" b="0" i="0" kern="1200" dirty="0">
                <a:solidFill>
                  <a:srgbClr val="0D0D0D"/>
                </a:solidFill>
                <a:effectLst/>
                <a:latin typeface="Times New Roman" panose="02020603050405020304" pitchFamily="18" charset="0"/>
                <a:cs typeface="Times New Roman" panose="02020603050405020304" pitchFamily="18" charset="0"/>
              </a:rPr>
              <a:t>Employ modern CSS frameworks like Bootstrap or Tailwind CSS for styling and layout design.</a:t>
            </a:r>
            <a:endParaRPr lang="en-IN" sz="1900" dirty="0">
              <a:effectLst/>
              <a:latin typeface="Times New Roman" panose="02020603050405020304" pitchFamily="18" charset="0"/>
              <a:cs typeface="Times New Roman" panose="02020603050405020304" pitchFamily="18" charset="0"/>
            </a:endParaRPr>
          </a:p>
          <a:p>
            <a:pPr marL="0" algn="l" rtl="0" eaLnBrk="1" latinLnBrk="0" hangingPunct="1">
              <a:spcBef>
                <a:spcPts val="0"/>
              </a:spcBef>
              <a:spcAft>
                <a:spcPts val="0"/>
              </a:spcAft>
            </a:pPr>
            <a:r>
              <a:rPr lang="en-IN" sz="1900" b="1" i="0" kern="1200" dirty="0">
                <a:solidFill>
                  <a:srgbClr val="0D0D0D"/>
                </a:solidFill>
                <a:effectLst/>
                <a:latin typeface="Times New Roman" panose="02020603050405020304" pitchFamily="18" charset="0"/>
                <a:cs typeface="Times New Roman" panose="02020603050405020304" pitchFamily="18" charset="0"/>
              </a:rPr>
              <a:t>PostgreSQL Database:</a:t>
            </a:r>
            <a:endParaRPr lang="en-IN" sz="19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0"/>
              </a:spcBef>
              <a:spcAft>
                <a:spcPts val="0"/>
              </a:spcAft>
            </a:pPr>
            <a:r>
              <a:rPr lang="en-IN" sz="1900" b="0" i="0" kern="1200" dirty="0">
                <a:solidFill>
                  <a:srgbClr val="0D0D0D"/>
                </a:solidFill>
                <a:effectLst/>
                <a:latin typeface="Times New Roman" panose="02020603050405020304" pitchFamily="18" charset="0"/>
                <a:cs typeface="Times New Roman" panose="02020603050405020304" pitchFamily="18" charset="0"/>
              </a:rPr>
              <a:t>PostgreSQL is chosen as the relational database management system (RDBMS) .</a:t>
            </a:r>
            <a:endParaRPr lang="en-IN" sz="19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0"/>
              </a:spcBef>
              <a:spcAft>
                <a:spcPts val="0"/>
              </a:spcAft>
            </a:pPr>
            <a:r>
              <a:rPr lang="en-IN" sz="1900" b="0" i="0" kern="1200" dirty="0">
                <a:solidFill>
                  <a:srgbClr val="0D0D0D"/>
                </a:solidFill>
                <a:effectLst/>
                <a:latin typeface="Times New Roman" panose="02020603050405020304" pitchFamily="18" charset="0"/>
                <a:cs typeface="Times New Roman" panose="02020603050405020304" pitchFamily="18" charset="0"/>
              </a:rPr>
              <a:t>Utilized for storing user data, music metadata, playlists, and other application-related information.</a:t>
            </a:r>
            <a:endParaRPr lang="en-IN" sz="1900" dirty="0">
              <a:effectLst/>
              <a:latin typeface="Times New Roman" panose="02020603050405020304" pitchFamily="18" charset="0"/>
              <a:cs typeface="Times New Roman" panose="02020603050405020304" pitchFamily="18" charset="0"/>
            </a:endParaRPr>
          </a:p>
          <a:p>
            <a:pPr marL="0" algn="l" rtl="0" eaLnBrk="1" latinLnBrk="0" hangingPunct="1">
              <a:spcBef>
                <a:spcPts val="0"/>
              </a:spcBef>
              <a:spcAft>
                <a:spcPts val="0"/>
              </a:spcAft>
            </a:pPr>
            <a:r>
              <a:rPr lang="en-IN" sz="1900" b="1" i="0" kern="1200" dirty="0">
                <a:solidFill>
                  <a:srgbClr val="0D0D0D"/>
                </a:solidFill>
                <a:effectLst/>
                <a:latin typeface="Times New Roman" panose="02020603050405020304" pitchFamily="18" charset="0"/>
                <a:cs typeface="Times New Roman" panose="02020603050405020304" pitchFamily="18" charset="0"/>
              </a:rPr>
              <a:t>Django REST Framework (DRF):</a:t>
            </a:r>
            <a:endParaRPr lang="en-IN" sz="19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0"/>
              </a:spcBef>
              <a:spcAft>
                <a:spcPts val="0"/>
              </a:spcAft>
            </a:pPr>
            <a:r>
              <a:rPr lang="en-IN" sz="1900" b="0" i="0" kern="1200" dirty="0">
                <a:solidFill>
                  <a:srgbClr val="0D0D0D"/>
                </a:solidFill>
                <a:effectLst/>
                <a:latin typeface="Times New Roman" panose="02020603050405020304" pitchFamily="18" charset="0"/>
                <a:cs typeface="Times New Roman" panose="02020603050405020304" pitchFamily="18" charset="0"/>
              </a:rPr>
              <a:t>DRF is used to build RESTful APIs for communication between the frontend and backend components.</a:t>
            </a:r>
            <a:endParaRPr lang="en-IN" sz="19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0"/>
              </a:spcBef>
              <a:spcAft>
                <a:spcPts val="0"/>
              </a:spcAft>
            </a:pPr>
            <a:r>
              <a:rPr lang="en-IN" sz="1900" b="0" i="0" kern="1200" dirty="0">
                <a:solidFill>
                  <a:srgbClr val="0D0D0D"/>
                </a:solidFill>
                <a:effectLst/>
                <a:latin typeface="Times New Roman" panose="02020603050405020304" pitchFamily="18" charset="0"/>
                <a:cs typeface="Times New Roman" panose="02020603050405020304" pitchFamily="18" charset="0"/>
              </a:rPr>
              <a:t>Enables seamless integration with frontend frameworks and facilitates data exchange in JSON format.</a:t>
            </a:r>
            <a:endParaRPr lang="en-IN" sz="1900" dirty="0">
              <a:effectLst/>
              <a:latin typeface="Times New Roman" panose="02020603050405020304" pitchFamily="18" charset="0"/>
              <a:cs typeface="Times New Roman" panose="02020603050405020304" pitchFamily="18" charset="0"/>
            </a:endParaRPr>
          </a:p>
          <a:p>
            <a:pPr algn="l"/>
            <a:endParaRPr lang="en-IN" b="0" i="0" dirty="0">
              <a:solidFill>
                <a:srgbClr val="0D0D0D"/>
              </a:solidFill>
              <a:effectLst/>
              <a:latin typeface="Söhne"/>
            </a:endParaRPr>
          </a:p>
        </p:txBody>
      </p:sp>
      <p:pic>
        <p:nvPicPr>
          <p:cNvPr id="13" name="Picture 12">
            <a:extLst>
              <a:ext uri="{FF2B5EF4-FFF2-40B4-BE49-F238E27FC236}">
                <a16:creationId xmlns:a16="http://schemas.microsoft.com/office/drawing/2014/main" id="{169389C6-B0E5-464F-806D-EADED9AEEC6B}"/>
              </a:ext>
            </a:extLst>
          </p:cNvPr>
          <p:cNvPicPr>
            <a:picLocks noChangeAspect="1"/>
          </p:cNvPicPr>
          <p:nvPr/>
        </p:nvPicPr>
        <p:blipFill>
          <a:blip r:embed="rId3"/>
          <a:stretch>
            <a:fillRect/>
          </a:stretch>
        </p:blipFill>
        <p:spPr>
          <a:xfrm>
            <a:off x="9837018" y="1"/>
            <a:ext cx="2354981" cy="765941"/>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6" name="Picture 5">
            <a:extLst>
              <a:ext uri="{FF2B5EF4-FFF2-40B4-BE49-F238E27FC236}">
                <a16:creationId xmlns:a16="http://schemas.microsoft.com/office/drawing/2014/main" id="{362ECE4C-0271-43D9-9D56-F18635027825}"/>
              </a:ext>
            </a:extLst>
          </p:cNvPr>
          <p:cNvPicPr>
            <a:picLocks noChangeAspect="1"/>
          </p:cNvPicPr>
          <p:nvPr/>
        </p:nvPicPr>
        <p:blipFill>
          <a:blip r:embed="rId3"/>
          <a:stretch>
            <a:fillRect/>
          </a:stretch>
        </p:blipFill>
        <p:spPr>
          <a:xfrm>
            <a:off x="9837018" y="1"/>
            <a:ext cx="2354981" cy="765941"/>
          </a:xfrm>
          <a:prstGeom prst="rect">
            <a:avLst/>
          </a:prstGeom>
        </p:spPr>
      </p:pic>
      <p:sp>
        <p:nvSpPr>
          <p:cNvPr id="13" name="TextBox 12">
            <a:extLst>
              <a:ext uri="{FF2B5EF4-FFF2-40B4-BE49-F238E27FC236}">
                <a16:creationId xmlns:a16="http://schemas.microsoft.com/office/drawing/2014/main" id="{33377F2D-31E7-4608-9035-7E86A407E1FE}"/>
              </a:ext>
            </a:extLst>
          </p:cNvPr>
          <p:cNvSpPr txBox="1"/>
          <p:nvPr/>
        </p:nvSpPr>
        <p:spPr>
          <a:xfrm>
            <a:off x="527785" y="765942"/>
            <a:ext cx="11136430" cy="784830"/>
          </a:xfrm>
          <a:prstGeom prst="rect">
            <a:avLst/>
          </a:prstGeom>
          <a:noFill/>
        </p:spPr>
        <p:txBody>
          <a:bodyPr wrap="square">
            <a:spAutoFit/>
          </a:bodyPr>
          <a:lstStyle/>
          <a:p>
            <a:r>
              <a:rPr lang="en-US" sz="4500" dirty="0">
                <a:solidFill>
                  <a:schemeClr val="tx1">
                    <a:lumMod val="50000"/>
                  </a:schemeClr>
                </a:solidFill>
                <a:latin typeface="+mj-lt"/>
              </a:rPr>
              <a:t>Modelling &amp; Result</a:t>
            </a:r>
            <a:endParaRPr lang="en-IN" dirty="0"/>
          </a:p>
        </p:txBody>
      </p:sp>
      <p:pic>
        <p:nvPicPr>
          <p:cNvPr id="3" name="Picture 2">
            <a:extLst>
              <a:ext uri="{FF2B5EF4-FFF2-40B4-BE49-F238E27FC236}">
                <a16:creationId xmlns:a16="http://schemas.microsoft.com/office/drawing/2014/main" id="{2A20AEE5-FB28-4E6E-B371-8B0BC4493AF9}"/>
              </a:ext>
            </a:extLst>
          </p:cNvPr>
          <p:cNvPicPr>
            <a:picLocks noChangeAspect="1"/>
          </p:cNvPicPr>
          <p:nvPr/>
        </p:nvPicPr>
        <p:blipFill>
          <a:blip r:embed="rId4"/>
          <a:stretch>
            <a:fillRect/>
          </a:stretch>
        </p:blipFill>
        <p:spPr>
          <a:xfrm>
            <a:off x="527784" y="1550772"/>
            <a:ext cx="9086250" cy="5111016"/>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6" name="Picture 5">
            <a:extLst>
              <a:ext uri="{FF2B5EF4-FFF2-40B4-BE49-F238E27FC236}">
                <a16:creationId xmlns:a16="http://schemas.microsoft.com/office/drawing/2014/main" id="{362ECE4C-0271-43D9-9D56-F18635027825}"/>
              </a:ext>
            </a:extLst>
          </p:cNvPr>
          <p:cNvPicPr>
            <a:picLocks noChangeAspect="1"/>
          </p:cNvPicPr>
          <p:nvPr/>
        </p:nvPicPr>
        <p:blipFill>
          <a:blip r:embed="rId3"/>
          <a:stretch>
            <a:fillRect/>
          </a:stretch>
        </p:blipFill>
        <p:spPr>
          <a:xfrm>
            <a:off x="9837018" y="1"/>
            <a:ext cx="2354981" cy="765941"/>
          </a:xfrm>
          <a:prstGeom prst="rect">
            <a:avLst/>
          </a:prstGeom>
        </p:spPr>
      </p:pic>
      <p:sp>
        <p:nvSpPr>
          <p:cNvPr id="13" name="TextBox 12">
            <a:extLst>
              <a:ext uri="{FF2B5EF4-FFF2-40B4-BE49-F238E27FC236}">
                <a16:creationId xmlns:a16="http://schemas.microsoft.com/office/drawing/2014/main" id="{33377F2D-31E7-4608-9035-7E86A407E1FE}"/>
              </a:ext>
            </a:extLst>
          </p:cNvPr>
          <p:cNvSpPr txBox="1"/>
          <p:nvPr/>
        </p:nvSpPr>
        <p:spPr>
          <a:xfrm>
            <a:off x="527785" y="765942"/>
            <a:ext cx="11136430" cy="784830"/>
          </a:xfrm>
          <a:prstGeom prst="rect">
            <a:avLst/>
          </a:prstGeom>
          <a:noFill/>
        </p:spPr>
        <p:txBody>
          <a:bodyPr wrap="square">
            <a:spAutoFit/>
          </a:bodyPr>
          <a:lstStyle/>
          <a:p>
            <a:r>
              <a:rPr lang="en-US" sz="4500" dirty="0">
                <a:solidFill>
                  <a:schemeClr val="tx1">
                    <a:lumMod val="50000"/>
                  </a:schemeClr>
                </a:solidFill>
                <a:latin typeface="+mj-lt"/>
              </a:rPr>
              <a:t>Modelling &amp; Result</a:t>
            </a:r>
            <a:endParaRPr lang="en-IN" dirty="0"/>
          </a:p>
        </p:txBody>
      </p:sp>
      <p:pic>
        <p:nvPicPr>
          <p:cNvPr id="4" name="Picture 3">
            <a:extLst>
              <a:ext uri="{FF2B5EF4-FFF2-40B4-BE49-F238E27FC236}">
                <a16:creationId xmlns:a16="http://schemas.microsoft.com/office/drawing/2014/main" id="{3CEBC084-526D-483B-AAC7-42AC9A14DCE9}"/>
              </a:ext>
            </a:extLst>
          </p:cNvPr>
          <p:cNvPicPr>
            <a:picLocks noChangeAspect="1"/>
          </p:cNvPicPr>
          <p:nvPr/>
        </p:nvPicPr>
        <p:blipFill>
          <a:blip r:embed="rId4"/>
          <a:stretch>
            <a:fillRect/>
          </a:stretch>
        </p:blipFill>
        <p:spPr>
          <a:xfrm>
            <a:off x="527785" y="1550772"/>
            <a:ext cx="9086250" cy="5111016"/>
          </a:xfrm>
          <a:prstGeom prst="rect">
            <a:avLst/>
          </a:prstGeom>
        </p:spPr>
      </p:pic>
    </p:spTree>
    <p:extLst>
      <p:ext uri="{BB962C8B-B14F-4D97-AF65-F5344CB8AC3E}">
        <p14:creationId xmlns:p14="http://schemas.microsoft.com/office/powerpoint/2010/main" val="3248311704"/>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{C65B4CBB-9002-4A2F-BD6C-90B9A41BF373}tf11964407_win32</Template>
  <TotalTime>222</TotalTime>
  <Words>933</Words>
  <Application>Microsoft Office PowerPoint</Application>
  <PresentationFormat>Widescreen</PresentationFormat>
  <Paragraphs>62</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Gill Sans Nova Light</vt:lpstr>
      <vt:lpstr>Sagona Book</vt:lpstr>
      <vt:lpstr>Söhne</vt:lpstr>
      <vt:lpstr>Times New Roman</vt:lpstr>
      <vt:lpstr>Custom</vt:lpstr>
      <vt:lpstr>NEXT GEN EMPLOYABILITY PROGRAM  CREATING A PPT  FOR MUSIC  APPLICATION   Student Name:      SURAJ       College Name:         NETAJI SUBHASH UNIVERSITY         OF TECHNOLOGY, Dwarka, Delhi Student ID: STU62de132b9ab1c1658721067</vt:lpstr>
      <vt:lpstr>Project Title Music Web Application using Django Framework (FSWD)  Abstract | Problem Statement | Project Overview | Proposed Solution | Technology Used | Modelling &amp; Results | Conclusion | Q&amp;A</vt:lpstr>
      <vt:lpstr>Abstract  1. Explore the utilization of Django, a powerful Python web framework, in the development of music web applications.  2. Highlight the key features and benefits of Django that make it an ideal choice for building dynamic and scalable platforms.  3. Emphasize the importance of these features in providing a seamless and enjoyable user experience for music enthusiasts.  4. We'll delve into the essential features of our Music Web App, emphasizing user authentication, music streaming capabilities, playlist management functionalities, and advanced search options.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  CREATING A PPT  FOR MUSIC  APPLICATION  Student Name:     College Name:  SURAJ      NETAJI SUBHASH UNIVERSITY       OF TECHNOLOGY, Dwarka, Delhi  Student ID: STU62de132b9ab1c1658721067</dc:title>
  <dc:creator>Suraj Kashyap</dc:creator>
  <cp:lastModifiedBy>Suraj Kashyap</cp:lastModifiedBy>
  <cp:revision>9</cp:revision>
  <dcterms:created xsi:type="dcterms:W3CDTF">2024-03-29T06:35:12Z</dcterms:created>
  <dcterms:modified xsi:type="dcterms:W3CDTF">2024-03-29T10:34:59Z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