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png" ContentType="image/png"/>
  <Override PartName="/ppt/media/image2.png" ContentType="image/pn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9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Для перемещения страницы щёлкните мышью</a:t>
            </a:r>
            <a:endParaRPr b="0" lang="ru-RU" sz="44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формата примечаний щёлкните мышью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&lt;верхний колонтитул&gt;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C2DFDDD4-AA58-4718-AAB1-92D04F4023A6}" type="slidenum"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&lt;номер&gt;</a:t>
            </a:fld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E11E659-069C-4266-A4FF-C8956B6EFB1B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B540204-F815-4C77-BB23-69F646B1BFC5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4C6B008-4BDC-4EB2-BF4B-3E1B2D896216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BED1990-352C-4596-ACC9-D11539F9A37B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7D6488D-A137-40EB-A76E-EF554A68BA7D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320880E-D68F-4339-B6D2-3F1CE05D18E4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31DDA81-B548-4269-9DA9-42E6452670CC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ddd6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efece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Для правки текста заглавия щёлкните мышью</a:t>
            </a:r>
            <a:endParaRPr b="0" lang="ru-RU" sz="44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Для правки структуры щёлкните мышью</a:t>
            </a:r>
            <a:endParaRPr b="0" lang="ru-RU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Второй уровень структуры</a:t>
            </a:r>
            <a:endParaRPr b="0" lang="ru-RU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Третий уровень структуры</a:t>
            </a:r>
            <a:endParaRPr b="0" lang="ru-RU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Четвёртый уровень структуры</a:t>
            </a:r>
            <a:endParaRPr b="0" lang="ru-RU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Пятый уровень структуры</a:t>
            </a:r>
            <a:endParaRPr b="0" lang="ru-RU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Шестой уровень структуры</a:t>
            </a:r>
            <a:endParaRPr b="0" lang="ru-RU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Седьмой уровень структуры</a:t>
            </a:r>
            <a:endParaRPr b="0" lang="ru-RU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ddd6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efece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Для правки текста заглавия щёлкните мышью</a:t>
            </a:r>
            <a:endParaRPr b="0" lang="ru-RU" sz="44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Для правки структуры щёлкните мышью</a:t>
            </a:r>
            <a:endParaRPr b="0" lang="ru-RU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Второй уровень структуры</a:t>
            </a:r>
            <a:endParaRPr b="0" lang="ru-RU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Третий уровень структуры</a:t>
            </a:r>
            <a:endParaRPr b="0" lang="ru-RU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Четвёртый уровень структуры</a:t>
            </a:r>
            <a:endParaRPr b="0" lang="ru-RU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Пятый уровень структуры</a:t>
            </a:r>
            <a:endParaRPr b="0" lang="ru-RU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Шестой уровень структуры</a:t>
            </a:r>
            <a:endParaRPr b="0" lang="ru-RU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Седьмой уровень структуры</a:t>
            </a:r>
            <a:endParaRPr b="0" lang="ru-RU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ddd6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efece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Для правки текста заглавия щёлкните мышью</a:t>
            </a:r>
            <a:endParaRPr b="0" lang="ru-RU" sz="44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Для правки структуры щёлкните мышью</a:t>
            </a:r>
            <a:endParaRPr b="0" lang="ru-RU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Второй уровень структуры</a:t>
            </a:r>
            <a:endParaRPr b="0" lang="ru-RU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Третий уровень структуры</a:t>
            </a:r>
            <a:endParaRPr b="0" lang="ru-RU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Четвёртый уровень структуры</a:t>
            </a:r>
            <a:endParaRPr b="0" lang="ru-RU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Пятый уровень структуры</a:t>
            </a:r>
            <a:endParaRPr b="0" lang="ru-RU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Шестой уровень структуры</a:t>
            </a:r>
            <a:endParaRPr b="0" lang="ru-RU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Седьмой уровень структуры</a:t>
            </a:r>
            <a:endParaRPr b="0" lang="ru-RU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ddd6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efece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Для правки текста заглавия щёлкните мышью</a:t>
            </a:r>
            <a:endParaRPr b="0" lang="ru-RU" sz="44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Для правки структуры щёлкните мышью</a:t>
            </a:r>
            <a:endParaRPr b="0" lang="ru-RU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Второй уровень структуры</a:t>
            </a:r>
            <a:endParaRPr b="0" lang="ru-RU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Третий уровень структуры</a:t>
            </a:r>
            <a:endParaRPr b="0" lang="ru-RU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Четвёртый уровень структуры</a:t>
            </a:r>
            <a:endParaRPr b="0" lang="ru-RU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Пятый уровень структуры</a:t>
            </a:r>
            <a:endParaRPr b="0" lang="ru-RU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Шестой уровень структуры</a:t>
            </a:r>
            <a:endParaRPr b="0" lang="ru-RU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Седьмой уровень структуры</a:t>
            </a:r>
            <a:endParaRPr b="0" lang="ru-RU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ddd6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efece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Для правки текста заглавия щёлкните мышью</a:t>
            </a:r>
            <a:endParaRPr b="0" lang="ru-RU" sz="44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Для правки структуры щёлкните мышью</a:t>
            </a:r>
            <a:endParaRPr b="0" lang="ru-RU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Второй уровень структуры</a:t>
            </a:r>
            <a:endParaRPr b="0" lang="ru-RU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Третий уровень структуры</a:t>
            </a:r>
            <a:endParaRPr b="0" lang="ru-RU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Четвёртый уровень структуры</a:t>
            </a:r>
            <a:endParaRPr b="0" lang="ru-RU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Пятый уровень структуры</a:t>
            </a:r>
            <a:endParaRPr b="0" lang="ru-RU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Шестой уровень структуры</a:t>
            </a:r>
            <a:endParaRPr b="0" lang="ru-RU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Седьмой уровень структуры</a:t>
            </a:r>
            <a:endParaRPr b="0" lang="ru-RU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ddd6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efece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Для правки текста заглавия щёлкните мышью</a:t>
            </a:r>
            <a:endParaRPr b="0" lang="ru-RU" sz="44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Для правки структуры щёлкните мышью</a:t>
            </a:r>
            <a:endParaRPr b="0" lang="ru-RU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Второй уровень структуры</a:t>
            </a:r>
            <a:endParaRPr b="0" lang="ru-RU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Третий уровень структуры</a:t>
            </a:r>
            <a:endParaRPr b="0" lang="ru-RU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Четвёртый уровень структуры</a:t>
            </a:r>
            <a:endParaRPr b="0" lang="ru-RU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Пятый уровень структуры</a:t>
            </a:r>
            <a:endParaRPr b="0" lang="ru-RU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Шестой уровень структуры</a:t>
            </a:r>
            <a:endParaRPr b="0" lang="ru-RU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Седьмой уровень структуры</a:t>
            </a:r>
            <a:endParaRPr b="0" lang="ru-RU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ddd6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efece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3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efece6">
              <a:alpha val="8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4" name="Text 1"/>
          <p:cNvSpPr/>
          <p:nvPr/>
        </p:nvSpPr>
        <p:spPr>
          <a:xfrm>
            <a:off x="793800" y="2745360"/>
            <a:ext cx="13042440" cy="14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5550"/>
              </a:lnSpc>
              <a:tabLst>
                <a:tab algn="l" pos="0"/>
              </a:tabLst>
            </a:pPr>
            <a:r>
              <a:rPr b="1" lang="en-US" sz="4450" strike="noStrike" u="none">
                <a:solidFill>
                  <a:srgbClr val="282824"/>
                </a:solidFill>
                <a:effectLst/>
                <a:uFillTx/>
                <a:latin typeface="Lato Bold"/>
                <a:ea typeface="Lato Bold"/>
              </a:rPr>
              <a:t>Показатели и критерии эффективности функционирования систем</a:t>
            </a:r>
            <a:endParaRPr b="0" lang="ru-RU" sz="44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5" name="Text 2"/>
          <p:cNvSpPr/>
          <p:nvPr/>
        </p:nvSpPr>
        <p:spPr>
          <a:xfrm>
            <a:off x="793800" y="4503240"/>
            <a:ext cx="1304244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4a4a45"/>
                </a:solidFill>
                <a:effectLst/>
                <a:uFillTx/>
                <a:latin typeface="Lato"/>
                <a:ea typeface="Lato"/>
              </a:rPr>
              <a:t>Доклад по дисциплине "Анализ и концептуальное моделирование систем".</a:t>
            </a:r>
            <a:endParaRPr b="0" lang="ru-RU" sz="17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" name="Text 3"/>
          <p:cNvSpPr/>
          <p:nvPr/>
        </p:nvSpPr>
        <p:spPr>
          <a:xfrm>
            <a:off x="793800" y="5121360"/>
            <a:ext cx="1304244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4a4a45"/>
                </a:solidFill>
                <a:effectLst/>
                <a:uFillTx/>
                <a:latin typeface="Lato"/>
                <a:ea typeface="Lato"/>
              </a:rPr>
              <a:t>Автор: Враженко Даниил Олегович. РТУ "МИРЭА".</a:t>
            </a:r>
            <a:endParaRPr b="0" lang="ru-RU" sz="17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0"/>
          <p:cNvSpPr/>
          <p:nvPr/>
        </p:nvSpPr>
        <p:spPr>
          <a:xfrm>
            <a:off x="793800" y="1978560"/>
            <a:ext cx="5688720" cy="7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550"/>
              </a:lnSpc>
              <a:tabLst>
                <a:tab algn="l" pos="0"/>
              </a:tabLst>
            </a:pPr>
            <a:r>
              <a:rPr b="1" lang="en-US" sz="4450" strike="noStrike" u="none">
                <a:solidFill>
                  <a:srgbClr val="282824"/>
                </a:solidFill>
                <a:effectLst/>
                <a:uFillTx/>
                <a:latin typeface="Lato Bold"/>
                <a:ea typeface="Lato Bold"/>
              </a:rPr>
              <a:t>Что такое система?</a:t>
            </a:r>
            <a:endParaRPr b="0" lang="ru-RU" sz="44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" name="Text 1"/>
          <p:cNvSpPr/>
          <p:nvPr/>
        </p:nvSpPr>
        <p:spPr>
          <a:xfrm>
            <a:off x="793800" y="3254400"/>
            <a:ext cx="337608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1" lang="en-US" sz="2200" strike="noStrike" u="none">
                <a:solidFill>
                  <a:srgbClr val="282824"/>
                </a:solidFill>
                <a:effectLst/>
                <a:uFillTx/>
                <a:latin typeface="Lato Bold"/>
                <a:ea typeface="Lato Bold"/>
              </a:rPr>
              <a:t>Определение системы</a:t>
            </a:r>
            <a:endParaRPr b="0" lang="ru-RU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9" name="Text 2"/>
          <p:cNvSpPr/>
          <p:nvPr/>
        </p:nvSpPr>
        <p:spPr>
          <a:xfrm>
            <a:off x="793800" y="3835440"/>
            <a:ext cx="3977640" cy="108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4a4a45"/>
                </a:solidFill>
                <a:effectLst/>
                <a:uFillTx/>
                <a:latin typeface="Lato"/>
                <a:ea typeface="Lato"/>
              </a:rPr>
              <a:t>Совокупность взаимосвязанных элементов, работающих для общей цели.</a:t>
            </a:r>
            <a:endParaRPr b="0" lang="ru-RU" sz="17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0" name="Text 3"/>
          <p:cNvSpPr/>
          <p:nvPr/>
        </p:nvSpPr>
        <p:spPr>
          <a:xfrm>
            <a:off x="5333040" y="325440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1" lang="en-US" sz="2200" strike="noStrike" u="none">
                <a:solidFill>
                  <a:srgbClr val="282824"/>
                </a:solidFill>
                <a:effectLst/>
                <a:uFillTx/>
                <a:latin typeface="Lato Bold"/>
                <a:ea typeface="Lato Bold"/>
              </a:rPr>
              <a:t>Виды систем</a:t>
            </a:r>
            <a:endParaRPr b="0" lang="ru-RU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1" name="Text 4"/>
          <p:cNvSpPr/>
          <p:nvPr/>
        </p:nvSpPr>
        <p:spPr>
          <a:xfrm>
            <a:off x="5333040" y="3835440"/>
            <a:ext cx="3977640" cy="72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343080" indent="-343080">
              <a:lnSpc>
                <a:spcPts val="2849"/>
              </a:lnSpc>
              <a:buClr>
                <a:srgbClr val="4a4a45"/>
              </a:buClr>
              <a:buFont typeface="Symbol" charset="2"/>
              <a:buChar char=""/>
            </a:pPr>
            <a:r>
              <a:rPr b="0" lang="en-US" sz="1750" strike="noStrike" u="none">
                <a:solidFill>
                  <a:srgbClr val="4a4a45"/>
                </a:solidFill>
                <a:effectLst/>
                <a:uFillTx/>
                <a:latin typeface="Lato"/>
                <a:ea typeface="Lato"/>
              </a:rPr>
              <a:t>Технические: механизмы и компьютеры</a:t>
            </a:r>
            <a:endParaRPr b="0" lang="ru-RU" sz="17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2" name="Text 5"/>
          <p:cNvSpPr/>
          <p:nvPr/>
        </p:nvSpPr>
        <p:spPr>
          <a:xfrm>
            <a:off x="5333040" y="4640760"/>
            <a:ext cx="3977640" cy="72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343080" indent="-343080">
              <a:lnSpc>
                <a:spcPts val="2849"/>
              </a:lnSpc>
              <a:buClr>
                <a:srgbClr val="4a4a45"/>
              </a:buClr>
              <a:buFont typeface="Symbol" charset="2"/>
              <a:buChar char=""/>
            </a:pPr>
            <a:r>
              <a:rPr b="0" lang="en-US" sz="1750" strike="noStrike" u="none">
                <a:solidFill>
                  <a:srgbClr val="4a4a45"/>
                </a:solidFill>
                <a:effectLst/>
                <a:uFillTx/>
                <a:latin typeface="Lato"/>
                <a:ea typeface="Lato"/>
              </a:rPr>
              <a:t>Организационные: структуры компаний</a:t>
            </a:r>
            <a:endParaRPr b="0" lang="ru-RU" sz="17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3" name="Text 6"/>
          <p:cNvSpPr/>
          <p:nvPr/>
        </p:nvSpPr>
        <p:spPr>
          <a:xfrm>
            <a:off x="5333040" y="5445720"/>
            <a:ext cx="3977640" cy="72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343080" indent="-343080">
              <a:lnSpc>
                <a:spcPts val="2849"/>
              </a:lnSpc>
              <a:buClr>
                <a:srgbClr val="4a4a45"/>
              </a:buClr>
              <a:buFont typeface="Symbol" charset="2"/>
              <a:buChar char=""/>
            </a:pPr>
            <a:r>
              <a:rPr b="0" lang="en-US" sz="1750" strike="noStrike" u="none">
                <a:solidFill>
                  <a:srgbClr val="4a4a45"/>
                </a:solidFill>
                <a:effectLst/>
                <a:uFillTx/>
                <a:latin typeface="Lato"/>
                <a:ea typeface="Lato"/>
              </a:rPr>
              <a:t>Социальные: группы людей и сообщества</a:t>
            </a:r>
            <a:endParaRPr b="0" lang="ru-RU" sz="17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4" name="Text 7"/>
          <p:cNvSpPr/>
          <p:nvPr/>
        </p:nvSpPr>
        <p:spPr>
          <a:xfrm>
            <a:off x="9871920" y="325440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1" lang="en-US" sz="2200" strike="noStrike" u="none">
                <a:solidFill>
                  <a:srgbClr val="282824"/>
                </a:solidFill>
                <a:effectLst/>
                <a:uFillTx/>
                <a:latin typeface="Lato Bold"/>
                <a:ea typeface="Lato Bold"/>
              </a:rPr>
              <a:t>Пример</a:t>
            </a:r>
            <a:endParaRPr b="0" lang="ru-RU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" name="Text 8"/>
          <p:cNvSpPr/>
          <p:nvPr/>
        </p:nvSpPr>
        <p:spPr>
          <a:xfrm>
            <a:off x="9871920" y="3835440"/>
            <a:ext cx="3977640" cy="108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4a4a45"/>
                </a:solidFill>
                <a:effectLst/>
                <a:uFillTx/>
                <a:latin typeface="Lato"/>
                <a:ea typeface="Lato"/>
              </a:rPr>
              <a:t>Автомобиль не работает без двигателя и колёс. Компания требует чёткой структуры.</a:t>
            </a:r>
            <a:endParaRPr b="0" lang="ru-RU" sz="17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0"/>
          <p:cNvSpPr/>
          <p:nvPr/>
        </p:nvSpPr>
        <p:spPr>
          <a:xfrm>
            <a:off x="793800" y="2157840"/>
            <a:ext cx="7287840" cy="7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550"/>
              </a:lnSpc>
              <a:tabLst>
                <a:tab algn="l" pos="0"/>
              </a:tabLst>
            </a:pPr>
            <a:r>
              <a:rPr b="1" lang="en-US" sz="4450" strike="noStrike" u="none">
                <a:solidFill>
                  <a:srgbClr val="282824"/>
                </a:solidFill>
                <a:effectLst/>
                <a:uFillTx/>
                <a:latin typeface="Lato Bold"/>
                <a:ea typeface="Lato Bold"/>
              </a:rPr>
              <a:t>Показатели vs Критерии</a:t>
            </a:r>
            <a:endParaRPr b="0" lang="ru-RU" sz="44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7" name="Shape 1"/>
          <p:cNvSpPr/>
          <p:nvPr/>
        </p:nvSpPr>
        <p:spPr>
          <a:xfrm>
            <a:off x="793800" y="3206880"/>
            <a:ext cx="13042440" cy="1678320"/>
          </a:xfrm>
          <a:prstGeom prst="roundRect">
            <a:avLst>
              <a:gd name="adj" fmla="val 2027"/>
            </a:avLst>
          </a:prstGeom>
          <a:noFill/>
          <a:ln w="7620">
            <a:solidFill>
              <a:srgbClr val="000000">
                <a:alpha val="8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8" name="Shape 2"/>
          <p:cNvSpPr/>
          <p:nvPr/>
        </p:nvSpPr>
        <p:spPr>
          <a:xfrm>
            <a:off x="801360" y="3214440"/>
            <a:ext cx="13027320" cy="649800"/>
          </a:xfrm>
          <a:prstGeom prst="rect">
            <a:avLst/>
          </a:prstGeom>
          <a:solidFill>
            <a:srgbClr val="ffffff">
              <a:alpha val="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9" name="Text 3"/>
          <p:cNvSpPr/>
          <p:nvPr/>
        </p:nvSpPr>
        <p:spPr>
          <a:xfrm>
            <a:off x="1028160" y="3358080"/>
            <a:ext cx="605592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1" lang="en-US" sz="1750" strike="noStrike" u="none">
                <a:solidFill>
                  <a:srgbClr val="4a4a45"/>
                </a:solidFill>
                <a:effectLst/>
                <a:uFillTx/>
                <a:latin typeface="Lato"/>
                <a:ea typeface="Lato"/>
              </a:rPr>
              <a:t>Показатели</a:t>
            </a:r>
            <a:endParaRPr b="0" lang="ru-RU" sz="17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0" name="Text 4"/>
          <p:cNvSpPr/>
          <p:nvPr/>
        </p:nvSpPr>
        <p:spPr>
          <a:xfrm>
            <a:off x="7545960" y="3358080"/>
            <a:ext cx="605592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1" lang="en-US" sz="1750" strike="noStrike" u="none">
                <a:solidFill>
                  <a:srgbClr val="4a4a45"/>
                </a:solidFill>
                <a:effectLst/>
                <a:uFillTx/>
                <a:latin typeface="Lato"/>
                <a:ea typeface="Lato"/>
              </a:rPr>
              <a:t>Критерии</a:t>
            </a:r>
            <a:endParaRPr b="0" lang="ru-RU" sz="17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" name="Shape 5"/>
          <p:cNvSpPr/>
          <p:nvPr/>
        </p:nvSpPr>
        <p:spPr>
          <a:xfrm>
            <a:off x="801360" y="3864600"/>
            <a:ext cx="13027320" cy="1013040"/>
          </a:xfrm>
          <a:prstGeom prst="rect">
            <a:avLst/>
          </a:prstGeom>
          <a:solidFill>
            <a:srgbClr val="000000">
              <a:alpha val="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2" name="Text 6"/>
          <p:cNvSpPr/>
          <p:nvPr/>
        </p:nvSpPr>
        <p:spPr>
          <a:xfrm>
            <a:off x="1028160" y="4008240"/>
            <a:ext cx="6055920" cy="72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4a4a45"/>
                </a:solidFill>
                <a:effectLst/>
                <a:uFillTx/>
                <a:latin typeface="Lato"/>
                <a:ea typeface="Lato"/>
              </a:rPr>
              <a:t>Измеряемые данные, например, время обработки заявки</a:t>
            </a:r>
            <a:endParaRPr b="0" lang="ru-RU" sz="17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3" name="Text 7"/>
          <p:cNvSpPr/>
          <p:nvPr/>
        </p:nvSpPr>
        <p:spPr>
          <a:xfrm>
            <a:off x="7545960" y="4008240"/>
            <a:ext cx="6055920" cy="72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4a4a45"/>
                </a:solidFill>
                <a:effectLst/>
                <a:uFillTx/>
                <a:latin typeface="Lato"/>
                <a:ea typeface="Lato"/>
              </a:rPr>
              <a:t>Эталон для сравнения, например, норматив не более 15 минут</a:t>
            </a:r>
            <a:endParaRPr b="0" lang="ru-RU" sz="17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4" name="Shape 8"/>
          <p:cNvSpPr/>
          <p:nvPr/>
        </p:nvSpPr>
        <p:spPr>
          <a:xfrm>
            <a:off x="793800" y="5140800"/>
            <a:ext cx="510120" cy="510120"/>
          </a:xfrm>
          <a:prstGeom prst="roundRect">
            <a:avLst>
              <a:gd name="adj" fmla="val 6667"/>
            </a:avLst>
          </a:prstGeom>
          <a:solidFill>
            <a:srgbClr val="e5dfd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5" name="Text 9"/>
          <p:cNvSpPr/>
          <p:nvPr/>
        </p:nvSpPr>
        <p:spPr>
          <a:xfrm>
            <a:off x="1531080" y="5218560"/>
            <a:ext cx="294516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1" lang="en-US" sz="2200" strike="noStrike" u="none">
                <a:solidFill>
                  <a:srgbClr val="4a4a45"/>
                </a:solidFill>
                <a:effectLst/>
                <a:uFillTx/>
                <a:latin typeface="Lato Bold"/>
                <a:ea typeface="Lato Bold"/>
              </a:rPr>
              <a:t>Пример показателя</a:t>
            </a:r>
            <a:endParaRPr b="0" lang="ru-RU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6" name="Text 10"/>
          <p:cNvSpPr/>
          <p:nvPr/>
        </p:nvSpPr>
        <p:spPr>
          <a:xfrm>
            <a:off x="1531080" y="5708880"/>
            <a:ext cx="564228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4a4a45"/>
                </a:solidFill>
                <a:effectLst/>
                <a:uFillTx/>
                <a:latin typeface="Lato"/>
                <a:ea typeface="Lato"/>
              </a:rPr>
              <a:t>85% успеваемость студентов</a:t>
            </a:r>
            <a:endParaRPr b="0" lang="ru-RU" sz="17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7" name="Shape 11"/>
          <p:cNvSpPr/>
          <p:nvPr/>
        </p:nvSpPr>
        <p:spPr>
          <a:xfrm>
            <a:off x="7457040" y="5140800"/>
            <a:ext cx="510120" cy="510120"/>
          </a:xfrm>
          <a:prstGeom prst="roundRect">
            <a:avLst>
              <a:gd name="adj" fmla="val 6667"/>
            </a:avLst>
          </a:prstGeom>
          <a:solidFill>
            <a:srgbClr val="e5dfd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" name="Text 12"/>
          <p:cNvSpPr/>
          <p:nvPr/>
        </p:nvSpPr>
        <p:spPr>
          <a:xfrm>
            <a:off x="8193960" y="521856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1" lang="en-US" sz="2200" strike="noStrike" u="none">
                <a:solidFill>
                  <a:srgbClr val="4a4a45"/>
                </a:solidFill>
                <a:effectLst/>
                <a:uFillTx/>
                <a:latin typeface="Lato Bold"/>
                <a:ea typeface="Lato Bold"/>
              </a:rPr>
              <a:t>Пример критерия</a:t>
            </a:r>
            <a:endParaRPr b="0" lang="ru-RU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" name="Text 13"/>
          <p:cNvSpPr/>
          <p:nvPr/>
        </p:nvSpPr>
        <p:spPr>
          <a:xfrm>
            <a:off x="8193960" y="5708880"/>
            <a:ext cx="564228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4a4a45"/>
                </a:solidFill>
                <a:effectLst/>
                <a:uFillTx/>
                <a:latin typeface="Lato"/>
                <a:ea typeface="Lato"/>
              </a:rPr>
              <a:t>Цель — 110% к 2026 году</a:t>
            </a:r>
            <a:endParaRPr b="0" lang="ru-RU" sz="17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 0"/>
          <p:cNvSpPr/>
          <p:nvPr/>
        </p:nvSpPr>
        <p:spPr>
          <a:xfrm>
            <a:off x="793800" y="2385360"/>
            <a:ext cx="12508560" cy="7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550"/>
              </a:lnSpc>
              <a:tabLst>
                <a:tab algn="l" pos="0"/>
              </a:tabLst>
            </a:pPr>
            <a:r>
              <a:rPr b="1" lang="en-US" sz="4450" strike="noStrike" u="none">
                <a:solidFill>
                  <a:srgbClr val="282824"/>
                </a:solidFill>
                <a:effectLst/>
                <a:uFillTx/>
                <a:latin typeface="Lato Bold"/>
                <a:ea typeface="Lato Bold"/>
              </a:rPr>
              <a:t>Примеры показателей для разных систем</a:t>
            </a:r>
            <a:endParaRPr b="0" lang="ru-RU" sz="44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1" name="Text 1"/>
          <p:cNvSpPr/>
          <p:nvPr/>
        </p:nvSpPr>
        <p:spPr>
          <a:xfrm>
            <a:off x="793800" y="3661200"/>
            <a:ext cx="411624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1" lang="en-US" sz="2200" strike="noStrike" u="none">
                <a:solidFill>
                  <a:srgbClr val="282824"/>
                </a:solidFill>
                <a:effectLst/>
                <a:uFillTx/>
                <a:latin typeface="Lato Bold"/>
                <a:ea typeface="Lato Bold"/>
              </a:rPr>
              <a:t>Производственная система</a:t>
            </a:r>
            <a:endParaRPr b="0" lang="ru-RU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2" name="Text 2"/>
          <p:cNvSpPr/>
          <p:nvPr/>
        </p:nvSpPr>
        <p:spPr>
          <a:xfrm>
            <a:off x="793800" y="4242600"/>
            <a:ext cx="438696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>
              <a:lnSpc>
                <a:spcPts val="2849"/>
              </a:lnSpc>
              <a:buClr>
                <a:srgbClr val="4a4a45"/>
              </a:buClr>
              <a:buFont typeface="Symbol" charset="2"/>
              <a:buChar char=""/>
            </a:pPr>
            <a:r>
              <a:rPr b="0" lang="en-US" sz="1750" strike="noStrike" u="none">
                <a:solidFill>
                  <a:srgbClr val="4a4a45"/>
                </a:solidFill>
                <a:effectLst/>
                <a:uFillTx/>
                <a:latin typeface="Lato"/>
                <a:ea typeface="Lato"/>
              </a:rPr>
              <a:t>Производительность (шт./час)</a:t>
            </a:r>
            <a:endParaRPr b="0" lang="ru-RU" sz="17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3" name="Text 3"/>
          <p:cNvSpPr/>
          <p:nvPr/>
        </p:nvSpPr>
        <p:spPr>
          <a:xfrm>
            <a:off x="793800" y="4684680"/>
            <a:ext cx="438696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>
              <a:lnSpc>
                <a:spcPts val="2849"/>
              </a:lnSpc>
              <a:buClr>
                <a:srgbClr val="4a4a45"/>
              </a:buClr>
              <a:buFont typeface="Symbol" charset="2"/>
              <a:buChar char=""/>
            </a:pPr>
            <a:r>
              <a:rPr b="0" lang="en-US" sz="1750" strike="noStrike" u="none">
                <a:solidFill>
                  <a:srgbClr val="4a4a45"/>
                </a:solidFill>
                <a:effectLst/>
                <a:uFillTx/>
                <a:latin typeface="Lato"/>
                <a:ea typeface="Lato"/>
              </a:rPr>
              <a:t>Уровень брака (%)</a:t>
            </a:r>
            <a:endParaRPr b="0" lang="ru-RU" sz="17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4" name="Text 4"/>
          <p:cNvSpPr/>
          <p:nvPr/>
        </p:nvSpPr>
        <p:spPr>
          <a:xfrm>
            <a:off x="6030360" y="366120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1" lang="en-US" sz="2200" strike="noStrike" u="none">
                <a:solidFill>
                  <a:srgbClr val="282824"/>
                </a:solidFill>
                <a:effectLst/>
                <a:uFillTx/>
                <a:latin typeface="Lato Bold"/>
                <a:ea typeface="Lato Bold"/>
              </a:rPr>
              <a:t>IT-система</a:t>
            </a:r>
            <a:endParaRPr b="0" lang="ru-RU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5" name="Text 5"/>
          <p:cNvSpPr/>
          <p:nvPr/>
        </p:nvSpPr>
        <p:spPr>
          <a:xfrm>
            <a:off x="6030360" y="4242600"/>
            <a:ext cx="377388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>
              <a:lnSpc>
                <a:spcPts val="2849"/>
              </a:lnSpc>
              <a:buClr>
                <a:srgbClr val="4a4a45"/>
              </a:buClr>
              <a:buFont typeface="Symbol" charset="2"/>
              <a:buChar char=""/>
            </a:pPr>
            <a:r>
              <a:rPr b="0" lang="en-US" sz="1750" strike="noStrike" u="none">
                <a:solidFill>
                  <a:srgbClr val="4a4a45"/>
                </a:solidFill>
                <a:effectLst/>
                <a:uFillTx/>
                <a:latin typeface="Lato"/>
                <a:ea typeface="Lato"/>
              </a:rPr>
              <a:t>Время отклика (мс)</a:t>
            </a:r>
            <a:endParaRPr b="0" lang="ru-RU" sz="17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" name="Text 6"/>
          <p:cNvSpPr/>
          <p:nvPr/>
        </p:nvSpPr>
        <p:spPr>
          <a:xfrm>
            <a:off x="6030360" y="4684680"/>
            <a:ext cx="377388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>
              <a:lnSpc>
                <a:spcPts val="2849"/>
              </a:lnSpc>
              <a:buClr>
                <a:srgbClr val="4a4a45"/>
              </a:buClr>
              <a:buFont typeface="Symbol" charset="2"/>
              <a:buChar char=""/>
            </a:pPr>
            <a:r>
              <a:rPr b="0" lang="en-US" sz="1750" strike="noStrike" u="none">
                <a:solidFill>
                  <a:srgbClr val="4a4a45"/>
                </a:solidFill>
                <a:effectLst/>
                <a:uFillTx/>
                <a:latin typeface="Lato"/>
                <a:ea typeface="Lato"/>
              </a:rPr>
              <a:t>Количество сбоев в месяц</a:t>
            </a:r>
            <a:endParaRPr b="0" lang="ru-RU" sz="17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7" name="Text 7"/>
          <p:cNvSpPr/>
          <p:nvPr/>
        </p:nvSpPr>
        <p:spPr>
          <a:xfrm>
            <a:off x="10185480" y="3661200"/>
            <a:ext cx="3773880" cy="7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1" lang="en-US" sz="2200" strike="noStrike" u="none">
                <a:solidFill>
                  <a:srgbClr val="282824"/>
                </a:solidFill>
                <a:effectLst/>
                <a:uFillTx/>
                <a:latin typeface="Lato Bold"/>
                <a:ea typeface="Lato Bold"/>
              </a:rPr>
              <a:t>Образовательная система</a:t>
            </a:r>
            <a:endParaRPr b="0" lang="ru-RU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8" name="Text 8"/>
          <p:cNvSpPr/>
          <p:nvPr/>
        </p:nvSpPr>
        <p:spPr>
          <a:xfrm>
            <a:off x="10185480" y="4596840"/>
            <a:ext cx="377388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>
              <a:lnSpc>
                <a:spcPts val="2849"/>
              </a:lnSpc>
              <a:buClr>
                <a:srgbClr val="4a4a45"/>
              </a:buClr>
              <a:buFont typeface="Symbol" charset="2"/>
              <a:buChar char=""/>
            </a:pPr>
            <a:r>
              <a:rPr b="0" lang="en-US" sz="1750" strike="noStrike" u="none">
                <a:solidFill>
                  <a:srgbClr val="4a4a45"/>
                </a:solidFill>
                <a:effectLst/>
                <a:uFillTx/>
                <a:latin typeface="Lato"/>
                <a:ea typeface="Lato"/>
              </a:rPr>
              <a:t>Средний балл студентов</a:t>
            </a:r>
            <a:endParaRPr b="0" lang="ru-RU" sz="17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9" name="Text 9"/>
          <p:cNvSpPr/>
          <p:nvPr/>
        </p:nvSpPr>
        <p:spPr>
          <a:xfrm>
            <a:off x="10185480" y="5038920"/>
            <a:ext cx="3773880" cy="72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343080" indent="-343080">
              <a:lnSpc>
                <a:spcPts val="2849"/>
              </a:lnSpc>
              <a:buClr>
                <a:srgbClr val="4a4a45"/>
              </a:buClr>
              <a:buFont typeface="Symbol" charset="2"/>
              <a:buChar char=""/>
            </a:pPr>
            <a:r>
              <a:rPr b="0" lang="en-US" sz="1750" strike="noStrike" u="none">
                <a:solidFill>
                  <a:srgbClr val="4a4a45"/>
                </a:solidFill>
                <a:effectLst/>
                <a:uFillTx/>
                <a:latin typeface="Lato"/>
                <a:ea typeface="Lato"/>
              </a:rPr>
              <a:t>Доля выпускников с трудоустройством</a:t>
            </a:r>
            <a:endParaRPr b="0" lang="ru-RU" sz="17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0"/>
          <p:cNvSpPr/>
          <p:nvPr/>
        </p:nvSpPr>
        <p:spPr>
          <a:xfrm>
            <a:off x="793800" y="2540520"/>
            <a:ext cx="10549440" cy="7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550"/>
              </a:lnSpc>
              <a:tabLst>
                <a:tab algn="l" pos="0"/>
              </a:tabLst>
            </a:pPr>
            <a:r>
              <a:rPr b="1" lang="en-US" sz="4450" strike="noStrike" u="none">
                <a:solidFill>
                  <a:srgbClr val="282824"/>
                </a:solidFill>
                <a:effectLst/>
                <a:uFillTx/>
                <a:latin typeface="Lato Bold"/>
                <a:ea typeface="Lato Bold"/>
              </a:rPr>
              <a:t>Кейс: Транспортная система города</a:t>
            </a:r>
            <a:endParaRPr b="0" lang="ru-RU" sz="44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1" name="Shape 1"/>
          <p:cNvSpPr/>
          <p:nvPr/>
        </p:nvSpPr>
        <p:spPr>
          <a:xfrm>
            <a:off x="793800" y="3589560"/>
            <a:ext cx="510120" cy="510120"/>
          </a:xfrm>
          <a:prstGeom prst="roundRect">
            <a:avLst>
              <a:gd name="adj" fmla="val 6667"/>
            </a:avLst>
          </a:prstGeom>
          <a:solidFill>
            <a:srgbClr val="e5dfd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2" name="Text 2"/>
          <p:cNvSpPr/>
          <p:nvPr/>
        </p:nvSpPr>
        <p:spPr>
          <a:xfrm>
            <a:off x="878760" y="3632040"/>
            <a:ext cx="33984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650"/>
              </a:lnSpc>
              <a:tabLst>
                <a:tab algn="l" pos="0"/>
              </a:tabLst>
            </a:pPr>
            <a:r>
              <a:rPr b="1" lang="en-US" sz="2650" strike="noStrike" u="none">
                <a:solidFill>
                  <a:srgbClr val="4a4a45"/>
                </a:solidFill>
                <a:effectLst/>
                <a:uFillTx/>
                <a:latin typeface="Lato Bold"/>
                <a:ea typeface="Lato Bold"/>
              </a:rPr>
              <a:t>1</a:t>
            </a:r>
            <a:endParaRPr b="0" lang="ru-RU" sz="26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3" name="Text 3"/>
          <p:cNvSpPr/>
          <p:nvPr/>
        </p:nvSpPr>
        <p:spPr>
          <a:xfrm>
            <a:off x="1531080" y="366732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1" lang="en-US" sz="2200" strike="noStrike" u="none">
                <a:solidFill>
                  <a:srgbClr val="4a4a45"/>
                </a:solidFill>
                <a:effectLst/>
                <a:uFillTx/>
                <a:latin typeface="Lato Bold"/>
                <a:ea typeface="Lato Bold"/>
              </a:rPr>
              <a:t>Проблемы</a:t>
            </a:r>
            <a:endParaRPr b="0" lang="ru-RU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4" name="Text 4"/>
          <p:cNvSpPr/>
          <p:nvPr/>
        </p:nvSpPr>
        <p:spPr>
          <a:xfrm>
            <a:off x="1531080" y="4158000"/>
            <a:ext cx="3421080" cy="72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4a4a45"/>
                </a:solidFill>
                <a:effectLst/>
                <a:uFillTx/>
                <a:latin typeface="Lato"/>
                <a:ea typeface="Lato"/>
              </a:rPr>
              <a:t>Заторы в час пик приводят к увеличению времени поездки.</a:t>
            </a:r>
            <a:endParaRPr b="0" lang="ru-RU" sz="17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5" name="Shape 5"/>
          <p:cNvSpPr/>
          <p:nvPr/>
        </p:nvSpPr>
        <p:spPr>
          <a:xfrm>
            <a:off x="5040000" y="3589560"/>
            <a:ext cx="510120" cy="510120"/>
          </a:xfrm>
          <a:prstGeom prst="roundRect">
            <a:avLst>
              <a:gd name="adj" fmla="val 6667"/>
            </a:avLst>
          </a:prstGeom>
          <a:solidFill>
            <a:srgbClr val="e5dfd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6" name="Text 6"/>
          <p:cNvSpPr/>
          <p:nvPr/>
        </p:nvSpPr>
        <p:spPr>
          <a:xfrm>
            <a:off x="5124960" y="3632040"/>
            <a:ext cx="33984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650"/>
              </a:lnSpc>
              <a:tabLst>
                <a:tab algn="l" pos="0"/>
              </a:tabLst>
            </a:pPr>
            <a:r>
              <a:rPr b="1" lang="en-US" sz="2650" strike="noStrike" u="none">
                <a:solidFill>
                  <a:srgbClr val="4a4a45"/>
                </a:solidFill>
                <a:effectLst/>
                <a:uFillTx/>
                <a:latin typeface="Lato Bold"/>
                <a:ea typeface="Lato Bold"/>
              </a:rPr>
              <a:t>2</a:t>
            </a:r>
            <a:endParaRPr b="0" lang="ru-RU" sz="26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7" name="Text 7"/>
          <p:cNvSpPr/>
          <p:nvPr/>
        </p:nvSpPr>
        <p:spPr>
          <a:xfrm>
            <a:off x="5777280" y="3667320"/>
            <a:ext cx="336204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1" lang="en-US" sz="2200" strike="noStrike" u="none">
                <a:solidFill>
                  <a:srgbClr val="4a4a45"/>
                </a:solidFill>
                <a:effectLst/>
                <a:uFillTx/>
                <a:latin typeface="Lato Bold"/>
                <a:ea typeface="Lato Bold"/>
              </a:rPr>
              <a:t>Ключевые показатели</a:t>
            </a:r>
            <a:endParaRPr b="0" lang="ru-RU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8" name="Text 8"/>
          <p:cNvSpPr/>
          <p:nvPr/>
        </p:nvSpPr>
        <p:spPr>
          <a:xfrm>
            <a:off x="5777280" y="4158000"/>
            <a:ext cx="3421080" cy="72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343080" indent="-343080">
              <a:lnSpc>
                <a:spcPts val="2849"/>
              </a:lnSpc>
              <a:buClr>
                <a:srgbClr val="4a4a45"/>
              </a:buClr>
              <a:buFont typeface="Symbol" charset="2"/>
              <a:buChar char=""/>
            </a:pPr>
            <a:r>
              <a:rPr b="0" lang="en-US" sz="1750" strike="noStrike" u="none">
                <a:solidFill>
                  <a:srgbClr val="4a4a45"/>
                </a:solidFill>
                <a:effectLst/>
                <a:uFillTx/>
                <a:latin typeface="Lato"/>
                <a:ea typeface="Lato"/>
              </a:rPr>
              <a:t>Среднее время поездки: 40 мин → 30 мин</a:t>
            </a:r>
            <a:endParaRPr b="0" lang="ru-RU" sz="17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" name="Text 9"/>
          <p:cNvSpPr/>
          <p:nvPr/>
        </p:nvSpPr>
        <p:spPr>
          <a:xfrm>
            <a:off x="5777280" y="4962960"/>
            <a:ext cx="3421080" cy="72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343080" indent="-343080">
              <a:lnSpc>
                <a:spcPts val="2849"/>
              </a:lnSpc>
              <a:buClr>
                <a:srgbClr val="4a4a45"/>
              </a:buClr>
              <a:buFont typeface="Symbol" charset="2"/>
              <a:buChar char=""/>
            </a:pPr>
            <a:r>
              <a:rPr b="0" lang="en-US" sz="1750" strike="noStrike" u="none">
                <a:solidFill>
                  <a:srgbClr val="4a4a45"/>
                </a:solidFill>
                <a:effectLst/>
                <a:uFillTx/>
                <a:latin typeface="Lato"/>
                <a:ea typeface="Lato"/>
              </a:rPr>
              <a:t>Загруженность дорог: 85% → 70%</a:t>
            </a:r>
            <a:endParaRPr b="0" lang="ru-RU" sz="17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0" name="Shape 10"/>
          <p:cNvSpPr/>
          <p:nvPr/>
        </p:nvSpPr>
        <p:spPr>
          <a:xfrm>
            <a:off x="9821880" y="3589560"/>
            <a:ext cx="510120" cy="510120"/>
          </a:xfrm>
          <a:prstGeom prst="roundRect">
            <a:avLst>
              <a:gd name="adj" fmla="val 6667"/>
            </a:avLst>
          </a:prstGeom>
          <a:solidFill>
            <a:srgbClr val="e5dfd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1" name="Text 11"/>
          <p:cNvSpPr/>
          <p:nvPr/>
        </p:nvSpPr>
        <p:spPr>
          <a:xfrm>
            <a:off x="9907200" y="3632040"/>
            <a:ext cx="33984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650"/>
              </a:lnSpc>
              <a:tabLst>
                <a:tab algn="l" pos="0"/>
              </a:tabLst>
            </a:pPr>
            <a:r>
              <a:rPr b="1" lang="en-US" sz="2650" strike="noStrike" u="none">
                <a:solidFill>
                  <a:srgbClr val="4a4a45"/>
                </a:solidFill>
                <a:effectLst/>
                <a:uFillTx/>
                <a:latin typeface="Lato Bold"/>
                <a:ea typeface="Lato Bold"/>
              </a:rPr>
              <a:t>3</a:t>
            </a:r>
            <a:endParaRPr b="0" lang="ru-RU" sz="26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2" name="Text 12"/>
          <p:cNvSpPr/>
          <p:nvPr/>
        </p:nvSpPr>
        <p:spPr>
          <a:xfrm>
            <a:off x="10559160" y="366732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1" lang="en-US" sz="2200" strike="noStrike" u="none">
                <a:solidFill>
                  <a:srgbClr val="4a4a45"/>
                </a:solidFill>
                <a:effectLst/>
                <a:uFillTx/>
                <a:latin typeface="Lato Bold"/>
                <a:ea typeface="Lato Bold"/>
              </a:rPr>
              <a:t>Решение</a:t>
            </a:r>
            <a:endParaRPr b="0" lang="ru-RU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3" name="Text 13"/>
          <p:cNvSpPr/>
          <p:nvPr/>
        </p:nvSpPr>
        <p:spPr>
          <a:xfrm>
            <a:off x="10559160" y="4158000"/>
            <a:ext cx="3421080" cy="108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4a4a45"/>
                </a:solidFill>
                <a:effectLst/>
                <a:uFillTx/>
                <a:latin typeface="Lato"/>
                <a:ea typeface="Lato"/>
              </a:rPr>
              <a:t>Внедрение «умных» светофоров для оптимизации трафика.</a:t>
            </a:r>
            <a:endParaRPr b="0" lang="ru-RU" sz="17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 0"/>
          <p:cNvSpPr/>
          <p:nvPr/>
        </p:nvSpPr>
        <p:spPr>
          <a:xfrm>
            <a:off x="793800" y="2446200"/>
            <a:ext cx="9540000" cy="7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550"/>
              </a:lnSpc>
              <a:tabLst>
                <a:tab algn="l" pos="0"/>
              </a:tabLst>
            </a:pPr>
            <a:r>
              <a:rPr b="1" lang="en-US" sz="4450" strike="noStrike" u="none">
                <a:solidFill>
                  <a:srgbClr val="282824"/>
                </a:solidFill>
                <a:effectLst/>
                <a:uFillTx/>
                <a:latin typeface="Lato Bold"/>
                <a:ea typeface="Lato Bold"/>
              </a:rPr>
              <a:t>Методы оценки эффективности</a:t>
            </a:r>
            <a:endParaRPr b="0" lang="ru-RU" sz="44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5" name="Shape 1"/>
          <p:cNvSpPr/>
          <p:nvPr/>
        </p:nvSpPr>
        <p:spPr>
          <a:xfrm>
            <a:off x="793800" y="3495240"/>
            <a:ext cx="4196160" cy="1669320"/>
          </a:xfrm>
          <a:prstGeom prst="roundRect">
            <a:avLst>
              <a:gd name="adj" fmla="val 2038"/>
            </a:avLst>
          </a:prstGeom>
          <a:solidFill>
            <a:srgbClr val="e5dfd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" name="Text 2"/>
          <p:cNvSpPr/>
          <p:nvPr/>
        </p:nvSpPr>
        <p:spPr>
          <a:xfrm>
            <a:off x="1020600" y="3722040"/>
            <a:ext cx="370260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1" lang="en-US" sz="2200" strike="noStrike" u="none">
                <a:solidFill>
                  <a:srgbClr val="4a4a45"/>
                </a:solidFill>
                <a:effectLst/>
                <a:uFillTx/>
                <a:latin typeface="Lato Bold"/>
                <a:ea typeface="Lato Bold"/>
              </a:rPr>
              <a:t>Количественный анализ</a:t>
            </a:r>
            <a:endParaRPr b="0" lang="ru-RU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7" name="Text 3"/>
          <p:cNvSpPr/>
          <p:nvPr/>
        </p:nvSpPr>
        <p:spPr>
          <a:xfrm>
            <a:off x="1020600" y="4212720"/>
            <a:ext cx="3742200" cy="72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4a4a45"/>
                </a:solidFill>
                <a:effectLst/>
                <a:uFillTx/>
                <a:latin typeface="Lato"/>
                <a:ea typeface="Lato"/>
              </a:rPr>
              <a:t>Графики, KPI, числовые данные для измерения результатов.</a:t>
            </a:r>
            <a:endParaRPr b="0" lang="ru-RU" sz="17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8" name="Shape 4"/>
          <p:cNvSpPr/>
          <p:nvPr/>
        </p:nvSpPr>
        <p:spPr>
          <a:xfrm>
            <a:off x="5217120" y="3495240"/>
            <a:ext cx="4196160" cy="1669320"/>
          </a:xfrm>
          <a:prstGeom prst="roundRect">
            <a:avLst>
              <a:gd name="adj" fmla="val 2038"/>
            </a:avLst>
          </a:prstGeom>
          <a:solidFill>
            <a:srgbClr val="e5dfd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9" name="Text 5"/>
          <p:cNvSpPr/>
          <p:nvPr/>
        </p:nvSpPr>
        <p:spPr>
          <a:xfrm>
            <a:off x="5443920" y="3722040"/>
            <a:ext cx="331164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1" lang="en-US" sz="2200" strike="noStrike" u="none">
                <a:solidFill>
                  <a:srgbClr val="4a4a45"/>
                </a:solidFill>
                <a:effectLst/>
                <a:uFillTx/>
                <a:latin typeface="Lato Bold"/>
                <a:ea typeface="Lato Bold"/>
              </a:rPr>
              <a:t>Качественный анализ</a:t>
            </a:r>
            <a:endParaRPr b="0" lang="ru-RU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0" name="Text 6"/>
          <p:cNvSpPr/>
          <p:nvPr/>
        </p:nvSpPr>
        <p:spPr>
          <a:xfrm>
            <a:off x="5443920" y="4212720"/>
            <a:ext cx="3742200" cy="72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4a4a45"/>
                </a:solidFill>
                <a:effectLst/>
                <a:uFillTx/>
                <a:latin typeface="Lato"/>
                <a:ea typeface="Lato"/>
              </a:rPr>
              <a:t>Опросы и экспертные оценки для понимания причин результатов.</a:t>
            </a:r>
            <a:endParaRPr b="0" lang="ru-RU" sz="17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1" name="Shape 7"/>
          <p:cNvSpPr/>
          <p:nvPr/>
        </p:nvSpPr>
        <p:spPr>
          <a:xfrm>
            <a:off x="9640080" y="3495240"/>
            <a:ext cx="4196160" cy="1669320"/>
          </a:xfrm>
          <a:prstGeom prst="roundRect">
            <a:avLst>
              <a:gd name="adj" fmla="val 2038"/>
            </a:avLst>
          </a:prstGeom>
          <a:solidFill>
            <a:srgbClr val="e5dfd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2" name="Text 8"/>
          <p:cNvSpPr/>
          <p:nvPr/>
        </p:nvSpPr>
        <p:spPr>
          <a:xfrm>
            <a:off x="9866880" y="372204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1" lang="en-US" sz="2200" strike="noStrike" u="none">
                <a:solidFill>
                  <a:srgbClr val="4a4a45"/>
                </a:solidFill>
                <a:effectLst/>
                <a:uFillTx/>
                <a:latin typeface="Lato Bold"/>
                <a:ea typeface="Lato Bold"/>
              </a:rPr>
              <a:t>Бенчмаркинг</a:t>
            </a:r>
            <a:endParaRPr b="0" lang="ru-RU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3" name="Text 9"/>
          <p:cNvSpPr/>
          <p:nvPr/>
        </p:nvSpPr>
        <p:spPr>
          <a:xfrm>
            <a:off x="9866880" y="4212720"/>
            <a:ext cx="374220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4a4a45"/>
                </a:solidFill>
                <a:effectLst/>
                <a:uFillTx/>
                <a:latin typeface="Lato"/>
                <a:ea typeface="Lato"/>
              </a:rPr>
              <a:t>Сравнение с лидерами рынка.</a:t>
            </a:r>
            <a:endParaRPr b="0" lang="ru-RU" sz="17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4" name="Text 10"/>
          <p:cNvSpPr/>
          <p:nvPr/>
        </p:nvSpPr>
        <p:spPr>
          <a:xfrm>
            <a:off x="793800" y="5420160"/>
            <a:ext cx="1304244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4a4a45"/>
                </a:solidFill>
                <a:effectLst/>
                <a:uFillTx/>
                <a:latin typeface="Lato"/>
                <a:ea typeface="Lato"/>
              </a:rPr>
              <a:t>Пример: CRM увеличила продажи на 20%, но важно понять причины через качественные методы.</a:t>
            </a:r>
            <a:endParaRPr b="0" lang="ru-RU" sz="17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6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efece6">
              <a:alpha val="8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7" name="Text 1"/>
          <p:cNvSpPr/>
          <p:nvPr/>
        </p:nvSpPr>
        <p:spPr>
          <a:xfrm>
            <a:off x="793800" y="1440000"/>
            <a:ext cx="6948360" cy="7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550"/>
              </a:lnSpc>
              <a:tabLst>
                <a:tab algn="l" pos="0"/>
              </a:tabLst>
            </a:pPr>
            <a:r>
              <a:rPr b="1" lang="en-US" sz="4450" strike="noStrike" u="none">
                <a:solidFill>
                  <a:srgbClr val="282824"/>
                </a:solidFill>
                <a:effectLst/>
                <a:uFillTx/>
                <a:latin typeface="Lato Bold"/>
                <a:ea typeface="Lato Bold"/>
              </a:rPr>
              <a:t>Итоги и рекомендации</a:t>
            </a:r>
            <a:endParaRPr b="0" lang="ru-RU" sz="44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8" name="Shape 2"/>
          <p:cNvSpPr/>
          <p:nvPr/>
        </p:nvSpPr>
        <p:spPr>
          <a:xfrm>
            <a:off x="793800" y="2489040"/>
            <a:ext cx="169560" cy="852840"/>
          </a:xfrm>
          <a:prstGeom prst="roundRect">
            <a:avLst>
              <a:gd name="adj" fmla="val 20012"/>
            </a:avLst>
          </a:prstGeom>
          <a:solidFill>
            <a:srgbClr val="e5dfd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9" name="Text 3"/>
          <p:cNvSpPr/>
          <p:nvPr/>
        </p:nvSpPr>
        <p:spPr>
          <a:xfrm>
            <a:off x="1303920" y="248904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1" lang="en-US" sz="2200" strike="noStrike" u="none">
                <a:solidFill>
                  <a:srgbClr val="4a4a45"/>
                </a:solidFill>
                <a:effectLst/>
                <a:uFillTx/>
                <a:latin typeface="Lato Bold"/>
                <a:ea typeface="Lato Bold"/>
              </a:rPr>
              <a:t>Ключевые выводы</a:t>
            </a:r>
            <a:endParaRPr b="0" lang="ru-RU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0" name="Text 4"/>
          <p:cNvSpPr/>
          <p:nvPr/>
        </p:nvSpPr>
        <p:spPr>
          <a:xfrm>
            <a:off x="1303920" y="2979360"/>
            <a:ext cx="1253232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4a4a45"/>
                </a:solidFill>
                <a:effectLst/>
                <a:uFillTx/>
                <a:latin typeface="Lato"/>
                <a:ea typeface="Lato"/>
              </a:rPr>
              <a:t>Показатели и критерии – основа эффективного управления системами.</a:t>
            </a:r>
            <a:endParaRPr b="0" lang="ru-RU" sz="17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1" name="Shape 5"/>
          <p:cNvSpPr/>
          <p:nvPr/>
        </p:nvSpPr>
        <p:spPr>
          <a:xfrm>
            <a:off x="1134000" y="3569040"/>
            <a:ext cx="169560" cy="852840"/>
          </a:xfrm>
          <a:prstGeom prst="roundRect">
            <a:avLst>
              <a:gd name="adj" fmla="val 20012"/>
            </a:avLst>
          </a:prstGeom>
          <a:solidFill>
            <a:srgbClr val="e5dfd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2" name="Text 6"/>
          <p:cNvSpPr/>
          <p:nvPr/>
        </p:nvSpPr>
        <p:spPr>
          <a:xfrm>
            <a:off x="1644120" y="356904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1" lang="en-US" sz="2200" strike="noStrike" u="none">
                <a:solidFill>
                  <a:srgbClr val="4a4a45"/>
                </a:solidFill>
                <a:effectLst/>
                <a:uFillTx/>
                <a:latin typeface="Lato Bold"/>
                <a:ea typeface="Lato Bold"/>
              </a:rPr>
              <a:t>Баланс данных</a:t>
            </a:r>
            <a:endParaRPr b="0" lang="ru-RU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3" name="Text 7"/>
          <p:cNvSpPr/>
          <p:nvPr/>
        </p:nvSpPr>
        <p:spPr>
          <a:xfrm>
            <a:off x="1644120" y="4059360"/>
            <a:ext cx="1219212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4a4a45"/>
                </a:solidFill>
                <a:effectLst/>
                <a:uFillTx/>
                <a:latin typeface="Lato"/>
                <a:ea typeface="Lato"/>
              </a:rPr>
              <a:t>Важен баланс между количественными и качественными оценками.</a:t>
            </a:r>
            <a:endParaRPr b="0" lang="ru-RU" sz="17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4" name="Shape 8"/>
          <p:cNvSpPr/>
          <p:nvPr/>
        </p:nvSpPr>
        <p:spPr>
          <a:xfrm>
            <a:off x="1474200" y="4649040"/>
            <a:ext cx="169560" cy="1295280"/>
          </a:xfrm>
          <a:prstGeom prst="roundRect">
            <a:avLst>
              <a:gd name="adj" fmla="val 20012"/>
            </a:avLst>
          </a:prstGeom>
          <a:solidFill>
            <a:srgbClr val="e5dfd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5" name="Text 9"/>
          <p:cNvSpPr/>
          <p:nvPr/>
        </p:nvSpPr>
        <p:spPr>
          <a:xfrm>
            <a:off x="1984320" y="464904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1" lang="en-US" sz="2200" strike="noStrike" u="none">
                <a:solidFill>
                  <a:srgbClr val="4a4a45"/>
                </a:solidFill>
                <a:effectLst/>
                <a:uFillTx/>
                <a:latin typeface="Lato Bold"/>
                <a:ea typeface="Lato Bold"/>
              </a:rPr>
              <a:t>Рекомендации</a:t>
            </a:r>
            <a:endParaRPr b="0" lang="ru-RU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" name="Text 10"/>
          <p:cNvSpPr/>
          <p:nvPr/>
        </p:nvSpPr>
        <p:spPr>
          <a:xfrm>
            <a:off x="1984320" y="5139720"/>
            <a:ext cx="1185192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>
              <a:lnSpc>
                <a:spcPts val="2849"/>
              </a:lnSpc>
              <a:buClr>
                <a:srgbClr val="4a4a45"/>
              </a:buClr>
              <a:buFont typeface="Symbol" charset="2"/>
              <a:buChar char=""/>
            </a:pPr>
            <a:r>
              <a:rPr b="0" lang="en-US" sz="1750" strike="noStrike" u="none">
                <a:solidFill>
                  <a:srgbClr val="4a4a45"/>
                </a:solidFill>
                <a:effectLst/>
                <a:uFillTx/>
                <a:latin typeface="Lato"/>
                <a:ea typeface="Lato"/>
              </a:rPr>
              <a:t>Регулярно обновляйте критерии эффективности.</a:t>
            </a:r>
            <a:endParaRPr b="0" lang="ru-RU" sz="17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7" name="Text 11"/>
          <p:cNvSpPr/>
          <p:nvPr/>
        </p:nvSpPr>
        <p:spPr>
          <a:xfrm>
            <a:off x="1984320" y="5581800"/>
            <a:ext cx="1185192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>
              <a:lnSpc>
                <a:spcPts val="2849"/>
              </a:lnSpc>
              <a:buClr>
                <a:srgbClr val="4a4a45"/>
              </a:buClr>
              <a:buFont typeface="Symbol" charset="2"/>
              <a:buChar char=""/>
            </a:pPr>
            <a:r>
              <a:rPr b="0" lang="en-US" sz="1750" strike="noStrike" u="none">
                <a:solidFill>
                  <a:srgbClr val="4a4a45"/>
                </a:solidFill>
                <a:effectLst/>
                <a:uFillTx/>
                <a:latin typeface="Lato"/>
                <a:ea typeface="Lato"/>
              </a:rPr>
              <a:t>Используйте автоматизированные инструменты для мониторинга.</a:t>
            </a:r>
            <a:endParaRPr b="0" lang="ru-RU" sz="17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8" name="Text 12"/>
          <p:cNvSpPr/>
          <p:nvPr/>
        </p:nvSpPr>
        <p:spPr>
          <a:xfrm>
            <a:off x="793800" y="6426720"/>
            <a:ext cx="1304244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4a4a45"/>
                </a:solidFill>
                <a:effectLst/>
                <a:uFillTx/>
                <a:latin typeface="Lato"/>
                <a:ea typeface="Lato"/>
              </a:rPr>
              <a:t>Эффективность системы меняется со временем, учитывайте рост нагрузки и изменения.</a:t>
            </a:r>
            <a:endParaRPr b="0" lang="ru-RU" sz="17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0</Words>
  <Paragraphs>0</Paragraphs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description/>
  <cp:lastModifiedBy/>
  <dcterms:created xsi:type="dcterms:W3CDTF">2025-05-06T19:59:17Z</dcterms:created>
  <dcterms:modified xsi:type="dcterms:W3CDTF">2025-05-06T23:07:15Z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On-screen Show (16:9)</vt:lpwstr>
  </property>
  <property fmtid="{D5CDD505-2E9C-101B-9397-08002B2CF9AE}" pid="4" name="Slides">
    <vt:i4>7</vt:i4>
  </property>
</Properties>
</file>