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1311-0103-F043-993E-99EF559E30BE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0B6F-95ED-4A4A-B7FE-5C2678FB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090937-4EBF-CC47-89F3-351C69517C1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85560-3DC5-E941-891D-1471DA99B849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46342C-203E-284B-BA5E-DA458964F107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9294A-20B5-D742-B9EF-1EC3F8BAFA5A}" type="slidenum">
              <a:rPr lang="en-US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A1A97-03F0-8B40-95BA-F30B54E336A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F1603-3AB9-B544-86BF-4E306B49EE2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45598-E414-1846-BEF3-2A8F1A76F48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850A2-6DD7-FF41-B3AB-BEB33F24E4F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2150"/>
            <a:ext cx="4557713" cy="3417888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Outline Slide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CF0A1-02A8-6449-8585-6225626363E8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6428D-C648-4E4E-B365-CC9A6B665ED9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CB12C-B02D-474E-BF0D-6B224B7D632B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5DD93-109B-0643-9E5C-7D9AF3CFFA2C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-317500" y="730250"/>
            <a:ext cx="9755188" cy="3175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Slide-</a:t>
            </a:r>
            <a:fld id="{96658B63-886C-A641-AE8A-A70CAA38E4B6}" type="slidenum"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Graph Algorithms</a:t>
            </a: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 flipV="1">
            <a:off x="-309563" y="6016625"/>
            <a:ext cx="9753601" cy="15081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586538" y="6019800"/>
            <a:ext cx="21494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MIT Lincoln Laboratory</a:t>
            </a:r>
          </a:p>
        </p:txBody>
      </p:sp>
      <p:pic>
        <p:nvPicPr>
          <p:cNvPr id="8" name="Picture 6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5588"/>
            <a:ext cx="7772400" cy="1565275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202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40" tIns="45720" rIns="91440" bIns="45720"/>
          <a:lstStyle>
            <a:lvl1pPr marL="0" indent="0" algn="ctr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  <a:defRPr sz="2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84764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193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54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54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41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335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8250899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086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35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830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86637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35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375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68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90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94862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0132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3633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335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-317500" y="855663"/>
            <a:ext cx="9755188" cy="1587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586538" y="6303963"/>
            <a:ext cx="2149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MIT Lincoln Laboratory</a:t>
            </a:r>
          </a:p>
        </p:txBody>
      </p:sp>
      <p:pic>
        <p:nvPicPr>
          <p:cNvPr id="1036" name="Picture 12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8425"/>
            <a:ext cx="558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38" name="Freeform 14"/>
          <p:cNvSpPr>
            <a:spLocks/>
          </p:cNvSpPr>
          <p:nvPr/>
        </p:nvSpPr>
        <p:spPr bwMode="auto">
          <a:xfrm flipV="1">
            <a:off x="8763000" y="6248400"/>
            <a:ext cx="914400" cy="18256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57200" y="6400800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64" tIns="46033" rIns="92064" bIns="46033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Slide-</a:t>
            </a:r>
            <a:fld id="{C114AA3E-1A32-1645-AD6D-7A6FCEC59EF5}" type="slidenum"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7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Graph Algorithms</a:t>
            </a:r>
          </a:p>
        </p:txBody>
      </p:sp>
      <p:sp>
        <p:nvSpPr>
          <p:cNvPr id="1049" name="Freeform 25"/>
          <p:cNvSpPr>
            <a:spLocks/>
          </p:cNvSpPr>
          <p:nvPr/>
        </p:nvSpPr>
        <p:spPr bwMode="auto">
          <a:xfrm flipV="1">
            <a:off x="-304800" y="6324600"/>
            <a:ext cx="6859588" cy="106363"/>
          </a:xfrm>
          <a:custGeom>
            <a:avLst/>
            <a:gdLst>
              <a:gd name="T0" fmla="*/ 0 w 6145"/>
              <a:gd name="T1" fmla="*/ 0 h 1"/>
              <a:gd name="T2" fmla="*/ 6144 w 6145"/>
              <a:gd name="T3" fmla="*/ 0 h 1"/>
              <a:gd name="T4" fmla="*/ 0 w 6145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/>
  <p:txStyles>
    <p:titleStyle>
      <a:lvl1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62013" indent="-3413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204913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+mn-ea"/>
        </a:defRPr>
      </a:lvl3pPr>
      <a:lvl4pPr marL="1546225" indent="-1190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4pPr>
      <a:lvl5pPr marL="182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5pPr>
      <a:lvl6pPr marL="22860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6pPr>
      <a:lvl7pPr marL="2743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7pPr>
      <a:lvl8pPr marL="32004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8pPr>
      <a:lvl9pPr marL="3657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Oval 3"/>
          <p:cNvSpPr>
            <a:spLocks noChangeAspect="1" noChangeArrowheads="1"/>
          </p:cNvSpPr>
          <p:nvPr/>
        </p:nvSpPr>
        <p:spPr bwMode="auto">
          <a:xfrm>
            <a:off x="4194175" y="19462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16" name="Rectangle 4"/>
          <p:cNvSpPr>
            <a:spLocks noChangeAspect="1" noChangeArrowheads="1"/>
          </p:cNvSpPr>
          <p:nvPr/>
        </p:nvSpPr>
        <p:spPr bwMode="auto">
          <a:xfrm>
            <a:off x="4129088" y="1227138"/>
            <a:ext cx="258762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17" name="Oval 5"/>
          <p:cNvSpPr>
            <a:spLocks noChangeAspect="1" noChangeArrowheads="1"/>
          </p:cNvSpPr>
          <p:nvPr/>
        </p:nvSpPr>
        <p:spPr bwMode="auto">
          <a:xfrm>
            <a:off x="4194175" y="29289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18" name="Oval 6"/>
          <p:cNvSpPr>
            <a:spLocks noChangeAspect="1" noChangeArrowheads="1"/>
          </p:cNvSpPr>
          <p:nvPr/>
        </p:nvSpPr>
        <p:spPr bwMode="auto">
          <a:xfrm>
            <a:off x="4194175" y="12922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19" name="Oval 7"/>
          <p:cNvSpPr>
            <a:spLocks noChangeAspect="1" noChangeArrowheads="1"/>
          </p:cNvSpPr>
          <p:nvPr/>
        </p:nvSpPr>
        <p:spPr bwMode="auto">
          <a:xfrm>
            <a:off x="4194175" y="16192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20" name="Oval 8"/>
          <p:cNvSpPr>
            <a:spLocks noChangeAspect="1" noChangeArrowheads="1"/>
          </p:cNvSpPr>
          <p:nvPr/>
        </p:nvSpPr>
        <p:spPr bwMode="auto">
          <a:xfrm>
            <a:off x="4194175" y="22748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21" name="Oval 9"/>
          <p:cNvSpPr>
            <a:spLocks noChangeAspect="1" noChangeArrowheads="1"/>
          </p:cNvSpPr>
          <p:nvPr/>
        </p:nvSpPr>
        <p:spPr bwMode="auto">
          <a:xfrm>
            <a:off x="4194175" y="26019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522" name="Oval 10"/>
          <p:cNvSpPr>
            <a:spLocks noChangeAspect="1" noChangeArrowheads="1"/>
          </p:cNvSpPr>
          <p:nvPr/>
        </p:nvSpPr>
        <p:spPr bwMode="auto">
          <a:xfrm>
            <a:off x="4194175" y="32575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57" name="Group 235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448523" name="Rectangle 1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27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28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29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30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31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32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33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658" name="Group 254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48586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87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88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89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0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1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2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4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6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7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 b="1">
                <a:cs typeface="+mn-cs"/>
              </a:endParaRPr>
            </a:p>
          </p:txBody>
        </p:sp>
        <p:sp>
          <p:nvSpPr>
            <p:cNvPr id="448598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99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0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1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3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4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5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6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8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09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0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1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2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3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5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6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7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8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19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0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1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3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4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5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6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7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28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8631" name="Text Box 119"/>
          <p:cNvSpPr txBox="1">
            <a:spLocks noChangeArrowheads="1"/>
          </p:cNvSpPr>
          <p:nvPr/>
        </p:nvSpPr>
        <p:spPr bwMode="auto">
          <a:xfrm>
            <a:off x="3505200" y="2057400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cs typeface="+mn-cs"/>
                <a:sym typeface="Wingdings" charset="0"/>
              </a:rPr>
              <a:t></a:t>
            </a:r>
          </a:p>
        </p:txBody>
      </p:sp>
      <p:sp>
        <p:nvSpPr>
          <p:cNvPr id="448632" name="Rectangle 1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Data Structures</a:t>
            </a:r>
          </a:p>
        </p:txBody>
      </p:sp>
      <p:sp>
        <p:nvSpPr>
          <p:cNvPr id="448675" name="Oval 163"/>
          <p:cNvSpPr>
            <a:spLocks noChangeAspect="1" noChangeArrowheads="1"/>
          </p:cNvSpPr>
          <p:nvPr/>
        </p:nvSpPr>
        <p:spPr bwMode="auto">
          <a:xfrm>
            <a:off x="105727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76" name="Rectangle 164"/>
          <p:cNvSpPr>
            <a:spLocks noChangeAspect="1" noChangeArrowheads="1"/>
          </p:cNvSpPr>
          <p:nvPr/>
        </p:nvSpPr>
        <p:spPr bwMode="auto">
          <a:xfrm>
            <a:off x="99218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77" name="Oval 165"/>
          <p:cNvSpPr>
            <a:spLocks noChangeAspect="1" noChangeArrowheads="1"/>
          </p:cNvSpPr>
          <p:nvPr/>
        </p:nvSpPr>
        <p:spPr bwMode="auto">
          <a:xfrm>
            <a:off x="105727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78" name="Oval 166"/>
          <p:cNvSpPr>
            <a:spLocks noChangeAspect="1" noChangeArrowheads="1"/>
          </p:cNvSpPr>
          <p:nvPr/>
        </p:nvSpPr>
        <p:spPr bwMode="auto">
          <a:xfrm>
            <a:off x="105727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79" name="Oval 167"/>
          <p:cNvSpPr>
            <a:spLocks noChangeAspect="1" noChangeArrowheads="1"/>
          </p:cNvSpPr>
          <p:nvPr/>
        </p:nvSpPr>
        <p:spPr bwMode="auto">
          <a:xfrm>
            <a:off x="105727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80" name="Oval 168"/>
          <p:cNvSpPr>
            <a:spLocks noChangeAspect="1" noChangeArrowheads="1"/>
          </p:cNvSpPr>
          <p:nvPr/>
        </p:nvSpPr>
        <p:spPr bwMode="auto">
          <a:xfrm>
            <a:off x="1057275" y="4951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81" name="Oval 169"/>
          <p:cNvSpPr>
            <a:spLocks noChangeAspect="1" noChangeArrowheads="1"/>
          </p:cNvSpPr>
          <p:nvPr/>
        </p:nvSpPr>
        <p:spPr bwMode="auto">
          <a:xfrm>
            <a:off x="105727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682" name="Oval 170"/>
          <p:cNvSpPr>
            <a:spLocks noChangeAspect="1" noChangeArrowheads="1"/>
          </p:cNvSpPr>
          <p:nvPr/>
        </p:nvSpPr>
        <p:spPr bwMode="auto">
          <a:xfrm>
            <a:off x="105727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69" name="Group 17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48684" name="Rectangle 17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59" name="Group 17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8686" name="Oval 17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87" name="Oval 17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88" name="Oval 17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89" name="Oval 17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90" name="Oval 17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91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692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48712" name="Rectangle 20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sp>
        <p:nvSpPr>
          <p:cNvPr id="448713" name="Rectangle 2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4</a:t>
            </a:r>
          </a:p>
        </p:txBody>
      </p:sp>
      <p:sp>
        <p:nvSpPr>
          <p:cNvPr id="448717" name="Oval 205"/>
          <p:cNvSpPr>
            <a:spLocks noChangeAspect="1" noChangeArrowheads="1"/>
          </p:cNvSpPr>
          <p:nvPr/>
        </p:nvSpPr>
        <p:spPr bwMode="auto">
          <a:xfrm>
            <a:off x="131762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18" name="Rectangle 206"/>
          <p:cNvSpPr>
            <a:spLocks noChangeAspect="1" noChangeArrowheads="1"/>
          </p:cNvSpPr>
          <p:nvPr/>
        </p:nvSpPr>
        <p:spPr bwMode="auto">
          <a:xfrm>
            <a:off x="125253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19" name="Oval 207"/>
          <p:cNvSpPr>
            <a:spLocks noChangeAspect="1" noChangeArrowheads="1"/>
          </p:cNvSpPr>
          <p:nvPr/>
        </p:nvSpPr>
        <p:spPr bwMode="auto">
          <a:xfrm>
            <a:off x="131762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20" name="Oval 208"/>
          <p:cNvSpPr>
            <a:spLocks noChangeAspect="1" noChangeArrowheads="1"/>
          </p:cNvSpPr>
          <p:nvPr/>
        </p:nvSpPr>
        <p:spPr bwMode="auto">
          <a:xfrm>
            <a:off x="131762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21" name="Oval 209"/>
          <p:cNvSpPr>
            <a:spLocks noChangeAspect="1" noChangeArrowheads="1"/>
          </p:cNvSpPr>
          <p:nvPr/>
        </p:nvSpPr>
        <p:spPr bwMode="auto">
          <a:xfrm>
            <a:off x="131762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22" name="Oval 210"/>
          <p:cNvSpPr>
            <a:spLocks noChangeAspect="1" noChangeArrowheads="1"/>
          </p:cNvSpPr>
          <p:nvPr/>
        </p:nvSpPr>
        <p:spPr bwMode="auto">
          <a:xfrm>
            <a:off x="1317625" y="4951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23" name="Oval 211"/>
          <p:cNvSpPr>
            <a:spLocks noChangeAspect="1" noChangeArrowheads="1"/>
          </p:cNvSpPr>
          <p:nvPr/>
        </p:nvSpPr>
        <p:spPr bwMode="auto">
          <a:xfrm>
            <a:off x="131762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24" name="Oval 212"/>
          <p:cNvSpPr>
            <a:spLocks noChangeAspect="1" noChangeArrowheads="1"/>
          </p:cNvSpPr>
          <p:nvPr/>
        </p:nvSpPr>
        <p:spPr bwMode="auto">
          <a:xfrm>
            <a:off x="131762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80" name="Group 248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48738" name="Oval 226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39" name="Rectangle 227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0" name="Oval 228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1" name="Oval 229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2" name="Oval 230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3" name="Oval 231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4" name="Oval 232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45" name="Oval 233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8749" name="Rectangle 237"/>
          <p:cNvSpPr>
            <a:spLocks noChangeAspect="1" noChangeArrowheads="1"/>
          </p:cNvSpPr>
          <p:nvPr/>
        </p:nvSpPr>
        <p:spPr bwMode="auto">
          <a:xfrm>
            <a:off x="235108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0" name="Oval 238"/>
          <p:cNvSpPr>
            <a:spLocks noChangeAspect="1" noChangeArrowheads="1"/>
          </p:cNvSpPr>
          <p:nvPr/>
        </p:nvSpPr>
        <p:spPr bwMode="auto">
          <a:xfrm>
            <a:off x="241617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1" name="Oval 239"/>
          <p:cNvSpPr>
            <a:spLocks noChangeAspect="1" noChangeArrowheads="1"/>
          </p:cNvSpPr>
          <p:nvPr/>
        </p:nvSpPr>
        <p:spPr bwMode="auto">
          <a:xfrm>
            <a:off x="241617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2" name="Oval 240"/>
          <p:cNvSpPr>
            <a:spLocks noChangeAspect="1" noChangeArrowheads="1"/>
          </p:cNvSpPr>
          <p:nvPr/>
        </p:nvSpPr>
        <p:spPr bwMode="auto">
          <a:xfrm>
            <a:off x="241617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3" name="Oval 241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4" name="Oval 242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48755" name="Oval 243"/>
          <p:cNvSpPr>
            <a:spLocks noChangeAspect="1" noChangeArrowheads="1"/>
          </p:cNvSpPr>
          <p:nvPr/>
        </p:nvSpPr>
        <p:spPr bwMode="auto">
          <a:xfrm>
            <a:off x="241617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6" name="Oval 244"/>
          <p:cNvSpPr>
            <a:spLocks noChangeAspect="1" noChangeArrowheads="1"/>
          </p:cNvSpPr>
          <p:nvPr/>
        </p:nvSpPr>
        <p:spPr bwMode="auto">
          <a:xfrm>
            <a:off x="241617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8757" name="Text Box 245"/>
          <p:cNvSpPr txBox="1">
            <a:spLocks noChangeArrowheads="1"/>
          </p:cNvSpPr>
          <p:nvPr/>
        </p:nvSpPr>
        <p:spPr bwMode="auto">
          <a:xfrm>
            <a:off x="2297113" y="5997575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q</a:t>
            </a:r>
            <a:endParaRPr lang="en-US" sz="2800">
              <a:solidFill>
                <a:srgbClr val="FF0000"/>
              </a:solidFill>
              <a:latin typeface="Times" charset="0"/>
              <a:cs typeface="+mn-cs"/>
            </a:endParaRPr>
          </a:p>
        </p:txBody>
      </p:sp>
      <p:grpSp>
        <p:nvGrpSpPr>
          <p:cNvPr id="27690" name="Group 252"/>
          <p:cNvGrpSpPr>
            <a:grpSpLocks/>
          </p:cNvGrpSpPr>
          <p:nvPr/>
        </p:nvGrpSpPr>
        <p:grpSpPr bwMode="auto">
          <a:xfrm>
            <a:off x="5915025" y="1066800"/>
            <a:ext cx="3235325" cy="2493963"/>
            <a:chOff x="3486" y="672"/>
            <a:chExt cx="2038" cy="1571"/>
          </a:xfrm>
        </p:grpSpPr>
        <p:grpSp>
          <p:nvGrpSpPr>
            <p:cNvPr id="27697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48536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37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698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48539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40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699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48542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43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8544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  <a:cs typeface="+mn-cs"/>
              </a:endParaRPr>
            </a:p>
          </p:txBody>
        </p:sp>
        <p:grpSp>
          <p:nvGrpSpPr>
            <p:cNvPr id="27701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4854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4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8548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  <p:sp>
          <p:nvSpPr>
            <p:cNvPr id="448549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  <p:sp>
          <p:nvSpPr>
            <p:cNvPr id="448550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  <p:sp>
          <p:nvSpPr>
            <p:cNvPr id="448551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  <p:sp>
          <p:nvSpPr>
            <p:cNvPr id="448552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7</a:t>
              </a:r>
            </a:p>
          </p:txBody>
        </p:sp>
        <p:sp>
          <p:nvSpPr>
            <p:cNvPr id="448553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54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55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56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11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48558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59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2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48561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62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3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48564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65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4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48567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68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5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48570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71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6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48573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74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7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48576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77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7718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48579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580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8581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6</a:t>
              </a:r>
            </a:p>
          </p:txBody>
        </p:sp>
        <p:sp>
          <p:nvSpPr>
            <p:cNvPr id="448582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  <p:sp>
          <p:nvSpPr>
            <p:cNvPr id="448583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84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23" name="Group 249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48762" name="Freeform 250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8763" name="Line 251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48767" name="Text Box 255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27692" name="Group 256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48769" name="Text Box 257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448770" name="Text Box 258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cs typeface="+mn-cs"/>
              </a:endParaRPr>
            </a:p>
          </p:txBody>
        </p:sp>
      </p:grpSp>
      <p:sp>
        <p:nvSpPr>
          <p:cNvPr id="448775" name="Rectangle 263"/>
          <p:cNvSpPr>
            <a:spLocks noGrp="1" noChangeArrowheads="1"/>
          </p:cNvSpPr>
          <p:nvPr>
            <p:ph type="body" idx="1"/>
          </p:nvPr>
        </p:nvSpPr>
        <p:spPr>
          <a:xfrm>
            <a:off x="4460875" y="3763963"/>
            <a:ext cx="4832350" cy="2613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Pick a starting vertex (4)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Initialize vectors: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smtClean="0">
                <a:cs typeface="+mn-cs"/>
              </a:rPr>
              <a:t>,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 q</a:t>
            </a:r>
            <a:r>
              <a:rPr lang="en-US" smtClean="0">
                <a:cs typeface="+mn-cs"/>
              </a:rPr>
              <a:t>, and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smtClean="0">
                <a:solidFill>
                  <a:schemeClr val="hlink"/>
                </a:solidFill>
                <a:cs typeface="+mn-cs"/>
              </a:rPr>
              <a:t>d</a:t>
            </a:r>
            <a:r>
              <a:rPr lang="en-US" smtClean="0">
                <a:cs typeface="+mn-cs"/>
              </a:rPr>
              <a:t> </a:t>
            </a:r>
          </a:p>
          <a:p>
            <a:pPr>
              <a:lnSpc>
                <a:spcPct val="12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448776" name="Rectangle 264"/>
          <p:cNvSpPr>
            <a:spLocks noChangeArrowheads="1"/>
          </p:cNvSpPr>
          <p:nvPr/>
        </p:nvSpPr>
        <p:spPr bwMode="auto">
          <a:xfrm>
            <a:off x="7232650" y="4173538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2332046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18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3856" name="Rectangle 192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58" name="Oval 194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60" name="Oval 196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3673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6083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6207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3676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7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8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9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0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1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2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3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4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5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6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7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8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9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0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1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2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3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4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5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6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7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8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9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0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1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2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3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4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5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6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7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8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9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0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1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2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713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46085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3717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8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9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0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1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2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3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4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6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3726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91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3728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29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0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1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2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3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4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3735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6088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3737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8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9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0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1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2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3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4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9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3746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7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8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9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0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1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2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3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54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6091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3756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7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2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3759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0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1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2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3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4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5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6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3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3768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9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1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2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7" name="Group 243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6109" name="Group 128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3793" name="Freeform 129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4" name="Line 130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0" name="Group 131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3796" name="Line 13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7" name="Freeform 13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1" name="Group 134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3799" name="Line 13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0" name="Freeform 13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2" name="Group 137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3802" name="Line 13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3" name="Freeform 13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4" name="Oval 140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14" name="Group 141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3806" name="Line 142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7" name="Freeform 143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8" name="Text Box 144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3809" name="Text Box 145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3810" name="Text Box 146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3811" name="Text Box 147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3812" name="Text Box 148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6120" name="Group 149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3814" name="Line 15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5" name="Freeform 15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1" name="Group 152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3817" name="Line 15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8" name="Freeform 15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2" name="Group 155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3820" name="Line 15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1" name="Freeform 15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3" name="Group 158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3823" name="Line 15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4" name="Freeform 16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4" name="Group 161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3826" name="Line 16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7" name="Freeform 16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5" name="Group 164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3829" name="Line 16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0" name="Freeform 16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6" name="Group 167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3832" name="Line 168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3" name="Freeform 169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7" name="Group 170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3835" name="Line 171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6" name="Freeform 172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37" name="Text Box 173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3838" name="Text Box 174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3839" name="Oval 175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0" name="Oval 176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1" name="Oval 177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2" name="Oval 178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3" name="Oval 179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4" name="Oval 180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8" name="Group 241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6099" name="Group 10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3772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3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4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5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6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7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8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902" name="Oval 238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903" name="Oval 239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23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7763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4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7765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7766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48130" name="Group 7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7768" name="Rectangle 8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9" name="Oval 9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70" name="Oval 10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7771" name="Rectangle 11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8257" name="Group 13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777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5" name="Rectangle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9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10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11" name="Text Box 51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8134" name="Group 5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7814" name="Oval 5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5" name="Rectangle 5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6" name="Oval 5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7" name="Oval 5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8" name="Oval 5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9" name="Oval 5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0" name="Oval 6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1" name="Oval 6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5" name="Group 6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7823" name="Rectangle 6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241" name="Group 6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782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1" name="Oval 7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7832" name="Rectangle 7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8137" name="Group 7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7834" name="Oval 7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5" name="Rectangle 7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6" name="Oval 7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7" name="Oval 7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8" name="Oval 7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9" name="Oval 7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0" name="Oval 8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1" name="Oval 8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8" name="Group 8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7843" name="Oval 8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4" name="Rectangle 8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5" name="Oval 8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6" name="Oval 8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7" name="Oval 8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8" name="Oval 8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9" name="Oval 8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0" name="Oval 9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51" name="Rectangle 9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8140" name="Group 9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7853" name="Oval 9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4" name="Text Box 9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1" name="Group 9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7856" name="Rectangle 9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7" name="Oval 9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8" name="Oval 9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9" name="Oval 9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0" name="Oval 100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1" name="Oval 101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2" name="Oval 10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3" name="Oval 10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2" name="Group 104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7865" name="Oval 10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6" name="Text Box 106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67" name="Rectangle 10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8" name="Rectangle 10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9" name="Rectangle 10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70" name="Text Box 11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147" name="Group 111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8159" name="Group 112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7873" name="Freeform 113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4" name="Line 114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0" name="Group 115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7876" name="Line 11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7" name="Freeform 11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1" name="Group 118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7879" name="Line 11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0" name="Freeform 12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2" name="Group 121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7882" name="Line 12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3" name="Freeform 12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4" name="Oval 124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64" name="Group 125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7886" name="Line 126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7" name="Freeform 127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8" name="Text Box 128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7889" name="Text Box 129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7890" name="Text Box 130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7891" name="Text Box 131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7892" name="Text Box 132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8170" name="Group 133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7894" name="Line 13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5" name="Freeform 13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1" name="Group 136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7897" name="Line 1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8" name="Freeform 13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2" name="Group 139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7900" name="Line 1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1" name="Freeform 14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3" name="Group 142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7903" name="Line 1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4" name="Freeform 14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4" name="Group 145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7906" name="Line 14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7" name="Freeform 14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5" name="Group 148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7909" name="Line 1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0" name="Freeform 15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6" name="Group 151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7912" name="Line 152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3" name="Freeform 153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7" name="Group 154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7915" name="Line 155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6" name="Freeform 156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17" name="Text Box 157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7918" name="Text Box 158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7919" name="Oval 159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0" name="Oval 160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1" name="Oval 161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2" name="Oval 162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3" name="Oval 163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4" name="Oval 164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8" name="Group 16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8149" name="Group 166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7927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8" name="Oval 16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9" name="Oval 16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0" name="Oval 17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1" name="Oval 17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2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3" name="Oval 17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34" name="Oval 174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35" name="Oval 175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650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/>
          </p:cNvGrpSpPr>
          <p:nvPr/>
        </p:nvGrpSpPr>
        <p:grpSpPr bwMode="auto">
          <a:xfrm>
            <a:off x="5475288" y="1339850"/>
            <a:ext cx="258762" cy="2233613"/>
            <a:chOff x="2601" y="847"/>
            <a:chExt cx="163" cy="1407"/>
          </a:xfrm>
        </p:grpSpPr>
        <p:sp>
          <p:nvSpPr>
            <p:cNvPr id="755715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16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17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18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8" name="Group 7"/>
          <p:cNvGrpSpPr>
            <a:grpSpLocks/>
          </p:cNvGrpSpPr>
          <p:nvPr/>
        </p:nvGrpSpPr>
        <p:grpSpPr bwMode="auto">
          <a:xfrm>
            <a:off x="4738688" y="1339850"/>
            <a:ext cx="258762" cy="2233613"/>
            <a:chOff x="2985" y="844"/>
            <a:chExt cx="163" cy="1407"/>
          </a:xfrm>
        </p:grpSpPr>
        <p:sp>
          <p:nvSpPr>
            <p:cNvPr id="755720" name="Rectangle 8"/>
            <p:cNvSpPr>
              <a:spLocks noChangeAspect="1" noChangeArrowheads="1"/>
            </p:cNvSpPr>
            <p:nvPr/>
          </p:nvSpPr>
          <p:spPr bwMode="auto">
            <a:xfrm>
              <a:off x="2985" y="844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1" name="Oval 9"/>
            <p:cNvSpPr>
              <a:spLocks noChangeAspect="1" noChangeArrowheads="1"/>
            </p:cNvSpPr>
            <p:nvPr/>
          </p:nvSpPr>
          <p:spPr bwMode="auto">
            <a:xfrm>
              <a:off x="3026" y="1297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2" name="Oval 10"/>
            <p:cNvSpPr>
              <a:spLocks noChangeAspect="1" noChangeArrowheads="1"/>
            </p:cNvSpPr>
            <p:nvPr/>
          </p:nvSpPr>
          <p:spPr bwMode="auto">
            <a:xfrm>
              <a:off x="3026" y="885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5724" name="Rectangle 12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5" name="Oval 13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26" name="Oval 14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27" name="Oval 15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5729" name="Rectangle 17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0" name="Oval 18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1" name="Oval 19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sp>
        <p:nvSpPr>
          <p:cNvPr id="755732" name="Rectangle 20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50182" name="Group 21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50309" name="Group 22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5735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6" name="Rectangle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7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8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9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0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1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2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3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4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5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6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7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8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9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0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1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2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3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4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5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6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7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8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9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0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1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2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3" name="Oval 5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4" name="Oval 5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5" name="Oval 5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6" name="Oval 5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7" name="Oval 5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8" name="Oval 5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9" name="Oval 5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0" name="Oval 5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1" name="Oval 5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772" name="Text Box 60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2162175" y="887413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Aw.*(q.*t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50185" name="Group 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5776" name="Oval 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7" name="Rectangle 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8" name="Oval 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9" name="Oval 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0" name="Oval 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1" name="Oval 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2" name="Oval 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3" name="Oval 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6" name="Group 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5785" name="Rectangle 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93" name="Group 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5787" name="Oval 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8" name="Oval 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9" name="Oval 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0" name="Oval 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1" name="Oval 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2" name="Oval 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3" name="Oval 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5794" name="Rectangle 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50188" name="Group 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5796" name="Oval 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7" name="Rectangle 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8" name="Oval 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9" name="Oval 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0" name="Oval 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1" name="Oval 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2" name="Oval 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3" name="Oval 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9" name="Group 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5805" name="Oval 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6" name="Rectangle 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7" name="Oval 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8" name="Oval 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9" name="Oval 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0" name="Oval 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1" name="Oval 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2" name="Oval 1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13" name="Rectangle 1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50191" name="Group 10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5815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6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2" name="Group 10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5818" name="Rectangle 10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9" name="Oval 10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0" name="Oval 10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1" name="Oval 10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2" name="Oval 110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3" name="Oval 111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4" name="Oval 11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5" name="Oval 11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3" name="Group 114"/>
          <p:cNvGrpSpPr>
            <a:grpSpLocks/>
          </p:cNvGrpSpPr>
          <p:nvPr/>
        </p:nvGrpSpPr>
        <p:grpSpPr bwMode="auto">
          <a:xfrm>
            <a:off x="2919413" y="5981700"/>
            <a:ext cx="1281112" cy="582613"/>
            <a:chOff x="1942" y="3738"/>
            <a:chExt cx="807" cy="367"/>
          </a:xfrm>
        </p:grpSpPr>
        <p:sp>
          <p:nvSpPr>
            <p:cNvPr id="755827" name="Oval 11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8" name="Text Box 116"/>
            <p:cNvSpPr txBox="1">
              <a:spLocks noChangeArrowheads="1"/>
            </p:cNvSpPr>
            <p:nvPr/>
          </p:nvSpPr>
          <p:spPr bwMode="auto">
            <a:xfrm>
              <a:off x="1942" y="3778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+= …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29" name="Rectangle 11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0" name="Rectangle 11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1" name="Rectangle 11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55832" name="Text Box 12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198" name="Group 122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50211" name="Group 123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5836" name="Freeform 124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37" name="Line 125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2" name="Group 126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5839" name="Line 1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0" name="Freeform 1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3" name="Group 129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5842" name="Line 13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3" name="Freeform 13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4" name="Group 132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5845" name="Line 13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6" name="Freeform 13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47" name="Oval 135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6" name="Group 136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5849" name="Line 137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0" name="Freeform 138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51" name="Text Box 139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5852" name="Text Box 140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5853" name="Text Box 141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5854" name="Text Box 142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5855" name="Text Box 143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50222" name="Group 144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5857" name="Line 14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8" name="Freeform 14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3" name="Group 147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5860" name="Line 14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1" name="Freeform 14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4" name="Group 150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5863" name="Line 15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4" name="Freeform 15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5" name="Group 153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5866" name="Line 15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7" name="Freeform 15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6" name="Group 156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5869" name="Line 15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0" name="Freeform 15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7" name="Group 159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5872" name="Line 16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3" name="Freeform 16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8" name="Group 162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5875" name="Line 163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6" name="Freeform 164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9" name="Group 165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5878" name="Line 166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9" name="Freeform 167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80" name="Text Box 168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5881" name="Text Box 169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5882" name="Oval 170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3" name="Oval 171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4" name="Oval 172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5" name="Oval 173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6" name="Oval 174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7" name="Oval 175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9" name="Group 17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50201" name="Group 17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5890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1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2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3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4" name="Oval 18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5" name="Oval 18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6" name="Oval 18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97" name="Oval 185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898" name="Oval 186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</p:grpSp>
      <p:sp>
        <p:nvSpPr>
          <p:cNvPr id="755899" name="Rectangle 187"/>
          <p:cNvSpPr>
            <a:spLocks noChangeArrowheads="1"/>
          </p:cNvSpPr>
          <p:nvPr/>
        </p:nvSpPr>
        <p:spPr bwMode="auto">
          <a:xfrm>
            <a:off x="7132638" y="57070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3868017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34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449539" name="Oval 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0" name="Rectangle 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1" name="Oval 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2" name="Oval 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3" name="Oval 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4" name="Oval 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5" name="Oval 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46" name="Oval 1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698" name="Group 133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449547" name="Rectangle 1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9858" name="Group 1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9551" name="Oval 1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2" name="Oval 1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3" name="Oval 1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4" name="Oval 1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5" name="Oval 1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6" name="Oval 2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57" name="Oval 2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9699" name="Group 218"/>
          <p:cNvGrpSpPr>
            <a:grpSpLocks/>
          </p:cNvGrpSpPr>
          <p:nvPr/>
        </p:nvGrpSpPr>
        <p:grpSpPr bwMode="auto">
          <a:xfrm>
            <a:off x="5915025" y="1066800"/>
            <a:ext cx="3235325" cy="2493963"/>
            <a:chOff x="3486" y="672"/>
            <a:chExt cx="2038" cy="1571"/>
          </a:xfrm>
        </p:grpSpPr>
        <p:grpSp>
          <p:nvGrpSpPr>
            <p:cNvPr id="29804" name="Group 215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49752" name="Freeform 216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53" name="Line 217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05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4956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6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06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49563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64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07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4956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6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9568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  <a:cs typeface="+mn-cs"/>
              </a:endParaRPr>
            </a:p>
          </p:txBody>
        </p:sp>
        <p:grpSp>
          <p:nvGrpSpPr>
            <p:cNvPr id="29809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49570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71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9572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  <p:sp>
          <p:nvSpPr>
            <p:cNvPr id="449573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  <p:sp>
          <p:nvSpPr>
            <p:cNvPr id="449574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  <p:sp>
          <p:nvSpPr>
            <p:cNvPr id="449575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  <p:sp>
          <p:nvSpPr>
            <p:cNvPr id="449576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7</a:t>
              </a:r>
            </a:p>
          </p:txBody>
        </p:sp>
        <p:sp>
          <p:nvSpPr>
            <p:cNvPr id="449577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78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79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80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9819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4958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8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0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49585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86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1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495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2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49591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92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3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4959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9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4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49597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598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5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4960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60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9826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49603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604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49605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6</a:t>
              </a:r>
            </a:p>
          </p:txBody>
        </p:sp>
        <p:sp>
          <p:nvSpPr>
            <p:cNvPr id="449606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  <p:sp>
          <p:nvSpPr>
            <p:cNvPr id="449607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08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00" name="Group 219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49610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1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2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3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4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5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6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18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0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1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2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3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4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5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7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8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29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0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2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3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4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5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6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7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39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0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1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2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3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4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5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7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8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49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50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51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52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9654" name="Text Box 118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sp>
        <p:nvSpPr>
          <p:cNvPr id="449655" name="Text Box 119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</a:p>
        </p:txBody>
      </p:sp>
      <p:grpSp>
        <p:nvGrpSpPr>
          <p:cNvPr id="29703" name="Group 127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49657" name="Text Box 121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449658" name="Text Box 122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cs typeface="+mn-cs"/>
              </a:endParaRPr>
            </a:p>
          </p:txBody>
        </p:sp>
      </p:grpSp>
      <p:grpSp>
        <p:nvGrpSpPr>
          <p:cNvPr id="29704" name="Group 220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449665" name="Text Box 129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449666" name="Text Box 130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rgbClr val="FF0000"/>
                  </a:solidFill>
                  <a:latin typeface="Times" charset="0"/>
                  <a:cs typeface="+mn-cs"/>
                </a:rPr>
                <a:t>(A</a:t>
              </a:r>
              <a:r>
                <a:rPr lang="en-US" sz="3200" baseline="30000">
                  <a:solidFill>
                    <a:srgbClr val="FF0000"/>
                  </a:solidFill>
                  <a:latin typeface="Times" charset="0"/>
                  <a:cs typeface="+mn-cs"/>
                </a:rPr>
                <a:t>T</a:t>
              </a: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q).*¬q</a:t>
              </a:r>
            </a:p>
          </p:txBody>
        </p:sp>
      </p:grpSp>
      <p:sp>
        <p:nvSpPr>
          <p:cNvPr id="449667" name="Text Box 131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</a:p>
        </p:txBody>
      </p:sp>
      <p:grpSp>
        <p:nvGrpSpPr>
          <p:cNvPr id="29706" name="Group 155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449692" name="Oval 156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3" name="Rectangle 157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4" name="Oval 158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5" name="Oval 159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6" name="Oval 160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7" name="Oval 161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8" name="Oval 162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99" name="Oval 163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07" name="Group 164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49701" name="Rectangle 165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9747" name="Group 166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9703" name="Oval 167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4" name="Oval 168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5" name="Oval 169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6" name="Oval 170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7" name="Oval 171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8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09" name="Oval 173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49710" name="Rectangle 174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29709" name="Group 210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59"/>
            <a:chExt cx="163" cy="1407"/>
          </a:xfrm>
        </p:grpSpPr>
        <p:sp>
          <p:nvSpPr>
            <p:cNvPr id="449713" name="Oval 177"/>
            <p:cNvSpPr>
              <a:spLocks noChangeAspect="1" noChangeArrowheads="1"/>
            </p:cNvSpPr>
            <p:nvPr/>
          </p:nvSpPr>
          <p:spPr bwMode="auto">
            <a:xfrm>
              <a:off x="830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4" name="Rectangle 178"/>
            <p:cNvSpPr>
              <a:spLocks noChangeAspect="1" noChangeArrowheads="1"/>
            </p:cNvSpPr>
            <p:nvPr/>
          </p:nvSpPr>
          <p:spPr bwMode="auto">
            <a:xfrm>
              <a:off x="789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5" name="Oval 179"/>
            <p:cNvSpPr>
              <a:spLocks noChangeAspect="1" noChangeArrowheads="1"/>
            </p:cNvSpPr>
            <p:nvPr/>
          </p:nvSpPr>
          <p:spPr bwMode="auto">
            <a:xfrm>
              <a:off x="830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6" name="Oval 180"/>
            <p:cNvSpPr>
              <a:spLocks noChangeAspect="1" noChangeArrowheads="1"/>
            </p:cNvSpPr>
            <p:nvPr/>
          </p:nvSpPr>
          <p:spPr bwMode="auto">
            <a:xfrm>
              <a:off x="830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7" name="Oval 181"/>
            <p:cNvSpPr>
              <a:spLocks noChangeAspect="1" noChangeArrowheads="1"/>
            </p:cNvSpPr>
            <p:nvPr/>
          </p:nvSpPr>
          <p:spPr bwMode="auto">
            <a:xfrm>
              <a:off x="830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8" name="Oval 182"/>
            <p:cNvSpPr>
              <a:spLocks noChangeAspect="1" noChangeArrowheads="1"/>
            </p:cNvSpPr>
            <p:nvPr/>
          </p:nvSpPr>
          <p:spPr bwMode="auto">
            <a:xfrm>
              <a:off x="830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19" name="Oval 183"/>
            <p:cNvSpPr>
              <a:spLocks noChangeAspect="1" noChangeArrowheads="1"/>
            </p:cNvSpPr>
            <p:nvPr/>
          </p:nvSpPr>
          <p:spPr bwMode="auto">
            <a:xfrm>
              <a:off x="830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0" name="Oval 184"/>
            <p:cNvSpPr>
              <a:spLocks noChangeAspect="1" noChangeArrowheads="1"/>
            </p:cNvSpPr>
            <p:nvPr/>
          </p:nvSpPr>
          <p:spPr bwMode="auto">
            <a:xfrm>
              <a:off x="830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10" name="Group 22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49722" name="Oval 186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3" name="Rectangle 187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4" name="Oval 188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5" name="Oval 189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6" name="Oval 190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7" name="Oval 191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8" name="Oval 192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29" name="Oval 193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9711" name="Group 21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449731" name="Rectangle 195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2" name="Oval 196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3" name="Oval 197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4" name="Oval 198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5" name="Oval 199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6" name="Oval 200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37" name="Oval 201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49745" name="Rectangle 20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4</a:t>
            </a:r>
          </a:p>
        </p:txBody>
      </p:sp>
      <p:grpSp>
        <p:nvGrpSpPr>
          <p:cNvPr id="29713" name="Group 213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29719" name="Group 212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449738" name="Oval 202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49739" name="Text Box 203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cs typeface="+mn-cs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cs typeface="+mn-cs"/>
                </a:endParaRPr>
              </a:p>
            </p:txBody>
          </p:sp>
        </p:grpSp>
        <p:sp>
          <p:nvSpPr>
            <p:cNvPr id="449747" name="Rectangle 211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</p:grpSp>
      <p:sp>
        <p:nvSpPr>
          <p:cNvPr id="449767" name="Rectangle 2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Get Neighbors</a:t>
            </a:r>
          </a:p>
        </p:txBody>
      </p:sp>
      <p:sp>
        <p:nvSpPr>
          <p:cNvPr id="449768" name="Rectangle 232"/>
          <p:cNvSpPr>
            <a:spLocks noGrp="1" noChangeArrowheads="1"/>
          </p:cNvSpPr>
          <p:nvPr>
            <p:ph type="body" idx="1"/>
          </p:nvPr>
        </p:nvSpPr>
        <p:spPr>
          <a:xfrm>
            <a:off x="4460875" y="3763963"/>
            <a:ext cx="4832350" cy="2613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Get </a:t>
            </a:r>
            <a:r>
              <a:rPr lang="en-US" smtClean="0">
                <a:solidFill>
                  <a:srgbClr val="0000FF"/>
                </a:solidFill>
                <a:cs typeface="+mn-cs"/>
              </a:rPr>
              <a:t>2nd</a:t>
            </a:r>
            <a:r>
              <a:rPr lang="en-US" smtClean="0">
                <a:cs typeface="+mn-cs"/>
              </a:rPr>
              <a:t> neighbors from starting vertex: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Eliminate existing vertices: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Tally: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Update table: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 = q</a:t>
            </a:r>
            <a:endParaRPr lang="en-US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449777" name="Rectangle 241"/>
          <p:cNvSpPr>
            <a:spLocks noChangeArrowheads="1"/>
          </p:cNvSpPr>
          <p:nvPr/>
        </p:nvSpPr>
        <p:spPr bwMode="auto">
          <a:xfrm>
            <a:off x="5988050" y="408781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449778" name="Rectangle 242"/>
          <p:cNvSpPr>
            <a:spLocks noChangeArrowheads="1"/>
          </p:cNvSpPr>
          <p:nvPr/>
        </p:nvSpPr>
        <p:spPr bwMode="auto">
          <a:xfrm>
            <a:off x="6073775" y="4968875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449779" name="Rectangle 243"/>
          <p:cNvSpPr>
            <a:spLocks noChangeArrowheads="1"/>
          </p:cNvSpPr>
          <p:nvPr/>
        </p:nvSpPr>
        <p:spPr bwMode="auto">
          <a:xfrm>
            <a:off x="7059613" y="540702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063418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13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50565" name="Oval 5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66" name="Rectangle 6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67" name="Oval 7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68" name="Oval 8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69" name="Oval 9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0" name="Oval 10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1" name="Oval 11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3" name="Oval 13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5" name="Oval 15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6" name="Oval 16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7" name="Oval 17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8" name="Oval 18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79" name="Oval 19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0" name="Oval 20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2" name="Oval 22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3" name="Oval 23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4" name="Oval 24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5" name="Oval 25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7" name="Oval 27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8" name="Oval 28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89" name="Oval 29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0" name="Oval 30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1" name="Oval 31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2" name="Oval 32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4" name="Oval 34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5" name="Oval 35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6" name="Oval 36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7" name="Oval 37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8" name="Oval 38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599" name="Oval 39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0" name="Oval 40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2" name="Oval 42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3" name="Oval 43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4" name="Oval 44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5" name="Oval 45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6" name="Oval 46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07" name="Oval 47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46" name="Group 212"/>
          <p:cNvGrpSpPr>
            <a:grpSpLocks/>
          </p:cNvGrpSpPr>
          <p:nvPr/>
        </p:nvGrpSpPr>
        <p:grpSpPr bwMode="auto">
          <a:xfrm>
            <a:off x="5907088" y="1063625"/>
            <a:ext cx="3235325" cy="2493963"/>
            <a:chOff x="3486" y="672"/>
            <a:chExt cx="2038" cy="1571"/>
          </a:xfrm>
        </p:grpSpPr>
        <p:grpSp>
          <p:nvGrpSpPr>
            <p:cNvPr id="31830" name="Group 209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50770" name="Freeform 210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71" name="Line 211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31" name="Group 50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50611" name="Line 5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12" name="Freeform 5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32" name="Group 53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50614" name="Line 5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15" name="Freeform 5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33" name="Group 56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50617" name="Line 5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18" name="Freeform 5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619" name="Oval 59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  <a:cs typeface="+mn-cs"/>
              </a:endParaRPr>
            </a:p>
          </p:txBody>
        </p:sp>
        <p:grpSp>
          <p:nvGrpSpPr>
            <p:cNvPr id="31835" name="Group 60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50621" name="Line 61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22" name="Freeform 62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623" name="Text Box 63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  <p:sp>
          <p:nvSpPr>
            <p:cNvPr id="450624" name="Text Box 64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  <p:sp>
          <p:nvSpPr>
            <p:cNvPr id="450625" name="Text Box 65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  <p:sp>
          <p:nvSpPr>
            <p:cNvPr id="450626" name="Text Box 66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  <p:sp>
          <p:nvSpPr>
            <p:cNvPr id="450627" name="Text Box 67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7</a:t>
              </a:r>
            </a:p>
          </p:txBody>
        </p:sp>
        <p:sp>
          <p:nvSpPr>
            <p:cNvPr id="450628" name="Oval 68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29" name="Oval 69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843" name="Group 70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50631" name="Line 7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32" name="Freeform 7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4" name="Group 73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50634" name="Line 7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35" name="Freeform 7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5" name="Group 76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50637" name="Line 7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38" name="Freeform 7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6" name="Group 79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50640" name="Line 8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41" name="Freeform 8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7" name="Group 82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50643" name="Line 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44" name="Freeform 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8" name="Group 85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50646" name="Line 8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47" name="Freeform 8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49" name="Group 88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50649" name="Line 89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50" name="Freeform 90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1850" name="Group 91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50652" name="Line 92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653" name="Freeform 93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50654" name="Text Box 94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6</a:t>
              </a:r>
            </a:p>
          </p:txBody>
        </p:sp>
        <p:sp>
          <p:nvSpPr>
            <p:cNvPr id="450655" name="Text Box 95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  <p:sp>
          <p:nvSpPr>
            <p:cNvPr id="450656" name="Oval 96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57" name="Oval 97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58" name="Oval 98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59" name="Oval 99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47" name="Group 214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450671" name="Oval 111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2" name="Rectangle 112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3" name="Oval 113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accent2"/>
                  </a:solidFill>
                  <a:cs typeface="+mn-cs"/>
                </a:rPr>
                <a:t>2</a:t>
              </a:r>
              <a:endParaRPr lang="en-US">
                <a:cs typeface="+mn-cs"/>
              </a:endParaRPr>
            </a:p>
          </p:txBody>
        </p:sp>
        <p:sp>
          <p:nvSpPr>
            <p:cNvPr id="450674" name="Oval 114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5" name="Oval 115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6" name="Oval 116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7" name="Oval 117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78" name="Oval 118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50679" name="Rectangle 119"/>
          <p:cNvSpPr>
            <a:spLocks noChangeAspect="1" noChangeArrowheads="1"/>
          </p:cNvSpPr>
          <p:nvPr/>
        </p:nvSpPr>
        <p:spPr bwMode="auto">
          <a:xfrm>
            <a:off x="3136900" y="1349375"/>
            <a:ext cx="258763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0" name="Text Box 12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  <a:endParaRPr lang="en-US" sz="2800">
              <a:latin typeface="Verdana" charset="0"/>
              <a:cs typeface="+mn-cs"/>
            </a:endParaRPr>
          </a:p>
        </p:txBody>
      </p:sp>
      <p:sp>
        <p:nvSpPr>
          <p:cNvPr id="450681" name="Oval 121"/>
          <p:cNvSpPr>
            <a:spLocks noChangeAspect="1" noChangeArrowheads="1"/>
          </p:cNvSpPr>
          <p:nvPr/>
        </p:nvSpPr>
        <p:spPr bwMode="auto">
          <a:xfrm>
            <a:off x="3201988" y="206851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2" name="Oval 122"/>
          <p:cNvSpPr>
            <a:spLocks noChangeAspect="1" noChangeArrowheads="1"/>
          </p:cNvSpPr>
          <p:nvPr/>
        </p:nvSpPr>
        <p:spPr bwMode="auto">
          <a:xfrm>
            <a:off x="3201988" y="30511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3" name="Oval 123"/>
          <p:cNvSpPr>
            <a:spLocks noChangeAspect="1" noChangeArrowheads="1"/>
          </p:cNvSpPr>
          <p:nvPr/>
        </p:nvSpPr>
        <p:spPr bwMode="auto">
          <a:xfrm>
            <a:off x="3201988" y="141446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4" name="Oval 124"/>
          <p:cNvSpPr>
            <a:spLocks noChangeAspect="1" noChangeArrowheads="1"/>
          </p:cNvSpPr>
          <p:nvPr/>
        </p:nvSpPr>
        <p:spPr bwMode="auto">
          <a:xfrm>
            <a:off x="3201988" y="17414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5" name="Oval 125"/>
          <p:cNvSpPr>
            <a:spLocks noChangeAspect="1" noChangeArrowheads="1"/>
          </p:cNvSpPr>
          <p:nvPr/>
        </p:nvSpPr>
        <p:spPr bwMode="auto">
          <a:xfrm>
            <a:off x="3201988" y="23971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6" name="Oval 126"/>
          <p:cNvSpPr>
            <a:spLocks noChangeAspect="1" noChangeArrowheads="1"/>
          </p:cNvSpPr>
          <p:nvPr/>
        </p:nvSpPr>
        <p:spPr bwMode="auto">
          <a:xfrm>
            <a:off x="3201988" y="27241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87" name="Oval 127"/>
          <p:cNvSpPr>
            <a:spLocks noChangeAspect="1" noChangeArrowheads="1"/>
          </p:cNvSpPr>
          <p:nvPr/>
        </p:nvSpPr>
        <p:spPr bwMode="auto">
          <a:xfrm>
            <a:off x="3201988" y="33797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0690" name="Rectangle 1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Get Neighbors</a:t>
            </a:r>
          </a:p>
        </p:txBody>
      </p:sp>
      <p:grpSp>
        <p:nvGrpSpPr>
          <p:cNvPr id="31758" name="Group 137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450698" name="Oval 138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699" name="Rectangle 139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0" name="Oval 140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1" name="Oval 141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2" name="Oval 142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3" name="Oval 143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4" name="Oval 144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05" name="Oval 145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59" name="Group 146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50707" name="Rectangle 147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1806" name="Group 148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50709" name="Oval 149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0" name="Oval 150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1" name="Oval 151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2" name="Oval 152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3" name="Oval 153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4" name="Oval 154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15" name="Oval 155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50716" name="Rectangle 156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31761" name="Group 158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450719" name="Oval 159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0" name="Rectangle 160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1" name="Oval 161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2" name="Oval 162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3" name="Oval 163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4" name="Oval 164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5" name="Oval 165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6" name="Oval 166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1762" name="Group 208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50728" name="Oval 168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29" name="Rectangle 169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0" name="Oval 170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1" name="Oval 171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2" name="Oval 172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3" name="Oval 173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4" name="Oval 174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35" name="Oval 175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50750" name="Rectangle 1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4</a:t>
            </a:r>
          </a:p>
        </p:txBody>
      </p:sp>
      <p:grpSp>
        <p:nvGrpSpPr>
          <p:cNvPr id="31764" name="Group 194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31785" name="Group 195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450756" name="Oval 196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50757" name="Text Box 197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cs typeface="+mn-cs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cs typeface="+mn-cs"/>
                </a:endParaRPr>
              </a:p>
            </p:txBody>
          </p:sp>
        </p:grpSp>
        <p:sp>
          <p:nvSpPr>
            <p:cNvPr id="450758" name="Rectangle 198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</p:grpSp>
      <p:grpSp>
        <p:nvGrpSpPr>
          <p:cNvPr id="31765" name="Group 21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450760" name="Rectangle 200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61" name="Oval 201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62" name="Oval 202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accent2"/>
                  </a:solidFill>
                  <a:cs typeface="+mn-cs"/>
                </a:rPr>
                <a:t>2</a:t>
              </a:r>
              <a:endParaRPr lang="en-US">
                <a:cs typeface="+mn-cs"/>
              </a:endParaRPr>
            </a:p>
          </p:txBody>
        </p:sp>
        <p:sp>
          <p:nvSpPr>
            <p:cNvPr id="450763" name="Oval 203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64" name="Oval 204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65" name="Oval 205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0766" name="Oval 206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50779" name="Text Box 219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31767" name="Group 220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50781" name="Text Box 221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450782" name="Text Box 222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cs typeface="+mn-cs"/>
              </a:endParaRPr>
            </a:p>
          </p:txBody>
        </p:sp>
      </p:grpSp>
      <p:grpSp>
        <p:nvGrpSpPr>
          <p:cNvPr id="31768" name="Group 223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450784" name="Text Box 224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450785" name="Text Box 225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rgbClr val="FF0000"/>
                  </a:solidFill>
                  <a:latin typeface="Times" charset="0"/>
                  <a:cs typeface="+mn-cs"/>
                </a:rPr>
                <a:t>(A</a:t>
              </a:r>
              <a:r>
                <a:rPr lang="en-US" sz="3200" baseline="30000">
                  <a:solidFill>
                    <a:srgbClr val="FF0000"/>
                  </a:solidFill>
                  <a:latin typeface="Times" charset="0"/>
                  <a:cs typeface="+mn-cs"/>
                </a:rPr>
                <a:t>T</a:t>
              </a: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q).*¬q</a:t>
              </a:r>
            </a:p>
          </p:txBody>
        </p:sp>
      </p:grpSp>
      <p:sp>
        <p:nvSpPr>
          <p:cNvPr id="450786" name="Text Box 226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</a:p>
        </p:txBody>
      </p:sp>
      <p:sp>
        <p:nvSpPr>
          <p:cNvPr id="450787" name="Rectangle 227"/>
          <p:cNvSpPr>
            <a:spLocks noGrp="1" noChangeArrowheads="1"/>
          </p:cNvSpPr>
          <p:nvPr>
            <p:ph type="body" idx="1"/>
          </p:nvPr>
        </p:nvSpPr>
        <p:spPr>
          <a:xfrm>
            <a:off x="4460875" y="3763963"/>
            <a:ext cx="4832350" cy="2613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Get </a:t>
            </a:r>
            <a:r>
              <a:rPr lang="en-US" smtClean="0">
                <a:solidFill>
                  <a:schemeClr val="accent2"/>
                </a:solidFill>
                <a:cs typeface="+mn-cs"/>
              </a:rPr>
              <a:t>3rd</a:t>
            </a:r>
            <a:r>
              <a:rPr lang="en-US" smtClean="0">
                <a:cs typeface="+mn-cs"/>
              </a:rPr>
              <a:t> neighbors from starting vertex: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smtClean="0">
                <a:cs typeface="+mn-cs"/>
              </a:rPr>
              <a:t>  ; </a:t>
            </a:r>
            <a:r>
              <a:rPr lang="en-US" smtClean="0">
                <a:solidFill>
                  <a:schemeClr val="accent2"/>
                </a:solidFill>
                <a:cs typeface="+mn-cs"/>
              </a:rPr>
              <a:t>sum paths to vertex</a:t>
            </a:r>
            <a:endParaRPr lang="en-US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Eliminate existing vertices: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Tally: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Update table: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 = q</a:t>
            </a:r>
            <a:endParaRPr lang="en-US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450788" name="Rectangle 228"/>
          <p:cNvSpPr>
            <a:spLocks noChangeArrowheads="1"/>
          </p:cNvSpPr>
          <p:nvPr/>
        </p:nvSpPr>
        <p:spPr bwMode="auto">
          <a:xfrm>
            <a:off x="5988050" y="408781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450789" name="Rectangle 229"/>
          <p:cNvSpPr>
            <a:spLocks noChangeArrowheads="1"/>
          </p:cNvSpPr>
          <p:nvPr/>
        </p:nvSpPr>
        <p:spPr bwMode="auto">
          <a:xfrm>
            <a:off x="6073775" y="4968875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450790" name="Rectangle 230"/>
          <p:cNvSpPr>
            <a:spLocks noChangeArrowheads="1"/>
          </p:cNvSpPr>
          <p:nvPr/>
        </p:nvSpPr>
        <p:spPr bwMode="auto">
          <a:xfrm>
            <a:off x="7059613" y="540702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900843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3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674819" name="Oval 3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0" name="Rectangle 4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1" name="Oval 5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2" name="Oval 6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3" name="Oval 7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4" name="Oval 8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5" name="Oval 9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6" name="Oval 10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7" name="Oval 11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8" name="Oval 12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29" name="Oval 13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0" name="Oval 14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1" name="Oval 15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2" name="Oval 16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3" name="Oval 17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4" name="Oval 18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5" name="Oval 19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6" name="Oval 20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7" name="Oval 21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8" name="Oval 22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39" name="Oval 23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0" name="Oval 24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1" name="Oval 25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2" name="Oval 26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3" name="Oval 27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4" name="Oval 28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5" name="Oval 29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6" name="Oval 30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7" name="Oval 31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8" name="Oval 32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49" name="Oval 33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0" name="Oval 34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1" name="Oval 35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2" name="Oval 36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3" name="Oval 37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4" name="Oval 38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855" name="Oval 39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794" name="Group 205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674907" name="Oval 91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08" name="Rectangle 92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09" name="Oval 93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0" name="Oval 94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1" name="Oval 95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2" name="Oval 96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3" name="Oval 97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4" name="Oval 98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74916" name="Text Box 10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  <a:endParaRPr lang="en-US" sz="2800">
              <a:latin typeface="Verdana" charset="0"/>
              <a:cs typeface="+mn-cs"/>
            </a:endParaRPr>
          </a:p>
        </p:txBody>
      </p:sp>
      <p:grpSp>
        <p:nvGrpSpPr>
          <p:cNvPr id="33796" name="Group 204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674915" name="Rectangle 99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7" name="Oval 101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18" name="Oval 102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accent2"/>
                  </a:solidFill>
                  <a:cs typeface="+mn-cs"/>
                </a:rPr>
                <a:t>2</a:t>
              </a:r>
              <a:endParaRPr lang="en-US">
                <a:cs typeface="+mn-cs"/>
              </a:endParaRPr>
            </a:p>
          </p:txBody>
        </p:sp>
        <p:sp>
          <p:nvSpPr>
            <p:cNvPr id="674919" name="Oval 103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20" name="Oval 104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21" name="Oval 105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22" name="Oval 106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23" name="Oval 107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74924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Get Neighbors</a:t>
            </a:r>
          </a:p>
        </p:txBody>
      </p:sp>
      <p:grpSp>
        <p:nvGrpSpPr>
          <p:cNvPr id="33798" name="Group 11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674928" name="Oval 11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29" name="Rectangle 11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0" name="Oval 11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1" name="Oval 11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2" name="Oval 11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3" name="Oval 11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4" name="Oval 11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35" name="Oval 11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799" name="Group 12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674937" name="Rectangle 12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33901" name="Group 12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674939" name="Oval 12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0" name="Oval 12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1" name="Oval 12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2" name="Oval 12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3" name="Oval 12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4" name="Oval 12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45" name="Oval 12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74946" name="Rectangle 13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33801" name="Group 13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674949" name="Oval 13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0" name="Rectangle 13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1" name="Oval 13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2" name="Oval 13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3" name="Oval 13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4" name="Oval 13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5" name="Oval 13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6" name="Oval 14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802" name="Group 14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674958" name="Oval 14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59" name="Rectangle 14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0" name="Oval 14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1" name="Oval 14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2" name="Oval 14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3" name="Oval 14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4" name="Oval 14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65" name="Oval 14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74982" name="Rectangle 166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cs typeface="+mn-cs"/>
              </a:rPr>
              <a:t>4</a:t>
            </a:r>
          </a:p>
        </p:txBody>
      </p:sp>
      <p:grpSp>
        <p:nvGrpSpPr>
          <p:cNvPr id="33804" name="Group 184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33880" name="Group 171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674988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4989" name="Text Box 173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cs typeface="+mn-cs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cs typeface="+mn-cs"/>
                </a:endParaRPr>
              </a:p>
            </p:txBody>
          </p:sp>
        </p:grpSp>
        <p:sp>
          <p:nvSpPr>
            <p:cNvPr id="674990" name="Rectangle 174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</p:grpSp>
      <p:grpSp>
        <p:nvGrpSpPr>
          <p:cNvPr id="33805" name="Group 191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674992" name="Rectangle 176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93" name="Oval 177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94" name="Oval 178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accent2"/>
                  </a:solidFill>
                  <a:cs typeface="+mn-cs"/>
                </a:rPr>
                <a:t>2</a:t>
              </a:r>
              <a:endParaRPr lang="en-US">
                <a:cs typeface="+mn-cs"/>
              </a:endParaRPr>
            </a:p>
          </p:txBody>
        </p:sp>
        <p:sp>
          <p:nvSpPr>
            <p:cNvPr id="674995" name="Oval 179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96" name="Oval 180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97" name="Oval 181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4998" name="Oval 182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74999" name="Oval 183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75011" name="Text Box 195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cs typeface="+mn-cs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cs typeface="+mn-cs"/>
              </a:rPr>
              <a:t>T</a:t>
            </a:r>
          </a:p>
        </p:txBody>
      </p:sp>
      <p:grpSp>
        <p:nvGrpSpPr>
          <p:cNvPr id="33808" name="Group 196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675013" name="Text Box 197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675014" name="Text Box 198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cs typeface="+mn-cs"/>
              </a:endParaRPr>
            </a:p>
          </p:txBody>
        </p:sp>
      </p:grpSp>
      <p:grpSp>
        <p:nvGrpSpPr>
          <p:cNvPr id="33809" name="Group 199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675016" name="Text Box 200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cs typeface="+mn-cs"/>
                </a:rPr>
                <a:t>~</a:t>
              </a:r>
            </a:p>
          </p:txBody>
        </p:sp>
        <p:sp>
          <p:nvSpPr>
            <p:cNvPr id="675017" name="Text Box 201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rgbClr val="FF0000"/>
                  </a:solidFill>
                  <a:latin typeface="Times" charset="0"/>
                  <a:cs typeface="+mn-cs"/>
                </a:rPr>
                <a:t>(A</a:t>
              </a:r>
              <a:r>
                <a:rPr lang="en-US" sz="3200" baseline="30000">
                  <a:solidFill>
                    <a:srgbClr val="FF0000"/>
                  </a:solidFill>
                  <a:latin typeface="Times" charset="0"/>
                  <a:cs typeface="+mn-cs"/>
                </a:rPr>
                <a:t>T</a:t>
              </a:r>
              <a:r>
                <a:rPr lang="en-US" sz="2800" b="1">
                  <a:solidFill>
                    <a:srgbClr val="FF0000"/>
                  </a:solidFill>
                  <a:latin typeface="Times" charset="0"/>
                  <a:cs typeface="+mn-cs"/>
                </a:rPr>
                <a:t>q).*¬q</a:t>
              </a:r>
            </a:p>
          </p:txBody>
        </p:sp>
      </p:grpSp>
      <p:sp>
        <p:nvSpPr>
          <p:cNvPr id="675018" name="Text Box 202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  <a:sym typeface="Wingdings" charset="0"/>
              </a:rPr>
              <a:t></a:t>
            </a:r>
          </a:p>
        </p:txBody>
      </p:sp>
      <p:sp>
        <p:nvSpPr>
          <p:cNvPr id="675022" name="Rectangle 206"/>
          <p:cNvSpPr>
            <a:spLocks noGrp="1" noChangeArrowheads="1"/>
          </p:cNvSpPr>
          <p:nvPr>
            <p:ph type="body" idx="1"/>
          </p:nvPr>
        </p:nvSpPr>
        <p:spPr>
          <a:xfrm>
            <a:off x="4460875" y="3763963"/>
            <a:ext cx="4832350" cy="2613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Get </a:t>
            </a:r>
            <a:r>
              <a:rPr lang="en-US" smtClean="0">
                <a:solidFill>
                  <a:srgbClr val="FFFF00"/>
                </a:solidFill>
                <a:cs typeface="+mn-cs"/>
              </a:rPr>
              <a:t>4th</a:t>
            </a:r>
            <a:r>
              <a:rPr lang="en-US" smtClean="0">
                <a:cs typeface="+mn-cs"/>
              </a:rPr>
              <a:t> neighbors from starting vertex: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Eliminate existing vertices: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Tally: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Update table: 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 = q</a:t>
            </a:r>
            <a:endParaRPr lang="en-US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675026" name="Rectangle 210"/>
          <p:cNvSpPr>
            <a:spLocks noChangeArrowheads="1"/>
          </p:cNvSpPr>
          <p:nvPr/>
        </p:nvSpPr>
        <p:spPr bwMode="auto">
          <a:xfrm>
            <a:off x="5988050" y="408781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675027" name="Rectangle 211"/>
          <p:cNvSpPr>
            <a:spLocks noChangeArrowheads="1"/>
          </p:cNvSpPr>
          <p:nvPr/>
        </p:nvSpPr>
        <p:spPr bwMode="auto">
          <a:xfrm>
            <a:off x="6073775" y="4968875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sp>
        <p:nvSpPr>
          <p:cNvPr id="675028" name="Rectangle 212"/>
          <p:cNvSpPr>
            <a:spLocks noChangeArrowheads="1"/>
          </p:cNvSpPr>
          <p:nvPr/>
        </p:nvSpPr>
        <p:spPr bwMode="auto">
          <a:xfrm>
            <a:off x="7059613" y="540702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hlink"/>
                </a:solidFill>
                <a:cs typeface="+mn-cs"/>
              </a:rPr>
              <a:t>~</a:t>
            </a:r>
          </a:p>
        </p:txBody>
      </p:sp>
      <p:grpSp>
        <p:nvGrpSpPr>
          <p:cNvPr id="33815" name="Group 267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486" y="672"/>
            <a:chExt cx="2038" cy="1571"/>
          </a:xfrm>
        </p:grpSpPr>
        <p:grpSp>
          <p:nvGrpSpPr>
            <p:cNvPr id="33816" name="Group 268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675085" name="Freeform 269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086" name="Line 270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17" name="Group 271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675088" name="Line 27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089" name="Freeform 27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18" name="Group 274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675091" name="Line 27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092" name="Freeform 27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19" name="Group 277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75094" name="Line 27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095" name="Freeform 27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75096" name="Oval 280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  <a:cs typeface="+mn-cs"/>
              </a:endParaRPr>
            </a:p>
          </p:txBody>
        </p:sp>
        <p:grpSp>
          <p:nvGrpSpPr>
            <p:cNvPr id="33821" name="Group 281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75098" name="Line 282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099" name="Freeform 283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75100" name="Text Box 284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  <p:sp>
          <p:nvSpPr>
            <p:cNvPr id="675101" name="Text Box 285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  <p:sp>
          <p:nvSpPr>
            <p:cNvPr id="675102" name="Text Box 286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  <p:sp>
          <p:nvSpPr>
            <p:cNvPr id="675103" name="Text Box 287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  <p:sp>
          <p:nvSpPr>
            <p:cNvPr id="675104" name="Text Box 288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7</a:t>
              </a:r>
            </a:p>
          </p:txBody>
        </p:sp>
        <p:grpSp>
          <p:nvGrpSpPr>
            <p:cNvPr id="33827" name="Group 289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75106" name="Line 29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07" name="Freeform 29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28" name="Group 292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75109" name="Line 29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10" name="Freeform 29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29" name="Group 295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75112" name="Line 29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13" name="Freeform 29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30" name="Group 298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675115" name="Line 29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16" name="Freeform 30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31" name="Group 301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675118" name="Line 30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19" name="Freeform 30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32" name="Group 304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675121" name="Line 30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22" name="Freeform 30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33" name="Group 307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675124" name="Line 308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25" name="Freeform 309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33834" name="Group 310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675127" name="Line 311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675128" name="Freeform 312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675129" name="Text Box 313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6</a:t>
              </a:r>
            </a:p>
          </p:txBody>
        </p:sp>
        <p:sp>
          <p:nvSpPr>
            <p:cNvPr id="675130" name="Text Box 314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  <p:sp>
          <p:nvSpPr>
            <p:cNvPr id="675131" name="Oval 315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132" name="Oval 316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133" name="Oval 317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134" name="Oval 318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135" name="Oval 319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75136" name="Oval 320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911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/>
          <p:cNvGrpSpPr>
            <a:grpSpLocks/>
          </p:cNvGrpSpPr>
          <p:nvPr/>
        </p:nvGrpSpPr>
        <p:grpSpPr bwMode="auto">
          <a:xfrm>
            <a:off x="838200" y="2438400"/>
            <a:ext cx="7021513" cy="1235075"/>
            <a:chOff x="528" y="1384"/>
            <a:chExt cx="4423" cy="778"/>
          </a:xfrm>
        </p:grpSpPr>
        <p:sp>
          <p:nvSpPr>
            <p:cNvPr id="759811" name="Rectangle 3"/>
            <p:cNvSpPr>
              <a:spLocks noChangeArrowheads="1"/>
            </p:cNvSpPr>
            <p:nvPr/>
          </p:nvSpPr>
          <p:spPr bwMode="auto">
            <a:xfrm>
              <a:off x="528" y="1384"/>
              <a:ext cx="2221" cy="39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9812" name="Text Box 4"/>
            <p:cNvSpPr txBox="1">
              <a:spLocks noChangeArrowheads="1"/>
            </p:cNvSpPr>
            <p:nvPr/>
          </p:nvSpPr>
          <p:spPr bwMode="auto">
            <a:xfrm>
              <a:off x="3216" y="1412"/>
              <a:ext cx="1735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3363" indent="-23336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FontTx/>
                <a:buChar char="•"/>
                <a:defRPr/>
              </a:pPr>
              <a:r>
                <a:rPr lang="en-US" sz="1800" b="1" i="1" smtClean="0">
                  <a:solidFill>
                    <a:schemeClr val="bg2"/>
                  </a:solidFill>
                  <a:latin typeface="Helvetica" charset="0"/>
                  <a:cs typeface="+mn-cs"/>
                </a:rPr>
                <a:t>Primer: Bellman-Ford</a:t>
              </a:r>
            </a:p>
            <a:p>
              <a:pPr>
                <a:buFontTx/>
                <a:buChar char="•"/>
                <a:defRPr/>
              </a:pPr>
              <a:r>
                <a:rPr lang="en-US" sz="1800" b="1" i="1" smtClean="0">
                  <a:solidFill>
                    <a:schemeClr val="bg2"/>
                  </a:solidFill>
                  <a:latin typeface="Helvetica" charset="0"/>
                  <a:cs typeface="+mn-cs"/>
                </a:rPr>
                <a:t>BC: Data Structures</a:t>
              </a:r>
            </a:p>
            <a:p>
              <a:pPr>
                <a:buFontTx/>
                <a:buChar char="•"/>
                <a:defRPr/>
              </a:pPr>
              <a:r>
                <a:rPr lang="en-US" sz="1800" b="1" i="1" smtClean="0">
                  <a:solidFill>
                    <a:schemeClr val="bg2"/>
                  </a:solidFill>
                  <a:latin typeface="Helvetica" charset="0"/>
                  <a:cs typeface="+mn-cs"/>
                </a:rPr>
                <a:t>BC: Shortest Paths</a:t>
              </a:r>
            </a:p>
            <a:p>
              <a:pPr>
                <a:buFontTx/>
                <a:buChar char="•"/>
                <a:defRPr/>
              </a:pPr>
              <a:r>
                <a:rPr lang="en-US" sz="1800" b="1" i="1" smtClean="0">
                  <a:latin typeface="Helvetica" charset="0"/>
                  <a:cs typeface="+mn-cs"/>
                </a:rPr>
                <a:t>BC: Rollback &amp; Tally</a:t>
              </a:r>
            </a:p>
          </p:txBody>
        </p:sp>
        <p:sp>
          <p:nvSpPr>
            <p:cNvPr id="759813" name="AutoShape 5"/>
            <p:cNvSpPr>
              <a:spLocks noChangeArrowheads="1"/>
            </p:cNvSpPr>
            <p:nvPr/>
          </p:nvSpPr>
          <p:spPr bwMode="auto">
            <a:xfrm>
              <a:off x="2693" y="1400"/>
              <a:ext cx="469" cy="367"/>
            </a:xfrm>
            <a:custGeom>
              <a:avLst/>
              <a:gdLst>
                <a:gd name="G0" fmla="+- 10932 0 0"/>
                <a:gd name="G1" fmla="+- 4923 0 0"/>
                <a:gd name="G2" fmla="+- 21600 0 4923"/>
                <a:gd name="G3" fmla="+- 10800 0 4923"/>
                <a:gd name="G4" fmla="+- 21600 0 10932"/>
                <a:gd name="G5" fmla="*/ G4 G3 10800"/>
                <a:gd name="G6" fmla="+- 21600 0 G5"/>
                <a:gd name="T0" fmla="*/ 10932 w 21600"/>
                <a:gd name="T1" fmla="*/ 0 h 21600"/>
                <a:gd name="T2" fmla="*/ 0 w 21600"/>
                <a:gd name="T3" fmla="*/ 10800 h 21600"/>
                <a:gd name="T4" fmla="*/ 10932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32" y="0"/>
                  </a:moveTo>
                  <a:lnTo>
                    <a:pt x="10932" y="4923"/>
                  </a:lnTo>
                  <a:lnTo>
                    <a:pt x="3375" y="4923"/>
                  </a:lnTo>
                  <a:lnTo>
                    <a:pt x="3375" y="16677"/>
                  </a:lnTo>
                  <a:lnTo>
                    <a:pt x="10932" y="16677"/>
                  </a:lnTo>
                  <a:lnTo>
                    <a:pt x="1093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923"/>
                  </a:moveTo>
                  <a:lnTo>
                    <a:pt x="1350" y="16677"/>
                  </a:lnTo>
                  <a:lnTo>
                    <a:pt x="2700" y="16677"/>
                  </a:lnTo>
                  <a:lnTo>
                    <a:pt x="2700" y="4923"/>
                  </a:lnTo>
                  <a:close/>
                </a:path>
                <a:path w="21600" h="21600">
                  <a:moveTo>
                    <a:pt x="0" y="4923"/>
                  </a:moveTo>
                  <a:lnTo>
                    <a:pt x="0" y="16677"/>
                  </a:lnTo>
                  <a:lnTo>
                    <a:pt x="675" y="16677"/>
                  </a:lnTo>
                  <a:lnTo>
                    <a:pt x="675" y="4923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Outline</a:t>
            </a:r>
          </a:p>
        </p:txBody>
      </p:sp>
      <p:sp>
        <p:nvSpPr>
          <p:cNvPr id="7598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74713" y="1870075"/>
            <a:ext cx="3773487" cy="4378325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Introduction</a:t>
            </a:r>
            <a:endParaRPr lang="en-US" smtClean="0">
              <a:cs typeface="+mn-cs"/>
            </a:endParaRP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Array Approach</a:t>
            </a: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Array Algorithm</a:t>
            </a: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Results</a:t>
            </a: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07862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37890" name="Group 56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728" y="528"/>
            <a:chExt cx="1405" cy="1734"/>
          </a:xfrm>
        </p:grpSpPr>
        <p:grpSp>
          <p:nvGrpSpPr>
            <p:cNvPr id="38012" name="Group 57"/>
            <p:cNvGrpSpPr>
              <a:grpSpLocks/>
            </p:cNvGrpSpPr>
            <p:nvPr/>
          </p:nvGrpSpPr>
          <p:grpSpPr bwMode="auto">
            <a:xfrm rot="16200000" flipH="1">
              <a:off x="728" y="857"/>
              <a:ext cx="1405" cy="1405"/>
              <a:chOff x="432" y="773"/>
              <a:chExt cx="1405" cy="1407"/>
            </a:xfrm>
          </p:grpSpPr>
          <p:sp>
            <p:nvSpPr>
              <p:cNvPr id="723002" name="Oval 58"/>
              <p:cNvSpPr>
                <a:spLocks noChangeAspect="1" noChangeArrowheads="1"/>
              </p:cNvSpPr>
              <p:nvPr/>
            </p:nvSpPr>
            <p:spPr bwMode="auto">
              <a:xfrm>
                <a:off x="473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432" y="773"/>
                <a:ext cx="1405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4" name="Oval 60"/>
              <p:cNvSpPr>
                <a:spLocks noChangeAspect="1" noChangeArrowheads="1"/>
              </p:cNvSpPr>
              <p:nvPr/>
            </p:nvSpPr>
            <p:spPr bwMode="auto">
              <a:xfrm>
                <a:off x="473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5" name="Oval 61"/>
              <p:cNvSpPr>
                <a:spLocks noChangeAspect="1" noChangeArrowheads="1"/>
              </p:cNvSpPr>
              <p:nvPr/>
            </p:nvSpPr>
            <p:spPr bwMode="auto">
              <a:xfrm>
                <a:off x="679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6" name="Oval 62"/>
              <p:cNvSpPr>
                <a:spLocks noChangeAspect="1" noChangeArrowheads="1"/>
              </p:cNvSpPr>
              <p:nvPr/>
            </p:nvSpPr>
            <p:spPr bwMode="auto">
              <a:xfrm>
                <a:off x="885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7" name="Oval 63"/>
              <p:cNvSpPr>
                <a:spLocks noChangeAspect="1" noChangeArrowheads="1"/>
              </p:cNvSpPr>
              <p:nvPr/>
            </p:nvSpPr>
            <p:spPr bwMode="auto">
              <a:xfrm>
                <a:off x="1093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8" name="Oval 64"/>
              <p:cNvSpPr>
                <a:spLocks noChangeAspect="1" noChangeArrowheads="1"/>
              </p:cNvSpPr>
              <p:nvPr/>
            </p:nvSpPr>
            <p:spPr bwMode="auto">
              <a:xfrm>
                <a:off x="1299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9" name="Oval 65"/>
              <p:cNvSpPr>
                <a:spLocks noChangeAspect="1" noChangeArrowheads="1"/>
              </p:cNvSpPr>
              <p:nvPr/>
            </p:nvSpPr>
            <p:spPr bwMode="auto">
              <a:xfrm>
                <a:off x="1712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0" name="Oval 66"/>
              <p:cNvSpPr>
                <a:spLocks noChangeAspect="1" noChangeArrowheads="1"/>
              </p:cNvSpPr>
              <p:nvPr/>
            </p:nvSpPr>
            <p:spPr bwMode="auto">
              <a:xfrm>
                <a:off x="88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1" name="Oval 67"/>
              <p:cNvSpPr>
                <a:spLocks noChangeAspect="1" noChangeArrowheads="1"/>
              </p:cNvSpPr>
              <p:nvPr/>
            </p:nvSpPr>
            <p:spPr bwMode="auto">
              <a:xfrm>
                <a:off x="1092" y="81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2" name="Oval 68"/>
              <p:cNvSpPr>
                <a:spLocks noChangeAspect="1" noChangeArrowheads="1"/>
              </p:cNvSpPr>
              <p:nvPr/>
            </p:nvSpPr>
            <p:spPr bwMode="auto">
              <a:xfrm>
                <a:off x="1299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3" name="Oval 69"/>
              <p:cNvSpPr>
                <a:spLocks noChangeAspect="1" noChangeArrowheads="1"/>
              </p:cNvSpPr>
              <p:nvPr/>
            </p:nvSpPr>
            <p:spPr bwMode="auto">
              <a:xfrm>
                <a:off x="150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4" name="Oval 70"/>
              <p:cNvSpPr>
                <a:spLocks noChangeAspect="1" noChangeArrowheads="1"/>
              </p:cNvSpPr>
              <p:nvPr/>
            </p:nvSpPr>
            <p:spPr bwMode="auto">
              <a:xfrm>
                <a:off x="1712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5" name="Oval 71"/>
              <p:cNvSpPr>
                <a:spLocks noChangeAspect="1" noChangeArrowheads="1"/>
              </p:cNvSpPr>
              <p:nvPr/>
            </p:nvSpPr>
            <p:spPr bwMode="auto">
              <a:xfrm>
                <a:off x="473" y="101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6" name="Oval 72"/>
              <p:cNvSpPr>
                <a:spLocks noChangeAspect="1" noChangeArrowheads="1"/>
              </p:cNvSpPr>
              <p:nvPr/>
            </p:nvSpPr>
            <p:spPr bwMode="auto">
              <a:xfrm>
                <a:off x="88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7" name="Oval 73"/>
              <p:cNvSpPr>
                <a:spLocks noChangeAspect="1" noChangeArrowheads="1"/>
              </p:cNvSpPr>
              <p:nvPr/>
            </p:nvSpPr>
            <p:spPr bwMode="auto">
              <a:xfrm>
                <a:off x="1092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8" name="Oval 74"/>
              <p:cNvSpPr>
                <a:spLocks noChangeAspect="1" noChangeArrowheads="1"/>
              </p:cNvSpPr>
              <p:nvPr/>
            </p:nvSpPr>
            <p:spPr bwMode="auto">
              <a:xfrm>
                <a:off x="150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9" name="Oval 75"/>
              <p:cNvSpPr>
                <a:spLocks noChangeAspect="1" noChangeArrowheads="1"/>
              </p:cNvSpPr>
              <p:nvPr/>
            </p:nvSpPr>
            <p:spPr bwMode="auto">
              <a:xfrm>
                <a:off x="67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0" name="Oval 76"/>
              <p:cNvSpPr>
                <a:spLocks noChangeAspect="1" noChangeArrowheads="1"/>
              </p:cNvSpPr>
              <p:nvPr/>
            </p:nvSpPr>
            <p:spPr bwMode="auto">
              <a:xfrm>
                <a:off x="109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1" name="Oval 77"/>
              <p:cNvSpPr>
                <a:spLocks noChangeAspect="1" noChangeArrowheads="1"/>
              </p:cNvSpPr>
              <p:nvPr/>
            </p:nvSpPr>
            <p:spPr bwMode="auto">
              <a:xfrm>
                <a:off x="129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2" name="Oval 78"/>
              <p:cNvSpPr>
                <a:spLocks noChangeAspect="1" noChangeArrowheads="1"/>
              </p:cNvSpPr>
              <p:nvPr/>
            </p:nvSpPr>
            <p:spPr bwMode="auto">
              <a:xfrm>
                <a:off x="1505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3" name="Oval 79"/>
              <p:cNvSpPr>
                <a:spLocks noChangeAspect="1" noChangeArrowheads="1"/>
              </p:cNvSpPr>
              <p:nvPr/>
            </p:nvSpPr>
            <p:spPr bwMode="auto">
              <a:xfrm>
                <a:off x="171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4" name="Oval 80"/>
              <p:cNvSpPr>
                <a:spLocks noChangeAspect="1" noChangeArrowheads="1"/>
              </p:cNvSpPr>
              <p:nvPr/>
            </p:nvSpPr>
            <p:spPr bwMode="auto">
              <a:xfrm>
                <a:off x="473" y="143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5" name="Oval 81"/>
              <p:cNvSpPr>
                <a:spLocks noChangeAspect="1" noChangeArrowheads="1"/>
              </p:cNvSpPr>
              <p:nvPr/>
            </p:nvSpPr>
            <p:spPr bwMode="auto">
              <a:xfrm>
                <a:off x="679" y="143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6" name="Oval 82"/>
              <p:cNvSpPr>
                <a:spLocks noChangeAspect="1" noChangeArrowheads="1"/>
              </p:cNvSpPr>
              <p:nvPr/>
            </p:nvSpPr>
            <p:spPr bwMode="auto">
              <a:xfrm>
                <a:off x="1299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7" name="Oval 83"/>
              <p:cNvSpPr>
                <a:spLocks noChangeAspect="1" noChangeArrowheads="1"/>
              </p:cNvSpPr>
              <p:nvPr/>
            </p:nvSpPr>
            <p:spPr bwMode="auto">
              <a:xfrm>
                <a:off x="1505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8" name="Oval 84"/>
              <p:cNvSpPr>
                <a:spLocks noChangeAspect="1" noChangeArrowheads="1"/>
              </p:cNvSpPr>
              <p:nvPr/>
            </p:nvSpPr>
            <p:spPr bwMode="auto">
              <a:xfrm>
                <a:off x="1712" y="143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9" name="Oval 85"/>
              <p:cNvSpPr>
                <a:spLocks noChangeAspect="1" noChangeArrowheads="1"/>
              </p:cNvSpPr>
              <p:nvPr/>
            </p:nvSpPr>
            <p:spPr bwMode="auto">
              <a:xfrm>
                <a:off x="47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0" name="Oval 86"/>
              <p:cNvSpPr>
                <a:spLocks noChangeAspect="1" noChangeArrowheads="1"/>
              </p:cNvSpPr>
              <p:nvPr/>
            </p:nvSpPr>
            <p:spPr bwMode="auto">
              <a:xfrm>
                <a:off x="679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1" name="Oval 87"/>
              <p:cNvSpPr>
                <a:spLocks noChangeAspect="1" noChangeArrowheads="1"/>
              </p:cNvSpPr>
              <p:nvPr/>
            </p:nvSpPr>
            <p:spPr bwMode="auto">
              <a:xfrm>
                <a:off x="885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2" name="Oval 88"/>
              <p:cNvSpPr>
                <a:spLocks noChangeAspect="1" noChangeArrowheads="1"/>
              </p:cNvSpPr>
              <p:nvPr/>
            </p:nvSpPr>
            <p:spPr bwMode="auto">
              <a:xfrm>
                <a:off x="109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3" name="Oval 89"/>
              <p:cNvSpPr>
                <a:spLocks noChangeAspect="1" noChangeArrowheads="1"/>
              </p:cNvSpPr>
              <p:nvPr/>
            </p:nvSpPr>
            <p:spPr bwMode="auto">
              <a:xfrm>
                <a:off x="1712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4" name="Oval 90"/>
              <p:cNvSpPr>
                <a:spLocks noChangeAspect="1" noChangeArrowheads="1"/>
              </p:cNvSpPr>
              <p:nvPr/>
            </p:nvSpPr>
            <p:spPr bwMode="auto">
              <a:xfrm>
                <a:off x="47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5" name="Oval 91"/>
              <p:cNvSpPr>
                <a:spLocks noChangeAspect="1" noChangeArrowheads="1"/>
              </p:cNvSpPr>
              <p:nvPr/>
            </p:nvSpPr>
            <p:spPr bwMode="auto">
              <a:xfrm>
                <a:off x="679" y="205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6" name="Oval 92"/>
              <p:cNvSpPr>
                <a:spLocks noChangeAspect="1" noChangeArrowheads="1"/>
              </p:cNvSpPr>
              <p:nvPr/>
            </p:nvSpPr>
            <p:spPr bwMode="auto">
              <a:xfrm>
                <a:off x="88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7" name="Oval 93"/>
              <p:cNvSpPr>
                <a:spLocks noChangeAspect="1" noChangeArrowheads="1"/>
              </p:cNvSpPr>
              <p:nvPr/>
            </p:nvSpPr>
            <p:spPr bwMode="auto">
              <a:xfrm>
                <a:off x="109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8" name="Oval 94"/>
              <p:cNvSpPr>
                <a:spLocks noChangeAspect="1" noChangeArrowheads="1"/>
              </p:cNvSpPr>
              <p:nvPr/>
            </p:nvSpPr>
            <p:spPr bwMode="auto">
              <a:xfrm>
                <a:off x="150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1290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37891" name="Group 1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23108" name="Oval 1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09" name="Rectangle 1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0" name="Oval 1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1" name="Oval 1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2" name="Oval 1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3" name="Oval 1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4" name="Oval 1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5" name="Oval 1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2" name="Group 1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23117" name="Rectangle 1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6" name="Group 1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23119" name="Oval 1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0" name="Oval 1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1" name="Oval 1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2" name="Oval 1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3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4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5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23126" name="Rectangle 1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7894" name="Group 1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23128" name="Oval 1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29" name="Rectangle 1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0" name="Oval 1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1" name="Oval 1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2" name="Oval 1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3" name="Oval 1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4" name="Oval 1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5" name="Oval 1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5" name="Group 1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23137" name="Oval 1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8" name="Rectangle 1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9" name="Oval 1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0" name="Oval 1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1" name="Oval 1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2" name="Oval 1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3" name="Oval 1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4" name="Oval 2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45" name="Rectangle 2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7897" name="Group 203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23148" name="Oval 2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9" name="Text Box 2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8" name="Group 207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723152" name="Rectangle 208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3" name="Oval 209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4" name="Oval 210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5" name="Oval 211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6" name="Oval 212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7" name="Oval 213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8" name="Oval 214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59" name="Oval 215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900" name="Group 257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37961" name="Group 258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23203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4" name="Oval 260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5" name="Oval 261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6" name="Oval 262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7" name="Oval 263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8" name="Oval 264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9" name="Oval 265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210" name="Oval 266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901" name="Group 268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23213" name="Oval 269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214" name="Text Box 270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215" name="Rectangle 271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6" name="Rectangle 272"/>
          <p:cNvSpPr>
            <a:spLocks noChangeArrowheads="1"/>
          </p:cNvSpPr>
          <p:nvPr/>
        </p:nvSpPr>
        <p:spPr bwMode="auto">
          <a:xfrm>
            <a:off x="8370888" y="37258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7" name="Rectangle 273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the centrality update: </a:t>
            </a:r>
            <a:r>
              <a:rPr lang="en-US" sz="2000" b="1">
                <a:solidFill>
                  <a:srgbClr val="FC0128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Will hold the contributions of these shortest paths to each vertexes betweenness centrality</a:t>
            </a:r>
          </a:p>
        </p:txBody>
      </p:sp>
      <p:grpSp>
        <p:nvGrpSpPr>
          <p:cNvPr id="37905" name="Group 437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7906" name="Group 384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23329" name="Freeform 385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0" name="Line 386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7" name="Group 387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23332" name="Line 38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3" name="Freeform 38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8" name="Group 390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23335" name="Line 39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6" name="Freeform 39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9" name="Group 393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23338" name="Line 39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9" name="Freeform 39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0" name="Oval 396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11" name="Group 397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23342" name="Line 398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43" name="Freeform 399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4" name="Text Box 400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23345" name="Text Box 401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23346" name="Text Box 402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23347" name="Text Box 403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23348" name="Text Box 404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7917" name="Group 405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23350" name="Line 40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1" name="Freeform 40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8" name="Group 408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23353" name="Line 40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4" name="Freeform 41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9" name="Group 411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23356" name="Line 41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7" name="Freeform 41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0" name="Group 414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23359" name="Line 41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0" name="Freeform 41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1" name="Group 417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23362" name="Line 4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3" name="Freeform 41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2" name="Group 420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23365" name="Line 42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6" name="Freeform 42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3" name="Group 423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23368" name="Line 42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9" name="Freeform 42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4" name="Group 426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23371" name="Line 42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72" name="Freeform 42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73" name="Text Box 429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23374" name="Text Box 430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23375" name="Oval 431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6" name="Oval 432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7" name="Oval 433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8" name="Oval 434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9" name="Oval 435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80" name="Oval 436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47526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7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8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529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39939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006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47532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3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5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569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47571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39941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47573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4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5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6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7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8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9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80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2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47582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047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47584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9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9944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47593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4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5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6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7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8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9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0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5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47602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3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4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5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6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7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8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9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10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9947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47612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3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8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47615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6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7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8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9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0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1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2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9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47624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5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50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0009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47628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29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0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1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2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3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4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635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36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7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8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</a:p>
        </p:txBody>
      </p:sp>
      <p:sp>
        <p:nvSpPr>
          <p:cNvPr id="747641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955" name="Group 28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9956" name="Group 23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47757" name="Freeform 23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58" name="Line 23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7" name="Group 23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47760" name="Line 24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1" name="Freeform 24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8" name="Group 24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47763" name="Line 24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4" name="Freeform 24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9" name="Group 24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47766" name="Line 2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7" name="Freeform 2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68" name="Oval 24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1" name="Group 24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47770" name="Line 25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1" name="Freeform 25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72" name="Text Box 25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7773" name="Text Box 25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47774" name="Text Box 25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47775" name="Text Box 25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47776" name="Text Box 25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9967" name="Group 25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47778" name="Line 25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9" name="Freeform 25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8" name="Group 26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47781" name="Line 26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2" name="Freeform 26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9" name="Group 26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47784" name="Line 26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5" name="Freeform 26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0" name="Group 26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47787" name="Line 26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8" name="Freeform 26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1" name="Group 26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47790" name="Line 27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1" name="Freeform 27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2" name="Group 27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47793" name="Line 27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4" name="Freeform 27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3" name="Group 27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47796" name="Line 27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7" name="Freeform 27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4" name="Group 27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47799" name="Line 27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800" name="Freeform 28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801" name="Text Box 28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47802" name="Text Box 28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47803" name="Oval 28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4" name="Oval 28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5" name="Oval 28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6" name="Oval 28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7" name="Oval 28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8" name="Oval 28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27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51619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0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51622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3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4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625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1988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211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1628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29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0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1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2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3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4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5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6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7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8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9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0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1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2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3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4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5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6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7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8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9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0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1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2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3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4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5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6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7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8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9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0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1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2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3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4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665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1666" name="Text Box 50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1990" name="Group 5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1668" name="Oval 5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69" name="Rectangle 5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0" name="Oval 5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1" name="Oval 5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2" name="Oval 5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3" name="Oval 5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4" name="Oval 5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5" name="Oval 5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1" name="Group 6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1677" name="Rectangle 6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97" name="Group 6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1679" name="Oval 6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0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1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2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3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4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5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1993" name="Group 71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1688" name="Oval 72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89" name="Rectangle 73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0" name="Oval 74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1" name="Oval 75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2" name="Oval 76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3" name="Oval 77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4" name="Oval 78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5" name="Oval 79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4" name="Group 80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1697" name="Oval 81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8" name="Rectangle 82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9" name="Oval 83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0" name="Oval 84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1" name="Oval 85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2" name="Oval 86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3" name="Oval 87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4" name="Oval 88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05" name="Rectangle 8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1996" name="Group 90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1707" name="Oval 91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8" name="Text Box 92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7" name="Group 93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1710" name="Rectangle 94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1" name="Oval 95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2" name="Oval 96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3" name="Oval 97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4" name="Oval 98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5" name="Oval 99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6" name="Oval 100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7" name="Oval 101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8" name="Group 102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1719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20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9" name="Group 10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2059" name="Group 106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51723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4" name="Oval 10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5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6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7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8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9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730" name="Oval 114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31" name="Rectangle 115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2" name="Rectangle 116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3" name="Rectangle 117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</a:p>
        </p:txBody>
      </p:sp>
      <p:sp>
        <p:nvSpPr>
          <p:cNvPr id="751734" name="Text Box 118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1735" name="Oval 119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2005" name="Group 22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2006" name="Group 17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1793" name="Freeform 17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4" name="Line 17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7" name="Group 17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1796" name="Line 18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7" name="Freeform 18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18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1799" name="Line 1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0" name="Freeform 1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18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1802" name="Line 18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3" name="Freeform 18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4" name="Oval 18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11" name="Group 18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1806" name="Line 19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7" name="Freeform 19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8" name="Text Box 19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1809" name="Text Box 19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1810" name="Text Box 19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1811" name="Text Box 19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1812" name="Text Box 19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2017" name="Group 19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1814" name="Line 19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5" name="Freeform 19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8" name="Group 20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1817" name="Line 20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8" name="Freeform 20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9" name="Group 20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1820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1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0" name="Group 20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1823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4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1" name="Group 20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1826" name="Line 21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7" name="Freeform 21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2" name="Group 21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1829" name="Line 21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0" name="Freeform 21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3" name="Group 21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1832" name="Line 21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3" name="Freeform 21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4" name="Group 21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1835" name="Line 21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6" name="Freeform 22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37" name="Text Box 22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1838" name="Text Box 22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1839" name="Oval 22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0" name="Oval 22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1" name="Oval 22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2" name="Oval 22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3" name="Oval 22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4" name="Oval 22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505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49571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2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4034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49574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5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576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577" name="Rectangle 9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02550" cy="762000"/>
          </a:xfrm>
        </p:spPr>
        <p:txBody>
          <a:bodyPr/>
          <a:lstStyle/>
          <a:p>
            <a:pPr algn="l">
              <a:defRPr/>
            </a:pPr>
            <a:r>
              <a:rPr lang="en-US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44036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4168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49580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1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2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3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4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5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6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7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8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89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0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1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2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3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4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5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6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7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8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599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0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1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2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3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4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5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6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7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8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09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0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1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2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3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4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5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16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617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49618" name="Text Box 50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19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Aw.*(q.*t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44039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49621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2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3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4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5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6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7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28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0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49630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152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49632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3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4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5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6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7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38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9639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4042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49641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2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3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4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5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6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7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48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3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49650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1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2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3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4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5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6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57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658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4045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49660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1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6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49663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4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5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6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7" name="Oval 99"/>
            <p:cNvSpPr>
              <a:spLocks noChangeAspect="1" noChangeArrowheads="1"/>
            </p:cNvSpPr>
            <p:nvPr/>
          </p:nvSpPr>
          <p:spPr bwMode="auto">
            <a:xfrm>
              <a:off x="1522" y="2706"/>
              <a:ext cx="86" cy="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8" name="Oval 100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69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70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7" name="Group 103"/>
          <p:cNvGrpSpPr>
            <a:grpSpLocks/>
          </p:cNvGrpSpPr>
          <p:nvPr/>
        </p:nvGrpSpPr>
        <p:grpSpPr bwMode="auto">
          <a:xfrm>
            <a:off x="2919413" y="5981700"/>
            <a:ext cx="1281112" cy="582613"/>
            <a:chOff x="1942" y="3738"/>
            <a:chExt cx="807" cy="367"/>
          </a:xfrm>
        </p:grpSpPr>
        <p:sp>
          <p:nvSpPr>
            <p:cNvPr id="749672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73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+= …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048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4114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49676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7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8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79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0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1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682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683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9684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9685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9686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FFFF00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49687" name="Text Box 119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88" name="Rectangle 120"/>
          <p:cNvSpPr>
            <a:spLocks noChangeAspect="1" noChangeArrowheads="1"/>
          </p:cNvSpPr>
          <p:nvPr/>
        </p:nvSpPr>
        <p:spPr bwMode="auto">
          <a:xfrm>
            <a:off x="4738688" y="13446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89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9690" name="Oval 122"/>
          <p:cNvSpPr>
            <a:spLocks noChangeAspect="1" noChangeArrowheads="1"/>
          </p:cNvSpPr>
          <p:nvPr/>
        </p:nvSpPr>
        <p:spPr bwMode="auto">
          <a:xfrm>
            <a:off x="4803775" y="1736725"/>
            <a:ext cx="136525" cy="136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4056" name="Group 123"/>
          <p:cNvGrpSpPr>
            <a:grpSpLocks/>
          </p:cNvGrpSpPr>
          <p:nvPr/>
        </p:nvGrpSpPr>
        <p:grpSpPr bwMode="auto">
          <a:xfrm>
            <a:off x="5475288" y="1344613"/>
            <a:ext cx="258762" cy="2233612"/>
            <a:chOff x="2601" y="850"/>
            <a:chExt cx="163" cy="1407"/>
          </a:xfrm>
        </p:grpSpPr>
        <p:sp>
          <p:nvSpPr>
            <p:cNvPr id="749692" name="Rectangle 124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693" name="Oval 125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sp>
        <p:nvSpPr>
          <p:cNvPr id="749694" name="Rectangle 126"/>
          <p:cNvSpPr>
            <a:spLocks noChangeArrowheads="1"/>
          </p:cNvSpPr>
          <p:nvPr/>
        </p:nvSpPr>
        <p:spPr bwMode="auto">
          <a:xfrm>
            <a:off x="7132638" y="57070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grpSp>
        <p:nvGrpSpPr>
          <p:cNvPr id="44058" name="Group 235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4059" name="Group 182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49751" name="Freeform 183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2" name="Line 184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0" name="Group 185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49754" name="Line 18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5" name="Freeform 18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1" name="Group 188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49757" name="Line 18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58" name="Freeform 19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62" name="Group 191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49760" name="Line 19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61" name="Freeform 19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62" name="Oval 194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64" name="Group 195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49764" name="Line 196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65" name="Freeform 197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66" name="Text Box 198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9767" name="Text Box 199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49768" name="Text Box 200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49769" name="Text Box 201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49770" name="Text Box 202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4070" name="Group 203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49772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3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1" name="Group 206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49775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6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2" name="Group 209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49778" name="Line 21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79" name="Freeform 21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3" name="Group 212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49781" name="Line 21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2" name="Freeform 21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4" name="Group 215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49784" name="Line 21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5" name="Freeform 21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5" name="Group 218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49787" name="Line 21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88" name="Freeform 22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6" name="Group 221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49790" name="Line 222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91" name="Freeform 223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4077" name="Group 224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49793" name="Line 225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9794" name="Freeform 226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9795" name="Text Box 227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49796" name="Text Box 228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49797" name="Oval 229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798" name="Oval 230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799" name="Oval 231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0" name="Oval 232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1" name="Oval 233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9802" name="Oval 234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936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835</Words>
  <Application>Microsoft Macintosh PowerPoint</Application>
  <PresentationFormat>On-screen Show (4:3)</PresentationFormat>
  <Paragraphs>291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Betweenness Centrality: Data Structures</vt:lpstr>
      <vt:lpstr>Betweenness Centrality: Get Neighbors</vt:lpstr>
      <vt:lpstr>Betweenness Centrality: Get Neighbors</vt:lpstr>
      <vt:lpstr>Betweenness Centrality: Get Neighbors</vt:lpstr>
      <vt:lpstr>Outline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</vt:vector>
  </TitlesOfParts>
  <Company>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Betweenness Centrality: Roll back &amp; Tally</dc:title>
  <dc:creator>Aydin Buluc</dc:creator>
  <cp:lastModifiedBy>Aydin Buluc</cp:lastModifiedBy>
  <cp:revision>2</cp:revision>
  <dcterms:created xsi:type="dcterms:W3CDTF">2017-01-16T19:21:50Z</dcterms:created>
  <dcterms:modified xsi:type="dcterms:W3CDTF">2017-01-16T19:26:47Z</dcterms:modified>
</cp:coreProperties>
</file>