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78" r:id="rId4"/>
    <p:sldId id="279" r:id="rId5"/>
    <p:sldId id="280" r:id="rId6"/>
    <p:sldId id="281" r:id="rId7"/>
    <p:sldId id="293" r:id="rId8"/>
    <p:sldId id="282" r:id="rId9"/>
    <p:sldId id="292" r:id="rId10"/>
    <p:sldId id="283" r:id="rId11"/>
    <p:sldId id="290" r:id="rId12"/>
    <p:sldId id="285" r:id="rId13"/>
    <p:sldId id="287" r:id="rId14"/>
    <p:sldId id="294" r:id="rId15"/>
    <p:sldId id="288" r:id="rId16"/>
    <p:sldId id="295" r:id="rId17"/>
    <p:sldId id="289" r:id="rId18"/>
    <p:sldId id="284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5B09-63AB-4C91-8A99-2148043AC93D}" type="datetimeFigureOut">
              <a:rPr lang="en-US" smtClean="0"/>
              <a:t>05/29/2017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61AE0-E452-4278-B5FC-ADD4FF55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3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61AE0-E452-4278-B5FC-ADD4FF55DA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2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89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284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826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94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37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80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76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5793-CDDF-481D-A0D1-67F630DA1EF7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57D8-594B-401D-8570-452706A84A37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1434-8881-47C0-9233-C3C17BDD4C40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6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5"/>
            <a:ext cx="10515600" cy="66684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CBF4-8656-4EE3-A407-9ABB990646D3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3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0F5-622A-49F4-845E-4E7B37C32FD3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4C3-687D-43E3-B134-D1D6D077C4CB}" type="datetime1">
              <a:rPr lang="en-US" smtClean="0"/>
              <a:t>05/29/2017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3D81-1B11-41E4-B9B2-B3E5E85C1486}" type="datetime1">
              <a:rPr lang="en-US" smtClean="0"/>
              <a:t>05/29/2017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0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A3DB-ED38-425A-B436-2D61148B6D5B}" type="datetime1">
              <a:rPr lang="en-US" smtClean="0"/>
              <a:t>05/29/2017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668-A2D8-4AB6-8914-8359AB40AC0E}" type="datetime1">
              <a:rPr lang="en-US" smtClean="0"/>
              <a:t>05/29/2017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34F7-5B54-4B7B-B933-4013F71FC0BD}" type="datetime1">
              <a:rPr lang="en-US" smtClean="0"/>
              <a:t>05/29/2017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8B50-75C0-46FD-8422-608845C19915}" type="datetime1">
              <a:rPr lang="en-US" smtClean="0"/>
              <a:t>05/29/2017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22F6-BBAD-4DD2-8758-8AA0038B61E1}" type="datetime1">
              <a:rPr lang="en-US" smtClean="0"/>
              <a:t>05/29/2017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1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graphblas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122363"/>
            <a:ext cx="94488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Design of the </a:t>
            </a:r>
            <a:r>
              <a:rPr lang="en-US" sz="4800" b="1" dirty="0" err="1" smtClean="0">
                <a:solidFill>
                  <a:srgbClr val="0070C0"/>
                </a:solidFill>
              </a:rPr>
              <a:t>GraphBLAS</a:t>
            </a:r>
            <a:r>
              <a:rPr lang="en-US" sz="4800" b="1" dirty="0" smtClean="0">
                <a:solidFill>
                  <a:srgbClr val="0070C0"/>
                </a:solidFill>
              </a:rPr>
              <a:t> API for C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Aydin </a:t>
            </a:r>
            <a:r>
              <a:rPr lang="en-US" i="1" dirty="0" err="1" smtClean="0"/>
              <a:t>Buluç</a:t>
            </a:r>
            <a:r>
              <a:rPr lang="en-US" i="1" dirty="0" smtClean="0"/>
              <a:t> (LBNL), Tim Mattson (Intel), Scott McMillan (SEI-CMU),</a:t>
            </a:r>
            <a:br>
              <a:rPr lang="en-US" i="1" dirty="0" smtClean="0"/>
            </a:br>
            <a:r>
              <a:rPr lang="en-US" i="1" u="sng" dirty="0" smtClean="0"/>
              <a:t>José Moreira </a:t>
            </a:r>
            <a:r>
              <a:rPr lang="en-US" i="1" dirty="0" smtClean="0"/>
              <a:t>(IBM), Carl Yang (UC, Davis)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</a:t>
            </a:r>
            <a:r>
              <a:rPr lang="en-US" dirty="0" err="1" smtClean="0"/>
              <a:t>GraphBLAS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6427" y="1415534"/>
                <a:ext cx="82506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𝐆𝐫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𝐈𝐧𝐟𝐨</m:t>
                          </m:r>
                        </m:e>
                        <m:sub/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𝐆𝐫𝐁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𝐦𝐱𝐦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,⊙,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,⊗,⊕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𝐝𝐞𝐬𝐜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27" y="1415534"/>
                <a:ext cx="825065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 rot="5400000">
            <a:off x="7449819" y="1573829"/>
            <a:ext cx="140615" cy="685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>
            <a:off x="6363967" y="1288077"/>
            <a:ext cx="140617" cy="12573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662627" y="1846419"/>
            <a:ext cx="0" cy="459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4127" y="6260068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matrix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>
            <a:off x="4662627" y="64447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77027" y="5829183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mask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05527" y="1846419"/>
            <a:ext cx="0" cy="416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05527" y="6013849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62727" y="1846419"/>
            <a:ext cx="0" cy="368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62727" y="55303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34227" y="534956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accumulation operator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34275" y="2101334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34275" y="50731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70701" y="4888468"/>
            <a:ext cx="21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Semiring</a:t>
            </a:r>
            <a:r>
              <a:rPr lang="en-US" dirty="0" smtClean="0"/>
              <a:t> (operation)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7520126" y="2101334"/>
            <a:ext cx="1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20127" y="46159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29420" y="4434929"/>
            <a:ext cx="15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matrices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8416895" y="1859576"/>
            <a:ext cx="5877" cy="47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11020" y="23299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99781" y="2167115"/>
            <a:ext cx="281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Transpose A and/or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Complement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Replace/preserve output</a:t>
            </a:r>
            <a:endParaRPr lang="en-US" dirty="0"/>
          </a:p>
        </p:txBody>
      </p:sp>
      <p:sp>
        <p:nvSpPr>
          <p:cNvPr id="59" name="Right Brace 58"/>
          <p:cNvSpPr/>
          <p:nvPr/>
        </p:nvSpPr>
        <p:spPr>
          <a:xfrm rot="5400000">
            <a:off x="1525954" y="1250663"/>
            <a:ext cx="101144" cy="1371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205014" y="1987036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status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76427" y="870462"/>
                <a:ext cx="45318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⨁.⨂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27" y="870462"/>
                <a:ext cx="453188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5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elements in (most)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GrB</a:t>
            </a:r>
            <a:r>
              <a:rPr lang="en-US" b="1" dirty="0">
                <a:solidFill>
                  <a:srgbClr val="FF0000"/>
                </a:solidFill>
              </a:rPr>
              <a:t>_ </a:t>
            </a:r>
            <a:r>
              <a:rPr lang="en-US" dirty="0"/>
              <a:t>“namespace”</a:t>
            </a:r>
          </a:p>
          <a:p>
            <a:r>
              <a:rPr lang="en-US" dirty="0"/>
              <a:t>Destination object is the first parameter</a:t>
            </a:r>
          </a:p>
          <a:p>
            <a:r>
              <a:rPr lang="en-US" dirty="0"/>
              <a:t>Mask and accumulation operator are next</a:t>
            </a:r>
          </a:p>
          <a:p>
            <a:r>
              <a:rPr lang="en-US" dirty="0"/>
              <a:t>Pass </a:t>
            </a:r>
            <a:r>
              <a:rPr lang="en-US" b="1" dirty="0" err="1">
                <a:solidFill>
                  <a:srgbClr val="FF0000"/>
                </a:solidFill>
              </a:rPr>
              <a:t>GrB_NULL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</a:t>
            </a:r>
            <a:r>
              <a:rPr lang="en-US" dirty="0" smtClean="0"/>
              <a:t>no mask or accumulation </a:t>
            </a:r>
            <a:r>
              <a:rPr lang="en-US" dirty="0"/>
              <a:t>desired</a:t>
            </a:r>
          </a:p>
          <a:p>
            <a:r>
              <a:rPr lang="en-US" dirty="0"/>
              <a:t>Descriptor is optional and is always last (or use </a:t>
            </a:r>
            <a:r>
              <a:rPr lang="en-US" b="1" dirty="0" err="1">
                <a:solidFill>
                  <a:srgbClr val="FF0000"/>
                </a:solidFill>
              </a:rPr>
              <a:t>GrB_NULL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" y="1028700"/>
            <a:ext cx="108585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8492A"/>
                </a:solidFill>
                <a:latin typeface="Calibri" panose="020F0502020204030204" pitchFamily="34" charset="0"/>
                <a:ea typeface="Menlo"/>
                <a:cs typeface="Menlo"/>
              </a:rPr>
              <a:t>#include </a:t>
            </a:r>
            <a:r>
              <a:rPr lang="en-US" b="1" dirty="0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"</a:t>
            </a:r>
            <a:r>
              <a:rPr lang="en-US" b="1" dirty="0" err="1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GraphBLAS.h</a:t>
            </a:r>
            <a:r>
              <a:rPr lang="en-US" b="1" dirty="0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"</a:t>
            </a:r>
            <a:endParaRPr lang="en-US" b="1" dirty="0">
              <a:solidFill>
                <a:srgbClr val="78492A"/>
              </a:solidFill>
              <a:latin typeface="Calibri" panose="020F0502020204030204" pitchFamily="34" charset="0"/>
              <a:ea typeface="Menlo"/>
              <a:cs typeface="Menlo"/>
            </a:endParaRP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Menlo"/>
              <a:cs typeface="Menlo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GrB_Info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BC_update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GrB_Vector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*delta,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GrB_Matrix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A,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*s,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nsver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n; 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GrB_Matrix_nrows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(&amp;n, A);                 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	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n = # of vertices in graph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GrB_Vector_new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(delta,GrB_FP32,n);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Vector&lt;float&gt; delta(n)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i-FI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i-FI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fi-FI" b="1" dirty="0">
                <a:solidFill>
                  <a:srgbClr val="000000"/>
                </a:solidFill>
                <a:latin typeface="Calibri" panose="020F0502020204030204" pitchFamily="34" charset="0"/>
              </a:rPr>
              <a:t>GrB_Monoid Int32Add;                                   </a:t>
            </a:r>
            <a:r>
              <a:rPr lang="fi-FI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fi-FI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fi-FI" b="1" dirty="0">
                <a:solidFill>
                  <a:srgbClr val="008000"/>
                </a:solidFill>
                <a:latin typeface="Calibri" panose="020F0502020204030204" pitchFamily="34" charset="0"/>
              </a:rPr>
              <a:t>Monoid &lt;int32_t,+,0&gt;      </a:t>
            </a:r>
          </a:p>
          <a:p>
            <a:r>
              <a:rPr lang="fi-FI" b="1" dirty="0">
                <a:solidFill>
                  <a:srgbClr val="008000"/>
                </a:solidFill>
                <a:latin typeface="Calibri" panose="020F0502020204030204" pitchFamily="34" charset="0"/>
              </a:rPr>
              <a:t>  </a:t>
            </a:r>
            <a:r>
              <a:rPr lang="fi-FI" b="1" dirty="0">
                <a:solidFill>
                  <a:srgbClr val="FF0000"/>
                </a:solidFill>
                <a:latin typeface="Calibri" panose="020F0502020204030204" pitchFamily="34" charset="0"/>
              </a:rPr>
              <a:t>GrB_Monoid_new(&amp;Int32Add,GrB_INT32,GrB_PLUS_INT32,0);</a:t>
            </a:r>
          </a:p>
          <a:p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endParaRPr lang="en-US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GrB_Semiring </a:t>
            </a:r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Int32AddMul;  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		</a:t>
            </a:r>
            <a:r>
              <a:rPr lang="tr-TR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tr-TR" b="1" dirty="0">
                <a:solidFill>
                  <a:srgbClr val="008000"/>
                </a:solidFill>
                <a:latin typeface="Calibri" panose="020F0502020204030204" pitchFamily="34" charset="0"/>
              </a:rPr>
              <a:t>Semiring &lt;int32_t,int32_t,int32_t,+,*,0&gt; </a:t>
            </a:r>
          </a:p>
          <a:p>
            <a:r>
              <a:rPr lang="tr-TR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GrB_Semiring_new</a:t>
            </a:r>
            <a:r>
              <a:rPr lang="tr-TR" b="1" dirty="0">
                <a:solidFill>
                  <a:srgbClr val="FF0000"/>
                </a:solidFill>
                <a:latin typeface="Calibri" panose="020F0502020204030204" pitchFamily="34" charset="0"/>
              </a:rPr>
              <a:t>(&amp;Int32AddMul,Int32Add,GrB_TIMES_INT32);</a:t>
            </a:r>
          </a:p>
          <a:p>
            <a:endParaRPr lang="tr-TR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          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Descriptor for BFS phase </a:t>
            </a:r>
            <a:r>
              <a:rPr lang="en-US" b="1" dirty="0" err="1">
                <a:solidFill>
                  <a:srgbClr val="008000"/>
                </a:solidFill>
                <a:latin typeface="Calibri" panose="020F0502020204030204" pitchFamily="34" charset="0"/>
              </a:rPr>
              <a:t>mxm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GrB_Descriptor_new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(desc_tsr,GrB_INP0,GrB_TRAN);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transpose of the adjacency matrix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desc_tsr,GrB_MASK,GrB_SCMP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);   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structural complement of the mask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</a:rPr>
              <a:t>desc_tsr,GrB_OUTP,GrB_REPLACE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);  </a:t>
            </a:r>
            <a:r>
              <a:rPr lang="en-US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clear output before result is stored</a:t>
            </a:r>
          </a:p>
          <a:p>
            <a:r>
              <a:rPr lang="en-US" b="1" dirty="0" smtClean="0">
                <a:solidFill>
                  <a:srgbClr val="008000"/>
                </a:solidFill>
                <a:latin typeface="Calibri" panose="020F0502020204030204" pitchFamily="34" charset="0"/>
              </a:rPr>
              <a:t>…</a:t>
            </a:r>
            <a:endParaRPr lang="en-US" b="1" dirty="0">
              <a:solidFill>
                <a:srgbClr val="008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(preliminaries)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 frontier;     </a:t>
            </a:r>
            <a:r>
              <a:rPr lang="en-US" b="1" dirty="0" smtClean="0">
                <a:solidFill>
                  <a:srgbClr val="000000"/>
                </a:solidFill>
              </a:rPr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// current </a:t>
            </a:r>
            <a:r>
              <a:rPr lang="en-US" b="1" dirty="0">
                <a:solidFill>
                  <a:srgbClr val="008000"/>
                </a:solidFill>
              </a:rPr>
              <a:t>frontier </a:t>
            </a:r>
            <a:r>
              <a:rPr lang="en-US" b="1" dirty="0" smtClean="0">
                <a:solidFill>
                  <a:srgbClr val="008000"/>
                </a:solidFill>
              </a:rPr>
              <a:t>– values </a:t>
            </a:r>
            <a:r>
              <a:rPr lang="en-US" b="1" dirty="0">
                <a:solidFill>
                  <a:srgbClr val="008000"/>
                </a:solidFill>
              </a:rPr>
              <a:t>are path counts.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(&amp;frontier, GrB_INT32,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>
                <a:solidFill>
                  <a:srgbClr val="000000"/>
                </a:solidFill>
              </a:rPr>
              <a:t>);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Initialized: neighbors of each source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GrB_extract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frontier,numsp,GrB_NULL,A,GrB_ALL,n,s,nsver,desc_tsr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</a:rPr>
              <a:t>GrB_Matrix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b="1" dirty="0" err="1">
                <a:solidFill>
                  <a:srgbClr val="000000"/>
                </a:solidFill>
              </a:rPr>
              <a:t>malloc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sizeof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)*n);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n is an upper bound on diameter</a:t>
            </a:r>
          </a:p>
          <a:p>
            <a:r>
              <a:rPr lang="en-US" b="1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0000"/>
                </a:solidFill>
              </a:rPr>
              <a:t>int32_t d = 0;    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d is BFS </a:t>
            </a:r>
            <a:r>
              <a:rPr lang="en-US" b="1" dirty="0">
                <a:solidFill>
                  <a:srgbClr val="008000"/>
                </a:solidFill>
              </a:rPr>
              <a:t>level number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int32_t 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 = 0;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nvals</a:t>
            </a:r>
            <a:r>
              <a:rPr lang="en-US" b="1" dirty="0">
                <a:solidFill>
                  <a:srgbClr val="008000"/>
                </a:solidFill>
              </a:rPr>
              <a:t> == 0 when BFS phase is complete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FF"/>
                </a:solidFill>
              </a:rPr>
              <a:t>do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(&amp;(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[d]), </a:t>
            </a:r>
            <a:r>
              <a:rPr lang="en-US" b="1" dirty="0" err="1">
                <a:solidFill>
                  <a:srgbClr val="000000"/>
                </a:solidFill>
              </a:rPr>
              <a:t>GrB_BOOL</a:t>
            </a:r>
            <a:r>
              <a:rPr lang="en-US" b="1" dirty="0">
                <a:solidFill>
                  <a:srgbClr val="000000"/>
                </a:solidFill>
              </a:rPr>
              <a:t>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 smtClean="0">
                <a:solidFill>
                  <a:srgbClr val="000000"/>
                </a:solidFill>
              </a:rPr>
              <a:t>);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[d](:,s) = </a:t>
            </a:r>
            <a:r>
              <a:rPr lang="en-US" b="1" dirty="0" smtClean="0">
                <a:solidFill>
                  <a:srgbClr val="008000"/>
                </a:solidFill>
              </a:rPr>
              <a:t>d-</a:t>
            </a:r>
            <a:r>
              <a:rPr lang="en-US" b="1" dirty="0" err="1" smtClean="0">
                <a:solidFill>
                  <a:srgbClr val="008000"/>
                </a:solidFill>
              </a:rPr>
              <a:t>th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level frontier from source vertex s </a:t>
            </a: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GrB_apply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sigmas</a:t>
            </a:r>
            <a:r>
              <a:rPr lang="en-US" b="1" dirty="0" smtClean="0">
                <a:solidFill>
                  <a:srgbClr val="FF0000"/>
                </a:solidFill>
              </a:rPr>
              <a:t>[d],</a:t>
            </a:r>
            <a:r>
              <a:rPr lang="en-US" b="1" dirty="0" err="1">
                <a:solidFill>
                  <a:srgbClr val="FF0000"/>
                </a:solidFill>
              </a:rPr>
              <a:t>GrB_NULL,GrB_NULL,GrB_IDENTITY_BOOL,frontier,GrB_NULL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GrB_eWiseAdd</a:t>
            </a:r>
            <a:r>
              <a:rPr lang="en-US" b="1" dirty="0" smtClean="0">
                <a:solidFill>
                  <a:srgbClr val="FF0000"/>
                </a:solidFill>
              </a:rPr>
              <a:t>(numsp,GrB_NULL,GrB_NULL,Int32Add,numsp,frontier,GrB_NULL);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 += frontier </a:t>
            </a:r>
            <a:r>
              <a:rPr lang="en-US" b="1" dirty="0" smtClean="0">
                <a:solidFill>
                  <a:srgbClr val="008000"/>
                </a:solidFill>
              </a:rPr>
              <a:t>(path </a:t>
            </a:r>
            <a:r>
              <a:rPr lang="en-US" b="1" dirty="0">
                <a:solidFill>
                  <a:srgbClr val="008000"/>
                </a:solidFill>
              </a:rPr>
              <a:t>counts</a:t>
            </a:r>
            <a:r>
              <a:rPr lang="en-US" b="1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GrB_mxm</a:t>
            </a:r>
            <a:r>
              <a:rPr lang="en-US" b="1" dirty="0" smtClean="0">
                <a:solidFill>
                  <a:srgbClr val="FF0000"/>
                </a:solidFill>
              </a:rPr>
              <a:t>(frontier,numsp,GrB_NULL,Int32AddMul,A,frontier,desc_tsr</a:t>
            </a:r>
            <a:r>
              <a:rPr lang="en-US" b="1" dirty="0">
                <a:solidFill>
                  <a:srgbClr val="FF0000"/>
                </a:solidFill>
              </a:rPr>
              <a:t>);  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f&lt;!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&gt; = A' +.* f (update frontier)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>
                <a:solidFill>
                  <a:srgbClr val="000000"/>
                </a:solidFill>
              </a:rPr>
              <a:t>GrB_Matrix_nvals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nvals,frontier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</a:rPr>
              <a:t>    d++;</a:t>
            </a:r>
          </a:p>
          <a:p>
            <a:r>
              <a:rPr lang="en-US" b="1" dirty="0">
                <a:solidFill>
                  <a:srgbClr val="000000"/>
                </a:solidFill>
              </a:rPr>
              <a:t>  } </a:t>
            </a:r>
            <a:r>
              <a:rPr lang="en-US" b="1" dirty="0">
                <a:solidFill>
                  <a:srgbClr val="0000FF"/>
                </a:solidFill>
              </a:rPr>
              <a:t>while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r>
              <a:rPr lang="en-US" b="1" dirty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(BFS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" y="914400"/>
            <a:ext cx="12153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 frontier;     </a:t>
            </a:r>
            <a:r>
              <a:rPr lang="en-US" b="1" dirty="0" smtClean="0">
                <a:solidFill>
                  <a:srgbClr val="000000"/>
                </a:solidFill>
              </a:rPr>
              <a:t>				</a:t>
            </a:r>
            <a:r>
              <a:rPr lang="en-US" b="1" dirty="0" smtClean="0">
                <a:solidFill>
                  <a:srgbClr val="008000"/>
                </a:solidFill>
              </a:rPr>
              <a:t>// current </a:t>
            </a:r>
            <a:r>
              <a:rPr lang="en-US" b="1" dirty="0">
                <a:solidFill>
                  <a:srgbClr val="008000"/>
                </a:solidFill>
              </a:rPr>
              <a:t>frontier </a:t>
            </a:r>
            <a:r>
              <a:rPr lang="en-US" b="1" dirty="0" smtClean="0">
                <a:solidFill>
                  <a:srgbClr val="008000"/>
                </a:solidFill>
              </a:rPr>
              <a:t>– values </a:t>
            </a:r>
            <a:r>
              <a:rPr lang="en-US" b="1" dirty="0">
                <a:solidFill>
                  <a:srgbClr val="008000"/>
                </a:solidFill>
              </a:rPr>
              <a:t>are path counts.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(&amp;frontier, GrB_INT32,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>
                <a:solidFill>
                  <a:srgbClr val="000000"/>
                </a:solidFill>
              </a:rPr>
              <a:t>);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Initialized: neighbors of each source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 err="1">
                <a:solidFill>
                  <a:srgbClr val="000000"/>
                </a:solidFill>
              </a:rPr>
              <a:t>GrB_extract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frontier,numsp,GrB_NULL,A,GrB_ALL,n,s,nsver,desc_tsr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r>
              <a:rPr lang="en-US" b="1" dirty="0" err="1" smtClean="0">
                <a:solidFill>
                  <a:srgbClr val="000000"/>
                </a:solidFill>
              </a:rPr>
              <a:t>GrB_Matrix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 = </a:t>
            </a:r>
            <a:r>
              <a:rPr lang="en-US" b="1" dirty="0" err="1">
                <a:solidFill>
                  <a:srgbClr val="000000"/>
                </a:solidFill>
              </a:rPr>
              <a:t>malloc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sizeof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 err="1">
                <a:solidFill>
                  <a:srgbClr val="000000"/>
                </a:solidFill>
              </a:rPr>
              <a:t>GrB_Matrix</a:t>
            </a:r>
            <a:r>
              <a:rPr lang="en-US" b="1" dirty="0">
                <a:solidFill>
                  <a:srgbClr val="000000"/>
                </a:solidFill>
              </a:rPr>
              <a:t>)*n);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n is an upper bound on diameter</a:t>
            </a:r>
          </a:p>
          <a:p>
            <a:r>
              <a:rPr lang="en-US" b="1" dirty="0">
                <a:solidFill>
                  <a:srgbClr val="008000"/>
                </a:solidFill>
              </a:rPr>
              <a:t>  </a:t>
            </a:r>
            <a:r>
              <a:rPr lang="en-US" b="1" dirty="0">
                <a:solidFill>
                  <a:srgbClr val="000000"/>
                </a:solidFill>
              </a:rPr>
              <a:t>int32_t d = 0;    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d is BFS </a:t>
            </a:r>
            <a:r>
              <a:rPr lang="en-US" b="1" dirty="0">
                <a:solidFill>
                  <a:srgbClr val="008000"/>
                </a:solidFill>
              </a:rPr>
              <a:t>level number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int32_t 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 = 0;                           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nvals</a:t>
            </a:r>
            <a:r>
              <a:rPr lang="en-US" b="1" dirty="0">
                <a:solidFill>
                  <a:srgbClr val="008000"/>
                </a:solidFill>
              </a:rPr>
              <a:t> == 0 when BFS phase is complete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</a:t>
            </a:r>
            <a:r>
              <a:rPr lang="en-US" b="1" dirty="0">
                <a:solidFill>
                  <a:srgbClr val="0000FF"/>
                </a:solidFill>
              </a:rPr>
              <a:t>do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   </a:t>
            </a:r>
            <a:r>
              <a:rPr lang="en-US" b="1" dirty="0" err="1" smtClean="0">
                <a:solidFill>
                  <a:srgbClr val="000000"/>
                </a:solidFill>
              </a:rPr>
              <a:t>GrB_Matrix_new</a:t>
            </a:r>
            <a:r>
              <a:rPr lang="en-US" b="1" dirty="0">
                <a:solidFill>
                  <a:srgbClr val="000000"/>
                </a:solidFill>
              </a:rPr>
              <a:t>(&amp;(</a:t>
            </a:r>
            <a:r>
              <a:rPr lang="en-US" b="1" dirty="0" err="1">
                <a:solidFill>
                  <a:srgbClr val="000000"/>
                </a:solidFill>
              </a:rPr>
              <a:t>sigmas</a:t>
            </a:r>
            <a:r>
              <a:rPr lang="en-US" b="1" dirty="0">
                <a:solidFill>
                  <a:srgbClr val="000000"/>
                </a:solidFill>
              </a:rPr>
              <a:t>[d]), </a:t>
            </a:r>
            <a:r>
              <a:rPr lang="en-US" b="1" dirty="0" err="1">
                <a:solidFill>
                  <a:srgbClr val="000000"/>
                </a:solidFill>
              </a:rPr>
              <a:t>GrB_BOOL</a:t>
            </a:r>
            <a:r>
              <a:rPr lang="en-US" b="1" dirty="0">
                <a:solidFill>
                  <a:srgbClr val="000000"/>
                </a:solidFill>
              </a:rPr>
              <a:t>, n, </a:t>
            </a:r>
            <a:r>
              <a:rPr lang="en-US" b="1" dirty="0" err="1">
                <a:solidFill>
                  <a:srgbClr val="000000"/>
                </a:solidFill>
              </a:rPr>
              <a:t>nsver</a:t>
            </a:r>
            <a:r>
              <a:rPr lang="en-US" b="1" dirty="0" smtClean="0">
                <a:solidFill>
                  <a:srgbClr val="000000"/>
                </a:solidFill>
              </a:rPr>
              <a:t>);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[d](:,s) = </a:t>
            </a:r>
            <a:r>
              <a:rPr lang="en-US" b="1" dirty="0" smtClean="0">
                <a:solidFill>
                  <a:srgbClr val="008000"/>
                </a:solidFill>
              </a:rPr>
              <a:t>d-</a:t>
            </a:r>
            <a:r>
              <a:rPr lang="en-US" b="1" dirty="0" err="1" smtClean="0">
                <a:solidFill>
                  <a:srgbClr val="008000"/>
                </a:solidFill>
              </a:rPr>
              <a:t>th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b="1" dirty="0">
                <a:solidFill>
                  <a:srgbClr val="008000"/>
                </a:solidFill>
              </a:rPr>
              <a:t>level frontier from source vertex s </a:t>
            </a: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GrB_apply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sigmas</a:t>
            </a:r>
            <a:r>
              <a:rPr lang="en-US" b="1" dirty="0" smtClean="0">
                <a:solidFill>
                  <a:srgbClr val="FF0000"/>
                </a:solidFill>
              </a:rPr>
              <a:t>[d],</a:t>
            </a:r>
            <a:r>
              <a:rPr lang="en-US" b="1" dirty="0" err="1">
                <a:solidFill>
                  <a:srgbClr val="FF0000"/>
                </a:solidFill>
              </a:rPr>
              <a:t>GrB_NULL,GrB_NULL,GrB_IDENTITY_BOOL,frontier,GrB_NULL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GrB_eWiseAdd</a:t>
            </a:r>
            <a:r>
              <a:rPr lang="en-US" b="1" dirty="0" smtClean="0">
                <a:solidFill>
                  <a:srgbClr val="FF0000"/>
                </a:solidFill>
              </a:rPr>
              <a:t>(numsp,GrB_NULL,GrB_NULL,Int32Add,numsp,frontier,GrB_NULL);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 += frontier </a:t>
            </a:r>
            <a:r>
              <a:rPr lang="en-US" b="1" dirty="0" smtClean="0">
                <a:solidFill>
                  <a:srgbClr val="008000"/>
                </a:solidFill>
              </a:rPr>
              <a:t>(path </a:t>
            </a:r>
            <a:r>
              <a:rPr lang="en-US" b="1" dirty="0">
                <a:solidFill>
                  <a:srgbClr val="008000"/>
                </a:solidFill>
              </a:rPr>
              <a:t>counts</a:t>
            </a:r>
            <a:r>
              <a:rPr lang="en-US" b="1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GrB_mxm</a:t>
            </a:r>
            <a:r>
              <a:rPr lang="en-US" b="1" dirty="0" smtClean="0">
                <a:solidFill>
                  <a:srgbClr val="FF0000"/>
                </a:solidFill>
              </a:rPr>
              <a:t>(frontier,numsp,GrB_NULL,Int32AddMul,A,frontier,desc_tsr</a:t>
            </a:r>
            <a:r>
              <a:rPr lang="en-US" b="1" dirty="0">
                <a:solidFill>
                  <a:srgbClr val="FF0000"/>
                </a:solidFill>
              </a:rPr>
              <a:t>);  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f&lt;!</a:t>
            </a:r>
            <a:r>
              <a:rPr lang="en-US" b="1" dirty="0" err="1">
                <a:solidFill>
                  <a:srgbClr val="008000"/>
                </a:solidFill>
              </a:rPr>
              <a:t>numsp</a:t>
            </a:r>
            <a:r>
              <a:rPr lang="en-US" b="1" dirty="0">
                <a:solidFill>
                  <a:srgbClr val="008000"/>
                </a:solidFill>
              </a:rPr>
              <a:t>&gt; = A' +.* f (update frontier)</a:t>
            </a:r>
            <a:r>
              <a:rPr lang="en-US" b="1" dirty="0">
                <a:solidFill>
                  <a:srgbClr val="000000"/>
                </a:solidFill>
              </a:rPr>
              <a:t>     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  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 err="1">
                <a:solidFill>
                  <a:srgbClr val="000000"/>
                </a:solidFill>
              </a:rPr>
              <a:t>GrB_Matrix_nvals</a:t>
            </a:r>
            <a:r>
              <a:rPr lang="en-US" b="1" dirty="0">
                <a:solidFill>
                  <a:srgbClr val="000000"/>
                </a:solidFill>
              </a:rPr>
              <a:t>(&amp;</a:t>
            </a:r>
            <a:r>
              <a:rPr lang="en-US" b="1" dirty="0" err="1">
                <a:solidFill>
                  <a:srgbClr val="000000"/>
                </a:solidFill>
              </a:rPr>
              <a:t>nvals,frontier</a:t>
            </a:r>
            <a:r>
              <a:rPr lang="en-US" b="1" dirty="0">
                <a:solidFill>
                  <a:srgbClr val="000000"/>
                </a:solidFill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</a:rPr>
              <a:t>    d++;</a:t>
            </a:r>
          </a:p>
          <a:p>
            <a:r>
              <a:rPr lang="en-US" b="1" dirty="0">
                <a:solidFill>
                  <a:srgbClr val="000000"/>
                </a:solidFill>
              </a:rPr>
              <a:t>  } </a:t>
            </a:r>
            <a:r>
              <a:rPr lang="en-US" b="1" dirty="0">
                <a:solidFill>
                  <a:srgbClr val="0000FF"/>
                </a:solidFill>
              </a:rPr>
              <a:t>while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00"/>
                </a:solidFill>
              </a:rPr>
              <a:t>nvals</a:t>
            </a:r>
            <a:r>
              <a:rPr lang="en-US" b="1" dirty="0">
                <a:solidFill>
                  <a:srgbClr val="000000"/>
                </a:solidFill>
              </a:rPr>
              <a:t>);</a:t>
            </a:r>
          </a:p>
          <a:p>
            <a:r>
              <a:rPr lang="en-US" b="1" dirty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" y="914400"/>
            <a:ext cx="11887200" cy="3771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(BFS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14</a:t>
            </a:fld>
            <a:endParaRPr lang="en-US"/>
          </a:p>
        </p:txBody>
      </p:sp>
      <p:sp>
        <p:nvSpPr>
          <p:cNvPr id="2" name="Rectangular Callout 1"/>
          <p:cNvSpPr/>
          <p:nvPr/>
        </p:nvSpPr>
        <p:spPr>
          <a:xfrm>
            <a:off x="266700" y="3672745"/>
            <a:ext cx="2171700" cy="685800"/>
          </a:xfrm>
          <a:prstGeom prst="wedgeRectCallout">
            <a:avLst>
              <a:gd name="adj1" fmla="val 50902"/>
              <a:gd name="adj2" fmla="val 11940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Mask those nodes already </a:t>
            </a:r>
            <a:r>
              <a:rPr lang="en-US" dirty="0" err="1" smtClean="0">
                <a:solidFill>
                  <a:schemeClr val="tx1"/>
                </a:solidFill>
              </a:rPr>
              <a:t>visitedb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3009900" y="3672745"/>
            <a:ext cx="2171700" cy="685800"/>
          </a:xfrm>
          <a:prstGeom prst="wedgeRectCallout">
            <a:avLst>
              <a:gd name="adj1" fmla="val 19323"/>
              <a:gd name="adj2" fmla="val 1144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an integer arithmetic </a:t>
            </a:r>
            <a:r>
              <a:rPr lang="en-US" dirty="0" err="1" smtClean="0">
                <a:solidFill>
                  <a:schemeClr val="tx1"/>
                </a:solidFill>
              </a:rPr>
              <a:t>semiring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458002" y="3429000"/>
            <a:ext cx="2809697" cy="929545"/>
          </a:xfrm>
          <a:prstGeom prst="wedgeRectCallout">
            <a:avLst>
              <a:gd name="adj1" fmla="val -9423"/>
              <a:gd name="adj2" fmla="val 99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Transpose adjacency matrix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Complement the mask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Replace the output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" y="5372100"/>
            <a:ext cx="11887200" cy="13716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8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</a:p>
          <a:p>
            <a:r>
              <a:rPr lang="en-US" b="1" dirty="0">
                <a:solidFill>
                  <a:srgbClr val="000000"/>
                </a:solidFill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=d-1;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&gt;0;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--)  </a:t>
            </a:r>
          </a:p>
          <a:p>
            <a:r>
              <a:rPr lang="en-US" b="1" dirty="0">
                <a:solidFill>
                  <a:srgbClr val="000000"/>
                </a:solidFill>
              </a:rPr>
              <a:t>  {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GrB_eWiseMult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w,sigmas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],GrB_NULL,FP32Mul,bcu,nspinv,desc_r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w&lt;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</a:t>
            </a:r>
            <a:r>
              <a:rPr lang="en-US" b="1" dirty="0" err="1">
                <a:solidFill>
                  <a:srgbClr val="008000"/>
                </a:solidFill>
              </a:rPr>
              <a:t>i</a:t>
            </a:r>
            <a:r>
              <a:rPr lang="en-US" b="1" dirty="0">
                <a:solidFill>
                  <a:srgbClr val="008000"/>
                </a:solidFill>
              </a:rPr>
              <a:t>]&gt;=(1 ./ </a:t>
            </a:r>
            <a:r>
              <a:rPr lang="en-US" b="1" dirty="0" err="1">
                <a:solidFill>
                  <a:srgbClr val="008000"/>
                </a:solidFill>
              </a:rPr>
              <a:t>nsp</a:t>
            </a:r>
            <a:r>
              <a:rPr lang="en-US" b="1" dirty="0">
                <a:solidFill>
                  <a:srgbClr val="008000"/>
                </a:solidFill>
              </a:rPr>
              <a:t>).*</a:t>
            </a:r>
            <a:r>
              <a:rPr lang="en-US" b="1" dirty="0" err="1">
                <a:solidFill>
                  <a:srgbClr val="008000"/>
                </a:solidFill>
              </a:rPr>
              <a:t>bcu</a:t>
            </a:r>
            <a:endParaRPr lang="en-US" b="1" dirty="0">
              <a:solidFill>
                <a:srgbClr val="008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8000"/>
                </a:solidFill>
              </a:rPr>
              <a:t>// add contributions by successors and mask with that BFS level's frontier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  </a:t>
            </a:r>
            <a:r>
              <a:rPr lang="pl-PL" b="1" dirty="0" smtClean="0">
                <a:solidFill>
                  <a:srgbClr val="FF0000"/>
                </a:solidFill>
              </a:rPr>
              <a:t>GrB_mxm(w,sigmas[i-1</a:t>
            </a:r>
            <a:r>
              <a:rPr lang="pl-PL" b="1" dirty="0">
                <a:solidFill>
                  <a:srgbClr val="FF0000"/>
                </a:solidFill>
              </a:rPr>
              <a:t>],GrB_NULL,FP32AddMul,A,w,desc_r);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w&lt;sigmas[i-1]&gt; = (A +.* w)     </a:t>
            </a:r>
          </a:p>
          <a:p>
            <a:endParaRPr lang="pl-PL" b="1" dirty="0">
              <a:solidFill>
                <a:srgbClr val="008000"/>
              </a:solidFill>
            </a:endParaRPr>
          </a:p>
          <a:p>
            <a:r>
              <a:rPr lang="pl-PL" b="1" dirty="0">
                <a:solidFill>
                  <a:srgbClr val="008000"/>
                </a:solidFill>
              </a:rPr>
              <a:t>    </a:t>
            </a:r>
            <a:r>
              <a:rPr lang="pl-PL" b="1" dirty="0">
                <a:solidFill>
                  <a:srgbClr val="FF0000"/>
                </a:solidFill>
              </a:rPr>
              <a:t>GrB_eWiseMult(&amp;bcu,GrB_NULL,GrB_PLUS_FP32,FP32Mul,w,numsp,GrB_NULL</a:t>
            </a:r>
            <a:r>
              <a:rPr lang="pl-PL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bcu += w .* numsp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}</a:t>
            </a:r>
          </a:p>
          <a:p>
            <a:r>
              <a:rPr lang="pl-PL" b="1" dirty="0">
                <a:solidFill>
                  <a:srgbClr val="000000"/>
                </a:solidFill>
              </a:rPr>
              <a:t>  </a:t>
            </a:r>
            <a:r>
              <a:rPr lang="pl-PL" b="1" dirty="0">
                <a:solidFill>
                  <a:srgbClr val="008000"/>
                </a:solidFill>
              </a:rPr>
              <a:t>// subtract "nsver" from every entry in delta (1 extra value per bcu element crept in)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GrB_assign(delta,GrB_NULL,GrB_NULL,-(</a:t>
            </a:r>
            <a:r>
              <a:rPr lang="pl-PL" b="1" dirty="0">
                <a:solidFill>
                  <a:srgbClr val="0000FF"/>
                </a:solidFill>
              </a:rPr>
              <a:t>float</a:t>
            </a:r>
            <a:r>
              <a:rPr lang="pl-PL" b="1" dirty="0">
                <a:solidFill>
                  <a:srgbClr val="000000"/>
                </a:solidFill>
              </a:rPr>
              <a:t>)nsver,GrB_ALL,n,GrB_NULL);   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fill with -nsver   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GrB_reduce(delta,GrB_NULL,GrB_PLUS_FP32,GrB_PLUS_FP32,bcu,GrB_NULL); 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add all updates to –nsver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(Tally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</a:p>
          <a:p>
            <a:r>
              <a:rPr lang="en-US" b="1" dirty="0">
                <a:solidFill>
                  <a:srgbClr val="000000"/>
                </a:solidFill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b="1" dirty="0">
                <a:solidFill>
                  <a:srgbClr val="000000"/>
                </a:solidFill>
              </a:rPr>
              <a:t> (</a:t>
            </a:r>
            <a:r>
              <a:rPr lang="en-US" b="1" dirty="0" err="1">
                <a:solidFill>
                  <a:srgbClr val="0000FF"/>
                </a:solidFill>
              </a:rPr>
              <a:t>int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=d-1;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&gt;0; </a:t>
            </a:r>
            <a:r>
              <a:rPr lang="en-US" b="1" dirty="0" err="1">
                <a:solidFill>
                  <a:srgbClr val="000000"/>
                </a:solidFill>
              </a:rPr>
              <a:t>i</a:t>
            </a:r>
            <a:r>
              <a:rPr lang="en-US" b="1" dirty="0">
                <a:solidFill>
                  <a:srgbClr val="000000"/>
                </a:solidFill>
              </a:rPr>
              <a:t>--)  </a:t>
            </a:r>
          </a:p>
          <a:p>
            <a:r>
              <a:rPr lang="en-US" b="1" dirty="0">
                <a:solidFill>
                  <a:srgbClr val="000000"/>
                </a:solidFill>
              </a:rPr>
              <a:t>  { 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GrB_eWiseMult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w,sigmas</a:t>
            </a: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],GrB_NULL,FP32Mul,bcu,nspinv,desc_r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en-US" b="1" dirty="0" smtClean="0">
                <a:solidFill>
                  <a:srgbClr val="008000"/>
                </a:solidFill>
              </a:rPr>
              <a:t>// </a:t>
            </a:r>
            <a:r>
              <a:rPr lang="en-US" b="1" dirty="0">
                <a:solidFill>
                  <a:srgbClr val="008000"/>
                </a:solidFill>
              </a:rPr>
              <a:t>w&lt;</a:t>
            </a:r>
            <a:r>
              <a:rPr lang="en-US" b="1" dirty="0" err="1">
                <a:solidFill>
                  <a:srgbClr val="008000"/>
                </a:solidFill>
              </a:rPr>
              <a:t>sigmas</a:t>
            </a:r>
            <a:r>
              <a:rPr lang="en-US" b="1" dirty="0">
                <a:solidFill>
                  <a:srgbClr val="008000"/>
                </a:solidFill>
              </a:rPr>
              <a:t>[</a:t>
            </a:r>
            <a:r>
              <a:rPr lang="en-US" b="1" dirty="0" err="1">
                <a:solidFill>
                  <a:srgbClr val="008000"/>
                </a:solidFill>
              </a:rPr>
              <a:t>i</a:t>
            </a:r>
            <a:r>
              <a:rPr lang="en-US" b="1" dirty="0">
                <a:solidFill>
                  <a:srgbClr val="008000"/>
                </a:solidFill>
              </a:rPr>
              <a:t>]&gt;=(1 ./ </a:t>
            </a:r>
            <a:r>
              <a:rPr lang="en-US" b="1" dirty="0" err="1">
                <a:solidFill>
                  <a:srgbClr val="008000"/>
                </a:solidFill>
              </a:rPr>
              <a:t>nsp</a:t>
            </a:r>
            <a:r>
              <a:rPr lang="en-US" b="1" dirty="0">
                <a:solidFill>
                  <a:srgbClr val="008000"/>
                </a:solidFill>
              </a:rPr>
              <a:t>).*</a:t>
            </a:r>
            <a:r>
              <a:rPr lang="en-US" b="1" dirty="0" err="1">
                <a:solidFill>
                  <a:srgbClr val="008000"/>
                </a:solidFill>
              </a:rPr>
              <a:t>bcu</a:t>
            </a:r>
            <a:endParaRPr lang="en-US" b="1" dirty="0">
              <a:solidFill>
                <a:srgbClr val="008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    </a:t>
            </a:r>
            <a:r>
              <a:rPr lang="en-US" b="1" dirty="0">
                <a:solidFill>
                  <a:srgbClr val="008000"/>
                </a:solidFill>
              </a:rPr>
              <a:t>// add contributions by successors and mask with that BFS level's frontier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  </a:t>
            </a:r>
            <a:r>
              <a:rPr lang="pl-PL" b="1" dirty="0" smtClean="0">
                <a:solidFill>
                  <a:srgbClr val="FF0000"/>
                </a:solidFill>
              </a:rPr>
              <a:t>GrB_mxm(w,sigmas[i-1</a:t>
            </a:r>
            <a:r>
              <a:rPr lang="pl-PL" b="1" dirty="0">
                <a:solidFill>
                  <a:srgbClr val="FF0000"/>
                </a:solidFill>
              </a:rPr>
              <a:t>],GrB_NULL,FP32AddMul,A,w,desc_r);   </a:t>
            </a:r>
            <a:r>
              <a:rPr lang="en-US" b="1" dirty="0" smtClean="0">
                <a:solidFill>
                  <a:srgbClr val="000000"/>
                </a:solidFill>
              </a:rPr>
              <a:t>	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w&lt;sigmas[i-1]&gt; = (A +.* w)     </a:t>
            </a:r>
          </a:p>
          <a:p>
            <a:endParaRPr lang="pl-PL" b="1" dirty="0">
              <a:solidFill>
                <a:srgbClr val="008000"/>
              </a:solidFill>
            </a:endParaRPr>
          </a:p>
          <a:p>
            <a:r>
              <a:rPr lang="pl-PL" b="1" dirty="0">
                <a:solidFill>
                  <a:srgbClr val="008000"/>
                </a:solidFill>
              </a:rPr>
              <a:t>    </a:t>
            </a:r>
            <a:r>
              <a:rPr lang="pl-PL" b="1" dirty="0">
                <a:solidFill>
                  <a:srgbClr val="FF0000"/>
                </a:solidFill>
              </a:rPr>
              <a:t>GrB_eWiseMult(&amp;bcu,GrB_NULL,GrB_PLUS_FP32,FP32Mul,w,numsp,GrB_NULL</a:t>
            </a:r>
            <a:r>
              <a:rPr lang="pl-PL" b="1" dirty="0" smtClean="0">
                <a:solidFill>
                  <a:srgbClr val="FF0000"/>
                </a:solidFill>
              </a:rPr>
              <a:t>);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bcu += w .* numsp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}</a:t>
            </a:r>
          </a:p>
          <a:p>
            <a:r>
              <a:rPr lang="pl-PL" b="1" dirty="0">
                <a:solidFill>
                  <a:srgbClr val="000000"/>
                </a:solidFill>
              </a:rPr>
              <a:t>  </a:t>
            </a:r>
            <a:r>
              <a:rPr lang="pl-PL" b="1" dirty="0">
                <a:solidFill>
                  <a:srgbClr val="008000"/>
                </a:solidFill>
              </a:rPr>
              <a:t>// subtract "nsver" from every entry in delta (1 extra value per bcu element crept in)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GrB_assign(delta,GrB_NULL,GrB_NULL,-(</a:t>
            </a:r>
            <a:r>
              <a:rPr lang="pl-PL" b="1" dirty="0">
                <a:solidFill>
                  <a:srgbClr val="0000FF"/>
                </a:solidFill>
              </a:rPr>
              <a:t>float</a:t>
            </a:r>
            <a:r>
              <a:rPr lang="pl-PL" b="1" dirty="0">
                <a:solidFill>
                  <a:srgbClr val="000000"/>
                </a:solidFill>
              </a:rPr>
              <a:t>)nsver,GrB_ALL,n,GrB_NULL);   </a:t>
            </a:r>
            <a:r>
              <a:rPr lang="en-US" b="1" dirty="0" smtClean="0">
                <a:solidFill>
                  <a:srgbClr val="000000"/>
                </a:solidFill>
              </a:rPr>
              <a:t>	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fill with -nsver   </a:t>
            </a:r>
            <a:endParaRPr lang="pl-PL" b="1" dirty="0">
              <a:solidFill>
                <a:srgbClr val="000000"/>
              </a:solidFill>
            </a:endParaRPr>
          </a:p>
          <a:p>
            <a:r>
              <a:rPr lang="pl-PL" b="1" dirty="0">
                <a:solidFill>
                  <a:srgbClr val="000000"/>
                </a:solidFill>
              </a:rPr>
              <a:t>  GrB_reduce(delta,GrB_NULL,GrB_PLUS_FP32,GrB_PLUS_FP32,bcu,GrB_NULL);      </a:t>
            </a:r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pl-PL" b="1" dirty="0" smtClean="0">
                <a:solidFill>
                  <a:srgbClr val="008000"/>
                </a:solidFill>
              </a:rPr>
              <a:t>// </a:t>
            </a:r>
            <a:r>
              <a:rPr lang="pl-PL" b="1" dirty="0">
                <a:solidFill>
                  <a:srgbClr val="008000"/>
                </a:solidFill>
              </a:rPr>
              <a:t>add all updates to –nsver</a:t>
            </a:r>
            <a:endParaRPr lang="en-US" b="1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(Tally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" y="3086100"/>
            <a:ext cx="11887200" cy="20574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" y="914400"/>
            <a:ext cx="11887200" cy="1143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52400" y="1485900"/>
            <a:ext cx="2171700" cy="685800"/>
          </a:xfrm>
          <a:prstGeom prst="wedgeRectCallout">
            <a:avLst>
              <a:gd name="adj1" fmla="val 38037"/>
              <a:gd name="adj2" fmla="val 11323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Contribution to previous frontier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895600" y="1481427"/>
            <a:ext cx="2171700" cy="685800"/>
          </a:xfrm>
          <a:prstGeom prst="wedgeRectCallout">
            <a:avLst>
              <a:gd name="adj1" fmla="val 19323"/>
              <a:gd name="adj2" fmla="val 1144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 </a:t>
            </a:r>
            <a:r>
              <a:rPr lang="en-US" dirty="0" smtClean="0">
                <a:solidFill>
                  <a:schemeClr val="tx1"/>
                </a:solidFill>
              </a:rPr>
              <a:t>a floating-point arithmetic </a:t>
            </a:r>
            <a:r>
              <a:rPr lang="en-US" dirty="0" err="1" smtClean="0">
                <a:solidFill>
                  <a:schemeClr val="tx1"/>
                </a:solidFill>
              </a:rPr>
              <a:t>semiring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5181601" y="1462694"/>
            <a:ext cx="2057400" cy="709006"/>
          </a:xfrm>
          <a:prstGeom prst="wedgeRectCallout">
            <a:avLst>
              <a:gd name="adj1" fmla="val -35338"/>
              <a:gd name="adj2" fmla="val 1104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Replace </a:t>
            </a:r>
            <a:r>
              <a:rPr lang="en-US" dirty="0" smtClean="0">
                <a:solidFill>
                  <a:schemeClr val="tx1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37862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644047" y="3146352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Masks avoids computation and materialization of intermediate </a:t>
            </a:r>
            <a:r>
              <a:rPr lang="en-US" sz="2000" dirty="0" smtClean="0"/>
              <a:t>objects 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The BC example shows how we both expand the current frontier and prune the previously discovered vertices via a single call to </a:t>
            </a:r>
            <a:r>
              <a:rPr lang="en-US" sz="2000" dirty="0" err="1"/>
              <a:t>mxm</a:t>
            </a:r>
            <a:r>
              <a:rPr lang="en-US" sz="2000" dirty="0"/>
              <a:t> (or </a:t>
            </a:r>
            <a:r>
              <a:rPr lang="en-US" sz="2000" dirty="0" err="1"/>
              <a:t>vxm</a:t>
            </a:r>
            <a:r>
              <a:rPr lang="en-US" sz="2000" dirty="0"/>
              <a:t>) using </a:t>
            </a:r>
            <a:r>
              <a:rPr lang="en-US" sz="2000" dirty="0" smtClean="0"/>
              <a:t>masks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All masks are “write” masks </a:t>
            </a:r>
            <a:r>
              <a:rPr lang="en-US" sz="2000" dirty="0" smtClean="0"/>
              <a:t>(they </a:t>
            </a:r>
            <a:r>
              <a:rPr lang="en-US" sz="2000" dirty="0"/>
              <a:t>apply to the output as opposed to any intermediate product</a:t>
            </a:r>
            <a:r>
              <a:rPr lang="en-US" sz="2000" dirty="0" smtClean="0"/>
              <a:t>)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Any </a:t>
            </a:r>
            <a:r>
              <a:rPr lang="en-US" sz="2000" dirty="0" smtClean="0"/>
              <a:t>matrix/vector </a:t>
            </a:r>
            <a:r>
              <a:rPr lang="en-US" sz="2000" dirty="0"/>
              <a:t>(not just Boolean) can be passed as a mask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Check the spec for the intricate semantics of mixing masks and </a:t>
            </a:r>
            <a:r>
              <a:rPr lang="en-US" sz="2000" dirty="0" smtClean="0"/>
              <a:t>accumulation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Sparsity of matrix/vector objects are not declarative (runtime determines storage)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Mixed-type arithmetic is achieved via either by the user specified </a:t>
            </a:r>
            <a:r>
              <a:rPr lang="en-US" sz="2000" dirty="0" err="1"/>
              <a:t>semirings</a:t>
            </a:r>
            <a:r>
              <a:rPr lang="en-US" sz="2000" dirty="0"/>
              <a:t> or by relying on the type casting abilities of the underlying </a:t>
            </a:r>
            <a:r>
              <a:rPr lang="en-US" sz="2000" dirty="0" smtClean="0"/>
              <a:t>language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All objects are </a:t>
            </a:r>
            <a:r>
              <a:rPr lang="en-US" sz="2000" dirty="0" smtClean="0"/>
              <a:t>opaque, but opaque </a:t>
            </a:r>
            <a:r>
              <a:rPr lang="en-US" sz="2000" dirty="0"/>
              <a:t>≠ undefined </a:t>
            </a:r>
            <a:r>
              <a:rPr lang="en-US" sz="2000" dirty="0" smtClean="0"/>
              <a:t>– that is, opaque </a:t>
            </a:r>
            <a:r>
              <a:rPr lang="en-US" sz="2000" dirty="0"/>
              <a:t>objects need to be “defined” by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55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under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GraphBLAS</a:t>
            </a:r>
            <a:r>
              <a:rPr lang="en-US" dirty="0" smtClean="0"/>
              <a:t> Template Library (</a:t>
            </a:r>
            <a:r>
              <a:rPr lang="en-US" i="1" dirty="0" smtClean="0"/>
              <a:t>Zhang et al.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Integration of </a:t>
            </a:r>
            <a:r>
              <a:rPr lang="en-US" dirty="0" err="1" smtClean="0"/>
              <a:t>GraphBLAS</a:t>
            </a:r>
            <a:r>
              <a:rPr lang="en-US" dirty="0" smtClean="0"/>
              <a:t> C API with </a:t>
            </a:r>
            <a:r>
              <a:rPr lang="en-US" dirty="0" err="1" smtClean="0"/>
              <a:t>Gunrock</a:t>
            </a:r>
            <a:r>
              <a:rPr lang="en-US" dirty="0" smtClean="0"/>
              <a:t> (</a:t>
            </a:r>
            <a:r>
              <a:rPr lang="en-US" i="1" dirty="0" smtClean="0"/>
              <a:t>Wang et al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in C99 (</a:t>
            </a:r>
            <a:r>
              <a:rPr lang="en-US" i="1" dirty="0" smtClean="0"/>
              <a:t>Cook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C API for IBM’s GPI (</a:t>
            </a:r>
            <a:r>
              <a:rPr lang="en-US" i="1" dirty="0" err="1" smtClean="0"/>
              <a:t>Ekanadham</a:t>
            </a:r>
            <a:r>
              <a:rPr lang="en-US" i="1" dirty="0" smtClean="0"/>
              <a:t> et al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in Chapel (</a:t>
            </a:r>
            <a:r>
              <a:rPr lang="en-US" i="1" dirty="0" smtClean="0"/>
              <a:t>Azad et al</a:t>
            </a:r>
            <a:r>
              <a:rPr lang="en-US" dirty="0" smtClean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GraphBLAS</a:t>
            </a:r>
            <a:r>
              <a:rPr lang="en-US" dirty="0" smtClean="0"/>
              <a:t> C API is the first language binding of the mathematical definition of </a:t>
            </a:r>
            <a:r>
              <a:rPr lang="en-US" dirty="0" err="1" smtClean="0"/>
              <a:t>GraphBLAS</a:t>
            </a:r>
            <a:endParaRPr lang="en-US" dirty="0" smtClean="0"/>
          </a:p>
          <a:p>
            <a:r>
              <a:rPr lang="en-US" dirty="0" smtClean="0"/>
              <a:t>Version 1.0 released</a:t>
            </a:r>
          </a:p>
          <a:p>
            <a:r>
              <a:rPr lang="en-US" dirty="0" smtClean="0"/>
              <a:t>Object-oriented, consistent look-and-feel for all methods</a:t>
            </a:r>
          </a:p>
          <a:p>
            <a:r>
              <a:rPr lang="en-US" dirty="0" smtClean="0"/>
              <a:t>Blocking/</a:t>
            </a:r>
            <a:r>
              <a:rPr lang="en-US" dirty="0" err="1" smtClean="0"/>
              <a:t>nonblocking</a:t>
            </a:r>
            <a:r>
              <a:rPr lang="en-US" dirty="0" smtClean="0"/>
              <a:t> modes, user-defined types will require exploration</a:t>
            </a:r>
          </a:p>
          <a:p>
            <a:r>
              <a:rPr lang="en-US" dirty="0" smtClean="0"/>
              <a:t>Reference implementations under development</a:t>
            </a:r>
          </a:p>
          <a:p>
            <a:r>
              <a:rPr lang="en-US" smtClean="0"/>
              <a:t>Optimization, </a:t>
            </a:r>
            <a:r>
              <a:rPr lang="en-US" dirty="0" smtClean="0"/>
              <a:t>benchmarking will follow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 BLAS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graphblas.org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/>
              <a:t>The Graph BLAS Forum is an open effort to define standard building blocks for graph algorithms in the language of linear algebra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On the website, you will find information on people, mathematical background, related projects, conferences/workshops of interest …</a:t>
            </a:r>
          </a:p>
          <a:p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Version 1.0 of the C language </a:t>
            </a:r>
            <a:r>
              <a:rPr lang="en-US" dirty="0" err="1" smtClean="0">
                <a:solidFill>
                  <a:srgbClr val="FF0000"/>
                </a:solidFill>
              </a:rPr>
              <a:t>GraphBLAS</a:t>
            </a:r>
            <a:r>
              <a:rPr lang="en-US" dirty="0" smtClean="0">
                <a:solidFill>
                  <a:srgbClr val="FF0000"/>
                </a:solidFill>
              </a:rPr>
              <a:t> API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is being released at this workshop!</a:t>
            </a:r>
            <a:endParaRPr lang="en-US" dirty="0"/>
          </a:p>
          <a:p>
            <a:r>
              <a:rPr lang="en-US" dirty="0" smtClean="0"/>
              <a:t>Brought to you by the </a:t>
            </a:r>
            <a:r>
              <a:rPr lang="en-US" dirty="0" err="1" smtClean="0"/>
              <a:t>GraphBLAS</a:t>
            </a:r>
            <a:r>
              <a:rPr lang="en-US" dirty="0" smtClean="0"/>
              <a:t> C API subcommittee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GraphBLAS</a:t>
            </a:r>
            <a:r>
              <a:rPr lang="en-US" dirty="0" smtClean="0"/>
              <a:t> C API?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You can guess</a:t>
                </a:r>
                <a:r>
                  <a:rPr lang="en-US" dirty="0" smtClean="0"/>
                  <a:t>: It is like a BLAS for graph operations, with a C programming language interface</a:t>
                </a:r>
              </a:p>
              <a:p>
                <a:r>
                  <a:rPr lang="en-US" dirty="0" smtClean="0"/>
                  <a:t>The analogy goes far:</a:t>
                </a:r>
              </a:p>
              <a:p>
                <a:pPr lvl="1"/>
                <a:r>
                  <a:rPr lang="en-US" dirty="0" smtClean="0"/>
                  <a:t>Data is in the form of matrices (adjacency/incidence) and vectors</a:t>
                </a:r>
              </a:p>
              <a:p>
                <a:pPr lvl="1"/>
                <a:r>
                  <a:rPr lang="en-US" dirty="0" smtClean="0"/>
                  <a:t>Matrix-multiplication and other linear algebra operations</a:t>
                </a:r>
              </a:p>
              <a:p>
                <a:r>
                  <a:rPr lang="en-US" dirty="0" smtClean="0"/>
                  <a:t>With significant differences from the traditional BLAS:</a:t>
                </a:r>
              </a:p>
              <a:p>
                <a:pPr lvl="1"/>
                <a:r>
                  <a:rPr lang="en-US" dirty="0" smtClean="0"/>
                  <a:t>Matrices are typically (very) sparse</a:t>
                </a:r>
              </a:p>
              <a:p>
                <a:pPr lvl="1"/>
                <a:r>
                  <a:rPr lang="en-US" dirty="0" smtClean="0"/>
                  <a:t>Vectors can be sparse</a:t>
                </a:r>
              </a:p>
              <a:p>
                <a:pPr lvl="1"/>
                <a:r>
                  <a:rPr lang="en-US" dirty="0" smtClean="0"/>
                  <a:t>Operations on general </a:t>
                </a:r>
                <a:r>
                  <a:rPr lang="en-US" dirty="0" err="1" smtClean="0"/>
                  <a:t>semirings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,⊕,⨂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usual set of predefined domains and operators …</a:t>
                </a:r>
              </a:p>
              <a:p>
                <a:pPr lvl="1"/>
                <a:r>
                  <a:rPr lang="en-US" dirty="0" smtClean="0"/>
                  <a:t>…, and supports user-defined domains and operators</a:t>
                </a:r>
              </a:p>
              <a:p>
                <a:pPr lvl="1"/>
                <a:r>
                  <a:rPr lang="en-US" dirty="0" smtClean="0"/>
                  <a:t>Much inspiration from MPI standard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00" b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start with a C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can make a usable interface in C, it only improves from there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 interfaces can be easily called from other, higher level languages such as C++, Fortran, Java, Python …</a:t>
            </a:r>
          </a:p>
          <a:p>
            <a:r>
              <a:rPr lang="en-US" dirty="0" smtClean="0"/>
              <a:t>What we require:</a:t>
            </a:r>
          </a:p>
          <a:p>
            <a:pPr lvl="1"/>
            <a:r>
              <a:rPr lang="en-US" dirty="0" smtClean="0"/>
              <a:t>C99-compliant language support</a:t>
            </a:r>
          </a:p>
          <a:p>
            <a:pPr lvl="1"/>
            <a:r>
              <a:rPr lang="en-US" dirty="0" smtClean="0"/>
              <a:t>C11’s “_Generic”-like support for type polymorphism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nonpolymorphic</a:t>
            </a:r>
            <a:r>
              <a:rPr lang="en-US" dirty="0" smtClean="0"/>
              <a:t> version of the interface is also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3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</a:t>
            </a:r>
            <a:r>
              <a:rPr lang="en-US" dirty="0" err="1" smtClean="0"/>
              <a:t>GraphBLAS</a:t>
            </a:r>
            <a:r>
              <a:rPr lang="en-US" dirty="0" smtClean="0"/>
              <a:t> 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All objects are opaque, represented by handles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GraphBLAS</a:t>
            </a:r>
            <a:r>
              <a:rPr lang="en-US" dirty="0" smtClean="0"/>
              <a:t> methods can manipulate those objects</a:t>
            </a:r>
          </a:p>
          <a:p>
            <a:r>
              <a:rPr lang="en-US" dirty="0" smtClean="0"/>
              <a:t>Separation of data (matrices and vectors) and operations</a:t>
            </a:r>
          </a:p>
          <a:p>
            <a:pPr lvl="1"/>
            <a:r>
              <a:rPr lang="en-US" dirty="0" smtClean="0"/>
              <a:t>Only explicitly defined elements of a matrix or vector have values</a:t>
            </a:r>
          </a:p>
          <a:p>
            <a:pPr lvl="1"/>
            <a:r>
              <a:rPr lang="en-US" dirty="0" smtClean="0"/>
              <a:t>The “structural zeros” are undefined</a:t>
            </a:r>
          </a:p>
          <a:p>
            <a:pPr lvl="1"/>
            <a:r>
              <a:rPr lang="en-US" dirty="0" smtClean="0"/>
              <a:t>Any matrix/vector can be used with any </a:t>
            </a:r>
            <a:r>
              <a:rPr lang="en-US" dirty="0" err="1" smtClean="0"/>
              <a:t>semiring</a:t>
            </a:r>
            <a:r>
              <a:rPr lang="en-US" dirty="0" smtClean="0"/>
              <a:t> of compatible domain</a:t>
            </a:r>
          </a:p>
          <a:p>
            <a:pPr lvl="1"/>
            <a:r>
              <a:rPr lang="en-US" dirty="0" smtClean="0"/>
              <a:t>Semantics are defined so that the “zero” value does not matter (most of time)</a:t>
            </a:r>
          </a:p>
          <a:p>
            <a:r>
              <a:rPr lang="en-US" dirty="0" smtClean="0"/>
              <a:t>Blocking and </a:t>
            </a:r>
            <a:r>
              <a:rPr lang="en-US" dirty="0" err="1" smtClean="0"/>
              <a:t>nonblocking</a:t>
            </a:r>
            <a:r>
              <a:rPr lang="en-US" dirty="0" smtClean="0"/>
              <a:t> modes</a:t>
            </a:r>
          </a:p>
          <a:p>
            <a:pPr lvl="1"/>
            <a:r>
              <a:rPr lang="en-US" dirty="0" smtClean="0"/>
              <a:t>Blocking: each method completes before returning</a:t>
            </a:r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: methods may return early (must verify correctness of call)</a:t>
            </a:r>
          </a:p>
          <a:p>
            <a:pPr lvl="1"/>
            <a:r>
              <a:rPr lang="en-US" dirty="0" smtClean="0"/>
              <a:t>Facilitated by opaqueness of objects</a:t>
            </a:r>
          </a:p>
          <a:p>
            <a:r>
              <a:rPr lang="en-US" dirty="0" smtClean="0"/>
              <a:t>Procedural specification</a:t>
            </a:r>
          </a:p>
          <a:p>
            <a:pPr lvl="1"/>
            <a:r>
              <a:rPr lang="en-US" dirty="0" smtClean="0"/>
              <a:t>Semantics of each method is defined through process to compute output</a:t>
            </a:r>
          </a:p>
          <a:p>
            <a:pPr lvl="1"/>
            <a:r>
              <a:rPr lang="en-US" dirty="0" smtClean="0"/>
              <a:t>Any implementation that produces the same output is conforming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Unary operator: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Binary operator: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Monoid: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,⊙: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Semiring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,⊕: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Vector: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Matrix: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Descriptor: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𝐟𝐢𝐞𝐥𝐝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𝐯𝐚𝐥𝐮𝐞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GraphBLAS</a:t>
            </a:r>
            <a:r>
              <a:rPr lang="en-US" dirty="0" smtClean="0"/>
              <a:t> methods: The math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110837"/>
              </p:ext>
            </p:extLst>
          </p:nvPr>
        </p:nvGraphicFramePr>
        <p:xfrm>
          <a:off x="1129975" y="914400"/>
          <a:ext cx="9730153" cy="502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916"/>
                <a:gridCol w="2953878"/>
                <a:gridCol w="977153"/>
                <a:gridCol w="3955206"/>
              </a:tblGrid>
              <a:tr h="386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Mathematical 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mxm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⊕.⊗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600" b="1" baseline="30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⊕.⊗,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mxv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b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vxm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16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⊕.⊗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b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err="1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baseline="30000" dirty="0" err="1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r>
                        <a:rPr kumimoji="0" lang="en-US" sz="1600" b="1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⊕.⊗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endParaRPr kumimoji="0" lang="en-US" sz="1600" b="1" i="0" u="none" strike="noStrike" kern="1200" cap="none" spc="0" normalizeH="0" baseline="30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b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⊕.⊗,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b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⊕.⊗,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eWiseMult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⊗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⊗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en-US" sz="1600" b="1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   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⊗,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eWiseAdd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⊕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b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 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</a:t>
                      </a:r>
                      <a:endParaRPr lang="en-US" sz="1600" b="1" baseline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   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reduce (row)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⊕</a:t>
                      </a:r>
                      <a:r>
                        <a:rPr lang="en-US" sz="1600" b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(:,j)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⊕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</a:t>
                      </a:r>
                      <a:r>
                        <a:rPr lang="en-US" sz="1600" b="0" i="1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600" b="0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sz="1600" b="0" i="1" baseline="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transpose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(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T)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               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6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600" b="1" baseline="30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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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 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600" b="1" baseline="3000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                  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¬, </a:t>
                      </a:r>
                      <a:r>
                        <a:rPr lang="en-US" sz="1600" b="1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⊕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</a:t>
                      </a:r>
                      <a:r>
                        <a:rPr lang="en-US" sz="1600" b="1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</a:t>
                      </a: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-25400" y="6080928"/>
            <a:ext cx="11275088" cy="550844"/>
          </a:xfrm>
          <a:prstGeom prst="rect">
            <a:avLst/>
          </a:prstGeom>
        </p:spPr>
        <p:txBody>
          <a:bodyPr/>
          <a:lstStyle>
            <a:lvl1pPr marL="342900" lvl="0" indent="-342900" algn="l" defTabSz="457200" eaLnBrk="1" latinLnBrk="0" hangingPunct="1">
              <a:spcBef>
                <a:spcPct val="20000"/>
              </a:spcBef>
              <a:buFont typeface="Arial"/>
              <a:buChar char="•"/>
              <a:defRPr sz="2800">
                <a:latin typeface="+mn-lt"/>
                <a:ea typeface="+mn-ea"/>
              </a:defRPr>
            </a:lvl1pPr>
            <a:lvl2pPr marL="742950" lvl="1" indent="-285750" algn="l" defTabSz="457200" eaLnBrk="1" latinLnBrk="0" hangingPunct="1">
              <a:spcBef>
                <a:spcPct val="20000"/>
              </a:spcBef>
              <a:buFont typeface="Arial"/>
              <a:buChar char="–"/>
              <a:defRPr>
                <a:latin typeface="+mn-lt"/>
                <a:ea typeface="+mn-ea"/>
              </a:defRPr>
            </a:lvl2pPr>
            <a:lvl3pPr marL="1143000" lvl="2" indent="-228600" algn="l" defTabSz="457200" eaLnBrk="1" latinLnBrk="0" hangingPunct="1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3pPr>
            <a:lvl4pPr marL="1600200" lvl="3" indent="-228600" algn="l" defTabSz="457200" eaLnBrk="1" latinLnBrk="0" hangingPunct="1">
              <a:spcBef>
                <a:spcPct val="20000"/>
              </a:spcBef>
              <a:buFont typeface="Arial"/>
              <a:buChar char="–"/>
              <a:defRPr sz="1800">
                <a:latin typeface="+mn-lt"/>
                <a:ea typeface="+mn-ea"/>
              </a:defRPr>
            </a:lvl4pPr>
            <a:lvl5pPr marL="2057400" lvl="4" indent="-228600" algn="l" defTabSz="457200" eaLnBrk="1" latinLnBrk="0" hangingPunct="1">
              <a:spcBef>
                <a:spcPct val="20000"/>
              </a:spcBef>
              <a:buFont typeface="Arial"/>
              <a:buChar char="»"/>
              <a:defRPr sz="1600"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>
                <a:latin typeface="+mn-lt"/>
                <a:ea typeface="+mn-ea"/>
              </a:defRPr>
            </a:lvl9pPr>
          </a:lstStyle>
          <a:p>
            <a:pPr marL="0" indent="0" fontAlgn="base">
              <a:spcAft>
                <a:spcPct val="0"/>
              </a:spcAft>
              <a:buFont typeface="Arial"/>
              <a:buNone/>
            </a:pPr>
            <a:r>
              <a:rPr lang="en-US" sz="1300" dirty="0" smtClean="0">
                <a:solidFill>
                  <a:prstClr val="black"/>
                </a:solidFill>
                <a:latin typeface="Arial"/>
              </a:rPr>
              <a:t>Notation: 	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i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,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j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– index arrays,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v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– scalar array,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m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1D mask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other bold-lower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vector (column),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M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 – 2D mask,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other bold-caps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matrix,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 </a:t>
            </a:r>
            <a:endParaRPr lang="en-US" sz="1300" dirty="0" smtClean="0">
              <a:solidFill>
                <a:prstClr val="black"/>
              </a:solidFill>
              <a:latin typeface="Arial"/>
            </a:endParaRPr>
          </a:p>
          <a:p>
            <a:pPr marL="0" indent="0" fontAlgn="base">
              <a:spcAft>
                <a:spcPct val="0"/>
              </a:spcAft>
              <a:buFont typeface="Arial"/>
              <a:buNone/>
            </a:pP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		T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transpose,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¬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 - structural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complement, 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⊕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monoid/binary function, </a:t>
            </a:r>
            <a:r>
              <a:rPr lang="en-US" sz="1300" b="1" dirty="0">
                <a:solidFill>
                  <a:prstClr val="black"/>
                </a:solidFill>
                <a:latin typeface="Arial"/>
              </a:rPr>
              <a:t>⊕.</a:t>
            </a:r>
            <a:r>
              <a:rPr lang="en-US" sz="1300" b="1" dirty="0" smtClean="0">
                <a:solidFill>
                  <a:prstClr val="black"/>
                </a:solidFill>
                <a:latin typeface="Arial"/>
              </a:rPr>
              <a:t>⊗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semiring,  </a:t>
            </a:r>
            <a:r>
              <a:rPr lang="en-US" sz="1300" b="1" dirty="0" smtClean="0">
                <a:solidFill>
                  <a:srgbClr val="0000FF"/>
                </a:solidFill>
                <a:latin typeface="Arial"/>
              </a:rPr>
              <a:t>blue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sz="1300" dirty="0">
                <a:solidFill>
                  <a:prstClr val="black"/>
                </a:solidFill>
                <a:latin typeface="Arial"/>
              </a:rPr>
              <a:t>– optional 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parameters, </a:t>
            </a:r>
            <a:r>
              <a:rPr lang="en-US" sz="1300" b="1" dirty="0" smtClean="0">
                <a:solidFill>
                  <a:srgbClr val="FF0000"/>
                </a:solidFill>
                <a:latin typeface="Arial"/>
              </a:rPr>
              <a:t>red</a:t>
            </a:r>
            <a:r>
              <a:rPr lang="en-US" sz="1300" dirty="0" smtClean="0">
                <a:solidFill>
                  <a:prstClr val="black"/>
                </a:solidFill>
                <a:latin typeface="Arial"/>
              </a:rPr>
              <a:t> – optional modifiers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 rot="16200000">
            <a:off x="9688986" y="3003801"/>
            <a:ext cx="4387973" cy="421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 smtClean="0"/>
              <a:t>S. McMillan, et al., “Design and Implementation of the GraphBLAS Template Library (GBTL),” SIAM Annual Meeting (AN16), July 2016.</a:t>
            </a:r>
            <a:endParaRPr lang="en-US" sz="1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39" y="993381"/>
            <a:ext cx="7969321" cy="554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2"/>
          <p:cNvSpPr txBox="1">
            <a:spLocks noChangeArrowheads="1"/>
          </p:cNvSpPr>
          <p:nvPr/>
        </p:nvSpPr>
        <p:spPr>
          <a:xfrm>
            <a:off x="1823370" y="4487360"/>
            <a:ext cx="8709163" cy="1219173"/>
          </a:xfrm>
          <a:prstGeom prst="rect">
            <a:avLst/>
          </a:prstGeom>
        </p:spPr>
        <p:txBody>
          <a:bodyPr/>
          <a:lstStyle>
            <a:lvl1pPr marL="342848" indent="-342848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36" indent="-285707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2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54" indent="-228564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85" indent="-228564" algn="l" defTabSz="45713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1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4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7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03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Sparse array representation =&gt; space efficient</a:t>
            </a:r>
          </a:p>
          <a:p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Sparse matrix-matrix multiplication =&gt; work efficient</a:t>
            </a:r>
          </a:p>
          <a:p>
            <a:r>
              <a:rPr lang="en-US" sz="2100" b="1" dirty="0">
                <a:solidFill>
                  <a:prstClr val="black"/>
                </a:solidFill>
                <a:latin typeface="Arial"/>
                <a:cs typeface="Arial"/>
              </a:rPr>
              <a:t>Three possible levels of parallelism:  searches, vertices, edges</a:t>
            </a:r>
          </a:p>
          <a:p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Highly-parallel implementation for Betweenness Centrality*</a:t>
            </a:r>
          </a:p>
          <a:p>
            <a:pPr marL="457129" lvl="1" indent="0">
              <a:buNone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*: A measure of influence in graphs, based on shortest paths</a:t>
            </a: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7" name="Rectangle 3"/>
          <p:cNvSpPr>
            <a:spLocks noChangeAspect="1" noChangeArrowheads="1"/>
          </p:cNvSpPr>
          <p:nvPr/>
        </p:nvSpPr>
        <p:spPr bwMode="auto">
          <a:xfrm>
            <a:off x="4353337" y="1468005"/>
            <a:ext cx="749300" cy="22336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08" name="Text Box 4"/>
          <p:cNvSpPr txBox="1">
            <a:spLocks noChangeArrowheads="1"/>
          </p:cNvSpPr>
          <p:nvPr/>
        </p:nvSpPr>
        <p:spPr bwMode="auto">
          <a:xfrm>
            <a:off x="4508921" y="3715910"/>
            <a:ext cx="458094" cy="5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9" tIns="45650" rIns="91299" bIns="456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" charset="0"/>
              </a:rPr>
              <a:t>B</a:t>
            </a:r>
          </a:p>
        </p:txBody>
      </p:sp>
      <p:grpSp>
        <p:nvGrpSpPr>
          <p:cNvPr id="309" name="Group 5"/>
          <p:cNvGrpSpPr>
            <a:grpSpLocks/>
          </p:cNvGrpSpPr>
          <p:nvPr/>
        </p:nvGrpSpPr>
        <p:grpSpPr bwMode="auto">
          <a:xfrm>
            <a:off x="4418452" y="1533091"/>
            <a:ext cx="136525" cy="2101850"/>
            <a:chOff x="2017" y="814"/>
            <a:chExt cx="86" cy="1324"/>
          </a:xfrm>
        </p:grpSpPr>
        <p:sp>
          <p:nvSpPr>
            <p:cNvPr id="420" name="Oval 6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1" name="Oval 7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2" name="Oval 8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3" name="Oval 9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4" name="Oval 10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5" name="Oval 11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6" name="Oval 12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1902237" y="1468005"/>
            <a:ext cx="2230438" cy="2233613"/>
            <a:chOff x="457200" y="2003425"/>
            <a:chExt cx="2230438" cy="2233613"/>
          </a:xfrm>
        </p:grpSpPr>
        <p:sp>
          <p:nvSpPr>
            <p:cNvPr id="352" name="Oval 65"/>
            <p:cNvSpPr>
              <a:spLocks noChangeAspect="1" noChangeArrowheads="1"/>
            </p:cNvSpPr>
            <p:nvPr/>
          </p:nvSpPr>
          <p:spPr bwMode="auto">
            <a:xfrm>
              <a:off x="522288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3" name="Rectangle 66"/>
            <p:cNvSpPr>
              <a:spLocks noChangeAspect="1" noChangeArrowheads="1"/>
            </p:cNvSpPr>
            <p:nvPr/>
          </p:nvSpPr>
          <p:spPr bwMode="auto">
            <a:xfrm>
              <a:off x="457200" y="2003425"/>
              <a:ext cx="2230438" cy="223361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4" name="Oval 67"/>
            <p:cNvSpPr>
              <a:spLocks noChangeAspect="1" noChangeArrowheads="1"/>
            </p:cNvSpPr>
            <p:nvPr/>
          </p:nvSpPr>
          <p:spPr bwMode="auto">
            <a:xfrm>
              <a:off x="522288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5" name="Oval 68"/>
            <p:cNvSpPr>
              <a:spLocks noChangeAspect="1" noChangeArrowheads="1"/>
            </p:cNvSpPr>
            <p:nvPr/>
          </p:nvSpPr>
          <p:spPr bwMode="auto">
            <a:xfrm>
              <a:off x="849313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6" name="Oval 69"/>
            <p:cNvSpPr>
              <a:spLocks noChangeAspect="1" noChangeArrowheads="1"/>
            </p:cNvSpPr>
            <p:nvPr/>
          </p:nvSpPr>
          <p:spPr bwMode="auto">
            <a:xfrm>
              <a:off x="1176338" y="370522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7" name="Oval 70"/>
            <p:cNvSpPr>
              <a:spLocks noChangeAspect="1" noChangeArrowheads="1"/>
            </p:cNvSpPr>
            <p:nvPr/>
          </p:nvSpPr>
          <p:spPr bwMode="auto">
            <a:xfrm>
              <a:off x="1504950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8" name="Oval 71"/>
            <p:cNvSpPr>
              <a:spLocks noChangeAspect="1" noChangeArrowheads="1"/>
            </p:cNvSpPr>
            <p:nvPr/>
          </p:nvSpPr>
          <p:spPr bwMode="auto">
            <a:xfrm>
              <a:off x="1831975" y="370522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9" name="Oval 72"/>
            <p:cNvSpPr>
              <a:spLocks noChangeAspect="1" noChangeArrowheads="1"/>
            </p:cNvSpPr>
            <p:nvPr/>
          </p:nvSpPr>
          <p:spPr bwMode="auto">
            <a:xfrm>
              <a:off x="2159000" y="3705225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0" name="Oval 73"/>
            <p:cNvSpPr>
              <a:spLocks noChangeAspect="1" noChangeArrowheads="1"/>
            </p:cNvSpPr>
            <p:nvPr/>
          </p:nvSpPr>
          <p:spPr bwMode="auto">
            <a:xfrm>
              <a:off x="2487613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1" name="Oval 74"/>
            <p:cNvSpPr>
              <a:spLocks noChangeAspect="1" noChangeArrowheads="1"/>
            </p:cNvSpPr>
            <p:nvPr/>
          </p:nvSpPr>
          <p:spPr bwMode="auto">
            <a:xfrm>
              <a:off x="522288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2" name="Oval 75"/>
            <p:cNvSpPr>
              <a:spLocks noChangeAspect="1" noChangeArrowheads="1"/>
            </p:cNvSpPr>
            <p:nvPr/>
          </p:nvSpPr>
          <p:spPr bwMode="auto">
            <a:xfrm>
              <a:off x="1176338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3" name="Oval 76"/>
            <p:cNvSpPr>
              <a:spLocks noChangeAspect="1" noChangeArrowheads="1"/>
            </p:cNvSpPr>
            <p:nvPr/>
          </p:nvSpPr>
          <p:spPr bwMode="auto">
            <a:xfrm>
              <a:off x="1504950" y="206851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4" name="Oval 77"/>
            <p:cNvSpPr>
              <a:spLocks noChangeAspect="1" noChangeArrowheads="1"/>
            </p:cNvSpPr>
            <p:nvPr/>
          </p:nvSpPr>
          <p:spPr bwMode="auto">
            <a:xfrm>
              <a:off x="1831975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5" name="Oval 78"/>
            <p:cNvSpPr>
              <a:spLocks noChangeAspect="1" noChangeArrowheads="1"/>
            </p:cNvSpPr>
            <p:nvPr/>
          </p:nvSpPr>
          <p:spPr bwMode="auto">
            <a:xfrm>
              <a:off x="2159000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6" name="Oval 79"/>
            <p:cNvSpPr>
              <a:spLocks noChangeAspect="1" noChangeArrowheads="1"/>
            </p:cNvSpPr>
            <p:nvPr/>
          </p:nvSpPr>
          <p:spPr bwMode="auto">
            <a:xfrm>
              <a:off x="2487613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7" name="Oval 80"/>
            <p:cNvSpPr>
              <a:spLocks noChangeAspect="1" noChangeArrowheads="1"/>
            </p:cNvSpPr>
            <p:nvPr/>
          </p:nvSpPr>
          <p:spPr bwMode="auto">
            <a:xfrm>
              <a:off x="522288" y="239553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8" name="Oval 81"/>
            <p:cNvSpPr>
              <a:spLocks noChangeAspect="1" noChangeArrowheads="1"/>
            </p:cNvSpPr>
            <p:nvPr/>
          </p:nvSpPr>
          <p:spPr bwMode="auto">
            <a:xfrm>
              <a:off x="849313" y="2395538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9" name="Oval 82"/>
            <p:cNvSpPr>
              <a:spLocks noChangeAspect="1" noChangeArrowheads="1"/>
            </p:cNvSpPr>
            <p:nvPr/>
          </p:nvSpPr>
          <p:spPr bwMode="auto">
            <a:xfrm>
              <a:off x="1176338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0" name="Oval 83"/>
            <p:cNvSpPr>
              <a:spLocks noChangeAspect="1" noChangeArrowheads="1"/>
            </p:cNvSpPr>
            <p:nvPr/>
          </p:nvSpPr>
          <p:spPr bwMode="auto">
            <a:xfrm>
              <a:off x="1504950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1" name="Oval 84"/>
            <p:cNvSpPr>
              <a:spLocks noChangeAspect="1" noChangeArrowheads="1"/>
            </p:cNvSpPr>
            <p:nvPr/>
          </p:nvSpPr>
          <p:spPr bwMode="auto">
            <a:xfrm>
              <a:off x="2159000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2" name="Oval 85"/>
            <p:cNvSpPr>
              <a:spLocks noChangeAspect="1" noChangeArrowheads="1"/>
            </p:cNvSpPr>
            <p:nvPr/>
          </p:nvSpPr>
          <p:spPr bwMode="auto">
            <a:xfrm>
              <a:off x="849313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3" name="Oval 86"/>
            <p:cNvSpPr>
              <a:spLocks noChangeAspect="1" noChangeArrowheads="1"/>
            </p:cNvSpPr>
            <p:nvPr/>
          </p:nvSpPr>
          <p:spPr bwMode="auto">
            <a:xfrm>
              <a:off x="1176338" y="2722563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4" name="Oval 87"/>
            <p:cNvSpPr>
              <a:spLocks noChangeAspect="1" noChangeArrowheads="1"/>
            </p:cNvSpPr>
            <p:nvPr/>
          </p:nvSpPr>
          <p:spPr bwMode="auto">
            <a:xfrm>
              <a:off x="1504950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5" name="Oval 88"/>
            <p:cNvSpPr>
              <a:spLocks noChangeAspect="1" noChangeArrowheads="1"/>
            </p:cNvSpPr>
            <p:nvPr/>
          </p:nvSpPr>
          <p:spPr bwMode="auto">
            <a:xfrm>
              <a:off x="1831975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6" name="Oval 89"/>
            <p:cNvSpPr>
              <a:spLocks noChangeAspect="1" noChangeArrowheads="1"/>
            </p:cNvSpPr>
            <p:nvPr/>
          </p:nvSpPr>
          <p:spPr bwMode="auto">
            <a:xfrm>
              <a:off x="2159000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7" name="Oval 90"/>
            <p:cNvSpPr>
              <a:spLocks noChangeAspect="1" noChangeArrowheads="1"/>
            </p:cNvSpPr>
            <p:nvPr/>
          </p:nvSpPr>
          <p:spPr bwMode="auto">
            <a:xfrm>
              <a:off x="2487613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8" name="Oval 91"/>
            <p:cNvSpPr>
              <a:spLocks noChangeAspect="1" noChangeArrowheads="1"/>
            </p:cNvSpPr>
            <p:nvPr/>
          </p:nvSpPr>
          <p:spPr bwMode="auto">
            <a:xfrm>
              <a:off x="522288" y="305117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9" name="Oval 92"/>
            <p:cNvSpPr>
              <a:spLocks noChangeAspect="1" noChangeArrowheads="1"/>
            </p:cNvSpPr>
            <p:nvPr/>
          </p:nvSpPr>
          <p:spPr bwMode="auto">
            <a:xfrm>
              <a:off x="849313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0" name="Oval 93"/>
            <p:cNvSpPr>
              <a:spLocks noChangeAspect="1" noChangeArrowheads="1"/>
            </p:cNvSpPr>
            <p:nvPr/>
          </p:nvSpPr>
          <p:spPr bwMode="auto">
            <a:xfrm>
              <a:off x="1504950" y="3051175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1" name="Oval 94"/>
            <p:cNvSpPr>
              <a:spLocks noChangeAspect="1" noChangeArrowheads="1"/>
            </p:cNvSpPr>
            <p:nvPr/>
          </p:nvSpPr>
          <p:spPr bwMode="auto">
            <a:xfrm>
              <a:off x="1831975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2" name="Oval 95"/>
            <p:cNvSpPr>
              <a:spLocks noChangeAspect="1" noChangeArrowheads="1"/>
            </p:cNvSpPr>
            <p:nvPr/>
          </p:nvSpPr>
          <p:spPr bwMode="auto">
            <a:xfrm>
              <a:off x="2159000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3" name="Oval 96"/>
            <p:cNvSpPr>
              <a:spLocks noChangeAspect="1" noChangeArrowheads="1"/>
            </p:cNvSpPr>
            <p:nvPr/>
          </p:nvSpPr>
          <p:spPr bwMode="auto">
            <a:xfrm>
              <a:off x="2487613" y="305117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4" name="Oval 97"/>
            <p:cNvSpPr>
              <a:spLocks noChangeAspect="1" noChangeArrowheads="1"/>
            </p:cNvSpPr>
            <p:nvPr/>
          </p:nvSpPr>
          <p:spPr bwMode="auto">
            <a:xfrm>
              <a:off x="522288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5" name="Oval 98"/>
            <p:cNvSpPr>
              <a:spLocks noChangeAspect="1" noChangeArrowheads="1"/>
            </p:cNvSpPr>
            <p:nvPr/>
          </p:nvSpPr>
          <p:spPr bwMode="auto">
            <a:xfrm>
              <a:off x="849313" y="3378200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6" name="Oval 99"/>
            <p:cNvSpPr>
              <a:spLocks noChangeAspect="1" noChangeArrowheads="1"/>
            </p:cNvSpPr>
            <p:nvPr/>
          </p:nvSpPr>
          <p:spPr bwMode="auto">
            <a:xfrm>
              <a:off x="1176338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7" name="Oval 100"/>
            <p:cNvSpPr>
              <a:spLocks noChangeAspect="1" noChangeArrowheads="1"/>
            </p:cNvSpPr>
            <p:nvPr/>
          </p:nvSpPr>
          <p:spPr bwMode="auto">
            <a:xfrm>
              <a:off x="1504950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8" name="Oval 101"/>
            <p:cNvSpPr>
              <a:spLocks noChangeAspect="1" noChangeArrowheads="1"/>
            </p:cNvSpPr>
            <p:nvPr/>
          </p:nvSpPr>
          <p:spPr bwMode="auto">
            <a:xfrm>
              <a:off x="1831975" y="3378200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9" name="Oval 102"/>
            <p:cNvSpPr>
              <a:spLocks noChangeAspect="1" noChangeArrowheads="1"/>
            </p:cNvSpPr>
            <p:nvPr/>
          </p:nvSpPr>
          <p:spPr bwMode="auto">
            <a:xfrm>
              <a:off x="2487613" y="3378200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0" name="Oval 103"/>
            <p:cNvSpPr>
              <a:spLocks noChangeAspect="1" noChangeArrowheads="1"/>
            </p:cNvSpPr>
            <p:nvPr/>
          </p:nvSpPr>
          <p:spPr bwMode="auto">
            <a:xfrm>
              <a:off x="522288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1" name="Oval 104"/>
            <p:cNvSpPr>
              <a:spLocks noChangeAspect="1" noChangeArrowheads="1"/>
            </p:cNvSpPr>
            <p:nvPr/>
          </p:nvSpPr>
          <p:spPr bwMode="auto">
            <a:xfrm>
              <a:off x="849313" y="403383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2" name="Oval 105"/>
            <p:cNvSpPr>
              <a:spLocks noChangeAspect="1" noChangeArrowheads="1"/>
            </p:cNvSpPr>
            <p:nvPr/>
          </p:nvSpPr>
          <p:spPr bwMode="auto">
            <a:xfrm>
              <a:off x="1176338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3" name="Oval 106"/>
            <p:cNvSpPr>
              <a:spLocks noChangeAspect="1" noChangeArrowheads="1"/>
            </p:cNvSpPr>
            <p:nvPr/>
          </p:nvSpPr>
          <p:spPr bwMode="auto">
            <a:xfrm>
              <a:off x="1504950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4" name="Oval 107"/>
            <p:cNvSpPr>
              <a:spLocks noChangeAspect="1" noChangeArrowheads="1"/>
            </p:cNvSpPr>
            <p:nvPr/>
          </p:nvSpPr>
          <p:spPr bwMode="auto">
            <a:xfrm>
              <a:off x="2159000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5" name="Oval 108"/>
            <p:cNvSpPr>
              <a:spLocks noChangeAspect="1" noChangeArrowheads="1"/>
            </p:cNvSpPr>
            <p:nvPr/>
          </p:nvSpPr>
          <p:spPr bwMode="auto">
            <a:xfrm>
              <a:off x="2487613" y="4033838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337" name="Text Box 109"/>
          <p:cNvSpPr txBox="1">
            <a:spLocks noChangeArrowheads="1"/>
          </p:cNvSpPr>
          <p:nvPr/>
        </p:nvSpPr>
        <p:spPr bwMode="auto">
          <a:xfrm>
            <a:off x="2654188" y="3715910"/>
            <a:ext cx="602188" cy="5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9" tIns="45650" rIns="91299" bIns="456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338" name="Oval 110"/>
          <p:cNvSpPr>
            <a:spLocks noChangeAspect="1" noChangeArrowheads="1"/>
          </p:cNvSpPr>
          <p:nvPr/>
        </p:nvSpPr>
        <p:spPr bwMode="auto">
          <a:xfrm>
            <a:off x="6109139" y="2099855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39" name="Oval 111"/>
          <p:cNvSpPr>
            <a:spLocks noChangeAspect="1" noChangeArrowheads="1"/>
          </p:cNvSpPr>
          <p:nvPr/>
        </p:nvSpPr>
        <p:spPr bwMode="auto">
          <a:xfrm>
            <a:off x="6109139" y="3082519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0" name="Oval 112"/>
          <p:cNvSpPr>
            <a:spLocks noChangeAspect="1" noChangeArrowheads="1"/>
          </p:cNvSpPr>
          <p:nvPr/>
        </p:nvSpPr>
        <p:spPr bwMode="auto">
          <a:xfrm>
            <a:off x="6109139" y="1445805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1" name="Oval 113"/>
          <p:cNvSpPr>
            <a:spLocks noChangeAspect="1" noChangeArrowheads="1"/>
          </p:cNvSpPr>
          <p:nvPr/>
        </p:nvSpPr>
        <p:spPr bwMode="auto">
          <a:xfrm>
            <a:off x="6109139" y="1772830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2" name="Oval 114"/>
          <p:cNvSpPr>
            <a:spLocks noChangeAspect="1" noChangeArrowheads="1"/>
          </p:cNvSpPr>
          <p:nvPr/>
        </p:nvSpPr>
        <p:spPr bwMode="auto">
          <a:xfrm>
            <a:off x="6109139" y="2755494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3" name="Oval 115"/>
          <p:cNvSpPr>
            <a:spLocks noChangeAspect="1" noChangeArrowheads="1"/>
          </p:cNvSpPr>
          <p:nvPr/>
        </p:nvSpPr>
        <p:spPr bwMode="auto">
          <a:xfrm>
            <a:off x="6109139" y="3411130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4" name="Oval 116"/>
          <p:cNvSpPr>
            <a:spLocks noChangeAspect="1" noChangeArrowheads="1"/>
          </p:cNvSpPr>
          <p:nvPr/>
        </p:nvSpPr>
        <p:spPr bwMode="auto">
          <a:xfrm>
            <a:off x="5026464" y="2404655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5" name="Oval 117"/>
          <p:cNvSpPr>
            <a:spLocks noChangeAspect="1" noChangeArrowheads="1"/>
          </p:cNvSpPr>
          <p:nvPr/>
        </p:nvSpPr>
        <p:spPr bwMode="auto">
          <a:xfrm>
            <a:off x="5026464" y="3387319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6" name="Oval 118"/>
          <p:cNvSpPr>
            <a:spLocks noChangeAspect="1" noChangeArrowheads="1"/>
          </p:cNvSpPr>
          <p:nvPr/>
        </p:nvSpPr>
        <p:spPr bwMode="auto">
          <a:xfrm>
            <a:off x="5026464" y="1750605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7" name="Oval 119"/>
          <p:cNvSpPr>
            <a:spLocks noChangeAspect="1" noChangeArrowheads="1"/>
          </p:cNvSpPr>
          <p:nvPr/>
        </p:nvSpPr>
        <p:spPr bwMode="auto">
          <a:xfrm>
            <a:off x="5026464" y="2077630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8" name="Oval 120"/>
          <p:cNvSpPr>
            <a:spLocks noChangeAspect="1" noChangeArrowheads="1"/>
          </p:cNvSpPr>
          <p:nvPr/>
        </p:nvSpPr>
        <p:spPr bwMode="auto">
          <a:xfrm>
            <a:off x="5026464" y="3060294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9" name="Oval 121"/>
          <p:cNvSpPr>
            <a:spLocks noChangeAspect="1" noChangeArrowheads="1"/>
          </p:cNvSpPr>
          <p:nvPr/>
        </p:nvSpPr>
        <p:spPr bwMode="auto">
          <a:xfrm>
            <a:off x="5026464" y="3939966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50" name="Oval 122"/>
          <p:cNvSpPr>
            <a:spLocks noChangeAspect="1" noChangeArrowheads="1"/>
          </p:cNvSpPr>
          <p:nvPr/>
        </p:nvSpPr>
        <p:spPr bwMode="auto">
          <a:xfrm>
            <a:off x="4661339" y="1522005"/>
            <a:ext cx="136525" cy="13652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51" name="Oval 123"/>
          <p:cNvSpPr>
            <a:spLocks noChangeAspect="1" noChangeArrowheads="1"/>
          </p:cNvSpPr>
          <p:nvPr/>
        </p:nvSpPr>
        <p:spPr bwMode="auto">
          <a:xfrm>
            <a:off x="4889939" y="2223680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47981" y="1478110"/>
            <a:ext cx="823912" cy="2233613"/>
            <a:chOff x="4295805" y="1478109"/>
            <a:chExt cx="823912" cy="2233613"/>
          </a:xfrm>
        </p:grpSpPr>
        <p:sp>
          <p:nvSpPr>
            <p:cNvPr id="427" name="Oval 67"/>
            <p:cNvSpPr>
              <a:spLocks noChangeAspect="1" noChangeArrowheads="1"/>
            </p:cNvSpPr>
            <p:nvPr/>
          </p:nvSpPr>
          <p:spPr bwMode="auto">
            <a:xfrm>
              <a:off x="4373618" y="316882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8" name="Oval 68"/>
            <p:cNvSpPr>
              <a:spLocks noChangeAspect="1" noChangeArrowheads="1"/>
            </p:cNvSpPr>
            <p:nvPr/>
          </p:nvSpPr>
          <p:spPr bwMode="auto">
            <a:xfrm>
              <a:off x="4373618" y="1532109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9" name="Oval 69"/>
            <p:cNvSpPr>
              <a:spLocks noChangeAspect="1" noChangeArrowheads="1"/>
            </p:cNvSpPr>
            <p:nvPr/>
          </p:nvSpPr>
          <p:spPr bwMode="auto">
            <a:xfrm>
              <a:off x="4373618" y="18591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0" name="Oval 70"/>
            <p:cNvSpPr>
              <a:spLocks noChangeAspect="1" noChangeArrowheads="1"/>
            </p:cNvSpPr>
            <p:nvPr/>
          </p:nvSpPr>
          <p:spPr bwMode="auto">
            <a:xfrm>
              <a:off x="4373618" y="284179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1" name="Oval 71"/>
            <p:cNvSpPr>
              <a:spLocks noChangeAspect="1" noChangeArrowheads="1"/>
            </p:cNvSpPr>
            <p:nvPr/>
          </p:nvSpPr>
          <p:spPr bwMode="auto">
            <a:xfrm>
              <a:off x="4373618" y="34974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2" name="Rectangle 80"/>
            <p:cNvSpPr>
              <a:spLocks noChangeAspect="1" noChangeArrowheads="1"/>
            </p:cNvSpPr>
            <p:nvPr/>
          </p:nvSpPr>
          <p:spPr bwMode="auto">
            <a:xfrm>
              <a:off x="4295805" y="1478109"/>
              <a:ext cx="823912" cy="223361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3" name="Oval 81"/>
            <p:cNvSpPr>
              <a:spLocks noChangeAspect="1" noChangeArrowheads="1"/>
            </p:cNvSpPr>
            <p:nvPr/>
          </p:nvSpPr>
          <p:spPr bwMode="auto">
            <a:xfrm>
              <a:off x="4360918" y="31799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4" name="Oval 82"/>
            <p:cNvSpPr>
              <a:spLocks noChangeAspect="1" noChangeArrowheads="1"/>
            </p:cNvSpPr>
            <p:nvPr/>
          </p:nvSpPr>
          <p:spPr bwMode="auto">
            <a:xfrm>
              <a:off x="4360918" y="1543223"/>
              <a:ext cx="136525" cy="136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5" name="Oval 83"/>
            <p:cNvSpPr>
              <a:spLocks noChangeAspect="1" noChangeArrowheads="1"/>
            </p:cNvSpPr>
            <p:nvPr/>
          </p:nvSpPr>
          <p:spPr bwMode="auto">
            <a:xfrm>
              <a:off x="4360918" y="187024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6" name="Oval 84"/>
            <p:cNvSpPr>
              <a:spLocks noChangeAspect="1" noChangeArrowheads="1"/>
            </p:cNvSpPr>
            <p:nvPr/>
          </p:nvSpPr>
          <p:spPr bwMode="auto">
            <a:xfrm>
              <a:off x="4360918" y="25258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7" name="Oval 85"/>
            <p:cNvSpPr>
              <a:spLocks noChangeAspect="1" noChangeArrowheads="1"/>
            </p:cNvSpPr>
            <p:nvPr/>
          </p:nvSpPr>
          <p:spPr bwMode="auto">
            <a:xfrm>
              <a:off x="4360918" y="2852909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8" name="Oval 86"/>
            <p:cNvSpPr>
              <a:spLocks noChangeAspect="1" noChangeArrowheads="1"/>
            </p:cNvSpPr>
            <p:nvPr/>
          </p:nvSpPr>
          <p:spPr bwMode="auto">
            <a:xfrm>
              <a:off x="4360918" y="350853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9" name="Oval 89"/>
            <p:cNvSpPr>
              <a:spLocks noChangeAspect="1" noChangeArrowheads="1"/>
            </p:cNvSpPr>
            <p:nvPr/>
          </p:nvSpPr>
          <p:spPr bwMode="auto">
            <a:xfrm>
              <a:off x="4678418" y="15479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0" name="Oval 90"/>
            <p:cNvSpPr>
              <a:spLocks noChangeAspect="1" noChangeArrowheads="1"/>
            </p:cNvSpPr>
            <p:nvPr/>
          </p:nvSpPr>
          <p:spPr bwMode="auto">
            <a:xfrm>
              <a:off x="4370443" y="222267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1" name="Oval 91"/>
            <p:cNvSpPr>
              <a:spLocks noChangeAspect="1" noChangeArrowheads="1"/>
            </p:cNvSpPr>
            <p:nvPr/>
          </p:nvSpPr>
          <p:spPr bwMode="auto">
            <a:xfrm>
              <a:off x="4357743" y="2233784"/>
              <a:ext cx="136525" cy="136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2" name="Oval 92"/>
            <p:cNvSpPr>
              <a:spLocks noChangeAspect="1" noChangeArrowheads="1"/>
            </p:cNvSpPr>
            <p:nvPr/>
          </p:nvSpPr>
          <p:spPr bwMode="auto">
            <a:xfrm>
              <a:off x="4907018" y="22337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3" name="Oval 93"/>
            <p:cNvSpPr>
              <a:spLocks noChangeAspect="1" noChangeArrowheads="1"/>
            </p:cNvSpPr>
            <p:nvPr/>
          </p:nvSpPr>
          <p:spPr bwMode="auto">
            <a:xfrm>
              <a:off x="4907018" y="3148184"/>
              <a:ext cx="136525" cy="1365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4" name="Oval 94"/>
            <p:cNvSpPr>
              <a:spLocks noChangeAspect="1" noChangeArrowheads="1"/>
            </p:cNvSpPr>
            <p:nvPr/>
          </p:nvSpPr>
          <p:spPr bwMode="auto">
            <a:xfrm>
              <a:off x="4678418" y="1852784"/>
              <a:ext cx="136525" cy="13652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5" name="Oval 95"/>
            <p:cNvSpPr>
              <a:spLocks noChangeAspect="1" noChangeArrowheads="1"/>
            </p:cNvSpPr>
            <p:nvPr/>
          </p:nvSpPr>
          <p:spPr bwMode="auto">
            <a:xfrm>
              <a:off x="4678418" y="2522709"/>
              <a:ext cx="136525" cy="13652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446" name="Rectangle 37"/>
          <p:cNvSpPr>
            <a:spLocks/>
          </p:cNvSpPr>
          <p:nvPr/>
        </p:nvSpPr>
        <p:spPr bwMode="auto">
          <a:xfrm>
            <a:off x="5242860" y="2272389"/>
            <a:ext cx="38277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22" bIns="0">
            <a:spAutoFit/>
          </a:bodyPr>
          <a:lstStyle/>
          <a:p>
            <a:pPr marL="40166" defTabSz="457130"/>
            <a:r>
              <a:rPr lang="en-US" sz="2400" dirty="0">
                <a:solidFill>
                  <a:prstClr val="black"/>
                </a:solidFill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</a:p>
        </p:txBody>
      </p:sp>
      <p:sp>
        <p:nvSpPr>
          <p:cNvPr id="447" name="Rectangle 36"/>
          <p:cNvSpPr>
            <a:spLocks/>
          </p:cNvSpPr>
          <p:nvPr/>
        </p:nvSpPr>
        <p:spPr bwMode="auto">
          <a:xfrm>
            <a:off x="5585351" y="3762007"/>
            <a:ext cx="1211532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22" bIns="0">
            <a:spAutoFit/>
          </a:bodyPr>
          <a:lstStyle/>
          <a:p>
            <a:pPr marL="40166" defTabSz="457130"/>
            <a:r>
              <a:rPr lang="en-US" sz="27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A</a:t>
            </a:r>
            <a:r>
              <a:rPr lang="en-US" sz="3100" baseline="310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T</a:t>
            </a:r>
            <a:r>
              <a:rPr lang="en-US" sz="31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1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34340" y="1387457"/>
            <a:ext cx="3079916" cy="2243279"/>
            <a:chOff x="5727273" y="1438255"/>
            <a:chExt cx="3079916" cy="2243279"/>
          </a:xfrm>
        </p:grpSpPr>
        <p:sp>
          <p:nvSpPr>
            <p:cNvPr id="448" name="Rectangle 5"/>
            <p:cNvSpPr>
              <a:spLocks/>
            </p:cNvSpPr>
            <p:nvPr/>
          </p:nvSpPr>
          <p:spPr bwMode="auto">
            <a:xfrm>
              <a:off x="7331622" y="3435313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6</a:t>
              </a:r>
            </a:p>
          </p:txBody>
        </p:sp>
        <p:grpSp>
          <p:nvGrpSpPr>
            <p:cNvPr id="449" name="Group 42"/>
            <p:cNvGrpSpPr>
              <a:grpSpLocks/>
            </p:cNvGrpSpPr>
            <p:nvPr/>
          </p:nvGrpSpPr>
          <p:grpSpPr bwMode="auto">
            <a:xfrm>
              <a:off x="5834428" y="1746140"/>
              <a:ext cx="224359" cy="813717"/>
              <a:chOff x="0" y="0"/>
              <a:chExt cx="201" cy="729"/>
            </a:xfrm>
          </p:grpSpPr>
          <p:sp>
            <p:nvSpPr>
              <p:cNvPr id="450" name="Line 43"/>
              <p:cNvSpPr>
                <a:spLocks noChangeShapeType="1"/>
              </p:cNvSpPr>
              <p:nvPr/>
            </p:nvSpPr>
            <p:spPr bwMode="auto">
              <a:xfrm rot="10800000" flipH="1">
                <a:off x="28" y="146"/>
                <a:ext cx="63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1" name="Freeform 44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52" name="Group 45"/>
            <p:cNvGrpSpPr>
              <a:grpSpLocks/>
            </p:cNvGrpSpPr>
            <p:nvPr/>
          </p:nvGrpSpPr>
          <p:grpSpPr bwMode="auto">
            <a:xfrm rot="10800000">
              <a:off x="6096738" y="1746140"/>
              <a:ext cx="225475" cy="813717"/>
              <a:chOff x="0" y="0"/>
              <a:chExt cx="201" cy="729"/>
            </a:xfrm>
          </p:grpSpPr>
          <p:sp>
            <p:nvSpPr>
              <p:cNvPr id="453" name="Line 46"/>
              <p:cNvSpPr>
                <a:spLocks noChangeShapeType="1"/>
              </p:cNvSpPr>
              <p:nvPr/>
            </p:nvSpPr>
            <p:spPr bwMode="auto">
              <a:xfrm rot="10800000" flipH="1">
                <a:off x="27" y="146"/>
                <a:ext cx="64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4" name="Freeform 47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55" name="Group 48"/>
            <p:cNvGrpSpPr>
              <a:grpSpLocks/>
            </p:cNvGrpSpPr>
            <p:nvPr/>
          </p:nvGrpSpPr>
          <p:grpSpPr bwMode="auto">
            <a:xfrm>
              <a:off x="6058795" y="1526246"/>
              <a:ext cx="1233413" cy="209848"/>
              <a:chOff x="0" y="0"/>
              <a:chExt cx="1105" cy="187"/>
            </a:xfrm>
          </p:grpSpPr>
          <p:sp>
            <p:nvSpPr>
              <p:cNvPr id="456" name="Line 49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7" name="Freeform 50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58" name="Oval 51"/>
            <p:cNvSpPr>
              <a:spLocks/>
            </p:cNvSpPr>
            <p:nvPr/>
          </p:nvSpPr>
          <p:spPr bwMode="auto">
            <a:xfrm>
              <a:off x="5982893" y="1644572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FF0000"/>
                </a:gs>
              </a:gsLst>
              <a:lin ang="5400000" scaled="1"/>
            </a:gra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459" name="Group 52"/>
            <p:cNvGrpSpPr>
              <a:grpSpLocks/>
            </p:cNvGrpSpPr>
            <p:nvPr/>
          </p:nvGrpSpPr>
          <p:grpSpPr bwMode="auto">
            <a:xfrm>
              <a:off x="6068841" y="2577716"/>
              <a:ext cx="1233413" cy="830461"/>
              <a:chOff x="0" y="0"/>
              <a:chExt cx="1105" cy="743"/>
            </a:xfrm>
          </p:grpSpPr>
          <p:sp>
            <p:nvSpPr>
              <p:cNvPr id="460" name="Line 53"/>
              <p:cNvSpPr>
                <a:spLocks noChangeShapeType="1"/>
              </p:cNvSpPr>
              <p:nvPr/>
            </p:nvSpPr>
            <p:spPr bwMode="auto">
              <a:xfrm flipH="1">
                <a:off x="189" y="462"/>
                <a:ext cx="108" cy="62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1" name="Freeform 54"/>
              <p:cNvSpPr>
                <a:spLocks/>
              </p:cNvSpPr>
              <p:nvPr/>
            </p:nvSpPr>
            <p:spPr bwMode="auto">
              <a:xfrm>
                <a:off x="0" y="0"/>
                <a:ext cx="1105" cy="743"/>
              </a:xfrm>
              <a:custGeom>
                <a:avLst/>
                <a:gdLst/>
                <a:ahLst/>
                <a:cxnLst>
                  <a:cxn ang="0">
                    <a:pos x="0" y="21228"/>
                  </a:cxn>
                  <a:cxn ang="0">
                    <a:pos x="167" y="21600"/>
                  </a:cxn>
                  <a:cxn ang="0">
                    <a:pos x="4893" y="14166"/>
                  </a:cxn>
                  <a:cxn ang="0">
                    <a:pos x="17097" y="10201"/>
                  </a:cxn>
                  <a:cxn ang="0">
                    <a:pos x="21600" y="0"/>
                  </a:cxn>
                </a:cxnLst>
                <a:rect l="0" t="0" r="r" b="b"/>
                <a:pathLst>
                  <a:path w="21600" h="21600">
                    <a:moveTo>
                      <a:pt x="0" y="21228"/>
                    </a:moveTo>
                    <a:lnTo>
                      <a:pt x="167" y="21600"/>
                    </a:lnTo>
                    <a:cubicBezTo>
                      <a:pt x="973" y="20444"/>
                      <a:pt x="2057" y="16066"/>
                      <a:pt x="4893" y="14166"/>
                    </a:cubicBezTo>
                    <a:cubicBezTo>
                      <a:pt x="7728" y="12266"/>
                      <a:pt x="14317" y="12555"/>
                      <a:pt x="17097" y="10201"/>
                    </a:cubicBezTo>
                    <a:cubicBezTo>
                      <a:pt x="19876" y="7847"/>
                      <a:pt x="20738" y="3924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62" name="Rectangle 55"/>
            <p:cNvSpPr>
              <a:spLocks/>
            </p:cNvSpPr>
            <p:nvPr/>
          </p:nvSpPr>
          <p:spPr bwMode="auto">
            <a:xfrm>
              <a:off x="5803366" y="1440491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1</a:t>
              </a:r>
            </a:p>
          </p:txBody>
        </p:sp>
        <p:sp>
          <p:nvSpPr>
            <p:cNvPr id="463" name="Rectangle 56"/>
            <p:cNvSpPr>
              <a:spLocks/>
            </p:cNvSpPr>
            <p:nvPr/>
          </p:nvSpPr>
          <p:spPr bwMode="auto">
            <a:xfrm>
              <a:off x="7354163" y="1438255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2</a:t>
              </a:r>
            </a:p>
          </p:txBody>
        </p:sp>
        <p:sp>
          <p:nvSpPr>
            <p:cNvPr id="464" name="Rectangle 57"/>
            <p:cNvSpPr>
              <a:spLocks/>
            </p:cNvSpPr>
            <p:nvPr/>
          </p:nvSpPr>
          <p:spPr bwMode="auto">
            <a:xfrm>
              <a:off x="5805407" y="3404832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3</a:t>
              </a:r>
            </a:p>
          </p:txBody>
        </p:sp>
        <p:sp>
          <p:nvSpPr>
            <p:cNvPr id="465" name="Rectangle 58"/>
            <p:cNvSpPr>
              <a:spLocks/>
            </p:cNvSpPr>
            <p:nvPr/>
          </p:nvSpPr>
          <p:spPr bwMode="auto">
            <a:xfrm>
              <a:off x="5727273" y="2412518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4</a:t>
              </a:r>
            </a:p>
          </p:txBody>
        </p:sp>
        <p:sp>
          <p:nvSpPr>
            <p:cNvPr id="466" name="Rectangle 59"/>
            <p:cNvSpPr>
              <a:spLocks/>
            </p:cNvSpPr>
            <p:nvPr/>
          </p:nvSpPr>
          <p:spPr bwMode="auto">
            <a:xfrm>
              <a:off x="7362874" y="2531186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7</a:t>
              </a:r>
            </a:p>
          </p:txBody>
        </p:sp>
        <p:sp>
          <p:nvSpPr>
            <p:cNvPr id="467" name="Oval 60"/>
            <p:cNvSpPr>
              <a:spLocks/>
            </p:cNvSpPr>
            <p:nvPr/>
          </p:nvSpPr>
          <p:spPr bwMode="auto">
            <a:xfrm>
              <a:off x="7201795" y="2483963"/>
              <a:ext cx="187523" cy="1875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68" name="Oval 61"/>
            <p:cNvSpPr>
              <a:spLocks/>
            </p:cNvSpPr>
            <p:nvPr/>
          </p:nvSpPr>
          <p:spPr bwMode="auto">
            <a:xfrm>
              <a:off x="8421814" y="2483963"/>
              <a:ext cx="187523" cy="1875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469" name="Group 62"/>
            <p:cNvGrpSpPr>
              <a:grpSpLocks/>
            </p:cNvGrpSpPr>
            <p:nvPr/>
          </p:nvGrpSpPr>
          <p:grpSpPr bwMode="auto">
            <a:xfrm>
              <a:off x="7316765" y="2377916"/>
              <a:ext cx="1233413" cy="208731"/>
              <a:chOff x="0" y="0"/>
              <a:chExt cx="1105" cy="187"/>
            </a:xfrm>
          </p:grpSpPr>
          <p:sp>
            <p:nvSpPr>
              <p:cNvPr id="470" name="Line 63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1" name="Freeform 64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2" name="Group 65"/>
            <p:cNvGrpSpPr>
              <a:grpSpLocks/>
            </p:cNvGrpSpPr>
            <p:nvPr/>
          </p:nvGrpSpPr>
          <p:grpSpPr bwMode="auto">
            <a:xfrm>
              <a:off x="6072190" y="3221770"/>
              <a:ext cx="1233413" cy="209848"/>
              <a:chOff x="0" y="0"/>
              <a:chExt cx="1105" cy="187"/>
            </a:xfrm>
          </p:grpSpPr>
          <p:sp>
            <p:nvSpPr>
              <p:cNvPr id="473" name="Line 66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4" name="Freeform 67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5" name="Group 68"/>
            <p:cNvGrpSpPr>
              <a:grpSpLocks/>
            </p:cNvGrpSpPr>
            <p:nvPr/>
          </p:nvGrpSpPr>
          <p:grpSpPr bwMode="auto">
            <a:xfrm rot="10800000">
              <a:off x="6053214" y="3430503"/>
              <a:ext cx="1233413" cy="208732"/>
              <a:chOff x="0" y="0"/>
              <a:chExt cx="1105" cy="187"/>
            </a:xfrm>
          </p:grpSpPr>
          <p:sp>
            <p:nvSpPr>
              <p:cNvPr id="476" name="Line 69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7" name="Freeform 70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8" name="Group 71"/>
            <p:cNvGrpSpPr>
              <a:grpSpLocks/>
            </p:cNvGrpSpPr>
            <p:nvPr/>
          </p:nvGrpSpPr>
          <p:grpSpPr bwMode="auto">
            <a:xfrm rot="10800000">
              <a:off x="6077771" y="2578833"/>
              <a:ext cx="1233413" cy="209848"/>
              <a:chOff x="0" y="0"/>
              <a:chExt cx="1105" cy="187"/>
            </a:xfrm>
          </p:grpSpPr>
          <p:sp>
            <p:nvSpPr>
              <p:cNvPr id="479" name="Line 72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0" name="Freeform 73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1" name="Group 74"/>
            <p:cNvGrpSpPr>
              <a:grpSpLocks/>
            </p:cNvGrpSpPr>
            <p:nvPr/>
          </p:nvGrpSpPr>
          <p:grpSpPr bwMode="auto">
            <a:xfrm rot="10800000" flipH="1">
              <a:off x="5827731" y="2608971"/>
              <a:ext cx="225475" cy="814834"/>
              <a:chOff x="0" y="0"/>
              <a:chExt cx="201" cy="729"/>
            </a:xfrm>
          </p:grpSpPr>
          <p:sp>
            <p:nvSpPr>
              <p:cNvPr id="482" name="Line 75"/>
              <p:cNvSpPr>
                <a:spLocks noChangeShapeType="1"/>
              </p:cNvSpPr>
              <p:nvPr/>
            </p:nvSpPr>
            <p:spPr bwMode="auto">
              <a:xfrm rot="10800000" flipH="1">
                <a:off x="28" y="146"/>
                <a:ext cx="63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3" name="Freeform 76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4" name="Group 77"/>
            <p:cNvGrpSpPr>
              <a:grpSpLocks/>
            </p:cNvGrpSpPr>
            <p:nvPr/>
          </p:nvGrpSpPr>
          <p:grpSpPr bwMode="auto">
            <a:xfrm rot="10800000">
              <a:off x="7303363" y="1746140"/>
              <a:ext cx="225475" cy="813717"/>
              <a:chOff x="0" y="0"/>
              <a:chExt cx="201" cy="729"/>
            </a:xfrm>
          </p:grpSpPr>
          <p:sp>
            <p:nvSpPr>
              <p:cNvPr id="485" name="Line 78"/>
              <p:cNvSpPr>
                <a:spLocks noChangeShapeType="1"/>
              </p:cNvSpPr>
              <p:nvPr/>
            </p:nvSpPr>
            <p:spPr bwMode="auto">
              <a:xfrm rot="10800000" flipH="1">
                <a:off x="27" y="146"/>
                <a:ext cx="64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6" name="Freeform 79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7" name="Group 80"/>
            <p:cNvGrpSpPr>
              <a:grpSpLocks/>
            </p:cNvGrpSpPr>
            <p:nvPr/>
          </p:nvGrpSpPr>
          <p:grpSpPr bwMode="auto">
            <a:xfrm>
              <a:off x="7292200" y="2567679"/>
              <a:ext cx="1213322" cy="862831"/>
              <a:chOff x="0" y="0"/>
              <a:chExt cx="1086" cy="772"/>
            </a:xfrm>
          </p:grpSpPr>
          <p:sp>
            <p:nvSpPr>
              <p:cNvPr id="488" name="Line 81"/>
              <p:cNvSpPr>
                <a:spLocks noChangeShapeType="1"/>
              </p:cNvSpPr>
              <p:nvPr/>
            </p:nvSpPr>
            <p:spPr bwMode="auto">
              <a:xfrm flipH="1">
                <a:off x="358" y="649"/>
                <a:ext cx="119" cy="40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9" name="Freeform 82"/>
              <p:cNvSpPr>
                <a:spLocks/>
              </p:cNvSpPr>
              <p:nvPr/>
            </p:nvSpPr>
            <p:spPr bwMode="auto">
              <a:xfrm>
                <a:off x="0" y="0"/>
                <a:ext cx="1086" cy="772"/>
              </a:xfrm>
              <a:custGeom>
                <a:avLst/>
                <a:gdLst/>
                <a:ahLst/>
                <a:cxnLst>
                  <a:cxn ang="0">
                    <a:pos x="21289" y="0"/>
                  </a:cxn>
                  <a:cxn ang="0">
                    <a:pos x="21600" y="557"/>
                  </a:cxn>
                  <a:cxn ang="0">
                    <a:pos x="13712" y="15116"/>
                  </a:cxn>
                  <a:cxn ang="0">
                    <a:pos x="0" y="21600"/>
                  </a:cxn>
                </a:cxnLst>
                <a:rect l="0" t="0" r="r" b="b"/>
                <a:pathLst>
                  <a:path w="21600" h="21600">
                    <a:moveTo>
                      <a:pt x="21289" y="0"/>
                    </a:moveTo>
                    <a:lnTo>
                      <a:pt x="21600" y="557"/>
                    </a:lnTo>
                    <a:cubicBezTo>
                      <a:pt x="20328" y="3063"/>
                      <a:pt x="17303" y="11615"/>
                      <a:pt x="13712" y="15116"/>
                    </a:cubicBezTo>
                    <a:cubicBezTo>
                      <a:pt x="10121" y="18617"/>
                      <a:pt x="5061" y="20088"/>
                      <a:pt x="0" y="2160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90" name="Group 83"/>
            <p:cNvGrpSpPr>
              <a:grpSpLocks/>
            </p:cNvGrpSpPr>
            <p:nvPr/>
          </p:nvGrpSpPr>
          <p:grpSpPr bwMode="auto">
            <a:xfrm>
              <a:off x="7325686" y="1750604"/>
              <a:ext cx="1213322" cy="861715"/>
              <a:chOff x="0" y="0"/>
              <a:chExt cx="1086" cy="772"/>
            </a:xfrm>
          </p:grpSpPr>
          <p:sp>
            <p:nvSpPr>
              <p:cNvPr id="491" name="Line 84"/>
              <p:cNvSpPr>
                <a:spLocks noChangeShapeType="1"/>
              </p:cNvSpPr>
              <p:nvPr/>
            </p:nvSpPr>
            <p:spPr bwMode="auto">
              <a:xfrm>
                <a:off x="783" y="311"/>
                <a:ext cx="79" cy="97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92" name="Freeform 85"/>
              <p:cNvSpPr>
                <a:spLocks/>
              </p:cNvSpPr>
              <p:nvPr/>
            </p:nvSpPr>
            <p:spPr bwMode="auto">
              <a:xfrm rot="10800000" flipH="1">
                <a:off x="0" y="0"/>
                <a:ext cx="1086" cy="772"/>
              </a:xfrm>
              <a:custGeom>
                <a:avLst/>
                <a:gdLst/>
                <a:ahLst/>
                <a:cxnLst>
                  <a:cxn ang="0">
                    <a:pos x="21289" y="0"/>
                  </a:cxn>
                  <a:cxn ang="0">
                    <a:pos x="21600" y="557"/>
                  </a:cxn>
                  <a:cxn ang="0">
                    <a:pos x="13712" y="15116"/>
                  </a:cxn>
                  <a:cxn ang="0">
                    <a:pos x="0" y="21600"/>
                  </a:cxn>
                </a:cxnLst>
                <a:rect l="0" t="0" r="r" b="b"/>
                <a:pathLst>
                  <a:path w="21600" h="21600">
                    <a:moveTo>
                      <a:pt x="21289" y="0"/>
                    </a:moveTo>
                    <a:lnTo>
                      <a:pt x="21600" y="557"/>
                    </a:lnTo>
                    <a:cubicBezTo>
                      <a:pt x="20328" y="3063"/>
                      <a:pt x="17303" y="11615"/>
                      <a:pt x="13712" y="15116"/>
                    </a:cubicBezTo>
                    <a:cubicBezTo>
                      <a:pt x="10121" y="18617"/>
                      <a:pt x="5061" y="20088"/>
                      <a:pt x="0" y="2160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93" name="Rectangle 86"/>
            <p:cNvSpPr>
              <a:spLocks/>
            </p:cNvSpPr>
            <p:nvPr/>
          </p:nvSpPr>
          <p:spPr bwMode="auto">
            <a:xfrm>
              <a:off x="8611961" y="2430569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5</a:t>
              </a:r>
            </a:p>
          </p:txBody>
        </p:sp>
        <p:sp>
          <p:nvSpPr>
            <p:cNvPr id="494" name="Oval 87"/>
            <p:cNvSpPr>
              <a:spLocks/>
            </p:cNvSpPr>
            <p:nvPr/>
          </p:nvSpPr>
          <p:spPr bwMode="auto">
            <a:xfrm>
              <a:off x="5982893" y="2483963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66FF33"/>
                </a:gs>
              </a:gsLst>
              <a:lin ang="5400000" scaled="1"/>
            </a:gra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5" name="Oval 88"/>
            <p:cNvSpPr>
              <a:spLocks/>
            </p:cNvSpPr>
            <p:nvPr/>
          </p:nvSpPr>
          <p:spPr bwMode="auto">
            <a:xfrm>
              <a:off x="5982893" y="3323354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5400000" scaled="1"/>
            </a:gra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6" name="Oval 89"/>
            <p:cNvSpPr>
              <a:spLocks/>
            </p:cNvSpPr>
            <p:nvPr/>
          </p:nvSpPr>
          <p:spPr bwMode="auto">
            <a:xfrm>
              <a:off x="7201795" y="1644572"/>
              <a:ext cx="187523" cy="187523"/>
            </a:xfrm>
            <a:prstGeom prst="ellipse">
              <a:avLst/>
            </a:prstGeom>
            <a:solidFill>
              <a:srgbClr val="00FF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7" name="Oval 91"/>
            <p:cNvSpPr>
              <a:spLocks/>
            </p:cNvSpPr>
            <p:nvPr/>
          </p:nvSpPr>
          <p:spPr bwMode="auto">
            <a:xfrm>
              <a:off x="7201795" y="3323354"/>
              <a:ext cx="187523" cy="187523"/>
            </a:xfrm>
            <a:prstGeom prst="ellipse">
              <a:avLst/>
            </a:prstGeom>
            <a:solidFill>
              <a:srgbClr val="0000FF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as parallel multiple source traversal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1412</Words>
  <Application>Microsoft Office PowerPoint</Application>
  <PresentationFormat>Widescreen</PresentationFormat>
  <Paragraphs>312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ＭＳ Ｐゴシック</vt:lpstr>
      <vt:lpstr>Arial</vt:lpstr>
      <vt:lpstr>Arial Bold</vt:lpstr>
      <vt:lpstr>Calibri</vt:lpstr>
      <vt:lpstr>Calibri Light</vt:lpstr>
      <vt:lpstr>Cambria Math</vt:lpstr>
      <vt:lpstr>Menlo</vt:lpstr>
      <vt:lpstr>Symbol</vt:lpstr>
      <vt:lpstr>Times</vt:lpstr>
      <vt:lpstr>Times New Roman</vt:lpstr>
      <vt:lpstr>Verdana</vt:lpstr>
      <vt:lpstr>Wingdings</vt:lpstr>
      <vt:lpstr>Office Theme</vt:lpstr>
      <vt:lpstr>Design of the GraphBLAS API for C</vt:lpstr>
      <vt:lpstr>The Graph BLAS Forum</vt:lpstr>
      <vt:lpstr>What is the GraphBLAS C API?</vt:lpstr>
      <vt:lpstr>Why start with a C API?</vt:lpstr>
      <vt:lpstr>Design principles of the GraphBLAS C API</vt:lpstr>
      <vt:lpstr>Objects</vt:lpstr>
      <vt:lpstr>GraphBLAS methods: The math</vt:lpstr>
      <vt:lpstr>Methods</vt:lpstr>
      <vt:lpstr>Matrix multiplication as parallel multiple source traversal</vt:lpstr>
      <vt:lpstr>General form of GraphBLAS operations</vt:lpstr>
      <vt:lpstr>Common elements in (most) method calls</vt:lpstr>
      <vt:lpstr>Betweenness centrality in GraphBLAS C API (preliminaries)</vt:lpstr>
      <vt:lpstr>Betweenness centrality in GraphBLAS C API (BFS phase)</vt:lpstr>
      <vt:lpstr>Betweenness centrality in GraphBLAS C API (BFS phase)</vt:lpstr>
      <vt:lpstr>Betweenness centrality in GraphBLAS C API (Tally phase)</vt:lpstr>
      <vt:lpstr>Betweenness centrality in GraphBLAS C API (Tally phase)</vt:lpstr>
      <vt:lpstr>Important concepts</vt:lpstr>
      <vt:lpstr>Implementations under development</vt:lpstr>
      <vt:lpstr>Conclusions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Strawman for solving Physics problems</dc:title>
  <dc:creator>Jose E. Moreira</dc:creator>
  <cp:lastModifiedBy>Jose Moreira</cp:lastModifiedBy>
  <cp:revision>119</cp:revision>
  <dcterms:created xsi:type="dcterms:W3CDTF">2016-04-13T19:04:55Z</dcterms:created>
  <dcterms:modified xsi:type="dcterms:W3CDTF">2017-05-29T11:39:54Z</dcterms:modified>
</cp:coreProperties>
</file>