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90" r:id="rId10"/>
    <p:sldId id="285" r:id="rId11"/>
    <p:sldId id="287" r:id="rId12"/>
    <p:sldId id="288" r:id="rId13"/>
    <p:sldId id="289" r:id="rId14"/>
    <p:sldId id="284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6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5B09-63AB-4C91-8A99-2148043AC93D}" type="datetimeFigureOut">
              <a:rPr lang="en-US" smtClean="0"/>
              <a:t>05/23/2017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1AE0-E452-4278-B5FC-ADD4FF55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84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6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793-CDDF-481D-A0D1-67F630DA1EF7}" type="datetime1">
              <a:rPr lang="en-US" smtClean="0"/>
              <a:t>05/23/2017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57D8-594B-401D-8570-452706A84A37}" type="datetime1">
              <a:rPr lang="en-US" smtClean="0"/>
              <a:t>05/23/2017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1434-8881-47C0-9233-C3C17BDD4C40}" type="datetime1">
              <a:rPr lang="en-US" smtClean="0"/>
              <a:t>05/23/2017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66684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CBF4-8656-4EE3-A407-9ABB990646D3}" type="datetime1">
              <a:rPr lang="en-US" smtClean="0"/>
              <a:t>05/23/2017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0F5-622A-49F4-845E-4E7B37C32FD3}" type="datetime1">
              <a:rPr lang="en-US" smtClean="0"/>
              <a:t>05/23/2017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4C3-687D-43E3-B134-D1D6D077C4CB}" type="datetime1">
              <a:rPr lang="en-US" smtClean="0"/>
              <a:t>05/23/2017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3D81-1B11-41E4-B9B2-B3E5E85C1486}" type="datetime1">
              <a:rPr lang="en-US" smtClean="0"/>
              <a:t>05/23/2017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A3DB-ED38-425A-B436-2D61148B6D5B}" type="datetime1">
              <a:rPr lang="en-US" smtClean="0"/>
              <a:t>05/23/2017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668-A2D8-4AB6-8914-8359AB40AC0E}" type="datetime1">
              <a:rPr lang="en-US" smtClean="0"/>
              <a:t>05/23/2017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34F7-5B54-4B7B-B933-4013F71FC0BD}" type="datetime1">
              <a:rPr lang="en-US" smtClean="0"/>
              <a:t>05/23/2017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8B50-75C0-46FD-8422-608845C19915}" type="datetime1">
              <a:rPr lang="en-US" smtClean="0"/>
              <a:t>05/23/2017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2F6-BBAD-4DD2-8758-8AA0038B61E1}" type="datetime1">
              <a:rPr lang="en-US" smtClean="0"/>
              <a:t>05/23/2017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raphblas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Design of the </a:t>
            </a:r>
            <a:r>
              <a:rPr lang="en-US" sz="4800" b="1" dirty="0" err="1" smtClean="0">
                <a:solidFill>
                  <a:srgbClr val="0070C0"/>
                </a:solidFill>
              </a:rPr>
              <a:t>GraphBLAS</a:t>
            </a:r>
            <a:r>
              <a:rPr lang="en-US" sz="4800" b="1" dirty="0" smtClean="0">
                <a:solidFill>
                  <a:srgbClr val="0070C0"/>
                </a:solidFill>
              </a:rPr>
              <a:t> API for 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Aydin </a:t>
            </a:r>
            <a:r>
              <a:rPr lang="en-US" i="1" dirty="0" err="1" smtClean="0"/>
              <a:t>Buluç</a:t>
            </a:r>
            <a:r>
              <a:rPr lang="en-US" i="1" dirty="0" smtClean="0"/>
              <a:t> (LBNL), Tim Mattson (Intel), Scott McMillan (SEI-CMU),</a:t>
            </a:r>
            <a:br>
              <a:rPr lang="en-US" i="1" dirty="0" smtClean="0"/>
            </a:br>
            <a:r>
              <a:rPr lang="en-US" i="1" u="sng" dirty="0" smtClean="0"/>
              <a:t>José Moreira </a:t>
            </a:r>
            <a:r>
              <a:rPr lang="en-US" i="1" dirty="0" smtClean="0"/>
              <a:t>(IBM), Carl Yang (UC, Davis)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028700"/>
            <a:ext cx="10858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#</a:t>
            </a:r>
            <a:r>
              <a:rPr lang="en-US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include </a:t>
            </a:r>
            <a:r>
              <a:rPr lang="en-US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r>
              <a:rPr lang="en-US" dirty="0" err="1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GraphBLAS.h</a:t>
            </a:r>
            <a:r>
              <a:rPr lang="en-US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endParaRPr lang="en-US" dirty="0">
              <a:solidFill>
                <a:srgbClr val="78492A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BC_update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*delta,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*s,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n;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GrB_Matrix_nrows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(&amp;n, A);                 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n = # of vertices in graph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GrB_Vector_new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(delta,GrB_FP32,n);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Vector&lt;float&gt; delta(n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i-FI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i-FI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fi-FI" dirty="0">
                <a:solidFill>
                  <a:srgbClr val="000000"/>
                </a:solidFill>
                <a:latin typeface="Calibri" panose="020F0502020204030204" pitchFamily="34" charset="0"/>
              </a:rPr>
              <a:t>GrB_Monoid Int32Add;                                   </a:t>
            </a:r>
            <a:r>
              <a:rPr lang="fi-FI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fi-FI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fi-FI" dirty="0">
                <a:solidFill>
                  <a:srgbClr val="008000"/>
                </a:solidFill>
                <a:latin typeface="Calibri" panose="020F0502020204030204" pitchFamily="34" charset="0"/>
              </a:rPr>
              <a:t>Monoid &lt;int32_t,+,0&gt;  </a:t>
            </a:r>
            <a:r>
              <a:rPr lang="fi-FI" dirty="0">
                <a:solidFill>
                  <a:srgbClr val="008000"/>
                </a:solidFill>
                <a:latin typeface="Calibri" panose="020F0502020204030204" pitchFamily="34" charset="0"/>
              </a:rPr>
              <a:t>    </a:t>
            </a:r>
          </a:p>
          <a:p>
            <a:r>
              <a:rPr lang="fi-FI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fi-FI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fi-FI" dirty="0">
                <a:solidFill>
                  <a:srgbClr val="000000"/>
                </a:solidFill>
                <a:latin typeface="Calibri" panose="020F0502020204030204" pitchFamily="34" charset="0"/>
              </a:rPr>
              <a:t>GrB_Monoid_new</a:t>
            </a:r>
            <a:r>
              <a:rPr lang="fi-FI" dirty="0">
                <a:solidFill>
                  <a:srgbClr val="000000"/>
                </a:solidFill>
                <a:latin typeface="Calibri" panose="020F0502020204030204" pitchFamily="34" charset="0"/>
              </a:rPr>
              <a:t>(&amp;Int32Add,GrB_INT32,GrB_PLUS_INT32,0);</a:t>
            </a:r>
          </a:p>
          <a:p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GrB_Semiring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Int32AddMul;  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</a:t>
            </a:r>
            <a:r>
              <a:rPr lang="tr-TR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alibri" panose="020F0502020204030204" pitchFamily="34" charset="0"/>
              </a:rPr>
              <a:t>Semiring &lt;int32_t,int32_t,int32_t,+,*,0&gt; </a:t>
            </a:r>
            <a:endParaRPr lang="tr-TR" dirty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</a:rPr>
              <a:t>GrB_Semiring_new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(&amp;Int32AddMul,Int32Add,GrB_TIMES_INT32);</a:t>
            </a:r>
          </a:p>
          <a:p>
            <a:endParaRPr lang="tr-T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Descriptor for BFS phase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mxm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GrB_Descriptor_new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(desc_tsr,GrB_INP0,GrB_TRAN);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transpose of the adjacency matrix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desc_tsr,GrB_MASK,GrB_SCMP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structural complement of the mask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desc_tsr,GrB_OUTP,GrB_REPLACE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clear output before result is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stored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…</a:t>
            </a:r>
            <a:endParaRPr lang="en-US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(preliminaries)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GrB_Matrix</a:t>
            </a:r>
            <a:r>
              <a:rPr lang="en-US" dirty="0">
                <a:solidFill>
                  <a:srgbClr val="000000"/>
                </a:solidFill>
              </a:rPr>
              <a:t> frontier;     </a:t>
            </a:r>
            <a:r>
              <a:rPr lang="en-US" dirty="0" smtClean="0">
                <a:solidFill>
                  <a:srgbClr val="000000"/>
                </a:solidFill>
              </a:rPr>
              <a:t>				</a:t>
            </a:r>
            <a:r>
              <a:rPr lang="en-US" dirty="0" smtClean="0">
                <a:solidFill>
                  <a:srgbClr val="008000"/>
                </a:solidFill>
              </a:rPr>
              <a:t>// current </a:t>
            </a:r>
            <a:r>
              <a:rPr lang="en-US" dirty="0">
                <a:solidFill>
                  <a:srgbClr val="008000"/>
                </a:solidFill>
              </a:rPr>
              <a:t>frontier </a:t>
            </a:r>
            <a:r>
              <a:rPr lang="en-US" dirty="0" smtClean="0">
                <a:solidFill>
                  <a:srgbClr val="008000"/>
                </a:solidFill>
              </a:rPr>
              <a:t>– values </a:t>
            </a:r>
            <a:r>
              <a:rPr lang="en-US" dirty="0">
                <a:solidFill>
                  <a:srgbClr val="008000"/>
                </a:solidFill>
              </a:rPr>
              <a:t>are path counts.</a:t>
            </a:r>
            <a:r>
              <a:rPr lang="en-US" dirty="0">
                <a:solidFill>
                  <a:srgbClr val="000000"/>
                </a:solidFill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GrB_Matrix_new</a:t>
            </a:r>
            <a:r>
              <a:rPr lang="en-US" dirty="0">
                <a:solidFill>
                  <a:srgbClr val="000000"/>
                </a:solidFill>
              </a:rPr>
              <a:t>(&amp;frontier, GrB_INT32, n, </a:t>
            </a:r>
            <a:r>
              <a:rPr lang="en-US" dirty="0" err="1">
                <a:solidFill>
                  <a:srgbClr val="000000"/>
                </a:solidFill>
              </a:rPr>
              <a:t>nsver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Initialized: neighbors of each source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GrB_extract</a:t>
            </a:r>
            <a:r>
              <a:rPr lang="en-US" dirty="0">
                <a:solidFill>
                  <a:srgbClr val="000000"/>
                </a:solidFill>
              </a:rPr>
              <a:t>(&amp;</a:t>
            </a:r>
            <a:r>
              <a:rPr lang="en-US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GrB_Matrix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000000"/>
                </a:solidFill>
              </a:rPr>
              <a:t>sigmas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GrB_Matrix</a:t>
            </a:r>
            <a:r>
              <a:rPr lang="en-US" dirty="0">
                <a:solidFill>
                  <a:srgbClr val="000000"/>
                </a:solidFill>
              </a:rPr>
              <a:t>)*n);    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// d is BFS </a:t>
            </a:r>
            <a:r>
              <a:rPr lang="en-US" dirty="0">
                <a:solidFill>
                  <a:srgbClr val="008000"/>
                </a:solidFill>
              </a:rPr>
              <a:t>level number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int32_t </a:t>
            </a:r>
            <a:r>
              <a:rPr lang="en-US" dirty="0" err="1">
                <a:solidFill>
                  <a:srgbClr val="000000"/>
                </a:solidFill>
              </a:rPr>
              <a:t>nvals</a:t>
            </a:r>
            <a:r>
              <a:rPr lang="en-US" dirty="0">
                <a:solidFill>
                  <a:srgbClr val="000000"/>
                </a:solidFill>
              </a:rPr>
              <a:t> = 0;                              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nvals</a:t>
            </a:r>
            <a:r>
              <a:rPr lang="en-US" dirty="0">
                <a:solidFill>
                  <a:srgbClr val="008000"/>
                </a:solidFill>
              </a:rPr>
              <a:t> == 0 when BFS phase is complete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GrB_Matrix_new</a:t>
            </a:r>
            <a:r>
              <a:rPr lang="en-US" dirty="0">
                <a:solidFill>
                  <a:srgbClr val="000000"/>
                </a:solidFill>
              </a:rPr>
              <a:t>(&amp;(</a:t>
            </a:r>
            <a:r>
              <a:rPr lang="en-US" dirty="0" err="1">
                <a:solidFill>
                  <a:srgbClr val="000000"/>
                </a:solidFill>
              </a:rPr>
              <a:t>sigmas</a:t>
            </a:r>
            <a:r>
              <a:rPr lang="en-US" dirty="0">
                <a:solidFill>
                  <a:srgbClr val="000000"/>
                </a:solidFill>
              </a:rPr>
              <a:t>[d]), </a:t>
            </a:r>
            <a:r>
              <a:rPr lang="en-US" dirty="0" err="1">
                <a:solidFill>
                  <a:srgbClr val="000000"/>
                </a:solidFill>
              </a:rPr>
              <a:t>GrB_BOOL</a:t>
            </a:r>
            <a:r>
              <a:rPr lang="en-US" dirty="0">
                <a:solidFill>
                  <a:srgbClr val="000000"/>
                </a:solidFill>
              </a:rPr>
              <a:t>, n, </a:t>
            </a:r>
            <a:r>
              <a:rPr lang="en-US" dirty="0" err="1">
                <a:solidFill>
                  <a:srgbClr val="000000"/>
                </a:solidFill>
              </a:rPr>
              <a:t>nsver</a:t>
            </a:r>
            <a:r>
              <a:rPr lang="en-US" dirty="0" smtClean="0">
                <a:solidFill>
                  <a:srgbClr val="000000"/>
                </a:solidFill>
              </a:rPr>
              <a:t>);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sigmas</a:t>
            </a:r>
            <a:r>
              <a:rPr lang="en-US" dirty="0">
                <a:solidFill>
                  <a:srgbClr val="008000"/>
                </a:solidFill>
              </a:rPr>
              <a:t>[d](:,s) = </a:t>
            </a:r>
            <a:r>
              <a:rPr lang="en-US" dirty="0" smtClean="0">
                <a:solidFill>
                  <a:srgbClr val="008000"/>
                </a:solidFill>
              </a:rPr>
              <a:t>d-</a:t>
            </a:r>
            <a:r>
              <a:rPr lang="en-US" dirty="0" err="1" smtClean="0">
                <a:solidFill>
                  <a:srgbClr val="008000"/>
                </a:solidFill>
              </a:rPr>
              <a:t>th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GrB_apply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sigmas</a:t>
            </a:r>
            <a:r>
              <a:rPr lang="en-US" dirty="0" smtClean="0">
                <a:solidFill>
                  <a:srgbClr val="000000"/>
                </a:solidFill>
              </a:rPr>
              <a:t>[d],</a:t>
            </a:r>
            <a:r>
              <a:rPr lang="en-US" dirty="0" err="1">
                <a:solidFill>
                  <a:srgbClr val="000000"/>
                </a:solidFill>
              </a:rPr>
              <a:t>GrB_NULL,GrB_NULL,GrB_IDENTITY_BOOL,frontier,GrB_NULL</a:t>
            </a:r>
            <a:r>
              <a:rPr lang="en-US" dirty="0">
                <a:solidFill>
                  <a:srgbClr val="000000"/>
                </a:solidFill>
              </a:rPr>
              <a:t>);   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GrB_eWiseAdd</a:t>
            </a:r>
            <a:r>
              <a:rPr lang="en-US" dirty="0" smtClean="0">
                <a:solidFill>
                  <a:srgbClr val="000000"/>
                </a:solidFill>
              </a:rPr>
              <a:t>(numsp,GrB_NULL,GrB_NULL,Int32Add,numsp,frontier,GrB_NULL);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numsp</a:t>
            </a:r>
            <a:r>
              <a:rPr lang="en-US" dirty="0">
                <a:solidFill>
                  <a:srgbClr val="008000"/>
                </a:solidFill>
              </a:rPr>
              <a:t> += frontier </a:t>
            </a:r>
            <a:r>
              <a:rPr lang="en-US" dirty="0" smtClean="0">
                <a:solidFill>
                  <a:srgbClr val="008000"/>
                </a:solidFill>
              </a:rPr>
              <a:t>(path </a:t>
            </a:r>
            <a:r>
              <a:rPr lang="en-US" dirty="0">
                <a:solidFill>
                  <a:srgbClr val="008000"/>
                </a:solidFill>
              </a:rPr>
              <a:t>counts) </a:t>
            </a: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GrB_mxm</a:t>
            </a:r>
            <a:r>
              <a:rPr lang="en-US" dirty="0" smtClean="0">
                <a:solidFill>
                  <a:srgbClr val="000000"/>
                </a:solidFill>
              </a:rPr>
              <a:t>(frontier,numsp,GrB_NULL,Int32AddMul,A,frontier,desc_tsr</a:t>
            </a:r>
            <a:r>
              <a:rPr lang="en-US" dirty="0">
                <a:solidFill>
                  <a:srgbClr val="000000"/>
                </a:solidFill>
              </a:rPr>
              <a:t>); 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f&lt;!</a:t>
            </a:r>
            <a:r>
              <a:rPr lang="en-US" dirty="0" err="1">
                <a:solidFill>
                  <a:srgbClr val="008000"/>
                </a:solidFill>
              </a:rPr>
              <a:t>numsp</a:t>
            </a:r>
            <a:r>
              <a:rPr lang="en-US" dirty="0">
                <a:solidFill>
                  <a:srgbClr val="008000"/>
                </a:solidFill>
              </a:rPr>
              <a:t>&gt; = A' +.* f (update frontier)</a:t>
            </a:r>
            <a:r>
              <a:rPr lang="en-US" dirty="0">
                <a:solidFill>
                  <a:srgbClr val="000000"/>
                </a:solidFill>
              </a:rPr>
              <a:t>      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GrB_Matrix_nvals</a:t>
            </a:r>
            <a:r>
              <a:rPr lang="en-US" dirty="0">
                <a:solidFill>
                  <a:srgbClr val="000000"/>
                </a:solidFill>
              </a:rPr>
              <a:t>(&amp;</a:t>
            </a:r>
            <a:r>
              <a:rPr lang="en-US" dirty="0" err="1">
                <a:solidFill>
                  <a:srgbClr val="000000"/>
                </a:solidFill>
              </a:rPr>
              <a:t>nvals,frontier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d++;</a:t>
            </a:r>
          </a:p>
          <a:p>
            <a:r>
              <a:rPr lang="en-US" dirty="0">
                <a:solidFill>
                  <a:srgbClr val="000000"/>
                </a:solidFill>
              </a:rPr>
              <a:t>  }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nvals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=d-1;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&gt;0;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--)  </a:t>
            </a:r>
          </a:p>
          <a:p>
            <a:r>
              <a:rPr lang="en-US" dirty="0">
                <a:solidFill>
                  <a:srgbClr val="000000"/>
                </a:solidFill>
              </a:rPr>
              <a:t>  {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GrB_eWiseMult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w,sigmas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],GrB_NULL,FP32Mul,bcu,nspinv,desc_r</a:t>
            </a:r>
            <a:r>
              <a:rPr lang="en-US" dirty="0" smtClean="0">
                <a:solidFill>
                  <a:srgbClr val="000000"/>
                </a:solidFill>
              </a:rPr>
              <a:t>);	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w&lt;</a:t>
            </a:r>
            <a:r>
              <a:rPr lang="en-US" dirty="0" err="1">
                <a:solidFill>
                  <a:srgbClr val="008000"/>
                </a:solidFill>
              </a:rPr>
              <a:t>sigmas</a:t>
            </a:r>
            <a:r>
              <a:rPr lang="en-US" dirty="0">
                <a:solidFill>
                  <a:srgbClr val="008000"/>
                </a:solidFill>
              </a:rPr>
              <a:t>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]&gt;=(1 ./ </a:t>
            </a:r>
            <a:r>
              <a:rPr lang="en-US" dirty="0" err="1">
                <a:solidFill>
                  <a:srgbClr val="008000"/>
                </a:solidFill>
              </a:rPr>
              <a:t>nsp</a:t>
            </a:r>
            <a:r>
              <a:rPr lang="en-US" dirty="0">
                <a:solidFill>
                  <a:srgbClr val="008000"/>
                </a:solidFill>
              </a:rPr>
              <a:t>).*</a:t>
            </a:r>
            <a:r>
              <a:rPr lang="en-US" dirty="0" err="1">
                <a:solidFill>
                  <a:srgbClr val="008000"/>
                </a:solidFill>
              </a:rPr>
              <a:t>bcu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  </a:t>
            </a:r>
            <a:r>
              <a:rPr lang="pl-PL" dirty="0" smtClean="0">
                <a:solidFill>
                  <a:srgbClr val="000000"/>
                </a:solidFill>
              </a:rPr>
              <a:t>GrB_mxm(w,sigmas[i-1</a:t>
            </a:r>
            <a:r>
              <a:rPr lang="pl-PL" dirty="0">
                <a:solidFill>
                  <a:srgbClr val="000000"/>
                </a:solidFill>
              </a:rPr>
              <a:t>],GrB_NULL,FP32AddMul,A,w,desc_r);   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dirty="0">
              <a:solidFill>
                <a:srgbClr val="008000"/>
              </a:solidFill>
            </a:endParaRPr>
          </a:p>
          <a:p>
            <a:r>
              <a:rPr lang="pl-PL" dirty="0">
                <a:solidFill>
                  <a:srgbClr val="008000"/>
                </a:solidFill>
              </a:rPr>
              <a:t>    </a:t>
            </a:r>
            <a:r>
              <a:rPr lang="pl-PL" dirty="0">
                <a:solidFill>
                  <a:srgbClr val="000000"/>
                </a:solidFill>
              </a:rPr>
              <a:t>GrB_eWiseMult(&amp;bcu,GrB_NULL,GrB_PLUS_FP32,FP32Mul,w,numsp,GrB_NULL</a:t>
            </a:r>
            <a:r>
              <a:rPr lang="pl-PL" dirty="0" smtClean="0">
                <a:solidFill>
                  <a:srgbClr val="000000"/>
                </a:solidFill>
              </a:rPr>
              <a:t>);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bcu += w .* numsp</a:t>
            </a:r>
            <a:endParaRPr lang="pl-PL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}</a:t>
            </a:r>
          </a:p>
          <a:p>
            <a:r>
              <a:rPr lang="pl-PL" dirty="0">
                <a:solidFill>
                  <a:srgbClr val="000000"/>
                </a:solidFill>
              </a:rPr>
              <a:t>  </a:t>
            </a:r>
            <a:r>
              <a:rPr lang="pl-PL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GrB_assign(delta,GrB_NULL,GrB_NULL,-(</a:t>
            </a:r>
            <a:r>
              <a:rPr lang="pl-PL" dirty="0">
                <a:solidFill>
                  <a:srgbClr val="0000FF"/>
                </a:solidFill>
              </a:rPr>
              <a:t>float</a:t>
            </a:r>
            <a:r>
              <a:rPr lang="pl-PL" dirty="0">
                <a:solidFill>
                  <a:srgbClr val="000000"/>
                </a:solidFill>
              </a:rPr>
              <a:t>)nsver,GrB_ALL,n,GrB_NULL);   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fill with -nsver   </a:t>
            </a:r>
            <a:endParaRPr lang="pl-PL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add all updates to –nsver</a:t>
            </a:r>
            <a:endParaRPr lang="en-US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644047" y="3146352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Masks avoids computation and materialization of intermediate </a:t>
            </a:r>
            <a:r>
              <a:rPr lang="en-US" sz="2000" dirty="0" smtClean="0"/>
              <a:t>objects 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The BC example shows how we both expand the current frontier and prune the previously discovered vertices via a single call to </a:t>
            </a:r>
            <a:r>
              <a:rPr lang="en-US" sz="2000" dirty="0" err="1"/>
              <a:t>mxm</a:t>
            </a:r>
            <a:r>
              <a:rPr lang="en-US" sz="2000" dirty="0"/>
              <a:t> (or </a:t>
            </a:r>
            <a:r>
              <a:rPr lang="en-US" sz="2000" dirty="0" err="1"/>
              <a:t>vxm</a:t>
            </a:r>
            <a:r>
              <a:rPr lang="en-US" sz="2000" dirty="0"/>
              <a:t>) using </a:t>
            </a:r>
            <a:r>
              <a:rPr lang="en-US" sz="2000" dirty="0" smtClean="0"/>
              <a:t>masks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masks are “write” masks </a:t>
            </a:r>
            <a:r>
              <a:rPr lang="en-US" sz="2000" dirty="0" smtClean="0"/>
              <a:t>(they </a:t>
            </a:r>
            <a:r>
              <a:rPr lang="en-US" sz="2000" dirty="0"/>
              <a:t>apply to the output as opposed to any intermediate product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Any </a:t>
            </a:r>
            <a:r>
              <a:rPr lang="en-US" sz="2000" dirty="0" smtClean="0"/>
              <a:t>matrix/vector </a:t>
            </a:r>
            <a:r>
              <a:rPr lang="en-US" sz="2000" dirty="0"/>
              <a:t>(not just Boolean) can be passed as a mask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Check the spec for the intricate semantics of mixing masks and </a:t>
            </a:r>
            <a:r>
              <a:rPr lang="en-US" sz="2000" dirty="0" smtClean="0"/>
              <a:t>accumulation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Sparsity of matrix/vector objects are not declarative (runtime determines storage)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Mixed-type arithmetic is achieved via either by the user specified </a:t>
            </a:r>
            <a:r>
              <a:rPr lang="en-US" sz="2000" dirty="0" err="1"/>
              <a:t>semirings</a:t>
            </a:r>
            <a:r>
              <a:rPr lang="en-US" sz="2000" dirty="0"/>
              <a:t> or by relying on the type casting abilities of the underlying </a:t>
            </a:r>
            <a:r>
              <a:rPr lang="en-US" sz="2000" dirty="0" smtClean="0"/>
              <a:t>language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objects are </a:t>
            </a:r>
            <a:r>
              <a:rPr lang="en-US" sz="2000" dirty="0" smtClean="0"/>
              <a:t>opaque, but opaque </a:t>
            </a:r>
            <a:r>
              <a:rPr lang="en-US" sz="2000" dirty="0"/>
              <a:t>≠ undefined </a:t>
            </a:r>
            <a:r>
              <a:rPr lang="en-US" sz="2000" dirty="0" smtClean="0"/>
              <a:t>– that is, opaque </a:t>
            </a:r>
            <a:r>
              <a:rPr lang="en-US" sz="2000" dirty="0"/>
              <a:t>objects need to be “defined” by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55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under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Template Library (</a:t>
            </a:r>
            <a:r>
              <a:rPr lang="en-US" i="1" dirty="0" smtClean="0"/>
              <a:t>Zhang et al.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GraphBLAS</a:t>
            </a:r>
            <a:r>
              <a:rPr lang="en-US" dirty="0" smtClean="0"/>
              <a:t> C API with </a:t>
            </a:r>
            <a:r>
              <a:rPr lang="en-US" dirty="0" err="1" smtClean="0"/>
              <a:t>Gunrock</a:t>
            </a:r>
            <a:r>
              <a:rPr lang="en-US" dirty="0" smtClean="0"/>
              <a:t> (</a:t>
            </a:r>
            <a:r>
              <a:rPr lang="en-US" i="1" dirty="0" smtClean="0"/>
              <a:t>Want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C99 (</a:t>
            </a:r>
            <a:r>
              <a:rPr lang="en-US" i="1" dirty="0" smtClean="0"/>
              <a:t>Cook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C API for IBM’s GPI (</a:t>
            </a:r>
            <a:r>
              <a:rPr lang="en-US" i="1" dirty="0" err="1" smtClean="0"/>
              <a:t>Ekanadham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Chapel (</a:t>
            </a:r>
            <a:r>
              <a:rPr lang="en-US" i="1" dirty="0" smtClean="0"/>
              <a:t>Azad et al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 is the first language binding of the mathematical definition of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Version 1.0 released</a:t>
            </a:r>
          </a:p>
          <a:p>
            <a:r>
              <a:rPr lang="en-US" dirty="0" smtClean="0"/>
              <a:t>Object-oriented, consistent look-and-feel for all methods</a:t>
            </a:r>
          </a:p>
          <a:p>
            <a:r>
              <a:rPr lang="en-US" dirty="0" smtClean="0"/>
              <a:t>Blocking/</a:t>
            </a:r>
            <a:r>
              <a:rPr lang="en-US" dirty="0" err="1" smtClean="0"/>
              <a:t>nonblocking</a:t>
            </a:r>
            <a:r>
              <a:rPr lang="en-US" dirty="0" smtClean="0"/>
              <a:t> modes, user-defined types will require exploration</a:t>
            </a:r>
          </a:p>
          <a:p>
            <a:r>
              <a:rPr lang="en-US" dirty="0" smtClean="0"/>
              <a:t>Reference implementations under development</a:t>
            </a:r>
          </a:p>
          <a:p>
            <a:r>
              <a:rPr lang="en-US" smtClean="0"/>
              <a:t>Optimization, </a:t>
            </a:r>
            <a:r>
              <a:rPr lang="en-US" dirty="0" smtClean="0"/>
              <a:t>benchmarking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BLAS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graphblas.org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The Graph BLAS Forum is an open effort to define standard building blocks for graph algorithms in the language of linear algebra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On the website, you will find information on people, mathematical background, related projects, conferences/workshops of interest …</a:t>
            </a:r>
          </a:p>
          <a:p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1.0 of the C language </a:t>
            </a:r>
            <a:r>
              <a:rPr lang="en-US" dirty="0" err="1" smtClean="0">
                <a:solidFill>
                  <a:srgbClr val="FF0000"/>
                </a:solidFill>
              </a:rPr>
              <a:t>GraphBLAS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is being released at this workshop!</a:t>
            </a:r>
            <a:endParaRPr lang="en-US" dirty="0"/>
          </a:p>
          <a:p>
            <a:r>
              <a:rPr lang="en-US" dirty="0" smtClean="0"/>
              <a:t>Brought to you by the </a:t>
            </a:r>
            <a:r>
              <a:rPr lang="en-US" dirty="0" err="1" smtClean="0"/>
              <a:t>GraphBLAS</a:t>
            </a:r>
            <a:r>
              <a:rPr lang="en-US" dirty="0" smtClean="0"/>
              <a:t> C API subcommittee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GraphBLAS</a:t>
            </a:r>
            <a:r>
              <a:rPr lang="en-US" dirty="0" smtClean="0"/>
              <a:t> C API?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You can guess</a:t>
                </a:r>
                <a:r>
                  <a:rPr lang="en-US" dirty="0" smtClean="0"/>
                  <a:t>: It is like a BLAS for graph operations, with a C programming language interface</a:t>
                </a:r>
              </a:p>
              <a:p>
                <a:r>
                  <a:rPr lang="en-US" dirty="0" smtClean="0"/>
                  <a:t>The analogy goes far:</a:t>
                </a:r>
              </a:p>
              <a:p>
                <a:pPr lvl="1"/>
                <a:r>
                  <a:rPr lang="en-US" dirty="0" smtClean="0"/>
                  <a:t>Data is in the form of matrices (adjacency/incidence) and vectors</a:t>
                </a:r>
              </a:p>
              <a:p>
                <a:pPr lvl="1"/>
                <a:r>
                  <a:rPr lang="en-US" dirty="0" smtClean="0"/>
                  <a:t>Matrix-multiplication and other linear algebra operations</a:t>
                </a:r>
              </a:p>
              <a:p>
                <a:r>
                  <a:rPr lang="en-US" dirty="0" smtClean="0"/>
                  <a:t>With significant differences from the traditional BLAS:</a:t>
                </a:r>
              </a:p>
              <a:p>
                <a:pPr lvl="1"/>
                <a:r>
                  <a:rPr lang="en-US" dirty="0" smtClean="0"/>
                  <a:t>Matrices are typically (very) sparse</a:t>
                </a:r>
              </a:p>
              <a:p>
                <a:pPr lvl="1"/>
                <a:r>
                  <a:rPr lang="en-US" dirty="0" smtClean="0"/>
                  <a:t>Vectors can be sparse</a:t>
                </a:r>
              </a:p>
              <a:p>
                <a:pPr lvl="1"/>
                <a:r>
                  <a:rPr lang="en-US" dirty="0" smtClean="0"/>
                  <a:t>Operations on general </a:t>
                </a:r>
                <a:r>
                  <a:rPr lang="en-US" dirty="0" err="1" smtClean="0"/>
                  <a:t>semirings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,⊕,⨂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set of predefined domains and operators …</a:t>
                </a:r>
              </a:p>
              <a:p>
                <a:pPr lvl="1"/>
                <a:r>
                  <a:rPr lang="en-US" dirty="0" smtClean="0"/>
                  <a:t>…, and supports user-defined domains and operators</a:t>
                </a:r>
              </a:p>
              <a:p>
                <a:pPr lvl="1"/>
                <a:r>
                  <a:rPr lang="en-US" dirty="0" smtClean="0"/>
                  <a:t>Much inspiration from MPI standard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a 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a usable interface in C, it only improves from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interfaces can be easily called from other, higher level languages such as C++, Fortran, Java, Python …</a:t>
            </a:r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C99-compliant language support</a:t>
            </a:r>
          </a:p>
          <a:p>
            <a:pPr lvl="1"/>
            <a:r>
              <a:rPr lang="en-US" dirty="0" smtClean="0"/>
              <a:t>C11’s “_Generic”-like support for type polymorphism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nonpolymorphic</a:t>
            </a:r>
            <a:r>
              <a:rPr lang="en-US" dirty="0" smtClean="0"/>
              <a:t> version of the interface is also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All objects are opaque, represented by handles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GraphBLAS</a:t>
            </a:r>
            <a:r>
              <a:rPr lang="en-US" dirty="0" smtClean="0"/>
              <a:t> methods can manipulate those objects</a:t>
            </a:r>
          </a:p>
          <a:p>
            <a:r>
              <a:rPr lang="en-US" dirty="0" smtClean="0"/>
              <a:t>Separation of data (matrices and vectors) and operations</a:t>
            </a:r>
          </a:p>
          <a:p>
            <a:pPr lvl="1"/>
            <a:r>
              <a:rPr lang="en-US" dirty="0" smtClean="0"/>
              <a:t>Only explicitly defined elements of a matrix or vector have values</a:t>
            </a:r>
          </a:p>
          <a:p>
            <a:pPr lvl="1"/>
            <a:r>
              <a:rPr lang="en-US" dirty="0" smtClean="0"/>
              <a:t>The “structural zeros” are undefined</a:t>
            </a:r>
          </a:p>
          <a:p>
            <a:pPr lvl="1"/>
            <a:r>
              <a:rPr lang="en-US" dirty="0" smtClean="0"/>
              <a:t>Any matrix/vector can be used with any </a:t>
            </a:r>
            <a:r>
              <a:rPr lang="en-US" dirty="0" err="1" smtClean="0"/>
              <a:t>semiring</a:t>
            </a:r>
            <a:r>
              <a:rPr lang="en-US" dirty="0" smtClean="0"/>
              <a:t> of compatible domain</a:t>
            </a:r>
          </a:p>
          <a:p>
            <a:pPr lvl="1"/>
            <a:r>
              <a:rPr lang="en-US" dirty="0" smtClean="0"/>
              <a:t>Semantics are defined so that the “zero” value does not matter (most of time)</a:t>
            </a:r>
          </a:p>
          <a:p>
            <a:r>
              <a:rPr lang="en-US" dirty="0" smtClean="0"/>
              <a:t>Blocking and </a:t>
            </a:r>
            <a:r>
              <a:rPr lang="en-US" dirty="0" err="1" smtClean="0"/>
              <a:t>nonblocking</a:t>
            </a:r>
            <a:r>
              <a:rPr lang="en-US" dirty="0" smtClean="0"/>
              <a:t> modes</a:t>
            </a:r>
          </a:p>
          <a:p>
            <a:pPr lvl="1"/>
            <a:r>
              <a:rPr lang="en-US" dirty="0" smtClean="0"/>
              <a:t>Blocking: each method completes before returning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: methods may return early (must verify correctness of call)</a:t>
            </a:r>
          </a:p>
          <a:p>
            <a:pPr lvl="1"/>
            <a:r>
              <a:rPr lang="en-US" dirty="0" smtClean="0"/>
              <a:t>Facilitated by opaqueness of objects</a:t>
            </a:r>
          </a:p>
          <a:p>
            <a:r>
              <a:rPr lang="en-US" dirty="0" smtClean="0"/>
              <a:t>Procedural specification</a:t>
            </a:r>
          </a:p>
          <a:p>
            <a:pPr lvl="1"/>
            <a:r>
              <a:rPr lang="en-US" dirty="0" smtClean="0"/>
              <a:t>Semantics of each method is defined through process to compute output</a:t>
            </a:r>
          </a:p>
          <a:p>
            <a:pPr lvl="1"/>
            <a:r>
              <a:rPr lang="en-US" dirty="0" smtClean="0"/>
              <a:t>Any implementation that produces the same output is conforming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Binary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Monoid: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,⊙: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Semiring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,⊕: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Descriptor: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𝐟𝐢𝐞𝐥𝐝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𝐯𝐚𝐥𝐮𝐞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39" y="993381"/>
            <a:ext cx="7969321" cy="55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GraphBLAS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6427" y="1415534"/>
                <a:ext cx="8206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𝐈𝐧𝐟𝐨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𝐦𝐱𝐦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,⊙,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,⊗,⊕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𝐝𝐞𝐬𝐜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1415534"/>
                <a:ext cx="820609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7449819" y="1573829"/>
            <a:ext cx="140615" cy="68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363967" y="1288077"/>
            <a:ext cx="140617" cy="1257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62627" y="1846419"/>
            <a:ext cx="0" cy="4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4127" y="626006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4662627" y="64447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7027" y="582918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mask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5527" y="1846419"/>
            <a:ext cx="0" cy="41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5527" y="601384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2727" y="1846419"/>
            <a:ext cx="0" cy="368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2727" y="55303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4227" y="534956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accumulation operator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4275" y="2101334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34275" y="50731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0701" y="488846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Semiring</a:t>
            </a:r>
            <a:r>
              <a:rPr lang="en-US" dirty="0" smtClean="0"/>
              <a:t> (operation)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20126" y="2101334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127" y="4615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29420" y="4434929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matrices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8416895" y="1859576"/>
            <a:ext cx="5877" cy="47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1020" y="2329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99781" y="2167115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Transpose A and/or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Replace/preserve output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5400000">
            <a:off x="1525954" y="1250663"/>
            <a:ext cx="101144" cy="1371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05014" y="198703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status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⨁.⨂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2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in (most)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GrB</a:t>
            </a:r>
            <a:r>
              <a:rPr lang="en-US" b="1" dirty="0">
                <a:solidFill>
                  <a:srgbClr val="FF0000"/>
                </a:solidFill>
              </a:rPr>
              <a:t>_ </a:t>
            </a:r>
            <a:r>
              <a:rPr lang="en-US" dirty="0"/>
              <a:t>“namespace”</a:t>
            </a:r>
          </a:p>
          <a:p>
            <a:r>
              <a:rPr lang="en-US" dirty="0"/>
              <a:t>Destination object is the first parameter</a:t>
            </a:r>
          </a:p>
          <a:p>
            <a:r>
              <a:rPr lang="en-US" dirty="0"/>
              <a:t>Mask and accumulation operator are next</a:t>
            </a:r>
          </a:p>
          <a:p>
            <a:r>
              <a:rPr lang="en-US" dirty="0"/>
              <a:t>Pass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default mask and accumulation desired</a:t>
            </a:r>
          </a:p>
          <a:p>
            <a:r>
              <a:rPr lang="en-US" dirty="0"/>
              <a:t>Descriptor is optional and is always last (or use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884</Words>
  <Application>Microsoft Office PowerPoint</Application>
  <PresentationFormat>Widescreen</PresentationFormat>
  <Paragraphs>178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Menlo</vt:lpstr>
      <vt:lpstr>Times New Roman</vt:lpstr>
      <vt:lpstr>Wingdings</vt:lpstr>
      <vt:lpstr>Office Theme</vt:lpstr>
      <vt:lpstr>Design of the GraphBLAS API for C</vt:lpstr>
      <vt:lpstr>The Graph BLAS Forum</vt:lpstr>
      <vt:lpstr>What is the GraphBLAS C API?</vt:lpstr>
      <vt:lpstr>Why start with a C API?</vt:lpstr>
      <vt:lpstr>Design principles of the GraphBLAS C API</vt:lpstr>
      <vt:lpstr>Objects</vt:lpstr>
      <vt:lpstr>Methods</vt:lpstr>
      <vt:lpstr>General form of GraphBLAS operations</vt:lpstr>
      <vt:lpstr>Common elements in (most) method calls</vt:lpstr>
      <vt:lpstr>Betweenness centrality in GraphBLAS C API (preliminaries)</vt:lpstr>
      <vt:lpstr>Betweenness centrality in GraphBLAS C API (BFS phase)</vt:lpstr>
      <vt:lpstr>Betweenness centrality in GraphBLAS C API (Tally phase)</vt:lpstr>
      <vt:lpstr>Important concepts</vt:lpstr>
      <vt:lpstr>Implementations under development</vt:lpstr>
      <vt:lpstr>Conclusions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for solving Physics problems</dc:title>
  <dc:creator>Jose E. Moreira</dc:creator>
  <cp:lastModifiedBy>Jose Moreira</cp:lastModifiedBy>
  <cp:revision>103</cp:revision>
  <dcterms:created xsi:type="dcterms:W3CDTF">2016-04-13T19:04:55Z</dcterms:created>
  <dcterms:modified xsi:type="dcterms:W3CDTF">2017-05-23T20:01:36Z</dcterms:modified>
</cp:coreProperties>
</file>