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65" r:id="rId2"/>
    <p:sldId id="257" r:id="rId3"/>
    <p:sldId id="266" r:id="rId4"/>
    <p:sldId id="267" r:id="rId5"/>
    <p:sldId id="268" r:id="rId6"/>
    <p:sldId id="269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70" r:id="rId15"/>
    <p:sldId id="285" r:id="rId16"/>
    <p:sldId id="286" r:id="rId17"/>
    <p:sldId id="287" r:id="rId18"/>
    <p:sldId id="292" r:id="rId19"/>
    <p:sldId id="289" r:id="rId20"/>
    <p:sldId id="290" r:id="rId21"/>
    <p:sldId id="291" r:id="rId22"/>
    <p:sldId id="293" r:id="rId23"/>
    <p:sldId id="294" r:id="rId24"/>
    <p:sldId id="295" r:id="rId25"/>
    <p:sldId id="296" r:id="rId26"/>
    <p:sldId id="263" r:id="rId27"/>
    <p:sldId id="26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462"/>
    <a:srgbClr val="1EC3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392" y="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92D0A-26D7-464F-B750-B54477B0486D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25177-6AA0-0041-9971-E7353271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7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6397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forward sweep performs multiple simultaneous</a:t>
            </a:r>
          </a:p>
          <a:p>
            <a:r>
              <a:rPr lang="en-US" dirty="0" smtClean="0"/>
              <a:t>breadth-first search traversals (one for each source vertex) and keeps track </a:t>
            </a:r>
          </a:p>
          <a:p>
            <a:r>
              <a:rPr lang="en-US" dirty="0" smtClean="0"/>
              <a:t>of the number of independent shortest paths that reach every vertex from </a:t>
            </a:r>
          </a:p>
          <a:p>
            <a:r>
              <a:rPr lang="en-US" dirty="0" smtClean="0"/>
              <a:t>the source.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551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551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551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E850A2-6DD7-FF41-B3AB-BEB33F24E4F6}" type="slidenum">
              <a:rPr lang="en-US">
                <a:solidFill>
                  <a:prstClr val="black"/>
                </a:solidFill>
                <a:latin typeface="Calibri"/>
              </a:rPr>
              <a:pPr>
                <a:defRPr/>
              </a:pPr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08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92150"/>
            <a:ext cx="4557713" cy="3417888"/>
          </a:xfrm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mtClean="0">
                <a:cs typeface="+mn-cs"/>
              </a:rPr>
              <a:t>Outline Slide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FCF0A1-02A8-6449-8585-6225626363E8}" type="slidenum">
              <a:rPr lang="en-US">
                <a:solidFill>
                  <a:prstClr val="black"/>
                </a:solidFill>
                <a:latin typeface="Calibri"/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96428D-C648-4E4E-B365-CC9A6B665ED9}" type="slidenum">
              <a:rPr lang="en-US">
                <a:solidFill>
                  <a:prstClr val="black"/>
                </a:solidFill>
                <a:latin typeface="Calibri"/>
              </a:rPr>
              <a:pPr>
                <a:defRPr/>
              </a:pPr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FCB12C-B02D-474E-BF0D-6B224B7D632B}" type="slidenum">
              <a:rPr lang="en-US">
                <a:solidFill>
                  <a:prstClr val="black"/>
                </a:solidFill>
                <a:latin typeface="Calibri"/>
              </a:rPr>
              <a:pPr>
                <a:defRPr/>
              </a:pPr>
              <a:t>17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FCB12C-B02D-474E-BF0D-6B224B7D632B}" type="slidenum">
              <a:rPr lang="en-US">
                <a:solidFill>
                  <a:prstClr val="black"/>
                </a:solidFill>
                <a:latin typeface="Calibri"/>
              </a:rPr>
              <a:pPr>
                <a:defRPr/>
              </a:pPr>
              <a:t>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585560-3DC5-E941-891D-1471DA99B849}" type="slidenum">
              <a:rPr lang="en-US">
                <a:solidFill>
                  <a:prstClr val="black"/>
                </a:solidFill>
                <a:latin typeface="Calibri"/>
              </a:rPr>
              <a:pPr>
                <a:defRPr/>
              </a:pPr>
              <a:t>19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46342C-203E-284B-BA5E-DA458964F107}" type="slidenum">
              <a:rPr lang="en-US">
                <a:solidFill>
                  <a:prstClr val="black"/>
                </a:solidFill>
                <a:latin typeface="Calibri"/>
              </a:rPr>
              <a:pPr>
                <a:defRPr/>
              </a:pPr>
              <a:t>20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5510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89294A-20B5-D742-B9EF-1EC3F8BAFA5A}" type="slidenum">
              <a:rPr lang="en-US">
                <a:solidFill>
                  <a:prstClr val="black"/>
                </a:solidFill>
                <a:latin typeface="Calibri"/>
              </a:rPr>
              <a:pPr>
                <a:defRPr/>
              </a:pPr>
              <a:t>21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551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5510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5510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5510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5510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551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090937-4EBF-CC47-89F3-351C69517C1D}" type="slidenum">
              <a:rPr lang="en-US">
                <a:solidFill>
                  <a:prstClr val="black"/>
                </a:solidFill>
                <a:latin typeface="Calibri"/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8A1A97-03F0-8B40-95BA-F30B54E336AD}" type="slidenum">
              <a:rPr lang="en-US">
                <a:solidFill>
                  <a:prstClr val="black"/>
                </a:solidFill>
                <a:latin typeface="Calibri"/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AF1603-3AB9-B544-86BF-4E306B49EE24}" type="slidenum">
              <a:rPr lang="en-US">
                <a:solidFill>
                  <a:prstClr val="black"/>
                </a:solidFill>
                <a:latin typeface="Calibri"/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645598-E414-1846-BEF3-2A8F1A76F483}" type="slidenum">
              <a:rPr lang="en-US">
                <a:solidFill>
                  <a:prstClr val="black"/>
                </a:solidFill>
                <a:latin typeface="Calibri"/>
              </a:rPr>
              <a:pPr>
                <a:defRPr/>
              </a:pPr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9234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551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Opaque </a:t>
            </a:r>
            <a:r>
              <a:rPr lang="en-US" dirty="0"/>
              <a:t>objects needs to be defined by implementation</a:t>
            </a:r>
          </a:p>
          <a:p>
            <a:r>
              <a:rPr lang="en-US" dirty="0"/>
              <a:t>Opaque does not mean undefined. </a:t>
            </a:r>
          </a:p>
          <a:p>
            <a:r>
              <a:rPr lang="en-US" dirty="0"/>
              <a:t>Accessors is what we mean "predecessors, successors, etc"</a:t>
            </a:r>
          </a:p>
          <a:p>
            <a:r>
              <a:rPr lang="en-US" dirty="0"/>
              <a:t>Manoj: canonical view  (example: CSR - chosen by the implementtion)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551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80E1-EE35-0048-9E82-55CD4730E7F6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BF5F-BD49-7646-BC15-D49EC8AC3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2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80E1-EE35-0048-9E82-55CD4730E7F6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BF5F-BD49-7646-BC15-D49EC8AC3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0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80E1-EE35-0048-9E82-55CD4730E7F6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BF5F-BD49-7646-BC15-D49EC8AC3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7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80E1-EE35-0048-9E82-55CD4730E7F6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BF5F-BD49-7646-BC15-D49EC8AC3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2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80E1-EE35-0048-9E82-55CD4730E7F6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BF5F-BD49-7646-BC15-D49EC8AC3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8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80E1-EE35-0048-9E82-55CD4730E7F6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BF5F-BD49-7646-BC15-D49EC8AC3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3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80E1-EE35-0048-9E82-55CD4730E7F6}" type="datetimeFigureOut">
              <a:rPr lang="en-US" smtClean="0"/>
              <a:t>3/9/17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BF5F-BD49-7646-BC15-D49EC8AC3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4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80E1-EE35-0048-9E82-55CD4730E7F6}" type="datetimeFigureOut">
              <a:rPr lang="en-US" smtClean="0"/>
              <a:t>3/9/17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BF5F-BD49-7646-BC15-D49EC8AC3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4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80E1-EE35-0048-9E82-55CD4730E7F6}" type="datetimeFigureOut">
              <a:rPr lang="en-US" smtClean="0"/>
              <a:t>3/9/17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BF5F-BD49-7646-BC15-D49EC8AC3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8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80E1-EE35-0048-9E82-55CD4730E7F6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BF5F-BD49-7646-BC15-D49EC8AC3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3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B80E1-EE35-0048-9E82-55CD4730E7F6}" type="datetimeFigureOut">
              <a:rPr lang="en-US" smtClean="0"/>
              <a:t>3/9/17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ABF5F-BD49-7646-BC15-D49EC8AC3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6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B80E1-EE35-0048-9E82-55CD4730E7F6}" type="datetimeFigureOut">
              <a:rPr lang="en-US" smtClean="0"/>
              <a:t>3/9/17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ABF5F-BD49-7646-BC15-D49EC8AC38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7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hyperlink" Target="http://graphblas.org" TargetMode="External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0" y="1"/>
            <a:ext cx="9144000" cy="1294805"/>
            <a:chOff x="0" y="0"/>
            <a:chExt cx="8192" cy="1160"/>
          </a:xfrm>
        </p:grpSpPr>
        <p:sp>
          <p:nvSpPr>
            <p:cNvPr id="8194" name="Rectangle 2"/>
            <p:cNvSpPr>
              <a:spLocks/>
            </p:cNvSpPr>
            <p:nvPr/>
          </p:nvSpPr>
          <p:spPr bwMode="auto">
            <a:xfrm>
              <a:off x="0" y="0"/>
              <a:ext cx="8192" cy="1160"/>
            </a:xfrm>
            <a:prstGeom prst="rect">
              <a:avLst/>
            </a:prstGeom>
            <a:solidFill>
              <a:srgbClr val="000099"/>
            </a:solidFill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8195" name="Picture 3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0"/>
              <a:ext cx="8191" cy="1160"/>
            </a:xfrm>
            <a:prstGeom prst="rect">
              <a:avLst/>
            </a:prstGeom>
            <a:noFill/>
            <a:ln w="9525" cap="flat">
              <a:noFill/>
              <a:miter lim="800000"/>
              <a:headEnd/>
              <a:tailEnd/>
            </a:ln>
          </p:spPr>
        </p:pic>
      </p:grpSp>
      <p:pic>
        <p:nvPicPr>
          <p:cNvPr id="8196" name="Picture 4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68828" y="6307709"/>
            <a:ext cx="1375172" cy="550292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rrowheads="1"/>
          </p:cNvPicPr>
          <p:nvPr/>
        </p:nvPicPr>
        <p:blipFill>
          <a:blip r:embed="rId5"/>
          <a:srcRect t="2895"/>
          <a:stretch>
            <a:fillRect/>
          </a:stretch>
        </p:blipFill>
        <p:spPr bwMode="auto">
          <a:xfrm>
            <a:off x="0" y="-27906"/>
            <a:ext cx="9144000" cy="6885906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8198" name="Rectangle 6"/>
          <p:cNvSpPr>
            <a:spLocks/>
          </p:cNvSpPr>
          <p:nvPr/>
        </p:nvSpPr>
        <p:spPr bwMode="auto">
          <a:xfrm>
            <a:off x="0" y="2674441"/>
            <a:ext cx="7188398" cy="48220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20" bIns="0" anchor="ctr"/>
          <a:lstStyle/>
          <a:p>
            <a:pPr marL="40168"/>
            <a:r>
              <a:rPr lang="en-US" sz="2700" dirty="0">
                <a:solidFill>
                  <a:srgbClr val="FFCC99"/>
                </a:solidFill>
                <a:latin typeface="Verdana" charset="0"/>
                <a:ea typeface="Verdana" charset="0"/>
                <a:cs typeface="Verdana" charset="0"/>
                <a:sym typeface="Verdana" charset="0"/>
              </a:rPr>
              <a:t> </a:t>
            </a:r>
          </a:p>
        </p:txBody>
      </p:sp>
      <p:sp>
        <p:nvSpPr>
          <p:cNvPr id="8199" name="Rectangle 7"/>
          <p:cNvSpPr>
            <a:spLocks/>
          </p:cNvSpPr>
          <p:nvPr/>
        </p:nvSpPr>
        <p:spPr bwMode="auto">
          <a:xfrm>
            <a:off x="240043" y="2237880"/>
            <a:ext cx="8743809" cy="140196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20" bIns="0" anchor="ctr"/>
          <a:lstStyle/>
          <a:p>
            <a:r>
              <a:rPr lang="en-US" sz="3800" dirty="0" smtClean="0">
                <a:solidFill>
                  <a:srgbClr val="FFFF00"/>
                </a:solidFill>
              </a:rPr>
              <a:t>Concepts in </a:t>
            </a:r>
            <a:r>
              <a:rPr lang="en-US" sz="3800" dirty="0" err="1" smtClean="0">
                <a:solidFill>
                  <a:srgbClr val="FFFF00"/>
                </a:solidFill>
              </a:rPr>
              <a:t>GraphBLAS</a:t>
            </a:r>
            <a:r>
              <a:rPr lang="en-US" sz="3800" dirty="0" smtClean="0">
                <a:solidFill>
                  <a:srgbClr val="FFFF00"/>
                </a:solidFill>
              </a:rPr>
              <a:t> C API</a:t>
            </a:r>
            <a:endParaRPr lang="en-US" sz="3800" dirty="0">
              <a:solidFill>
                <a:srgbClr val="FFFF00"/>
              </a:solidFill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52465" y="4124501"/>
            <a:ext cx="8936707" cy="1993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98" tIns="45649" rIns="91298" bIns="45649" anchor="ctr"/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FFFF00"/>
                </a:solidFill>
                <a:cs typeface="Arial" charset="0"/>
              </a:rPr>
              <a:t>Aydın Buluç</a:t>
            </a:r>
          </a:p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FFFF00"/>
                </a:solidFill>
                <a:latin typeface="Calibri"/>
                <a:cs typeface="Arial" charset="0"/>
              </a:rPr>
              <a:t>Berkeley </a:t>
            </a:r>
            <a:r>
              <a:rPr lang="en-US" sz="2800" b="1" dirty="0">
                <a:solidFill>
                  <a:srgbClr val="FFFF00"/>
                </a:solidFill>
                <a:latin typeface="Calibri"/>
                <a:cs typeface="Arial" charset="0"/>
              </a:rPr>
              <a:t>Lab (LBNL</a:t>
            </a:r>
            <a:r>
              <a:rPr lang="en-US" sz="2800" b="1" dirty="0" smtClean="0">
                <a:solidFill>
                  <a:srgbClr val="FFFF00"/>
                </a:solidFill>
                <a:latin typeface="Calibri"/>
                <a:cs typeface="Arial" charset="0"/>
              </a:rPr>
              <a:t>)</a:t>
            </a:r>
          </a:p>
          <a:p>
            <a:pPr>
              <a:spcBef>
                <a:spcPct val="0"/>
              </a:spcBef>
            </a:pPr>
            <a:endParaRPr lang="en-US" sz="2400" dirty="0" smtClean="0">
              <a:solidFill>
                <a:srgbClr val="FFFF00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FFFF00"/>
                </a:solidFill>
                <a:cs typeface="Calibri"/>
              </a:rPr>
              <a:t>Joint work with </a:t>
            </a:r>
            <a:r>
              <a:rPr lang="en-US" sz="2400" dirty="0" smtClean="0">
                <a:solidFill>
                  <a:srgbClr val="FFFF00"/>
                </a:solidFill>
                <a:cs typeface="Calibri"/>
              </a:rPr>
              <a:t>Timothy </a:t>
            </a:r>
            <a:r>
              <a:rPr lang="en-US" sz="2400" dirty="0">
                <a:solidFill>
                  <a:srgbClr val="FFFF00"/>
                </a:solidFill>
                <a:cs typeface="Calibri"/>
              </a:rPr>
              <a:t>Mattson, Scott McMillan</a:t>
            </a:r>
            <a:r>
              <a:rPr lang="en-US" sz="2400" dirty="0" smtClean="0">
                <a:solidFill>
                  <a:srgbClr val="FFFF00"/>
                </a:solidFill>
                <a:cs typeface="Calibri"/>
              </a:rPr>
              <a:t>,</a:t>
            </a:r>
          </a:p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rgbClr val="FFFF00"/>
                </a:solidFill>
                <a:cs typeface="Calibri"/>
              </a:rPr>
              <a:t>Jose </a:t>
            </a:r>
            <a:r>
              <a:rPr lang="en-US" sz="2400" dirty="0">
                <a:solidFill>
                  <a:srgbClr val="FFFF00"/>
                </a:solidFill>
                <a:cs typeface="Calibri"/>
              </a:rPr>
              <a:t>Moreira, </a:t>
            </a:r>
            <a:r>
              <a:rPr lang="en-US" sz="2400" dirty="0" smtClean="0">
                <a:solidFill>
                  <a:srgbClr val="FFFF00"/>
                </a:solidFill>
                <a:cs typeface="Calibri"/>
              </a:rPr>
              <a:t>and Carl Yang</a:t>
            </a:r>
          </a:p>
          <a:p>
            <a:pPr>
              <a:spcBef>
                <a:spcPct val="0"/>
              </a:spcBef>
            </a:pPr>
            <a:r>
              <a:rPr lang="en-US" sz="2400" dirty="0" smtClean="0">
                <a:solidFill>
                  <a:srgbClr val="FFFF00"/>
                </a:solidFill>
                <a:cs typeface="Arial" charset="0"/>
              </a:rPr>
              <a:t>March 9, 2017</a:t>
            </a:r>
            <a:endParaRPr lang="en-US" sz="2400" dirty="0">
              <a:solidFill>
                <a:srgbClr val="FFFF00"/>
              </a:solidFill>
              <a:cs typeface="Arial" charset="0"/>
            </a:endParaRPr>
          </a:p>
        </p:txBody>
      </p:sp>
      <p:pic>
        <p:nvPicPr>
          <p:cNvPr id="11" name="Picture 7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5" y="-27906"/>
            <a:ext cx="2080388" cy="1379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80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9144000" cy="129480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6" name="Rectangle 10"/>
          <p:cNvSpPr txBox="1">
            <a:spLocks noChangeArrowheads="1"/>
          </p:cNvSpPr>
          <p:nvPr/>
        </p:nvSpPr>
        <p:spPr bwMode="auto">
          <a:xfrm>
            <a:off x="85250" y="-38285"/>
            <a:ext cx="8788400" cy="6470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228600" tIns="228600" rIns="228600" bIns="228600" numCol="1" anchor="t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algn="l" eaLnBrk="0" hangingPunct="0">
              <a:buFontTx/>
              <a:buNone/>
            </a:pPr>
            <a:r>
              <a:rPr lang="en-US" sz="2800" b="0" dirty="0" smtClean="0">
                <a:solidFill>
                  <a:srgbClr val="FFFF00"/>
                </a:solidFill>
              </a:rPr>
              <a:t>Objects in GraphBLAS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952" y="1264384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1485" y="1380313"/>
            <a:ext cx="8450302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Vectors: </a:t>
            </a:r>
            <a:r>
              <a:rPr lang="en-US" sz="2400" dirty="0"/>
              <a:t>A vector v = ⟨D,N,{(</a:t>
            </a:r>
            <a:r>
              <a:rPr lang="en-US" sz="2400" dirty="0" err="1"/>
              <a:t>i,v</a:t>
            </a:r>
            <a:r>
              <a:rPr lang="en-US" sz="2400" baseline="-25000" dirty="0" err="1"/>
              <a:t>i</a:t>
            </a:r>
            <a:r>
              <a:rPr lang="en-US" sz="2400" dirty="0"/>
              <a:t>)}⟩ is defined by a domain D, a size N &gt; 0 and a set of tuples (</a:t>
            </a:r>
            <a:r>
              <a:rPr lang="en-US" sz="2400" dirty="0" err="1"/>
              <a:t>i,v</a:t>
            </a:r>
            <a:r>
              <a:rPr lang="en-US" sz="2400" baseline="-25000" dirty="0" err="1"/>
              <a:t>i</a:t>
            </a:r>
            <a:r>
              <a:rPr lang="en-US" sz="2400" dirty="0"/>
              <a:t>) </a:t>
            </a:r>
            <a:r>
              <a:rPr lang="en-US" sz="2400" dirty="0" smtClean="0"/>
              <a:t>where 0</a:t>
            </a:r>
            <a:r>
              <a:rPr lang="en-US" sz="2400" dirty="0"/>
              <a:t>≤i&lt;N </a:t>
            </a:r>
            <a:r>
              <a:rPr lang="en-US" sz="2400" dirty="0" smtClean="0"/>
              <a:t>and v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∈D. </a:t>
            </a:r>
          </a:p>
          <a:p>
            <a:pPr>
              <a:spcAft>
                <a:spcPts val="600"/>
              </a:spcAft>
            </a:pPr>
            <a:endParaRPr lang="en-US" sz="2400" dirty="0" smtClean="0"/>
          </a:p>
          <a:p>
            <a:pPr>
              <a:spcAft>
                <a:spcPts val="600"/>
              </a:spcAft>
            </a:pPr>
            <a:r>
              <a:rPr lang="en-US" sz="2400" b="1" dirty="0" smtClean="0"/>
              <a:t>Matrices: </a:t>
            </a:r>
            <a:r>
              <a:rPr lang="en-US" sz="2400" dirty="0"/>
              <a:t>A matrix A = ⟨D,M,N,{(</a:t>
            </a:r>
            <a:r>
              <a:rPr lang="en-US" sz="2400" dirty="0" err="1"/>
              <a:t>i,j,A</a:t>
            </a:r>
            <a:r>
              <a:rPr lang="en-US" sz="2400" baseline="-25000" dirty="0" err="1"/>
              <a:t>ij</a:t>
            </a:r>
            <a:r>
              <a:rPr lang="en-US" sz="2400" dirty="0"/>
              <a:t>)}⟩ is defined by a domain D. its number of rows M &gt; 0, </a:t>
            </a:r>
            <a:r>
              <a:rPr lang="en-US" sz="2400" dirty="0" smtClean="0"/>
              <a:t>its number of columns N</a:t>
            </a:r>
            <a:r>
              <a:rPr lang="en-US" sz="2400" dirty="0"/>
              <a:t>&gt;</a:t>
            </a:r>
            <a:r>
              <a:rPr lang="en-US" sz="2400" dirty="0" smtClean="0"/>
              <a:t>0 and a set of tuples (</a:t>
            </a:r>
            <a:r>
              <a:rPr lang="en-US" sz="2400" dirty="0" err="1"/>
              <a:t>i,j,A</a:t>
            </a:r>
            <a:r>
              <a:rPr lang="en-US" sz="2400" baseline="-25000" dirty="0" err="1"/>
              <a:t>ij</a:t>
            </a:r>
            <a:r>
              <a:rPr lang="en-US" sz="2400" dirty="0" smtClean="0"/>
              <a:t>) where 0</a:t>
            </a:r>
            <a:r>
              <a:rPr lang="en-US" sz="2400" dirty="0"/>
              <a:t>≤i&lt;M</a:t>
            </a:r>
            <a:r>
              <a:rPr lang="en-US" sz="2400" dirty="0" smtClean="0"/>
              <a:t>, 0</a:t>
            </a:r>
            <a:r>
              <a:rPr lang="en-US" sz="2400" dirty="0"/>
              <a:t>≤j&lt;N</a:t>
            </a:r>
            <a:r>
              <a:rPr lang="en-US" sz="2400" dirty="0" smtClean="0"/>
              <a:t>, and </a:t>
            </a:r>
            <a:r>
              <a:rPr lang="en-US" sz="2400" dirty="0" err="1" smtClean="0"/>
              <a:t>A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 </a:t>
            </a:r>
            <a:r>
              <a:rPr lang="en-US" sz="2400" dirty="0"/>
              <a:t>∈ D. </a:t>
            </a:r>
            <a:endParaRPr lang="en-US" sz="2400" dirty="0" smtClean="0"/>
          </a:p>
          <a:p>
            <a:pPr>
              <a:spcAft>
                <a:spcPts val="600"/>
              </a:spcAft>
            </a:pPr>
            <a:endParaRPr lang="en-US" sz="2400" dirty="0"/>
          </a:p>
          <a:p>
            <a:r>
              <a:rPr lang="en-US" sz="2400" b="1" dirty="0" smtClean="0"/>
              <a:t>Descriptors: </a:t>
            </a:r>
            <a:r>
              <a:rPr lang="en-US" sz="2400" dirty="0"/>
              <a:t>Descriptors are used as input parameters in various </a:t>
            </a:r>
            <a:r>
              <a:rPr lang="en-US" sz="2400" dirty="0" err="1"/>
              <a:t>GraphBLAS</a:t>
            </a:r>
            <a:r>
              <a:rPr lang="en-US" sz="2400" dirty="0"/>
              <a:t> methods to provide more </a:t>
            </a:r>
            <a:r>
              <a:rPr lang="en-US" sz="2400" dirty="0" smtClean="0"/>
              <a:t>details</a:t>
            </a:r>
            <a:r>
              <a:rPr lang="en-US" sz="2400" dirty="0"/>
              <a:t> of the operation to be performed by those methods. </a:t>
            </a:r>
            <a:endParaRPr lang="en-US" sz="2400" b="1" dirty="0" smtClean="0"/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09531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9144000" cy="129480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6" name="Rectangle 10"/>
          <p:cNvSpPr txBox="1">
            <a:spLocks noChangeArrowheads="1"/>
          </p:cNvSpPr>
          <p:nvPr/>
        </p:nvSpPr>
        <p:spPr bwMode="auto">
          <a:xfrm>
            <a:off x="85250" y="-38285"/>
            <a:ext cx="8788400" cy="6470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228600" tIns="228600" rIns="228600" bIns="228600" numCol="1" anchor="t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algn="l" eaLnBrk="0" hangingPunct="0">
              <a:buFontTx/>
              <a:buNone/>
            </a:pPr>
            <a:r>
              <a:rPr lang="en-US" sz="2800" b="0" dirty="0" smtClean="0">
                <a:solidFill>
                  <a:srgbClr val="FFFF00"/>
                </a:solidFill>
              </a:rPr>
              <a:t>Forward sweep of BC in GraphBLAS C API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952" y="1264384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484" y="1231703"/>
            <a:ext cx="8785435" cy="5262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8492A"/>
                </a:solidFill>
                <a:latin typeface="Menlo"/>
                <a:ea typeface="Menlo"/>
                <a:cs typeface="Menlo"/>
              </a:rPr>
              <a:t>#</a:t>
            </a:r>
            <a:r>
              <a:rPr lang="en-US" sz="1200" dirty="0">
                <a:solidFill>
                  <a:srgbClr val="78492A"/>
                </a:solidFill>
                <a:latin typeface="Menlo"/>
                <a:ea typeface="Menlo"/>
                <a:cs typeface="Menlo"/>
              </a:rPr>
              <a:t>include </a:t>
            </a:r>
            <a:r>
              <a:rPr lang="en-US" sz="1200" dirty="0">
                <a:solidFill>
                  <a:srgbClr val="D12E1B"/>
                </a:solidFill>
                <a:latin typeface="Menlo"/>
                <a:ea typeface="Menlo"/>
                <a:cs typeface="Menlo"/>
              </a:rPr>
              <a:t>"</a:t>
            </a:r>
            <a:r>
              <a:rPr lang="en-US" sz="1200" dirty="0" err="1">
                <a:solidFill>
                  <a:srgbClr val="D12E1B"/>
                </a:solidFill>
                <a:latin typeface="Menlo"/>
                <a:ea typeface="Menlo"/>
                <a:cs typeface="Menlo"/>
              </a:rPr>
              <a:t>GraphBLAS.h</a:t>
            </a:r>
            <a:r>
              <a:rPr lang="en-US" sz="1200" dirty="0">
                <a:solidFill>
                  <a:srgbClr val="D12E1B"/>
                </a:solidFill>
                <a:latin typeface="Menlo"/>
                <a:ea typeface="Menlo"/>
                <a:cs typeface="Menlo"/>
              </a:rPr>
              <a:t>"</a:t>
            </a:r>
            <a:endParaRPr lang="en-US" sz="1200" dirty="0">
              <a:solidFill>
                <a:srgbClr val="78492A"/>
              </a:solidFill>
              <a:latin typeface="Menlo"/>
              <a:ea typeface="Menlo"/>
              <a:cs typeface="Menlo"/>
            </a:endParaRPr>
          </a:p>
          <a:p>
            <a:endParaRPr lang="en-US" sz="12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GrB_Info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BC_update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GrB_Vector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 *delta, 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GrB_Matrix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 A, 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GrB_Index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 *s, 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GrB_Index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nsver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{</a:t>
            </a:r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GrB_Index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 n; </a:t>
            </a: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GrB_Matrix_nrows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(&amp;n, A);                               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// n = # of vertices in graph</a:t>
            </a:r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GrB_Vector_new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(delta,GrB_FP32,n);                      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// Vector&lt;float&gt; delta(n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)</a:t>
            </a:r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2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fi-FI" sz="1200" dirty="0" err="1">
                <a:solidFill>
                  <a:srgbClr val="000000"/>
                </a:solidFill>
                <a:latin typeface="Menlo-Regular"/>
              </a:rPr>
              <a:t>GrB_Monoid</a:t>
            </a:r>
            <a:r>
              <a:rPr lang="fi-FI" sz="1200" dirty="0">
                <a:solidFill>
                  <a:srgbClr val="000000"/>
                </a:solidFill>
                <a:latin typeface="Menlo-Regular"/>
              </a:rPr>
              <a:t> Int32Add;                                   </a:t>
            </a:r>
            <a:r>
              <a:rPr lang="fi-FI" sz="1200" dirty="0">
                <a:solidFill>
                  <a:srgbClr val="008000"/>
                </a:solidFill>
                <a:latin typeface="Menlo-Regular"/>
              </a:rPr>
              <a:t>// </a:t>
            </a:r>
            <a:r>
              <a:rPr lang="fi-FI" sz="1200" dirty="0" err="1">
                <a:solidFill>
                  <a:srgbClr val="008000"/>
                </a:solidFill>
                <a:latin typeface="Menlo-Regular"/>
              </a:rPr>
              <a:t>Monoid</a:t>
            </a:r>
            <a:r>
              <a:rPr lang="fi-FI" sz="1200" dirty="0">
                <a:solidFill>
                  <a:srgbClr val="008000"/>
                </a:solidFill>
                <a:latin typeface="Menlo-Regular"/>
              </a:rPr>
              <a:t> &lt;int32_t,+,0&gt;  </a:t>
            </a:r>
            <a:r>
              <a:rPr lang="fi-FI" sz="1200" dirty="0" smtClean="0">
                <a:solidFill>
                  <a:srgbClr val="008000"/>
                </a:solidFill>
                <a:latin typeface="Menlo-Regular"/>
              </a:rPr>
              <a:t>    </a:t>
            </a:r>
          </a:p>
          <a:p>
            <a:r>
              <a:rPr lang="fi-FI" sz="1200" dirty="0">
                <a:solidFill>
                  <a:srgbClr val="008000"/>
                </a:solidFill>
                <a:latin typeface="Menlo-Regular"/>
              </a:rPr>
              <a:t> </a:t>
            </a:r>
            <a:r>
              <a:rPr lang="fi-FI" sz="1200" dirty="0" smtClean="0">
                <a:solidFill>
                  <a:srgbClr val="008000"/>
                </a:solidFill>
                <a:latin typeface="Menlo-Regular"/>
              </a:rPr>
              <a:t> </a:t>
            </a:r>
            <a:r>
              <a:rPr lang="fi-FI" sz="1200" dirty="0" smtClean="0">
                <a:solidFill>
                  <a:srgbClr val="000000"/>
                </a:solidFill>
                <a:latin typeface="Menlo-Regular"/>
              </a:rPr>
              <a:t>GrB_Monoid_new</a:t>
            </a:r>
            <a:r>
              <a:rPr lang="fi-FI" sz="1200" dirty="0">
                <a:solidFill>
                  <a:srgbClr val="000000"/>
                </a:solidFill>
                <a:latin typeface="Menlo-Regular"/>
              </a:rPr>
              <a:t>(&amp;Int32Add,GrB_INT32,GrB_PLUS_INT32,0);</a:t>
            </a:r>
          </a:p>
          <a:p>
            <a:r>
              <a:rPr lang="tr-TR" sz="12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tr-TR" sz="1200" dirty="0" err="1">
                <a:solidFill>
                  <a:srgbClr val="000000"/>
                </a:solidFill>
                <a:latin typeface="Menlo-Regular"/>
              </a:rPr>
              <a:t>GrB_Semiring</a:t>
            </a:r>
            <a:r>
              <a:rPr lang="tr-TR" sz="1200" dirty="0">
                <a:solidFill>
                  <a:srgbClr val="000000"/>
                </a:solidFill>
                <a:latin typeface="Menlo-Regular"/>
              </a:rPr>
              <a:t> Int32AddMul;              </a:t>
            </a:r>
            <a:r>
              <a:rPr lang="tr-TR" sz="1200" dirty="0" smtClean="0">
                <a:solidFill>
                  <a:srgbClr val="008000"/>
                </a:solidFill>
                <a:latin typeface="Menlo-Regular"/>
              </a:rPr>
              <a:t>/</a:t>
            </a:r>
            <a:r>
              <a:rPr lang="tr-TR" sz="1200" dirty="0">
                <a:solidFill>
                  <a:srgbClr val="008000"/>
                </a:solidFill>
                <a:latin typeface="Menlo-Regular"/>
              </a:rPr>
              <a:t>/ Semiring &lt;int32_t,int32_t,int32_t,+,*,0&gt; </a:t>
            </a:r>
            <a:endParaRPr lang="tr-TR" sz="1200" dirty="0" smtClean="0">
              <a:solidFill>
                <a:srgbClr val="008000"/>
              </a:solidFill>
              <a:latin typeface="Menlo-Regular"/>
            </a:endParaRPr>
          </a:p>
          <a:p>
            <a:r>
              <a:rPr lang="tr-TR" sz="12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tr-TR" sz="1200" dirty="0" err="1" smtClean="0">
                <a:solidFill>
                  <a:srgbClr val="000000"/>
                </a:solidFill>
                <a:latin typeface="Menlo-Regular"/>
              </a:rPr>
              <a:t>GrB_Semiring_new</a:t>
            </a:r>
            <a:r>
              <a:rPr lang="tr-TR" sz="1200" dirty="0">
                <a:solidFill>
                  <a:srgbClr val="000000"/>
                </a:solidFill>
                <a:latin typeface="Menlo-Regular"/>
              </a:rPr>
              <a:t>(&amp;Int32AddMul,Int32Add,GrB_TIMES_INT32);</a:t>
            </a:r>
          </a:p>
          <a:p>
            <a:endParaRPr lang="tr-TR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GrB_Descriptor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desc_tsr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;                               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// Descriptor for BFS phase </a:t>
            </a:r>
            <a:r>
              <a:rPr lang="en-US" sz="1200" dirty="0" err="1">
                <a:solidFill>
                  <a:srgbClr val="008000"/>
                </a:solidFill>
                <a:latin typeface="Menlo-Regular"/>
              </a:rPr>
              <a:t>mxm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     </a:t>
            </a:r>
          </a:p>
          <a:p>
            <a:endParaRPr lang="en-US" sz="12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enlo-Regular"/>
              </a:rPr>
              <a:t>GrB_Descriptor_new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desc_tsr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GrB_Descriptor_set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(desc_tsr,GrB_INP0,GrB_TRAN);     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/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/ transpose of the adjacency matrix</a:t>
            </a:r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GrB_Descriptor_set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desc_tsr,GrB_MASK,GrB_SCMP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);  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// structural complement of the mask</a:t>
            </a:r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GrB_Descriptor_set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desc_tsr,GrB_OUTP,GrB_REPLACE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/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/ clear output before result is 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stored</a:t>
            </a:r>
          </a:p>
          <a:p>
            <a:endParaRPr lang="en-US" sz="1200" dirty="0" smtClean="0">
              <a:solidFill>
                <a:srgbClr val="008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8000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// index and value arrays needed to build </a:t>
            </a:r>
            <a:r>
              <a:rPr lang="en-US" sz="1200" dirty="0" err="1">
                <a:solidFill>
                  <a:srgbClr val="008000"/>
                </a:solidFill>
                <a:latin typeface="Menlo-Regular"/>
              </a:rPr>
              <a:t>numsp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 </a:t>
            </a:r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GrB_Index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i_nsver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malloc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Menlo-Regular"/>
              </a:rPr>
              <a:t>sizeof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GrB_Index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)*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nsver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); </a:t>
            </a:r>
            <a:endParaRPr lang="en-US" sz="12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int32_t   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*ones    = 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malloc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Menlo-Regular"/>
              </a:rPr>
              <a:t>sizeof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(int32_t)*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nsver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r-FR" sz="12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fr-FR" sz="1200" dirty="0">
                <a:solidFill>
                  <a:srgbClr val="0000FF"/>
                </a:solidFill>
                <a:latin typeface="Menlo-Regular"/>
              </a:rPr>
              <a:t>for</a:t>
            </a:r>
            <a:r>
              <a:rPr lang="fr-FR" sz="12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200" dirty="0" err="1">
                <a:solidFill>
                  <a:srgbClr val="0000FF"/>
                </a:solidFill>
                <a:latin typeface="Menlo-Regular"/>
              </a:rPr>
              <a:t>int</a:t>
            </a:r>
            <a:r>
              <a:rPr lang="fr-FR" sz="1200" dirty="0">
                <a:solidFill>
                  <a:srgbClr val="000000"/>
                </a:solidFill>
                <a:latin typeface="Menlo-Regular"/>
              </a:rPr>
              <a:t> i=0; i&lt;</a:t>
            </a:r>
            <a:r>
              <a:rPr lang="fr-FR" sz="1200" dirty="0" err="1">
                <a:solidFill>
                  <a:srgbClr val="000000"/>
                </a:solidFill>
                <a:latin typeface="Menlo-Regular"/>
              </a:rPr>
              <a:t>nsver</a:t>
            </a:r>
            <a:r>
              <a:rPr lang="fr-FR" sz="1200" dirty="0">
                <a:solidFill>
                  <a:srgbClr val="000000"/>
                </a:solidFill>
                <a:latin typeface="Menlo-Regular"/>
              </a:rPr>
              <a:t>; ++i) {</a:t>
            </a:r>
          </a:p>
          <a:p>
            <a:r>
              <a:rPr lang="fr-FR" sz="12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200" dirty="0" err="1">
                <a:solidFill>
                  <a:srgbClr val="000000"/>
                </a:solidFill>
                <a:latin typeface="Menlo-Regular"/>
              </a:rPr>
              <a:t>i_nsver</a:t>
            </a:r>
            <a:r>
              <a:rPr lang="fr-FR" sz="1200" dirty="0">
                <a:solidFill>
                  <a:srgbClr val="000000"/>
                </a:solidFill>
                <a:latin typeface="Menlo-Regular"/>
              </a:rPr>
              <a:t>[i] = i;</a:t>
            </a: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   ones[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] = 1;</a:t>
            </a: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 }</a:t>
            </a:r>
            <a:endParaRPr lang="en-US" sz="12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200" dirty="0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…</a:t>
            </a:r>
            <a:endParaRPr lang="en-US" sz="12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80451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9144000" cy="129480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6" name="Rectangle 10"/>
          <p:cNvSpPr txBox="1">
            <a:spLocks noChangeArrowheads="1"/>
          </p:cNvSpPr>
          <p:nvPr/>
        </p:nvSpPr>
        <p:spPr bwMode="auto">
          <a:xfrm>
            <a:off x="85250" y="-38285"/>
            <a:ext cx="8788400" cy="6470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228600" tIns="228600" rIns="228600" bIns="228600" numCol="1" anchor="t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algn="l" eaLnBrk="0" hangingPunct="0">
              <a:buFontTx/>
              <a:buNone/>
            </a:pPr>
            <a:r>
              <a:rPr lang="en-US" sz="2800" b="0" dirty="0">
                <a:solidFill>
                  <a:srgbClr val="FFFF00"/>
                </a:solidFill>
              </a:rPr>
              <a:t>Forward sweep of BC in GraphBLAS C API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952" y="1264384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1485" y="1231703"/>
            <a:ext cx="8785434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…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GrB_Matrix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numsp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;  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/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/ Its nonzero structure holds all vertices that 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have 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been discovered </a:t>
            </a:r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GrB_Matrix_new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numsp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, GrB_INT32, n, 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nsver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/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/ 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also stores # of shortest 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paths so 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far</a:t>
            </a:r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endParaRPr lang="en-US" sz="12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enlo-Regular"/>
              </a:rPr>
              <a:t>GrB_Matrix_build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(&amp;numsp,GrB_NULL,GrB_NULL,s,i_nsver,ones,nsver,GrB_PLUS_INT32,GrB_NULL)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;                  </a:t>
            </a:r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free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i_nsver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); free(ones)</a:t>
            </a:r>
            <a:r>
              <a:rPr lang="en-US" sz="1200">
                <a:solidFill>
                  <a:srgbClr val="000000"/>
                </a:solidFill>
                <a:latin typeface="Menlo-Regular"/>
              </a:rPr>
              <a:t>; </a:t>
            </a:r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GrB_Matrix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 frontier;    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// Holds the current frontier where values are path counts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   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Menlo-Regular"/>
              </a:rPr>
              <a:t>GrB_Matrix_new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(&amp;frontier, GrB_INT32, n, 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nsver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/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/ 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Initialized: neighbors of each source</a:t>
            </a:r>
            <a:endParaRPr lang="en-US" sz="12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Menlo-Regular"/>
              </a:rPr>
              <a:t>GrB_extract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frontier,numsp,GrB_NULL,A,GrB_ALL,n,s,nsver,desc_tsr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);</a:t>
            </a:r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// The memory for an entry in </a:t>
            </a:r>
            <a:r>
              <a:rPr lang="en-US" sz="1200" dirty="0" err="1">
                <a:solidFill>
                  <a:srgbClr val="008000"/>
                </a:solidFill>
                <a:latin typeface="Menlo-Regular"/>
              </a:rPr>
              <a:t>sigmas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 is only allocated within the do-while loop if needed</a:t>
            </a:r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GrB_Matrix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sigmas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malloc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Menlo-Regular"/>
              </a:rPr>
              <a:t>sizeof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GrB_Matrix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)*n);     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// n is an upper bound on 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diameter</a:t>
            </a:r>
          </a:p>
          <a:p>
            <a:r>
              <a:rPr lang="en-US" sz="1200" dirty="0">
                <a:solidFill>
                  <a:srgbClr val="008000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int32_t 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d = 0;                                 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// BFS level number</a:t>
            </a:r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 int32_t 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nvals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 = 0;                      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// </a:t>
            </a:r>
            <a:r>
              <a:rPr lang="en-US" sz="1200" dirty="0" err="1">
                <a:solidFill>
                  <a:srgbClr val="008000"/>
                </a:solidFill>
                <a:latin typeface="Menlo-Regular"/>
              </a:rPr>
              <a:t>nvals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 == 0 when BFS phase is complete</a:t>
            </a:r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-Regular"/>
              </a:rPr>
              <a:t>do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 {  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// --------------------- The BFS phase (forward sweep) --------------------------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-</a:t>
            </a:r>
            <a:endParaRPr lang="en-US" sz="12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latin typeface="Menlo-Regular"/>
              </a:rPr>
              <a:t>GrB_Matrix_new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(&amp;(</a:t>
            </a:r>
            <a:r>
              <a:rPr lang="en-US" sz="1200" dirty="0" err="1" smtClean="0">
                <a:solidFill>
                  <a:srgbClr val="000000"/>
                </a:solidFill>
                <a:latin typeface="Menlo-Regular"/>
              </a:rPr>
              <a:t>sigmas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[d]), </a:t>
            </a:r>
            <a:r>
              <a:rPr lang="en-US" sz="1200" dirty="0" err="1" smtClean="0">
                <a:solidFill>
                  <a:srgbClr val="000000"/>
                </a:solidFill>
                <a:latin typeface="Menlo-Regular"/>
              </a:rPr>
              <a:t>GrB_BOOL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, n, </a:t>
            </a:r>
            <a:r>
              <a:rPr lang="en-US" sz="1200" dirty="0" err="1" smtClean="0">
                <a:solidFill>
                  <a:srgbClr val="000000"/>
                </a:solidFill>
                <a:latin typeface="Menlo-Regular"/>
              </a:rPr>
              <a:t>nsver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);   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// </a:t>
            </a:r>
            <a:r>
              <a:rPr lang="en-US" sz="1200" dirty="0" err="1" smtClean="0">
                <a:solidFill>
                  <a:srgbClr val="008000"/>
                </a:solidFill>
                <a:latin typeface="Menlo-Regular"/>
              </a:rPr>
              <a:t>sigmas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[d](:,s) = </a:t>
            </a:r>
            <a:r>
              <a:rPr lang="en-US" sz="1200" dirty="0" err="1" smtClean="0">
                <a:solidFill>
                  <a:srgbClr val="008000"/>
                </a:solidFill>
                <a:latin typeface="Menlo-Regular"/>
              </a:rPr>
              <a:t>d^th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 level frontier from source vertex s </a:t>
            </a:r>
          </a:p>
          <a:p>
            <a:endParaRPr lang="en-US" sz="1200" dirty="0" smtClean="0">
              <a:solidFill>
                <a:srgbClr val="008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8000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Menlo-Regular"/>
              </a:rPr>
              <a:t>GrB_apply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(&amp;(</a:t>
            </a:r>
            <a:r>
              <a:rPr lang="en-US" sz="1200" dirty="0" err="1" smtClean="0">
                <a:solidFill>
                  <a:srgbClr val="000000"/>
                </a:solidFill>
                <a:latin typeface="Menlo-Regular"/>
              </a:rPr>
              <a:t>sigmas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[d]),</a:t>
            </a:r>
            <a:r>
              <a:rPr lang="en-US" sz="1200" dirty="0" err="1" smtClean="0">
                <a:solidFill>
                  <a:srgbClr val="000000"/>
                </a:solidFill>
                <a:latin typeface="Menlo-Regular"/>
              </a:rPr>
              <a:t>GrB_NULL,GrB_NULL,GrB_IDENTITY_BOOL,frontier,GrB_NULL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);     </a:t>
            </a: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Menlo-Regular"/>
              </a:rPr>
              <a:t>GrB_eWiseAdd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(&amp;numsp,GrB_NULL,GrB_NULL,Int32Add,numsp,frontier,GrB_NULL);       </a:t>
            </a: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// </a:t>
            </a:r>
            <a:r>
              <a:rPr lang="en-US" sz="1200" dirty="0" err="1" smtClean="0">
                <a:solidFill>
                  <a:srgbClr val="008000"/>
                </a:solidFill>
                <a:latin typeface="Menlo-Regular"/>
              </a:rPr>
              <a:t>numsp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 += frontier (</a:t>
            </a:r>
            <a:r>
              <a:rPr lang="en-US" sz="1200" dirty="0" err="1" smtClean="0">
                <a:solidFill>
                  <a:srgbClr val="008000"/>
                </a:solidFill>
                <a:latin typeface="Menlo-Regular"/>
              </a:rPr>
              <a:t>accum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 path counts) </a:t>
            </a:r>
          </a:p>
          <a:p>
            <a:r>
              <a:rPr lang="en-US" sz="1200" dirty="0">
                <a:solidFill>
                  <a:srgbClr val="008000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  </a:t>
            </a:r>
          </a:p>
          <a:p>
            <a:r>
              <a:rPr lang="en-US" sz="1200" dirty="0">
                <a:solidFill>
                  <a:srgbClr val="008000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Menlo-Regular"/>
              </a:rPr>
              <a:t>GrB_mxm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(&amp;frontier,numsp,GrB_NULL,Int32AddMul,A,frontier,desc_tsr);             </a:t>
            </a:r>
            <a:endParaRPr lang="en-US" sz="12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/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/ f&lt;!</a:t>
            </a:r>
            <a:r>
              <a:rPr lang="en-US" sz="1200" dirty="0" err="1">
                <a:solidFill>
                  <a:srgbClr val="008000"/>
                </a:solidFill>
                <a:latin typeface="Menlo-Regular"/>
              </a:rPr>
              <a:t>numsp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&gt; = A' +.* f (update frontier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      </a:t>
            </a: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Menlo-Regular"/>
              </a:rPr>
              <a:t>GrB_Matrix_nvals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nvals,frontier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d++;</a:t>
            </a: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 } </a:t>
            </a:r>
            <a:r>
              <a:rPr lang="en-US" sz="1200" dirty="0">
                <a:solidFill>
                  <a:srgbClr val="0000FF"/>
                </a:solidFill>
                <a:latin typeface="Menlo-Regular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nvals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200" dirty="0">
                <a:solidFill>
                  <a:srgbClr val="008400"/>
                </a:solidFill>
                <a:latin typeface="Menlo"/>
                <a:ea typeface="Menlo"/>
                <a:cs typeface="Menlo"/>
              </a:rPr>
              <a:t>…</a:t>
            </a:r>
            <a:endParaRPr lang="en-US" sz="12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83756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4500" y="5365750"/>
            <a:ext cx="6731000" cy="539750"/>
          </a:xfrm>
          <a:prstGeom prst="rect">
            <a:avLst/>
          </a:prstGeom>
          <a:solidFill>
            <a:schemeClr val="accent1">
              <a:lumMod val="60000"/>
              <a:lumOff val="40000"/>
              <a:alpha val="1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9144000" cy="129480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6" name="Rectangle 10"/>
          <p:cNvSpPr txBox="1">
            <a:spLocks noChangeArrowheads="1"/>
          </p:cNvSpPr>
          <p:nvPr/>
        </p:nvSpPr>
        <p:spPr bwMode="auto">
          <a:xfrm>
            <a:off x="85250" y="-38285"/>
            <a:ext cx="8788400" cy="6470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228600" tIns="228600" rIns="228600" bIns="228600" numCol="1" anchor="t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algn="l" eaLnBrk="0" hangingPunct="0">
              <a:buFontTx/>
              <a:buNone/>
            </a:pPr>
            <a:r>
              <a:rPr lang="en-US" sz="2800" b="0" dirty="0">
                <a:solidFill>
                  <a:srgbClr val="FFFF00"/>
                </a:solidFill>
              </a:rPr>
              <a:t>Forward sweep of BC in GraphBLAS C API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952" y="1264384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1485" y="1231703"/>
            <a:ext cx="8785434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Menlo"/>
                <a:ea typeface="Menlo"/>
                <a:cs typeface="Menlo"/>
              </a:rPr>
              <a:t>…</a:t>
            </a:r>
          </a:p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enlo-Regular"/>
              </a:rPr>
              <a:t>GrB_Matrix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enlo-Regular"/>
              </a:rPr>
              <a:t>numsp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; 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/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/ Its nonzero structure holds all vertices that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have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been discovered 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enlo-Regular"/>
              </a:rPr>
              <a:t>GrB_Matrix_new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(&amp;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enlo-Regular"/>
              </a:rPr>
              <a:t>numsp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, GrB_INT32, n,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enlo-Regular"/>
              </a:rPr>
              <a:t>nsver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);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/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/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also stores # of shortest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paths so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far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Menlo-Regular"/>
            </a:endParaRPr>
          </a:p>
          <a:p>
            <a:endParaRPr lang="en-US" sz="1200" dirty="0" smtClean="0">
              <a:solidFill>
                <a:schemeClr val="bg1">
                  <a:lumMod val="65000"/>
                </a:schemeClr>
              </a:solidFill>
              <a:latin typeface="Menlo-Regular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GrB_Matrix_build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(&amp;numsp,GrB_NULL,GrB_NULL,s,i_nsver,ones,nsver,GrB_PLUS_INT32,GrB_NULL)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;                  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Menlo-Regular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 free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(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enlo-Regular"/>
              </a:rPr>
              <a:t>i_nsver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); free(ones);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|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Menlo-Regular"/>
            </a:endParaRP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Menlo-Regular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enlo-Regular"/>
              </a:rPr>
              <a:t>GrB_Matrix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 frontier;   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// Holds the current frontier where values are path counts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.     </a:t>
            </a:r>
          </a:p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 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GrB_Matrix_new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(&amp;frontier, GrB_INT32, n,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enlo-Regular"/>
              </a:rPr>
              <a:t>nsver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);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/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/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Initialized: neighbors of each source</a:t>
            </a:r>
          </a:p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 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GrB_extract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(&amp;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enlo-Regular"/>
              </a:rPr>
              <a:t>frontier,numsp,GrB_NULL,A,GrB_ALL,n,s,nsver,desc_tsr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);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Menlo-Regular"/>
            </a:endParaRPr>
          </a:p>
          <a:p>
            <a:endParaRPr lang="en-US" sz="1200" dirty="0">
              <a:solidFill>
                <a:schemeClr val="bg1">
                  <a:lumMod val="65000"/>
                </a:schemeClr>
              </a:solidFill>
              <a:latin typeface="Menlo-Regular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  // The memory for an entry in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enlo-Regular"/>
              </a:rPr>
              <a:t>sigmas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 is only allocated within the do-while loop if needed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enlo-Regular"/>
              </a:rPr>
              <a:t>GrB_Matrix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 *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enlo-Regular"/>
              </a:rPr>
              <a:t>sigmas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 =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enlo-Regular"/>
              </a:rPr>
              <a:t>malloc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(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enlo-Regular"/>
              </a:rPr>
              <a:t>sizeof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(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enlo-Regular"/>
              </a:rPr>
              <a:t>GrB_Matrix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)*n);     // n is an upper bound on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diameter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 int32_t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d = 0;                                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// BFS level number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  int32_t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enlo-Regular"/>
              </a:rPr>
              <a:t>nvals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 = 0;                     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 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//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enlo-Regular"/>
              </a:rPr>
              <a:t>nvals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 == 0 when BFS phase is complete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  do {  // --------------------- The BFS phase (forward sweep) --------------------------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-</a:t>
            </a:r>
          </a:p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   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GrB_Matrix_new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(&amp;(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sigmas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[d]),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GrB_BOOL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, n,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nsver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);    </a:t>
            </a:r>
          </a:p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    //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sigmas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[d](:,s) =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d^th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 level frontier from source vertex s </a:t>
            </a:r>
          </a:p>
          <a:p>
            <a:endParaRPr lang="en-US" sz="1200" dirty="0" smtClean="0">
              <a:solidFill>
                <a:schemeClr val="bg1">
                  <a:lumMod val="65000"/>
                </a:schemeClr>
              </a:solidFill>
              <a:latin typeface="Menlo-Regular"/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  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GrB_apply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(&amp;(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sigmas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[d]),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GrB_NULL,GrB_NULL,GrB_IDENTITY_BOOL,frontier,GrB_NULL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);     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  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GrB_eWiseAdd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(&amp;numsp,GrB_NULL,GrB_NULL,Int32Add,numsp,frontier,GrB_NULL);       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   //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numsp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 += frontier (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accum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Menlo-Regular"/>
              </a:rPr>
              <a:t> path counts) </a:t>
            </a:r>
          </a:p>
          <a:p>
            <a:r>
              <a:rPr lang="en-US" sz="1200" dirty="0">
                <a:solidFill>
                  <a:srgbClr val="008000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  </a:t>
            </a:r>
          </a:p>
          <a:p>
            <a:r>
              <a:rPr lang="en-US" sz="1200" dirty="0">
                <a:solidFill>
                  <a:srgbClr val="008000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Menlo-Regular"/>
              </a:rPr>
              <a:t>GrB_mxm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(&amp;frontier,numsp,GrB_NULL,Int32AddMul,A,frontier,desc_tsr);             </a:t>
            </a:r>
            <a:endParaRPr lang="en-US" sz="12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/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/ f&lt;!</a:t>
            </a:r>
            <a:r>
              <a:rPr lang="en-US" sz="1200" dirty="0" err="1">
                <a:solidFill>
                  <a:srgbClr val="008000"/>
                </a:solidFill>
                <a:latin typeface="Menlo-Regular"/>
              </a:rPr>
              <a:t>numsp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&gt; = A' +.* f (update frontier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      </a:t>
            </a: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sz="1200" dirty="0" err="1" smtClean="0">
                <a:solidFill>
                  <a:srgbClr val="A6A6A6"/>
                </a:solidFill>
                <a:latin typeface="Menlo-Regular"/>
              </a:rPr>
              <a:t>GrB_Matrix_nvals</a:t>
            </a:r>
            <a:r>
              <a:rPr lang="en-US" sz="1200" dirty="0">
                <a:solidFill>
                  <a:srgbClr val="A6A6A6"/>
                </a:solidFill>
                <a:latin typeface="Menlo-Regular"/>
              </a:rPr>
              <a:t>(&amp;</a:t>
            </a:r>
            <a:r>
              <a:rPr lang="en-US" sz="1200" dirty="0" err="1">
                <a:solidFill>
                  <a:srgbClr val="A6A6A6"/>
                </a:solidFill>
                <a:latin typeface="Menlo-Regular"/>
              </a:rPr>
              <a:t>nvals,frontier</a:t>
            </a:r>
            <a:r>
              <a:rPr lang="en-US" sz="1200" dirty="0" smtClean="0">
                <a:solidFill>
                  <a:srgbClr val="A6A6A6"/>
                </a:solidFill>
                <a:latin typeface="Menlo-Regular"/>
              </a:rPr>
              <a:t>)</a:t>
            </a:r>
          </a:p>
          <a:p>
            <a:r>
              <a:rPr lang="en-US" sz="1200" dirty="0">
                <a:solidFill>
                  <a:srgbClr val="A6A6A6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A6A6A6"/>
                </a:solidFill>
                <a:latin typeface="Menlo-Regular"/>
              </a:rPr>
              <a:t>   </a:t>
            </a:r>
            <a:r>
              <a:rPr lang="en-US" sz="1200" dirty="0">
                <a:solidFill>
                  <a:srgbClr val="A6A6A6"/>
                </a:solidFill>
                <a:latin typeface="Menlo-Regular"/>
              </a:rPr>
              <a:t>d++;</a:t>
            </a:r>
          </a:p>
          <a:p>
            <a:r>
              <a:rPr lang="en-US" sz="1200" dirty="0">
                <a:solidFill>
                  <a:srgbClr val="A6A6A6"/>
                </a:solidFill>
                <a:latin typeface="Menlo-Regular"/>
              </a:rPr>
              <a:t>  } while (</a:t>
            </a:r>
            <a:r>
              <a:rPr lang="en-US" sz="1200" dirty="0" err="1">
                <a:solidFill>
                  <a:srgbClr val="A6A6A6"/>
                </a:solidFill>
                <a:latin typeface="Menlo-Regular"/>
              </a:rPr>
              <a:t>nvals</a:t>
            </a:r>
            <a:r>
              <a:rPr lang="en-US" sz="1200" dirty="0">
                <a:solidFill>
                  <a:srgbClr val="A6A6A6"/>
                </a:solidFill>
                <a:latin typeface="Menlo-Regular"/>
              </a:rPr>
              <a:t>)</a:t>
            </a:r>
            <a:r>
              <a:rPr lang="en-US" sz="1200" dirty="0" smtClean="0">
                <a:solidFill>
                  <a:srgbClr val="A6A6A6"/>
                </a:solidFill>
                <a:latin typeface="Menlo-Regular"/>
              </a:rPr>
              <a:t>;</a:t>
            </a:r>
          </a:p>
          <a:p>
            <a:r>
              <a:rPr lang="en-US" sz="1200" dirty="0">
                <a:solidFill>
                  <a:srgbClr val="A6A6A6"/>
                </a:solidFill>
                <a:latin typeface="Menlo"/>
                <a:ea typeface="Menlo"/>
                <a:cs typeface="Menlo"/>
              </a:rPr>
              <a:t>…</a:t>
            </a:r>
          </a:p>
          <a:p>
            <a:endParaRPr lang="en-US" sz="1200" b="1" dirty="0"/>
          </a:p>
        </p:txBody>
      </p:sp>
      <p:sp>
        <p:nvSpPr>
          <p:cNvPr id="7" name="Rectangle 6"/>
          <p:cNvSpPr/>
          <p:nvPr/>
        </p:nvSpPr>
        <p:spPr>
          <a:xfrm>
            <a:off x="1746250" y="1460500"/>
            <a:ext cx="7127400" cy="3587750"/>
          </a:xfrm>
          <a:prstGeom prst="rect">
            <a:avLst/>
          </a:prstGeom>
          <a:solidFill>
            <a:srgbClr val="3544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dirty="0"/>
              <a:t>The </a:t>
            </a:r>
            <a:r>
              <a:rPr lang="en-US" dirty="0" err="1"/>
              <a:t>GrB_mxm</a:t>
            </a:r>
            <a:r>
              <a:rPr lang="en-US" dirty="0"/>
              <a:t> call </a:t>
            </a:r>
            <a:r>
              <a:rPr lang="en-US" dirty="0" smtClean="0"/>
              <a:t>forms </a:t>
            </a:r>
            <a:r>
              <a:rPr lang="en-US" dirty="0"/>
              <a:t>the next frontier in one step by both expanding the current frontier (i.e., discovering the 1-hop neighbors of the set of vertices in the current frontier) and pruning the vertices that have already been discovered.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former is achieved by setting the descriptor, </a:t>
            </a:r>
            <a:r>
              <a:rPr lang="en-US" dirty="0" err="1"/>
              <a:t>desc_tsr</a:t>
            </a:r>
            <a:r>
              <a:rPr lang="en-US" dirty="0"/>
              <a:t>, to use the transpose of the adjacency matrix. The latter is achieved by setting the descriptor to use the structural complement of the mask and by passing the </a:t>
            </a:r>
            <a:r>
              <a:rPr lang="en-US" dirty="0" err="1"/>
              <a:t>numsp</a:t>
            </a:r>
            <a:r>
              <a:rPr lang="en-US" dirty="0"/>
              <a:t> matrix as the mask parameter.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implicit cast of </a:t>
            </a:r>
            <a:r>
              <a:rPr lang="en-US" dirty="0" err="1"/>
              <a:t>numsp</a:t>
            </a:r>
            <a:r>
              <a:rPr lang="en-US" dirty="0"/>
              <a:t> to Boolean allows </a:t>
            </a:r>
            <a:r>
              <a:rPr lang="en-US" dirty="0" err="1"/>
              <a:t>GrB_mxm</a:t>
            </a:r>
            <a:r>
              <a:rPr lang="en-US" dirty="0"/>
              <a:t> to interpret </a:t>
            </a:r>
            <a:r>
              <a:rPr lang="en-US" dirty="0" err="1"/>
              <a:t>numsp</a:t>
            </a:r>
            <a:r>
              <a:rPr lang="en-US" dirty="0"/>
              <a:t> as the set of previously discovered vertices.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Note </a:t>
            </a:r>
            <a:r>
              <a:rPr lang="en-US" dirty="0"/>
              <a:t>that the descriptor is also set to </a:t>
            </a:r>
            <a:r>
              <a:rPr lang="en-US" dirty="0" err="1"/>
              <a:t>GrB_REPLACE</a:t>
            </a:r>
            <a:r>
              <a:rPr lang="en-US" dirty="0"/>
              <a:t> to ensure that the frontier is overwritten with new values.</a:t>
            </a:r>
          </a:p>
        </p:txBody>
      </p:sp>
    </p:spTree>
    <p:extLst>
      <p:ext uri="{BB962C8B-B14F-4D97-AF65-F5344CB8AC3E}">
        <p14:creationId xmlns:p14="http://schemas.microsoft.com/office/powerpoint/2010/main" val="216124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1" name="Group 2"/>
          <p:cNvGrpSpPr>
            <a:grpSpLocks/>
          </p:cNvGrpSpPr>
          <p:nvPr/>
        </p:nvGrpSpPr>
        <p:grpSpPr bwMode="auto">
          <a:xfrm>
            <a:off x="838200" y="2581275"/>
            <a:ext cx="6953250" cy="968375"/>
            <a:chOff x="528" y="1384"/>
            <a:chExt cx="4380" cy="610"/>
          </a:xfrm>
        </p:grpSpPr>
        <p:sp>
          <p:nvSpPr>
            <p:cNvPr id="759811" name="Rectangle 3"/>
            <p:cNvSpPr>
              <a:spLocks noChangeArrowheads="1"/>
            </p:cNvSpPr>
            <p:nvPr/>
          </p:nvSpPr>
          <p:spPr bwMode="auto">
            <a:xfrm>
              <a:off x="528" y="1384"/>
              <a:ext cx="2221" cy="398"/>
            </a:xfrm>
            <a:prstGeom prst="rect">
              <a:avLst/>
            </a:prstGeom>
            <a:solidFill>
              <a:srgbClr val="33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hlink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759812" name="Text Box 4"/>
            <p:cNvSpPr txBox="1">
              <a:spLocks noChangeArrowheads="1"/>
            </p:cNvSpPr>
            <p:nvPr/>
          </p:nvSpPr>
          <p:spPr bwMode="auto">
            <a:xfrm>
              <a:off x="3216" y="1412"/>
              <a:ext cx="1692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33363" indent="-233363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buFontTx/>
                <a:buChar char="•"/>
                <a:defRPr/>
              </a:pPr>
              <a:r>
                <a:rPr lang="en-US" sz="1800" b="1" i="1" dirty="0" smtClean="0">
                  <a:solidFill>
                    <a:srgbClr val="919191"/>
                  </a:solidFill>
                  <a:latin typeface="Helvetica" charset="0"/>
                </a:rPr>
                <a:t>BC: Data Structures</a:t>
              </a:r>
            </a:p>
            <a:p>
              <a:pPr>
                <a:buFontTx/>
                <a:buChar char="•"/>
                <a:defRPr/>
              </a:pPr>
              <a:r>
                <a:rPr lang="en-US" sz="1800" b="1" i="1" dirty="0" smtClean="0">
                  <a:solidFill>
                    <a:srgbClr val="919191"/>
                  </a:solidFill>
                  <a:latin typeface="Helvetica" charset="0"/>
                </a:rPr>
                <a:t>BC: Shortest Paths</a:t>
              </a:r>
            </a:p>
            <a:p>
              <a:pPr>
                <a:buFontTx/>
                <a:buChar char="•"/>
                <a:defRPr/>
              </a:pPr>
              <a:r>
                <a:rPr lang="en-US" sz="1800" b="1" i="1" dirty="0" smtClean="0">
                  <a:solidFill>
                    <a:srgbClr val="000000"/>
                  </a:solidFill>
                  <a:latin typeface="Helvetica" charset="0"/>
                </a:rPr>
                <a:t>BC: Rollback &amp; Tally</a:t>
              </a:r>
            </a:p>
          </p:txBody>
        </p:sp>
        <p:sp>
          <p:nvSpPr>
            <p:cNvPr id="759813" name="AutoShape 5"/>
            <p:cNvSpPr>
              <a:spLocks noChangeArrowheads="1"/>
            </p:cNvSpPr>
            <p:nvPr/>
          </p:nvSpPr>
          <p:spPr bwMode="auto">
            <a:xfrm>
              <a:off x="2693" y="1400"/>
              <a:ext cx="469" cy="367"/>
            </a:xfrm>
            <a:custGeom>
              <a:avLst/>
              <a:gdLst>
                <a:gd name="G0" fmla="+- 10932 0 0"/>
                <a:gd name="G1" fmla="+- 4923 0 0"/>
                <a:gd name="G2" fmla="+- 21600 0 4923"/>
                <a:gd name="G3" fmla="+- 10800 0 4923"/>
                <a:gd name="G4" fmla="+- 21600 0 10932"/>
                <a:gd name="G5" fmla="*/ G4 G3 10800"/>
                <a:gd name="G6" fmla="+- 21600 0 G5"/>
                <a:gd name="T0" fmla="*/ 10932 w 21600"/>
                <a:gd name="T1" fmla="*/ 0 h 21600"/>
                <a:gd name="T2" fmla="*/ 0 w 21600"/>
                <a:gd name="T3" fmla="*/ 10800 h 21600"/>
                <a:gd name="T4" fmla="*/ 10932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932" y="0"/>
                  </a:moveTo>
                  <a:lnTo>
                    <a:pt x="10932" y="4923"/>
                  </a:lnTo>
                  <a:lnTo>
                    <a:pt x="3375" y="4923"/>
                  </a:lnTo>
                  <a:lnTo>
                    <a:pt x="3375" y="16677"/>
                  </a:lnTo>
                  <a:lnTo>
                    <a:pt x="10932" y="16677"/>
                  </a:lnTo>
                  <a:lnTo>
                    <a:pt x="10932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4923"/>
                  </a:moveTo>
                  <a:lnTo>
                    <a:pt x="1350" y="16677"/>
                  </a:lnTo>
                  <a:lnTo>
                    <a:pt x="2700" y="16677"/>
                  </a:lnTo>
                  <a:lnTo>
                    <a:pt x="2700" y="4923"/>
                  </a:lnTo>
                  <a:close/>
                </a:path>
                <a:path w="21600" h="21600">
                  <a:moveTo>
                    <a:pt x="0" y="4923"/>
                  </a:moveTo>
                  <a:lnTo>
                    <a:pt x="0" y="16677"/>
                  </a:lnTo>
                  <a:lnTo>
                    <a:pt x="675" y="16677"/>
                  </a:lnTo>
                  <a:lnTo>
                    <a:pt x="675" y="4923"/>
                  </a:lnTo>
                  <a:close/>
                </a:path>
              </a:pathLst>
            </a:custGeom>
            <a:solidFill>
              <a:srgbClr val="00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</p:grpSp>
      <p:sp>
        <p:nvSpPr>
          <p:cNvPr id="759815" name="Rectangle 7"/>
          <p:cNvSpPr>
            <a:spLocks noGrp="1" noChangeArrowheads="1"/>
          </p:cNvSpPr>
          <p:nvPr>
            <p:ph idx="1"/>
          </p:nvPr>
        </p:nvSpPr>
        <p:spPr>
          <a:xfrm>
            <a:off x="874713" y="1870075"/>
            <a:ext cx="3773487" cy="43783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mtClean="0">
                <a:solidFill>
                  <a:schemeClr val="bg2"/>
                </a:solidFill>
                <a:cs typeface="+mn-cs"/>
              </a:rPr>
              <a:t>Introduction</a:t>
            </a:r>
            <a:endParaRPr lang="en-US" smtClean="0">
              <a:cs typeface="+mn-cs"/>
            </a:endParaRPr>
          </a:p>
          <a:p>
            <a:pPr>
              <a:defRPr/>
            </a:pPr>
            <a:endParaRPr lang="en-US" smtClean="0">
              <a:solidFill>
                <a:schemeClr val="bg2"/>
              </a:solidFill>
              <a:cs typeface="+mn-cs"/>
            </a:endParaRPr>
          </a:p>
          <a:p>
            <a:pPr>
              <a:defRPr/>
            </a:pPr>
            <a:r>
              <a:rPr lang="en-US" smtClean="0">
                <a:cs typeface="+mn-cs"/>
              </a:rPr>
              <a:t>Array Approach</a:t>
            </a:r>
            <a:endParaRPr lang="en-US" smtClean="0">
              <a:solidFill>
                <a:schemeClr val="bg2"/>
              </a:solidFill>
              <a:cs typeface="+mn-cs"/>
            </a:endParaRPr>
          </a:p>
          <a:p>
            <a:pPr>
              <a:defRPr/>
            </a:pPr>
            <a:endParaRPr lang="en-US" smtClean="0">
              <a:solidFill>
                <a:schemeClr val="bg2"/>
              </a:solidFill>
              <a:cs typeface="+mn-cs"/>
            </a:endParaRPr>
          </a:p>
          <a:p>
            <a:pPr>
              <a:defRPr/>
            </a:pPr>
            <a:r>
              <a:rPr lang="en-US" smtClean="0">
                <a:solidFill>
                  <a:schemeClr val="bg2"/>
                </a:solidFill>
                <a:cs typeface="+mn-cs"/>
              </a:rPr>
              <a:t>Array Algorithm</a:t>
            </a:r>
          </a:p>
          <a:p>
            <a:pPr>
              <a:defRPr/>
            </a:pPr>
            <a:endParaRPr lang="en-US" smtClean="0">
              <a:solidFill>
                <a:schemeClr val="bg2"/>
              </a:solidFill>
              <a:cs typeface="+mn-cs"/>
            </a:endParaRPr>
          </a:p>
          <a:p>
            <a:pPr>
              <a:defRPr/>
            </a:pPr>
            <a:r>
              <a:rPr lang="en-US" smtClean="0">
                <a:solidFill>
                  <a:schemeClr val="bg2"/>
                </a:solidFill>
                <a:cs typeface="+mn-cs"/>
              </a:rPr>
              <a:t>Results</a:t>
            </a:r>
          </a:p>
          <a:p>
            <a:pPr>
              <a:defRPr/>
            </a:pPr>
            <a:endParaRPr lang="en-US" smtClean="0">
              <a:solidFill>
                <a:schemeClr val="bg2"/>
              </a:solidFill>
              <a:cs typeface="+mn-cs"/>
            </a:endParaRPr>
          </a:p>
          <a:p>
            <a:pPr>
              <a:defRPr/>
            </a:pPr>
            <a:r>
              <a:rPr lang="en-US" smtClean="0">
                <a:solidFill>
                  <a:schemeClr val="bg2"/>
                </a:solidFill>
                <a:cs typeface="+mn-cs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1115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8350" cy="76200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sz="3600" b="1" dirty="0" smtClean="0">
                <a:cs typeface="+mj-cs"/>
              </a:rPr>
              <a:t>Betweenness Centrality: Roll back &amp; Tally</a:t>
            </a:r>
          </a:p>
        </p:txBody>
      </p:sp>
      <p:grpSp>
        <p:nvGrpSpPr>
          <p:cNvPr id="37890" name="Group 56"/>
          <p:cNvGrpSpPr>
            <a:grpSpLocks/>
          </p:cNvGrpSpPr>
          <p:nvPr/>
        </p:nvGrpSpPr>
        <p:grpSpPr bwMode="auto">
          <a:xfrm>
            <a:off x="730250" y="838200"/>
            <a:ext cx="2230438" cy="2752725"/>
            <a:chOff x="728" y="528"/>
            <a:chExt cx="1405" cy="1734"/>
          </a:xfrm>
        </p:grpSpPr>
        <p:grpSp>
          <p:nvGrpSpPr>
            <p:cNvPr id="38012" name="Group 57"/>
            <p:cNvGrpSpPr>
              <a:grpSpLocks/>
            </p:cNvGrpSpPr>
            <p:nvPr/>
          </p:nvGrpSpPr>
          <p:grpSpPr bwMode="auto">
            <a:xfrm rot="16200000" flipH="1">
              <a:off x="728" y="857"/>
              <a:ext cx="1405" cy="1405"/>
              <a:chOff x="432" y="773"/>
              <a:chExt cx="1405" cy="1407"/>
            </a:xfrm>
          </p:grpSpPr>
          <p:sp>
            <p:nvSpPr>
              <p:cNvPr id="723002" name="Oval 58"/>
              <p:cNvSpPr>
                <a:spLocks noChangeAspect="1" noChangeArrowheads="1"/>
              </p:cNvSpPr>
              <p:nvPr/>
            </p:nvSpPr>
            <p:spPr bwMode="auto">
              <a:xfrm>
                <a:off x="473" y="122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03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432" y="773"/>
                <a:ext cx="1405" cy="140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04" name="Oval 60"/>
              <p:cNvSpPr>
                <a:spLocks noChangeAspect="1" noChangeArrowheads="1"/>
              </p:cNvSpPr>
              <p:nvPr/>
            </p:nvSpPr>
            <p:spPr bwMode="auto">
              <a:xfrm>
                <a:off x="473" y="1845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05" name="Oval 61"/>
              <p:cNvSpPr>
                <a:spLocks noChangeAspect="1" noChangeArrowheads="1"/>
              </p:cNvSpPr>
              <p:nvPr/>
            </p:nvSpPr>
            <p:spPr bwMode="auto">
              <a:xfrm>
                <a:off x="679" y="184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06" name="Oval 62"/>
              <p:cNvSpPr>
                <a:spLocks noChangeAspect="1" noChangeArrowheads="1"/>
              </p:cNvSpPr>
              <p:nvPr/>
            </p:nvSpPr>
            <p:spPr bwMode="auto">
              <a:xfrm>
                <a:off x="885" y="1845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07" name="Oval 63"/>
              <p:cNvSpPr>
                <a:spLocks noChangeAspect="1" noChangeArrowheads="1"/>
              </p:cNvSpPr>
              <p:nvPr/>
            </p:nvSpPr>
            <p:spPr bwMode="auto">
              <a:xfrm>
                <a:off x="1093" y="184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08" name="Oval 64"/>
              <p:cNvSpPr>
                <a:spLocks noChangeAspect="1" noChangeArrowheads="1"/>
              </p:cNvSpPr>
              <p:nvPr/>
            </p:nvSpPr>
            <p:spPr bwMode="auto">
              <a:xfrm>
                <a:off x="1299" y="1845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09" name="Oval 65"/>
              <p:cNvSpPr>
                <a:spLocks noChangeAspect="1" noChangeArrowheads="1"/>
              </p:cNvSpPr>
              <p:nvPr/>
            </p:nvSpPr>
            <p:spPr bwMode="auto">
              <a:xfrm>
                <a:off x="1712" y="184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10" name="Oval 66"/>
              <p:cNvSpPr>
                <a:spLocks noChangeAspect="1" noChangeArrowheads="1"/>
              </p:cNvSpPr>
              <p:nvPr/>
            </p:nvSpPr>
            <p:spPr bwMode="auto">
              <a:xfrm>
                <a:off x="885" y="81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11" name="Oval 67"/>
              <p:cNvSpPr>
                <a:spLocks noChangeAspect="1" noChangeArrowheads="1"/>
              </p:cNvSpPr>
              <p:nvPr/>
            </p:nvSpPr>
            <p:spPr bwMode="auto">
              <a:xfrm>
                <a:off x="1092" y="813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12" name="Oval 68"/>
              <p:cNvSpPr>
                <a:spLocks noChangeAspect="1" noChangeArrowheads="1"/>
              </p:cNvSpPr>
              <p:nvPr/>
            </p:nvSpPr>
            <p:spPr bwMode="auto">
              <a:xfrm>
                <a:off x="1299" y="81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13" name="Oval 69"/>
              <p:cNvSpPr>
                <a:spLocks noChangeAspect="1" noChangeArrowheads="1"/>
              </p:cNvSpPr>
              <p:nvPr/>
            </p:nvSpPr>
            <p:spPr bwMode="auto">
              <a:xfrm>
                <a:off x="1505" y="81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14" name="Oval 70"/>
              <p:cNvSpPr>
                <a:spLocks noChangeAspect="1" noChangeArrowheads="1"/>
              </p:cNvSpPr>
              <p:nvPr/>
            </p:nvSpPr>
            <p:spPr bwMode="auto">
              <a:xfrm>
                <a:off x="1712" y="81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15" name="Oval 71"/>
              <p:cNvSpPr>
                <a:spLocks noChangeAspect="1" noChangeArrowheads="1"/>
              </p:cNvSpPr>
              <p:nvPr/>
            </p:nvSpPr>
            <p:spPr bwMode="auto">
              <a:xfrm>
                <a:off x="473" y="1019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16" name="Oval 72"/>
              <p:cNvSpPr>
                <a:spLocks noChangeAspect="1" noChangeArrowheads="1"/>
              </p:cNvSpPr>
              <p:nvPr/>
            </p:nvSpPr>
            <p:spPr bwMode="auto">
              <a:xfrm>
                <a:off x="885" y="101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17" name="Oval 73"/>
              <p:cNvSpPr>
                <a:spLocks noChangeAspect="1" noChangeArrowheads="1"/>
              </p:cNvSpPr>
              <p:nvPr/>
            </p:nvSpPr>
            <p:spPr bwMode="auto">
              <a:xfrm>
                <a:off x="1092" y="101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18" name="Oval 74"/>
              <p:cNvSpPr>
                <a:spLocks noChangeAspect="1" noChangeArrowheads="1"/>
              </p:cNvSpPr>
              <p:nvPr/>
            </p:nvSpPr>
            <p:spPr bwMode="auto">
              <a:xfrm>
                <a:off x="1505" y="101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19" name="Oval 75"/>
              <p:cNvSpPr>
                <a:spLocks noChangeAspect="1" noChangeArrowheads="1"/>
              </p:cNvSpPr>
              <p:nvPr/>
            </p:nvSpPr>
            <p:spPr bwMode="auto">
              <a:xfrm>
                <a:off x="679" y="122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20" name="Oval 76"/>
              <p:cNvSpPr>
                <a:spLocks noChangeAspect="1" noChangeArrowheads="1"/>
              </p:cNvSpPr>
              <p:nvPr/>
            </p:nvSpPr>
            <p:spPr bwMode="auto">
              <a:xfrm>
                <a:off x="1092" y="1225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21" name="Oval 77"/>
              <p:cNvSpPr>
                <a:spLocks noChangeAspect="1" noChangeArrowheads="1"/>
              </p:cNvSpPr>
              <p:nvPr/>
            </p:nvSpPr>
            <p:spPr bwMode="auto">
              <a:xfrm>
                <a:off x="1299" y="122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22" name="Oval 78"/>
              <p:cNvSpPr>
                <a:spLocks noChangeAspect="1" noChangeArrowheads="1"/>
              </p:cNvSpPr>
              <p:nvPr/>
            </p:nvSpPr>
            <p:spPr bwMode="auto">
              <a:xfrm>
                <a:off x="1505" y="1225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23" name="Oval 79"/>
              <p:cNvSpPr>
                <a:spLocks noChangeAspect="1" noChangeArrowheads="1"/>
              </p:cNvSpPr>
              <p:nvPr/>
            </p:nvSpPr>
            <p:spPr bwMode="auto">
              <a:xfrm>
                <a:off x="1712" y="1225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24" name="Oval 80"/>
              <p:cNvSpPr>
                <a:spLocks noChangeAspect="1" noChangeArrowheads="1"/>
              </p:cNvSpPr>
              <p:nvPr/>
            </p:nvSpPr>
            <p:spPr bwMode="auto">
              <a:xfrm>
                <a:off x="473" y="1433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25" name="Oval 81"/>
              <p:cNvSpPr>
                <a:spLocks noChangeAspect="1" noChangeArrowheads="1"/>
              </p:cNvSpPr>
              <p:nvPr/>
            </p:nvSpPr>
            <p:spPr bwMode="auto">
              <a:xfrm>
                <a:off x="679" y="143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26" name="Oval 82"/>
              <p:cNvSpPr>
                <a:spLocks noChangeAspect="1" noChangeArrowheads="1"/>
              </p:cNvSpPr>
              <p:nvPr/>
            </p:nvSpPr>
            <p:spPr bwMode="auto">
              <a:xfrm>
                <a:off x="1299" y="143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27" name="Oval 83"/>
              <p:cNvSpPr>
                <a:spLocks noChangeAspect="1" noChangeArrowheads="1"/>
              </p:cNvSpPr>
              <p:nvPr/>
            </p:nvSpPr>
            <p:spPr bwMode="auto">
              <a:xfrm>
                <a:off x="1505" y="143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28" name="Oval 84"/>
              <p:cNvSpPr>
                <a:spLocks noChangeAspect="1" noChangeArrowheads="1"/>
              </p:cNvSpPr>
              <p:nvPr/>
            </p:nvSpPr>
            <p:spPr bwMode="auto">
              <a:xfrm>
                <a:off x="1712" y="1432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29" name="Oval 85"/>
              <p:cNvSpPr>
                <a:spLocks noChangeAspect="1" noChangeArrowheads="1"/>
              </p:cNvSpPr>
              <p:nvPr/>
            </p:nvSpPr>
            <p:spPr bwMode="auto">
              <a:xfrm>
                <a:off x="473" y="163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30" name="Oval 86"/>
              <p:cNvSpPr>
                <a:spLocks noChangeAspect="1" noChangeArrowheads="1"/>
              </p:cNvSpPr>
              <p:nvPr/>
            </p:nvSpPr>
            <p:spPr bwMode="auto">
              <a:xfrm>
                <a:off x="679" y="1639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31" name="Oval 87"/>
              <p:cNvSpPr>
                <a:spLocks noChangeAspect="1" noChangeArrowheads="1"/>
              </p:cNvSpPr>
              <p:nvPr/>
            </p:nvSpPr>
            <p:spPr bwMode="auto">
              <a:xfrm>
                <a:off x="885" y="163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32" name="Oval 88"/>
              <p:cNvSpPr>
                <a:spLocks noChangeAspect="1" noChangeArrowheads="1"/>
              </p:cNvSpPr>
              <p:nvPr/>
            </p:nvSpPr>
            <p:spPr bwMode="auto">
              <a:xfrm>
                <a:off x="1093" y="163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33" name="Oval 89"/>
              <p:cNvSpPr>
                <a:spLocks noChangeAspect="1" noChangeArrowheads="1"/>
              </p:cNvSpPr>
              <p:nvPr/>
            </p:nvSpPr>
            <p:spPr bwMode="auto">
              <a:xfrm>
                <a:off x="1712" y="1639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34" name="Oval 90"/>
              <p:cNvSpPr>
                <a:spLocks noChangeAspect="1" noChangeArrowheads="1"/>
              </p:cNvSpPr>
              <p:nvPr/>
            </p:nvSpPr>
            <p:spPr bwMode="auto">
              <a:xfrm>
                <a:off x="473" y="205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35" name="Oval 91"/>
              <p:cNvSpPr>
                <a:spLocks noChangeAspect="1" noChangeArrowheads="1"/>
              </p:cNvSpPr>
              <p:nvPr/>
            </p:nvSpPr>
            <p:spPr bwMode="auto">
              <a:xfrm>
                <a:off x="679" y="2052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36" name="Oval 92"/>
              <p:cNvSpPr>
                <a:spLocks noChangeAspect="1" noChangeArrowheads="1"/>
              </p:cNvSpPr>
              <p:nvPr/>
            </p:nvSpPr>
            <p:spPr bwMode="auto">
              <a:xfrm>
                <a:off x="885" y="205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37" name="Oval 93"/>
              <p:cNvSpPr>
                <a:spLocks noChangeAspect="1" noChangeArrowheads="1"/>
              </p:cNvSpPr>
              <p:nvPr/>
            </p:nvSpPr>
            <p:spPr bwMode="auto">
              <a:xfrm>
                <a:off x="1093" y="205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038" name="Oval 94"/>
              <p:cNvSpPr>
                <a:spLocks noChangeAspect="1" noChangeArrowheads="1"/>
              </p:cNvSpPr>
              <p:nvPr/>
            </p:nvSpPr>
            <p:spPr bwMode="auto">
              <a:xfrm>
                <a:off x="1505" y="205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23039" name="Text Box 95"/>
            <p:cNvSpPr txBox="1">
              <a:spLocks noChangeArrowheads="1"/>
            </p:cNvSpPr>
            <p:nvPr/>
          </p:nvSpPr>
          <p:spPr bwMode="auto">
            <a:xfrm>
              <a:off x="1290" y="528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grpSp>
        <p:nvGrpSpPr>
          <p:cNvPr id="37891" name="Group 163"/>
          <p:cNvGrpSpPr>
            <a:grpSpLocks/>
          </p:cNvGrpSpPr>
          <p:nvPr/>
        </p:nvGrpSpPr>
        <p:grpSpPr bwMode="auto">
          <a:xfrm>
            <a:off x="992188" y="3903663"/>
            <a:ext cx="258762" cy="2233612"/>
            <a:chOff x="2601" y="773"/>
            <a:chExt cx="163" cy="1407"/>
          </a:xfrm>
        </p:grpSpPr>
        <p:sp>
          <p:nvSpPr>
            <p:cNvPr id="723108" name="Oval 164"/>
            <p:cNvSpPr>
              <a:spLocks noChangeAspect="1" noChangeArrowheads="1"/>
            </p:cNvSpPr>
            <p:nvPr/>
          </p:nvSpPr>
          <p:spPr bwMode="auto">
            <a:xfrm>
              <a:off x="2642" y="1226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09" name="Rectangle 165"/>
            <p:cNvSpPr>
              <a:spLocks noChangeAspect="1" noChangeArrowheads="1"/>
            </p:cNvSpPr>
            <p:nvPr/>
          </p:nvSpPr>
          <p:spPr bwMode="auto">
            <a:xfrm>
              <a:off x="2601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10" name="Oval 166"/>
            <p:cNvSpPr>
              <a:spLocks noChangeAspect="1" noChangeArrowheads="1"/>
            </p:cNvSpPr>
            <p:nvPr/>
          </p:nvSpPr>
          <p:spPr bwMode="auto">
            <a:xfrm>
              <a:off x="264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11" name="Oval 167"/>
            <p:cNvSpPr>
              <a:spLocks noChangeAspect="1" noChangeArrowheads="1"/>
            </p:cNvSpPr>
            <p:nvPr/>
          </p:nvSpPr>
          <p:spPr bwMode="auto">
            <a:xfrm>
              <a:off x="2642" y="814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12" name="Oval 168"/>
            <p:cNvSpPr>
              <a:spLocks noChangeAspect="1" noChangeArrowheads="1"/>
            </p:cNvSpPr>
            <p:nvPr/>
          </p:nvSpPr>
          <p:spPr bwMode="auto">
            <a:xfrm>
              <a:off x="264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13" name="Oval 169"/>
            <p:cNvSpPr>
              <a:spLocks noChangeAspect="1" noChangeArrowheads="1"/>
            </p:cNvSpPr>
            <p:nvPr/>
          </p:nvSpPr>
          <p:spPr bwMode="auto">
            <a:xfrm>
              <a:off x="2642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14" name="Oval 170"/>
            <p:cNvSpPr>
              <a:spLocks noChangeAspect="1" noChangeArrowheads="1"/>
            </p:cNvSpPr>
            <p:nvPr/>
          </p:nvSpPr>
          <p:spPr bwMode="auto">
            <a:xfrm>
              <a:off x="264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15" name="Oval 171"/>
            <p:cNvSpPr>
              <a:spLocks noChangeAspect="1" noChangeArrowheads="1"/>
            </p:cNvSpPr>
            <p:nvPr/>
          </p:nvSpPr>
          <p:spPr bwMode="auto">
            <a:xfrm>
              <a:off x="264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7892" name="Group 172"/>
          <p:cNvGrpSpPr>
            <a:grpSpLocks/>
          </p:cNvGrpSpPr>
          <p:nvPr/>
        </p:nvGrpSpPr>
        <p:grpSpPr bwMode="auto">
          <a:xfrm>
            <a:off x="733425" y="3903663"/>
            <a:ext cx="258763" cy="2233612"/>
            <a:chOff x="1976" y="773"/>
            <a:chExt cx="163" cy="1407"/>
          </a:xfrm>
        </p:grpSpPr>
        <p:sp>
          <p:nvSpPr>
            <p:cNvPr id="723117" name="Rectangle 173"/>
            <p:cNvSpPr>
              <a:spLocks noChangeAspect="1" noChangeArrowheads="1"/>
            </p:cNvSpPr>
            <p:nvPr/>
          </p:nvSpPr>
          <p:spPr bwMode="auto">
            <a:xfrm>
              <a:off x="1976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7996" name="Group 174"/>
            <p:cNvGrpSpPr>
              <a:grpSpLocks/>
            </p:cNvGrpSpPr>
            <p:nvPr/>
          </p:nvGrpSpPr>
          <p:grpSpPr bwMode="auto">
            <a:xfrm>
              <a:off x="2017" y="814"/>
              <a:ext cx="86" cy="1324"/>
              <a:chOff x="2017" y="814"/>
              <a:chExt cx="86" cy="1324"/>
            </a:xfrm>
          </p:grpSpPr>
          <p:sp>
            <p:nvSpPr>
              <p:cNvPr id="723119" name="Oval 175"/>
              <p:cNvSpPr>
                <a:spLocks noChangeAspect="1" noChangeArrowheads="1"/>
              </p:cNvSpPr>
              <p:nvPr/>
            </p:nvSpPr>
            <p:spPr bwMode="auto">
              <a:xfrm>
                <a:off x="2017" y="122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120" name="Oval 176"/>
              <p:cNvSpPr>
                <a:spLocks noChangeAspect="1" noChangeArrowheads="1"/>
              </p:cNvSpPr>
              <p:nvPr/>
            </p:nvSpPr>
            <p:spPr bwMode="auto">
              <a:xfrm>
                <a:off x="2017" y="184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121" name="Oval 177"/>
              <p:cNvSpPr>
                <a:spLocks noChangeAspect="1" noChangeArrowheads="1"/>
              </p:cNvSpPr>
              <p:nvPr/>
            </p:nvSpPr>
            <p:spPr bwMode="auto">
              <a:xfrm>
                <a:off x="2017" y="81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122" name="Oval 178"/>
              <p:cNvSpPr>
                <a:spLocks noChangeAspect="1" noChangeArrowheads="1"/>
              </p:cNvSpPr>
              <p:nvPr/>
            </p:nvSpPr>
            <p:spPr bwMode="auto">
              <a:xfrm>
                <a:off x="2017" y="102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123" name="Oval 179"/>
              <p:cNvSpPr>
                <a:spLocks noChangeAspect="1" noChangeArrowheads="1"/>
              </p:cNvSpPr>
              <p:nvPr/>
            </p:nvSpPr>
            <p:spPr bwMode="auto">
              <a:xfrm>
                <a:off x="2017" y="1433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124" name="Oval 180"/>
              <p:cNvSpPr>
                <a:spLocks noChangeAspect="1" noChangeArrowheads="1"/>
              </p:cNvSpPr>
              <p:nvPr/>
            </p:nvSpPr>
            <p:spPr bwMode="auto">
              <a:xfrm>
                <a:off x="2017" y="163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125" name="Oval 181"/>
              <p:cNvSpPr>
                <a:spLocks noChangeAspect="1" noChangeArrowheads="1"/>
              </p:cNvSpPr>
              <p:nvPr/>
            </p:nvSpPr>
            <p:spPr bwMode="auto">
              <a:xfrm>
                <a:off x="2017" y="205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723126" name="Rectangle 182"/>
          <p:cNvSpPr>
            <a:spLocks noChangeArrowheads="1"/>
          </p:cNvSpPr>
          <p:nvPr/>
        </p:nvSpPr>
        <p:spPr bwMode="auto">
          <a:xfrm>
            <a:off x="244475" y="47371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</a:p>
        </p:txBody>
      </p:sp>
      <p:grpSp>
        <p:nvGrpSpPr>
          <p:cNvPr id="37894" name="Group 183"/>
          <p:cNvGrpSpPr>
            <a:grpSpLocks/>
          </p:cNvGrpSpPr>
          <p:nvPr/>
        </p:nvGrpSpPr>
        <p:grpSpPr bwMode="auto">
          <a:xfrm>
            <a:off x="1252538" y="3903663"/>
            <a:ext cx="258762" cy="2233612"/>
            <a:chOff x="789" y="2467"/>
            <a:chExt cx="163" cy="1407"/>
          </a:xfrm>
        </p:grpSpPr>
        <p:sp>
          <p:nvSpPr>
            <p:cNvPr id="723128" name="Oval 184"/>
            <p:cNvSpPr>
              <a:spLocks noChangeAspect="1" noChangeArrowheads="1"/>
            </p:cNvSpPr>
            <p:nvPr/>
          </p:nvSpPr>
          <p:spPr bwMode="auto">
            <a:xfrm>
              <a:off x="830" y="29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29" name="Rectangle 185"/>
            <p:cNvSpPr>
              <a:spLocks noChangeAspect="1" noChangeArrowheads="1"/>
            </p:cNvSpPr>
            <p:nvPr/>
          </p:nvSpPr>
          <p:spPr bwMode="auto">
            <a:xfrm>
              <a:off x="789" y="2467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30" name="Oval 186"/>
            <p:cNvSpPr>
              <a:spLocks noChangeAspect="1" noChangeArrowheads="1"/>
            </p:cNvSpPr>
            <p:nvPr/>
          </p:nvSpPr>
          <p:spPr bwMode="auto">
            <a:xfrm>
              <a:off x="830" y="3539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31" name="Oval 187"/>
            <p:cNvSpPr>
              <a:spLocks noChangeAspect="1" noChangeArrowheads="1"/>
            </p:cNvSpPr>
            <p:nvPr/>
          </p:nvSpPr>
          <p:spPr bwMode="auto">
            <a:xfrm>
              <a:off x="830" y="250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32" name="Oval 188"/>
            <p:cNvSpPr>
              <a:spLocks noChangeAspect="1" noChangeArrowheads="1"/>
            </p:cNvSpPr>
            <p:nvPr/>
          </p:nvSpPr>
          <p:spPr bwMode="auto">
            <a:xfrm>
              <a:off x="830" y="2714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33" name="Oval 189"/>
            <p:cNvSpPr>
              <a:spLocks noChangeAspect="1" noChangeArrowheads="1"/>
            </p:cNvSpPr>
            <p:nvPr/>
          </p:nvSpPr>
          <p:spPr bwMode="auto">
            <a:xfrm>
              <a:off x="830" y="3127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34" name="Oval 190"/>
            <p:cNvSpPr>
              <a:spLocks noChangeAspect="1" noChangeArrowheads="1"/>
            </p:cNvSpPr>
            <p:nvPr/>
          </p:nvSpPr>
          <p:spPr bwMode="auto">
            <a:xfrm>
              <a:off x="830" y="33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35" name="Oval 191"/>
            <p:cNvSpPr>
              <a:spLocks noChangeAspect="1" noChangeArrowheads="1"/>
            </p:cNvSpPr>
            <p:nvPr/>
          </p:nvSpPr>
          <p:spPr bwMode="auto">
            <a:xfrm>
              <a:off x="830" y="374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7895" name="Group 192"/>
          <p:cNvGrpSpPr>
            <a:grpSpLocks/>
          </p:cNvGrpSpPr>
          <p:nvPr/>
        </p:nvGrpSpPr>
        <p:grpSpPr bwMode="auto">
          <a:xfrm>
            <a:off x="1511300" y="3903663"/>
            <a:ext cx="258763" cy="2233612"/>
            <a:chOff x="952" y="2459"/>
            <a:chExt cx="163" cy="1407"/>
          </a:xfrm>
        </p:grpSpPr>
        <p:sp>
          <p:nvSpPr>
            <p:cNvPr id="723137" name="Oval 193"/>
            <p:cNvSpPr>
              <a:spLocks noChangeAspect="1" noChangeArrowheads="1"/>
            </p:cNvSpPr>
            <p:nvPr/>
          </p:nvSpPr>
          <p:spPr bwMode="auto">
            <a:xfrm>
              <a:off x="993" y="291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38" name="Rectangle 194"/>
            <p:cNvSpPr>
              <a:spLocks noChangeAspect="1" noChangeArrowheads="1"/>
            </p:cNvSpPr>
            <p:nvPr/>
          </p:nvSpPr>
          <p:spPr bwMode="auto">
            <a:xfrm>
              <a:off x="952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39" name="Oval 195"/>
            <p:cNvSpPr>
              <a:spLocks noChangeAspect="1" noChangeArrowheads="1"/>
            </p:cNvSpPr>
            <p:nvPr/>
          </p:nvSpPr>
          <p:spPr bwMode="auto">
            <a:xfrm>
              <a:off x="993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40" name="Oval 196"/>
            <p:cNvSpPr>
              <a:spLocks noChangeAspect="1" noChangeArrowheads="1"/>
            </p:cNvSpPr>
            <p:nvPr/>
          </p:nvSpPr>
          <p:spPr bwMode="auto">
            <a:xfrm>
              <a:off x="993" y="25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41" name="Oval 197"/>
            <p:cNvSpPr>
              <a:spLocks noChangeAspect="1" noChangeArrowheads="1"/>
            </p:cNvSpPr>
            <p:nvPr/>
          </p:nvSpPr>
          <p:spPr bwMode="auto">
            <a:xfrm>
              <a:off x="993" y="270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42" name="Oval 198"/>
            <p:cNvSpPr>
              <a:spLocks noChangeAspect="1" noChangeArrowheads="1"/>
            </p:cNvSpPr>
            <p:nvPr/>
          </p:nvSpPr>
          <p:spPr bwMode="auto">
            <a:xfrm>
              <a:off x="993" y="311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43" name="Oval 199"/>
            <p:cNvSpPr>
              <a:spLocks noChangeAspect="1" noChangeArrowheads="1"/>
            </p:cNvSpPr>
            <p:nvPr/>
          </p:nvSpPr>
          <p:spPr bwMode="auto">
            <a:xfrm>
              <a:off x="993" y="3325"/>
              <a:ext cx="86" cy="8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44" name="Oval 200"/>
            <p:cNvSpPr>
              <a:spLocks noChangeAspect="1" noChangeArrowheads="1"/>
            </p:cNvSpPr>
            <p:nvPr/>
          </p:nvSpPr>
          <p:spPr bwMode="auto">
            <a:xfrm>
              <a:off x="993" y="3738"/>
              <a:ext cx="86" cy="8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23145" name="Rectangle 201"/>
          <p:cNvSpPr>
            <a:spLocks noChangeArrowheads="1"/>
          </p:cNvSpPr>
          <p:nvPr/>
        </p:nvSpPr>
        <p:spPr bwMode="auto">
          <a:xfrm>
            <a:off x="623888" y="6040438"/>
            <a:ext cx="132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1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2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3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37897" name="Group 203"/>
          <p:cNvGrpSpPr>
            <a:grpSpLocks/>
          </p:cNvGrpSpPr>
          <p:nvPr/>
        </p:nvGrpSpPr>
        <p:grpSpPr bwMode="auto">
          <a:xfrm>
            <a:off x="2297113" y="5934075"/>
            <a:ext cx="382587" cy="582613"/>
            <a:chOff x="1942" y="3738"/>
            <a:chExt cx="241" cy="367"/>
          </a:xfrm>
        </p:grpSpPr>
        <p:sp>
          <p:nvSpPr>
            <p:cNvPr id="723148" name="Oval 204"/>
            <p:cNvSpPr>
              <a:spLocks noChangeAspect="1" noChangeArrowheads="1"/>
            </p:cNvSpPr>
            <p:nvPr/>
          </p:nvSpPr>
          <p:spPr bwMode="auto">
            <a:xfrm>
              <a:off x="2017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49" name="Text Box 205"/>
            <p:cNvSpPr txBox="1">
              <a:spLocks noChangeArrowheads="1"/>
            </p:cNvSpPr>
            <p:nvPr/>
          </p:nvSpPr>
          <p:spPr bwMode="auto">
            <a:xfrm>
              <a:off x="1942" y="377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q</a:t>
              </a:r>
              <a:endPara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7898" name="Group 207"/>
          <p:cNvGrpSpPr>
            <a:grpSpLocks/>
          </p:cNvGrpSpPr>
          <p:nvPr/>
        </p:nvGrpSpPr>
        <p:grpSpPr bwMode="auto">
          <a:xfrm>
            <a:off x="2351088" y="3903663"/>
            <a:ext cx="258762" cy="2233612"/>
            <a:chOff x="1976" y="2459"/>
            <a:chExt cx="163" cy="1407"/>
          </a:xfrm>
        </p:grpSpPr>
        <p:sp>
          <p:nvSpPr>
            <p:cNvPr id="723152" name="Rectangle 208"/>
            <p:cNvSpPr>
              <a:spLocks noChangeAspect="1" noChangeArrowheads="1"/>
            </p:cNvSpPr>
            <p:nvPr/>
          </p:nvSpPr>
          <p:spPr bwMode="auto">
            <a:xfrm>
              <a:off x="1976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53" name="Oval 209"/>
            <p:cNvSpPr>
              <a:spLocks noChangeAspect="1" noChangeArrowheads="1"/>
            </p:cNvSpPr>
            <p:nvPr/>
          </p:nvSpPr>
          <p:spPr bwMode="auto">
            <a:xfrm>
              <a:off x="2017" y="2912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54" name="Oval 210"/>
            <p:cNvSpPr>
              <a:spLocks noChangeAspect="1" noChangeArrowheads="1"/>
            </p:cNvSpPr>
            <p:nvPr/>
          </p:nvSpPr>
          <p:spPr bwMode="auto">
            <a:xfrm>
              <a:off x="2017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55" name="Oval 211"/>
            <p:cNvSpPr>
              <a:spLocks noChangeAspect="1" noChangeArrowheads="1"/>
            </p:cNvSpPr>
            <p:nvPr/>
          </p:nvSpPr>
          <p:spPr bwMode="auto">
            <a:xfrm>
              <a:off x="2017" y="2500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56" name="Oval 212"/>
            <p:cNvSpPr>
              <a:spLocks noChangeAspect="1" noChangeArrowheads="1"/>
            </p:cNvSpPr>
            <p:nvPr/>
          </p:nvSpPr>
          <p:spPr bwMode="auto">
            <a:xfrm>
              <a:off x="2017" y="2706"/>
              <a:ext cx="86" cy="86"/>
            </a:xfrm>
            <a:prstGeom prst="ellipse">
              <a:avLst/>
            </a:prstGeom>
            <a:solidFill>
              <a:srgbClr val="1EC30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158" name="Oval 214"/>
            <p:cNvSpPr>
              <a:spLocks noChangeAspect="1" noChangeArrowheads="1"/>
            </p:cNvSpPr>
            <p:nvPr/>
          </p:nvSpPr>
          <p:spPr bwMode="auto">
            <a:xfrm>
              <a:off x="2017" y="3325"/>
              <a:ext cx="86" cy="8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23159" name="Oval 215"/>
          <p:cNvSpPr>
            <a:spLocks noChangeAspect="1" noChangeArrowheads="1"/>
          </p:cNvSpPr>
          <p:nvPr/>
        </p:nvSpPr>
        <p:spPr bwMode="auto">
          <a:xfrm>
            <a:off x="2414588" y="5929313"/>
            <a:ext cx="136525" cy="136525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7900" name="Group 257"/>
          <p:cNvGrpSpPr>
            <a:grpSpLocks/>
          </p:cNvGrpSpPr>
          <p:nvPr/>
        </p:nvGrpSpPr>
        <p:grpSpPr bwMode="auto">
          <a:xfrm>
            <a:off x="2973388" y="3900488"/>
            <a:ext cx="258762" cy="2233612"/>
            <a:chOff x="1481" y="2459"/>
            <a:chExt cx="163" cy="1407"/>
          </a:xfrm>
        </p:grpSpPr>
        <p:grpSp>
          <p:nvGrpSpPr>
            <p:cNvPr id="37961" name="Group 258"/>
            <p:cNvGrpSpPr>
              <a:grpSpLocks/>
            </p:cNvGrpSpPr>
            <p:nvPr/>
          </p:nvGrpSpPr>
          <p:grpSpPr bwMode="auto">
            <a:xfrm>
              <a:off x="1481" y="2459"/>
              <a:ext cx="163" cy="1407"/>
              <a:chOff x="1976" y="2459"/>
              <a:chExt cx="163" cy="1407"/>
            </a:xfrm>
          </p:grpSpPr>
          <p:sp>
            <p:nvSpPr>
              <p:cNvPr id="723203" name="Rectangle 259"/>
              <p:cNvSpPr>
                <a:spLocks noChangeAspect="1" noChangeArrowheads="1"/>
              </p:cNvSpPr>
              <p:nvPr/>
            </p:nvSpPr>
            <p:spPr bwMode="auto">
              <a:xfrm>
                <a:off x="1976" y="2459"/>
                <a:ext cx="163" cy="140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204" name="Oval 260"/>
              <p:cNvSpPr>
                <a:spLocks noChangeAspect="1" noChangeArrowheads="1"/>
              </p:cNvSpPr>
              <p:nvPr/>
            </p:nvSpPr>
            <p:spPr bwMode="auto">
              <a:xfrm>
                <a:off x="2017" y="291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A0055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AA0055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205" name="Oval 261"/>
              <p:cNvSpPr>
                <a:spLocks noChangeAspect="1" noChangeArrowheads="1"/>
              </p:cNvSpPr>
              <p:nvPr/>
            </p:nvSpPr>
            <p:spPr bwMode="auto">
              <a:xfrm>
                <a:off x="2017" y="3531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5500AA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206" name="Oval 262"/>
              <p:cNvSpPr>
                <a:spLocks noChangeAspect="1" noChangeArrowheads="1"/>
              </p:cNvSpPr>
              <p:nvPr/>
            </p:nvSpPr>
            <p:spPr bwMode="auto">
              <a:xfrm>
                <a:off x="2017" y="250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A0055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>
                  <a:solidFill>
                    <a:srgbClr val="AA0055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207" name="Oval 263"/>
              <p:cNvSpPr>
                <a:spLocks noChangeAspect="1" noChangeArrowheads="1"/>
              </p:cNvSpPr>
              <p:nvPr/>
            </p:nvSpPr>
            <p:spPr bwMode="auto">
              <a:xfrm>
                <a:off x="2017" y="270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500AA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5500AA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208" name="Oval 264"/>
              <p:cNvSpPr>
                <a:spLocks noChangeAspect="1" noChangeArrowheads="1"/>
              </p:cNvSpPr>
              <p:nvPr/>
            </p:nvSpPr>
            <p:spPr bwMode="auto">
              <a:xfrm>
                <a:off x="2017" y="311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FC0128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209" name="Oval 265"/>
              <p:cNvSpPr>
                <a:spLocks noChangeAspect="1" noChangeArrowheads="1"/>
              </p:cNvSpPr>
              <p:nvPr/>
            </p:nvSpPr>
            <p:spPr bwMode="auto">
              <a:xfrm>
                <a:off x="2017" y="332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23210" name="Oval 266"/>
            <p:cNvSpPr>
              <a:spLocks noChangeAspect="1" noChangeArrowheads="1"/>
            </p:cNvSpPr>
            <p:nvPr/>
          </p:nvSpPr>
          <p:spPr bwMode="auto">
            <a:xfrm>
              <a:off x="1521" y="373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7901" name="Group 268"/>
          <p:cNvGrpSpPr>
            <a:grpSpLocks/>
          </p:cNvGrpSpPr>
          <p:nvPr/>
        </p:nvGrpSpPr>
        <p:grpSpPr bwMode="auto">
          <a:xfrm>
            <a:off x="2919413" y="5981700"/>
            <a:ext cx="341312" cy="582613"/>
            <a:chOff x="1942" y="3738"/>
            <a:chExt cx="215" cy="367"/>
          </a:xfrm>
        </p:grpSpPr>
        <p:sp>
          <p:nvSpPr>
            <p:cNvPr id="723213" name="Oval 269"/>
            <p:cNvSpPr>
              <a:spLocks noChangeAspect="1" noChangeArrowheads="1"/>
            </p:cNvSpPr>
            <p:nvPr/>
          </p:nvSpPr>
          <p:spPr bwMode="auto">
            <a:xfrm>
              <a:off x="2017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214" name="Text Box 270"/>
            <p:cNvSpPr txBox="1">
              <a:spLocks noChangeArrowheads="1"/>
            </p:cNvSpPr>
            <p:nvPr/>
          </p:nvSpPr>
          <p:spPr bwMode="auto">
            <a:xfrm>
              <a:off x="1942" y="3778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c</a:t>
              </a:r>
              <a:endPara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23215" name="Rectangle 271"/>
          <p:cNvSpPr>
            <a:spLocks noChangeArrowheads="1"/>
          </p:cNvSpPr>
          <p:nvPr/>
        </p:nvSpPr>
        <p:spPr bwMode="auto">
          <a:xfrm>
            <a:off x="2909888" y="5913438"/>
            <a:ext cx="376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</a:t>
            </a:r>
          </a:p>
        </p:txBody>
      </p:sp>
      <p:sp>
        <p:nvSpPr>
          <p:cNvPr id="723216" name="Rectangle 272"/>
          <p:cNvSpPr>
            <a:spLocks noChangeArrowheads="1"/>
          </p:cNvSpPr>
          <p:nvPr/>
        </p:nvSpPr>
        <p:spPr bwMode="auto">
          <a:xfrm>
            <a:off x="8370888" y="3662363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</a:t>
            </a:r>
          </a:p>
        </p:txBody>
      </p:sp>
      <p:sp>
        <p:nvSpPr>
          <p:cNvPr id="723217" name="Rectangle 273"/>
          <p:cNvSpPr>
            <a:spLocks noChangeArrowheads="1"/>
          </p:cNvSpPr>
          <p:nvPr/>
        </p:nvSpPr>
        <p:spPr bwMode="auto">
          <a:xfrm>
            <a:off x="4311650" y="3763963"/>
            <a:ext cx="4832350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64" tIns="46033" rIns="92064" bIns="46033"/>
          <a:lstStyle/>
          <a:p>
            <a:pPr marL="342900" indent="-342900" defTabSz="9144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SzPct val="125000"/>
              <a:buFontTx/>
              <a:buChar char="•"/>
              <a:defRPr/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Initialize the centrality update: </a:t>
            </a:r>
            <a:r>
              <a:rPr lang="en-US" sz="2000" b="1" dirty="0">
                <a:solidFill>
                  <a:srgbClr val="FC0128"/>
                </a:solidFill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endParaRPr lang="en-US" sz="2000" b="1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indent="-342900" defTabSz="9144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SzPct val="125000"/>
              <a:buFontTx/>
              <a:buChar char="•"/>
              <a:defRPr/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Will hold the contributions of these shortest paths to each vertexes betweenness centrality</a:t>
            </a:r>
          </a:p>
        </p:txBody>
      </p:sp>
      <p:grpSp>
        <p:nvGrpSpPr>
          <p:cNvPr id="37905" name="Group 437"/>
          <p:cNvGrpSpPr>
            <a:grpSpLocks/>
          </p:cNvGrpSpPr>
          <p:nvPr/>
        </p:nvGrpSpPr>
        <p:grpSpPr bwMode="auto">
          <a:xfrm>
            <a:off x="5908675" y="1066800"/>
            <a:ext cx="3235325" cy="2493963"/>
            <a:chOff x="3722" y="672"/>
            <a:chExt cx="2038" cy="1571"/>
          </a:xfrm>
        </p:grpSpPr>
        <p:grpSp>
          <p:nvGrpSpPr>
            <p:cNvPr id="37906" name="Group 384"/>
            <p:cNvGrpSpPr>
              <a:grpSpLocks/>
            </p:cNvGrpSpPr>
            <p:nvPr/>
          </p:nvGrpSpPr>
          <p:grpSpPr bwMode="auto">
            <a:xfrm>
              <a:off x="3722" y="875"/>
              <a:ext cx="1047" cy="1368"/>
              <a:chOff x="3486" y="875"/>
              <a:chExt cx="1047" cy="1368"/>
            </a:xfrm>
          </p:grpSpPr>
          <p:sp>
            <p:nvSpPr>
              <p:cNvPr id="723329" name="Freeform 385"/>
              <p:cNvSpPr>
                <a:spLocks/>
              </p:cNvSpPr>
              <p:nvPr/>
            </p:nvSpPr>
            <p:spPr bwMode="auto">
              <a:xfrm>
                <a:off x="3486" y="875"/>
                <a:ext cx="1047" cy="1368"/>
              </a:xfrm>
              <a:custGeom>
                <a:avLst/>
                <a:gdLst>
                  <a:gd name="T0" fmla="*/ 269 w 1047"/>
                  <a:gd name="T1" fmla="*/ 0 h 1368"/>
                  <a:gd name="T2" fmla="*/ 13 w 1047"/>
                  <a:gd name="T3" fmla="*/ 437 h 1368"/>
                  <a:gd name="T4" fmla="*/ 194 w 1047"/>
                  <a:gd name="T5" fmla="*/ 1258 h 1368"/>
                  <a:gd name="T6" fmla="*/ 1047 w 1047"/>
                  <a:gd name="T7" fmla="*/ 1098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7" h="1368">
                    <a:moveTo>
                      <a:pt x="269" y="0"/>
                    </a:moveTo>
                    <a:cubicBezTo>
                      <a:pt x="226" y="73"/>
                      <a:pt x="26" y="227"/>
                      <a:pt x="13" y="437"/>
                    </a:cubicBezTo>
                    <a:cubicBezTo>
                      <a:pt x="0" y="647"/>
                      <a:pt x="22" y="1148"/>
                      <a:pt x="194" y="1258"/>
                    </a:cubicBezTo>
                    <a:cubicBezTo>
                      <a:pt x="366" y="1368"/>
                      <a:pt x="870" y="1131"/>
                      <a:pt x="1047" y="1098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330" name="Line 386"/>
              <p:cNvSpPr>
                <a:spLocks noChangeAspect="1" noChangeShapeType="1"/>
              </p:cNvSpPr>
              <p:nvPr/>
            </p:nvSpPr>
            <p:spPr bwMode="auto">
              <a:xfrm rot="19744468" flipH="1">
                <a:off x="3614" y="2018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7907" name="Group 387"/>
            <p:cNvGrpSpPr>
              <a:grpSpLocks/>
            </p:cNvGrpSpPr>
            <p:nvPr/>
          </p:nvGrpSpPr>
          <p:grpSpPr bwMode="auto">
            <a:xfrm>
              <a:off x="3845" y="879"/>
              <a:ext cx="152" cy="513"/>
              <a:chOff x="2776" y="1167"/>
              <a:chExt cx="152" cy="513"/>
            </a:xfrm>
          </p:grpSpPr>
          <p:sp>
            <p:nvSpPr>
              <p:cNvPr id="723332" name="Line 388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333" name="Freeform 389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7908" name="Group 390"/>
            <p:cNvGrpSpPr>
              <a:grpSpLocks/>
            </p:cNvGrpSpPr>
            <p:nvPr/>
          </p:nvGrpSpPr>
          <p:grpSpPr bwMode="auto">
            <a:xfrm flipH="1" flipV="1">
              <a:off x="4021" y="879"/>
              <a:ext cx="152" cy="513"/>
              <a:chOff x="2776" y="1167"/>
              <a:chExt cx="152" cy="513"/>
            </a:xfrm>
          </p:grpSpPr>
          <p:sp>
            <p:nvSpPr>
              <p:cNvPr id="723335" name="Line 391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336" name="Freeform 392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7909" name="Group 393"/>
            <p:cNvGrpSpPr>
              <a:grpSpLocks/>
            </p:cNvGrpSpPr>
            <p:nvPr/>
          </p:nvGrpSpPr>
          <p:grpSpPr bwMode="auto">
            <a:xfrm>
              <a:off x="3997" y="740"/>
              <a:ext cx="777" cy="133"/>
              <a:chOff x="2928" y="1028"/>
              <a:chExt cx="777" cy="133"/>
            </a:xfrm>
          </p:grpSpPr>
          <p:sp>
            <p:nvSpPr>
              <p:cNvPr id="723338" name="Line 394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339" name="Freeform 395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23340" name="Oval 396"/>
            <p:cNvSpPr>
              <a:spLocks noChangeAspect="1" noChangeArrowheads="1"/>
            </p:cNvSpPr>
            <p:nvPr/>
          </p:nvSpPr>
          <p:spPr bwMode="auto">
            <a:xfrm>
              <a:off x="3949" y="816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4500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7911" name="Group 397"/>
            <p:cNvGrpSpPr>
              <a:grpSpLocks/>
            </p:cNvGrpSpPr>
            <p:nvPr/>
          </p:nvGrpSpPr>
          <p:grpSpPr bwMode="auto">
            <a:xfrm>
              <a:off x="4003" y="1403"/>
              <a:ext cx="777" cy="523"/>
              <a:chOff x="2934" y="1691"/>
              <a:chExt cx="777" cy="523"/>
            </a:xfrm>
          </p:grpSpPr>
          <p:sp>
            <p:nvSpPr>
              <p:cNvPr id="723342" name="Line 398"/>
              <p:cNvSpPr>
                <a:spLocks noChangeAspect="1" noChangeShapeType="1"/>
              </p:cNvSpPr>
              <p:nvPr/>
            </p:nvSpPr>
            <p:spPr bwMode="auto">
              <a:xfrm rot="3635357">
                <a:off x="3104" y="199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343" name="Freeform 399"/>
              <p:cNvSpPr>
                <a:spLocks/>
              </p:cNvSpPr>
              <p:nvPr/>
            </p:nvSpPr>
            <p:spPr bwMode="auto">
              <a:xfrm>
                <a:off x="2934" y="1691"/>
                <a:ext cx="777" cy="523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23344" name="Text Box 400"/>
            <p:cNvSpPr txBox="1">
              <a:spLocks noChangeArrowheads="1"/>
            </p:cNvSpPr>
            <p:nvPr/>
          </p:nvSpPr>
          <p:spPr bwMode="auto">
            <a:xfrm>
              <a:off x="3825" y="6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23345" name="Text Box 401"/>
            <p:cNvSpPr txBox="1">
              <a:spLocks noChangeArrowheads="1"/>
            </p:cNvSpPr>
            <p:nvPr/>
          </p:nvSpPr>
          <p:spPr bwMode="auto">
            <a:xfrm>
              <a:off x="4781" y="6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723346" name="Text Box 402"/>
            <p:cNvSpPr txBox="1">
              <a:spLocks noChangeArrowheads="1"/>
            </p:cNvSpPr>
            <p:nvPr/>
          </p:nvSpPr>
          <p:spPr bwMode="auto">
            <a:xfrm>
              <a:off x="3837" y="19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723347" name="Text Box 403"/>
            <p:cNvSpPr txBox="1">
              <a:spLocks noChangeArrowheads="1"/>
            </p:cNvSpPr>
            <p:nvPr/>
          </p:nvSpPr>
          <p:spPr bwMode="auto">
            <a:xfrm>
              <a:off x="3788" y="12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723348" name="Text Box 404"/>
            <p:cNvSpPr txBox="1">
              <a:spLocks noChangeArrowheads="1"/>
            </p:cNvSpPr>
            <p:nvPr/>
          </p:nvSpPr>
          <p:spPr bwMode="auto">
            <a:xfrm>
              <a:off x="4793" y="134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</a:p>
          </p:txBody>
        </p:sp>
        <p:grpSp>
          <p:nvGrpSpPr>
            <p:cNvPr id="37917" name="Group 405"/>
            <p:cNvGrpSpPr>
              <a:grpSpLocks/>
            </p:cNvGrpSpPr>
            <p:nvPr/>
          </p:nvGrpSpPr>
          <p:grpSpPr bwMode="auto">
            <a:xfrm>
              <a:off x="4789" y="1276"/>
              <a:ext cx="777" cy="133"/>
              <a:chOff x="2928" y="1028"/>
              <a:chExt cx="777" cy="133"/>
            </a:xfrm>
          </p:grpSpPr>
          <p:sp>
            <p:nvSpPr>
              <p:cNvPr id="723350" name="Line 406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351" name="Freeform 407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7918" name="Group 408"/>
            <p:cNvGrpSpPr>
              <a:grpSpLocks/>
            </p:cNvGrpSpPr>
            <p:nvPr/>
          </p:nvGrpSpPr>
          <p:grpSpPr bwMode="auto">
            <a:xfrm>
              <a:off x="4005" y="1808"/>
              <a:ext cx="777" cy="133"/>
              <a:chOff x="2928" y="1028"/>
              <a:chExt cx="777" cy="133"/>
            </a:xfrm>
          </p:grpSpPr>
          <p:sp>
            <p:nvSpPr>
              <p:cNvPr id="723353" name="Line 409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354" name="Freeform 410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7919" name="Group 411"/>
            <p:cNvGrpSpPr>
              <a:grpSpLocks/>
            </p:cNvGrpSpPr>
            <p:nvPr/>
          </p:nvGrpSpPr>
          <p:grpSpPr bwMode="auto">
            <a:xfrm flipH="1" flipV="1">
              <a:off x="3993" y="1940"/>
              <a:ext cx="777" cy="133"/>
              <a:chOff x="2928" y="1028"/>
              <a:chExt cx="777" cy="133"/>
            </a:xfrm>
          </p:grpSpPr>
          <p:sp>
            <p:nvSpPr>
              <p:cNvPr id="723356" name="Line 412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357" name="Freeform 413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7920" name="Group 414"/>
            <p:cNvGrpSpPr>
              <a:grpSpLocks/>
            </p:cNvGrpSpPr>
            <p:nvPr/>
          </p:nvGrpSpPr>
          <p:grpSpPr bwMode="auto">
            <a:xfrm flipH="1" flipV="1">
              <a:off x="4009" y="1404"/>
              <a:ext cx="777" cy="133"/>
              <a:chOff x="2928" y="1028"/>
              <a:chExt cx="777" cy="133"/>
            </a:xfrm>
          </p:grpSpPr>
          <p:sp>
            <p:nvSpPr>
              <p:cNvPr id="723359" name="Line 415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360" name="Freeform 416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7921" name="Group 417"/>
            <p:cNvGrpSpPr>
              <a:grpSpLocks/>
            </p:cNvGrpSpPr>
            <p:nvPr/>
          </p:nvGrpSpPr>
          <p:grpSpPr bwMode="auto">
            <a:xfrm flipV="1">
              <a:off x="3841" y="1423"/>
              <a:ext cx="152" cy="513"/>
              <a:chOff x="2776" y="1167"/>
              <a:chExt cx="152" cy="513"/>
            </a:xfrm>
          </p:grpSpPr>
          <p:sp>
            <p:nvSpPr>
              <p:cNvPr id="723362" name="Line 418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363" name="Freeform 419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7922" name="Group 420"/>
            <p:cNvGrpSpPr>
              <a:grpSpLocks/>
            </p:cNvGrpSpPr>
            <p:nvPr/>
          </p:nvGrpSpPr>
          <p:grpSpPr bwMode="auto">
            <a:xfrm flipH="1" flipV="1">
              <a:off x="4781" y="879"/>
              <a:ext cx="152" cy="513"/>
              <a:chOff x="2776" y="1167"/>
              <a:chExt cx="152" cy="513"/>
            </a:xfrm>
          </p:grpSpPr>
          <p:sp>
            <p:nvSpPr>
              <p:cNvPr id="723365" name="Line 421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366" name="Freeform 422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7923" name="Group 423"/>
            <p:cNvGrpSpPr>
              <a:grpSpLocks/>
            </p:cNvGrpSpPr>
            <p:nvPr/>
          </p:nvGrpSpPr>
          <p:grpSpPr bwMode="auto">
            <a:xfrm>
              <a:off x="4774" y="1397"/>
              <a:ext cx="764" cy="543"/>
              <a:chOff x="3696" y="1680"/>
              <a:chExt cx="764" cy="543"/>
            </a:xfrm>
          </p:grpSpPr>
          <p:sp>
            <p:nvSpPr>
              <p:cNvPr id="723368" name="Line 424"/>
              <p:cNvSpPr>
                <a:spLocks noChangeAspect="1" noChangeShapeType="1"/>
              </p:cNvSpPr>
              <p:nvPr/>
            </p:nvSpPr>
            <p:spPr bwMode="auto">
              <a:xfrm rot="4334049">
                <a:off x="3989" y="2106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369" name="Freeform 425"/>
              <p:cNvSpPr>
                <a:spLocks/>
              </p:cNvSpPr>
              <p:nvPr/>
            </p:nvSpPr>
            <p:spPr bwMode="auto">
              <a:xfrm>
                <a:off x="3696" y="168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7924" name="Group 426"/>
            <p:cNvGrpSpPr>
              <a:grpSpLocks/>
            </p:cNvGrpSpPr>
            <p:nvPr/>
          </p:nvGrpSpPr>
          <p:grpSpPr bwMode="auto">
            <a:xfrm>
              <a:off x="4795" y="882"/>
              <a:ext cx="764" cy="543"/>
              <a:chOff x="3726" y="1170"/>
              <a:chExt cx="764" cy="543"/>
            </a:xfrm>
          </p:grpSpPr>
          <p:sp>
            <p:nvSpPr>
              <p:cNvPr id="723371" name="Line 427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4304" y="1379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23372" name="Freeform 428"/>
              <p:cNvSpPr>
                <a:spLocks/>
              </p:cNvSpPr>
              <p:nvPr/>
            </p:nvSpPr>
            <p:spPr bwMode="auto">
              <a:xfrm rot="10800000" flipH="1">
                <a:off x="3726" y="117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23373" name="Text Box 429"/>
            <p:cNvSpPr txBox="1">
              <a:spLocks noChangeArrowheads="1"/>
            </p:cNvSpPr>
            <p:nvPr/>
          </p:nvSpPr>
          <p:spPr bwMode="auto">
            <a:xfrm>
              <a:off x="4773" y="192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6</a:t>
              </a:r>
            </a:p>
          </p:txBody>
        </p:sp>
        <p:sp>
          <p:nvSpPr>
            <p:cNvPr id="723374" name="Text Box 430"/>
            <p:cNvSpPr txBox="1">
              <a:spLocks noChangeArrowheads="1"/>
            </p:cNvSpPr>
            <p:nvPr/>
          </p:nvSpPr>
          <p:spPr bwMode="auto">
            <a:xfrm>
              <a:off x="5573" y="130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723375" name="Oval 431"/>
            <p:cNvSpPr>
              <a:spLocks noChangeAspect="1" noChangeArrowheads="1"/>
            </p:cNvSpPr>
            <p:nvPr/>
          </p:nvSpPr>
          <p:spPr bwMode="auto">
            <a:xfrm>
              <a:off x="3949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376" name="Oval 432"/>
            <p:cNvSpPr>
              <a:spLocks noChangeAspect="1" noChangeArrowheads="1"/>
            </p:cNvSpPr>
            <p:nvPr/>
          </p:nvSpPr>
          <p:spPr bwMode="auto">
            <a:xfrm>
              <a:off x="3949" y="187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377" name="Oval 433"/>
            <p:cNvSpPr>
              <a:spLocks noChangeAspect="1" noChangeArrowheads="1"/>
            </p:cNvSpPr>
            <p:nvPr/>
          </p:nvSpPr>
          <p:spPr bwMode="auto">
            <a:xfrm>
              <a:off x="4717" y="816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378" name="Oval 434"/>
            <p:cNvSpPr>
              <a:spLocks noChangeAspect="1" noChangeArrowheads="1"/>
            </p:cNvSpPr>
            <p:nvPr/>
          </p:nvSpPr>
          <p:spPr bwMode="auto">
            <a:xfrm>
              <a:off x="4717" y="187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379" name="Oval 435"/>
            <p:cNvSpPr>
              <a:spLocks noChangeAspect="1" noChangeArrowheads="1"/>
            </p:cNvSpPr>
            <p:nvPr/>
          </p:nvSpPr>
          <p:spPr bwMode="auto">
            <a:xfrm>
              <a:off x="4717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23380" name="Oval 436"/>
            <p:cNvSpPr>
              <a:spLocks noChangeAspect="1" noChangeArrowheads="1"/>
            </p:cNvSpPr>
            <p:nvPr/>
          </p:nvSpPr>
          <p:spPr bwMode="auto">
            <a:xfrm>
              <a:off x="5485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64" name="Oval 111"/>
          <p:cNvSpPr>
            <a:spLocks noChangeAspect="1" noChangeArrowheads="1"/>
          </p:cNvSpPr>
          <p:nvPr/>
        </p:nvSpPr>
        <p:spPr bwMode="auto">
          <a:xfrm>
            <a:off x="2416175" y="4951413"/>
            <a:ext cx="136525" cy="1365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46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7" name="Group 5"/>
          <p:cNvGrpSpPr>
            <a:grpSpLocks/>
          </p:cNvGrpSpPr>
          <p:nvPr/>
        </p:nvGrpSpPr>
        <p:grpSpPr bwMode="auto">
          <a:xfrm>
            <a:off x="3130550" y="1344613"/>
            <a:ext cx="258763" cy="2233612"/>
            <a:chOff x="2076" y="855"/>
            <a:chExt cx="163" cy="1407"/>
          </a:xfrm>
        </p:grpSpPr>
        <p:sp>
          <p:nvSpPr>
            <p:cNvPr id="747526" name="Rectangle 6"/>
            <p:cNvSpPr>
              <a:spLocks noChangeAspect="1" noChangeArrowheads="1"/>
            </p:cNvSpPr>
            <p:nvPr/>
          </p:nvSpPr>
          <p:spPr bwMode="auto">
            <a:xfrm>
              <a:off x="2076" y="855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527" name="Oval 7"/>
            <p:cNvSpPr>
              <a:spLocks noChangeAspect="1" noChangeArrowheads="1"/>
            </p:cNvSpPr>
            <p:nvPr/>
          </p:nvSpPr>
          <p:spPr bwMode="auto">
            <a:xfrm>
              <a:off x="2117" y="1721"/>
              <a:ext cx="86" cy="8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528" name="Oval 8"/>
            <p:cNvSpPr>
              <a:spLocks noChangeAspect="1" noChangeArrowheads="1"/>
            </p:cNvSpPr>
            <p:nvPr/>
          </p:nvSpPr>
          <p:spPr bwMode="auto">
            <a:xfrm>
              <a:off x="2116" y="2131"/>
              <a:ext cx="86" cy="8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9939" name="Group 10"/>
          <p:cNvGrpSpPr>
            <a:grpSpLocks/>
          </p:cNvGrpSpPr>
          <p:nvPr/>
        </p:nvGrpSpPr>
        <p:grpSpPr bwMode="auto">
          <a:xfrm>
            <a:off x="730250" y="838200"/>
            <a:ext cx="2230438" cy="2752725"/>
            <a:chOff x="460" y="528"/>
            <a:chExt cx="1405" cy="1734"/>
          </a:xfrm>
        </p:grpSpPr>
        <p:grpSp>
          <p:nvGrpSpPr>
            <p:cNvPr id="40063" name="Group 11"/>
            <p:cNvGrpSpPr>
              <a:grpSpLocks/>
            </p:cNvGrpSpPr>
            <p:nvPr/>
          </p:nvGrpSpPr>
          <p:grpSpPr bwMode="auto">
            <a:xfrm>
              <a:off x="460" y="857"/>
              <a:ext cx="1405" cy="1405"/>
              <a:chOff x="460" y="857"/>
              <a:chExt cx="1405" cy="1405"/>
            </a:xfrm>
          </p:grpSpPr>
          <p:sp>
            <p:nvSpPr>
              <p:cNvPr id="747532" name="Oval 1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33" name="Rectangle 1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460" y="857"/>
                <a:ext cx="1405" cy="140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34" name="Oval 1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35" name="Oval 1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36" name="Oval 1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310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37" name="Oval 1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38" name="Oval 1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723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39" name="Oval 1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213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40" name="Oval 2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41" name="Oval 2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517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42" name="Oval 2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43" name="Oval 2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44" name="Oval 2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213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45" name="Oval 2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46" name="Oval 2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47" name="Oval 2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48" name="Oval 2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49" name="Oval 2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50" name="Oval 3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517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51" name="Oval 3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52" name="Oval 3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929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53" name="Oval 3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54" name="Oval 3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55" name="Oval 3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56" name="Oval 3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57" name="Oval 3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58" name="Oval 3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59" name="Oval 3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60" name="Oval 4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104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61" name="Oval 4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62" name="Oval 4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63" name="Oval 4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64" name="Oval 4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65" name="Oval 4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104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66" name="Oval 4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67" name="Oval 4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68" name="Oval 4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47569" name="Text Box 49"/>
            <p:cNvSpPr txBox="1">
              <a:spLocks noChangeArrowheads="1"/>
            </p:cNvSpPr>
            <p:nvPr/>
          </p:nvSpPr>
          <p:spPr bwMode="auto">
            <a:xfrm>
              <a:off x="1022" y="528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sp>
        <p:nvSpPr>
          <p:cNvPr id="747571" name="Text Box 51"/>
          <p:cNvSpPr txBox="1">
            <a:spLocks noChangeArrowheads="1"/>
          </p:cNvSpPr>
          <p:nvPr/>
        </p:nvSpPr>
        <p:spPr bwMode="auto">
          <a:xfrm>
            <a:off x="2162175" y="887413"/>
            <a:ext cx="161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(1+c).*t</a:t>
            </a:r>
            <a:r>
              <a:rPr lang="en-US" sz="2400" b="1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24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./q</a:t>
            </a:r>
          </a:p>
        </p:txBody>
      </p:sp>
      <p:grpSp>
        <p:nvGrpSpPr>
          <p:cNvPr id="39941" name="Group 52"/>
          <p:cNvGrpSpPr>
            <a:grpSpLocks/>
          </p:cNvGrpSpPr>
          <p:nvPr/>
        </p:nvGrpSpPr>
        <p:grpSpPr bwMode="auto">
          <a:xfrm>
            <a:off x="992188" y="3903663"/>
            <a:ext cx="258762" cy="2233612"/>
            <a:chOff x="2601" y="773"/>
            <a:chExt cx="163" cy="1407"/>
          </a:xfrm>
        </p:grpSpPr>
        <p:sp>
          <p:nvSpPr>
            <p:cNvPr id="747573" name="Oval 53"/>
            <p:cNvSpPr>
              <a:spLocks noChangeAspect="1" noChangeArrowheads="1"/>
            </p:cNvSpPr>
            <p:nvPr/>
          </p:nvSpPr>
          <p:spPr bwMode="auto">
            <a:xfrm>
              <a:off x="2642" y="1226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574" name="Rectangle 54"/>
            <p:cNvSpPr>
              <a:spLocks noChangeAspect="1" noChangeArrowheads="1"/>
            </p:cNvSpPr>
            <p:nvPr/>
          </p:nvSpPr>
          <p:spPr bwMode="auto">
            <a:xfrm>
              <a:off x="2601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575" name="Oval 55"/>
            <p:cNvSpPr>
              <a:spLocks noChangeAspect="1" noChangeArrowheads="1"/>
            </p:cNvSpPr>
            <p:nvPr/>
          </p:nvSpPr>
          <p:spPr bwMode="auto">
            <a:xfrm>
              <a:off x="264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576" name="Oval 56"/>
            <p:cNvSpPr>
              <a:spLocks noChangeAspect="1" noChangeArrowheads="1"/>
            </p:cNvSpPr>
            <p:nvPr/>
          </p:nvSpPr>
          <p:spPr bwMode="auto">
            <a:xfrm>
              <a:off x="2642" y="814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577" name="Oval 57"/>
            <p:cNvSpPr>
              <a:spLocks noChangeAspect="1" noChangeArrowheads="1"/>
            </p:cNvSpPr>
            <p:nvPr/>
          </p:nvSpPr>
          <p:spPr bwMode="auto">
            <a:xfrm>
              <a:off x="264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578" name="Oval 58"/>
            <p:cNvSpPr>
              <a:spLocks noChangeAspect="1" noChangeArrowheads="1"/>
            </p:cNvSpPr>
            <p:nvPr/>
          </p:nvSpPr>
          <p:spPr bwMode="auto">
            <a:xfrm>
              <a:off x="2642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579" name="Oval 59"/>
            <p:cNvSpPr>
              <a:spLocks noChangeAspect="1" noChangeArrowheads="1"/>
            </p:cNvSpPr>
            <p:nvPr/>
          </p:nvSpPr>
          <p:spPr bwMode="auto">
            <a:xfrm>
              <a:off x="264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580" name="Oval 60"/>
            <p:cNvSpPr>
              <a:spLocks noChangeAspect="1" noChangeArrowheads="1"/>
            </p:cNvSpPr>
            <p:nvPr/>
          </p:nvSpPr>
          <p:spPr bwMode="auto">
            <a:xfrm>
              <a:off x="264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9942" name="Group 61"/>
          <p:cNvGrpSpPr>
            <a:grpSpLocks/>
          </p:cNvGrpSpPr>
          <p:nvPr/>
        </p:nvGrpSpPr>
        <p:grpSpPr bwMode="auto">
          <a:xfrm>
            <a:off x="733425" y="3903663"/>
            <a:ext cx="258763" cy="2233612"/>
            <a:chOff x="1976" y="773"/>
            <a:chExt cx="163" cy="1407"/>
          </a:xfrm>
        </p:grpSpPr>
        <p:sp>
          <p:nvSpPr>
            <p:cNvPr id="747582" name="Rectangle 62"/>
            <p:cNvSpPr>
              <a:spLocks noChangeAspect="1" noChangeArrowheads="1"/>
            </p:cNvSpPr>
            <p:nvPr/>
          </p:nvSpPr>
          <p:spPr bwMode="auto">
            <a:xfrm>
              <a:off x="1976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0047" name="Group 63"/>
            <p:cNvGrpSpPr>
              <a:grpSpLocks/>
            </p:cNvGrpSpPr>
            <p:nvPr/>
          </p:nvGrpSpPr>
          <p:grpSpPr bwMode="auto">
            <a:xfrm>
              <a:off x="2017" y="814"/>
              <a:ext cx="86" cy="1324"/>
              <a:chOff x="2017" y="814"/>
              <a:chExt cx="86" cy="1324"/>
            </a:xfrm>
          </p:grpSpPr>
          <p:sp>
            <p:nvSpPr>
              <p:cNvPr id="747584" name="Oval 64"/>
              <p:cNvSpPr>
                <a:spLocks noChangeAspect="1" noChangeArrowheads="1"/>
              </p:cNvSpPr>
              <p:nvPr/>
            </p:nvSpPr>
            <p:spPr bwMode="auto">
              <a:xfrm>
                <a:off x="2017" y="122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85" name="Oval 65"/>
              <p:cNvSpPr>
                <a:spLocks noChangeAspect="1" noChangeArrowheads="1"/>
              </p:cNvSpPr>
              <p:nvPr/>
            </p:nvSpPr>
            <p:spPr bwMode="auto">
              <a:xfrm>
                <a:off x="2017" y="184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86" name="Oval 66"/>
              <p:cNvSpPr>
                <a:spLocks noChangeAspect="1" noChangeArrowheads="1"/>
              </p:cNvSpPr>
              <p:nvPr/>
            </p:nvSpPr>
            <p:spPr bwMode="auto">
              <a:xfrm>
                <a:off x="2017" y="81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87" name="Oval 67"/>
              <p:cNvSpPr>
                <a:spLocks noChangeAspect="1" noChangeArrowheads="1"/>
              </p:cNvSpPr>
              <p:nvPr/>
            </p:nvSpPr>
            <p:spPr bwMode="auto">
              <a:xfrm>
                <a:off x="2017" y="102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88" name="Oval 68"/>
              <p:cNvSpPr>
                <a:spLocks noChangeAspect="1" noChangeArrowheads="1"/>
              </p:cNvSpPr>
              <p:nvPr/>
            </p:nvSpPr>
            <p:spPr bwMode="auto">
              <a:xfrm>
                <a:off x="2017" y="1433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89" name="Oval 69"/>
              <p:cNvSpPr>
                <a:spLocks noChangeAspect="1" noChangeArrowheads="1"/>
              </p:cNvSpPr>
              <p:nvPr/>
            </p:nvSpPr>
            <p:spPr bwMode="auto">
              <a:xfrm>
                <a:off x="2017" y="163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590" name="Oval 70"/>
              <p:cNvSpPr>
                <a:spLocks noChangeAspect="1" noChangeArrowheads="1"/>
              </p:cNvSpPr>
              <p:nvPr/>
            </p:nvSpPr>
            <p:spPr bwMode="auto">
              <a:xfrm>
                <a:off x="2017" y="205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747591" name="Rectangle 71"/>
          <p:cNvSpPr>
            <a:spLocks noChangeArrowheads="1"/>
          </p:cNvSpPr>
          <p:nvPr/>
        </p:nvSpPr>
        <p:spPr bwMode="auto">
          <a:xfrm>
            <a:off x="244475" y="47371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</a:p>
        </p:txBody>
      </p:sp>
      <p:grpSp>
        <p:nvGrpSpPr>
          <p:cNvPr id="39944" name="Group 72"/>
          <p:cNvGrpSpPr>
            <a:grpSpLocks/>
          </p:cNvGrpSpPr>
          <p:nvPr/>
        </p:nvGrpSpPr>
        <p:grpSpPr bwMode="auto">
          <a:xfrm>
            <a:off x="1252538" y="3903663"/>
            <a:ext cx="258762" cy="2233612"/>
            <a:chOff x="789" y="2467"/>
            <a:chExt cx="163" cy="1407"/>
          </a:xfrm>
        </p:grpSpPr>
        <p:sp>
          <p:nvSpPr>
            <p:cNvPr id="747593" name="Oval 73"/>
            <p:cNvSpPr>
              <a:spLocks noChangeAspect="1" noChangeArrowheads="1"/>
            </p:cNvSpPr>
            <p:nvPr/>
          </p:nvSpPr>
          <p:spPr bwMode="auto">
            <a:xfrm>
              <a:off x="830" y="29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594" name="Rectangle 74"/>
            <p:cNvSpPr>
              <a:spLocks noChangeAspect="1" noChangeArrowheads="1"/>
            </p:cNvSpPr>
            <p:nvPr/>
          </p:nvSpPr>
          <p:spPr bwMode="auto">
            <a:xfrm>
              <a:off x="789" y="2467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595" name="Oval 75"/>
            <p:cNvSpPr>
              <a:spLocks noChangeAspect="1" noChangeArrowheads="1"/>
            </p:cNvSpPr>
            <p:nvPr/>
          </p:nvSpPr>
          <p:spPr bwMode="auto">
            <a:xfrm>
              <a:off x="830" y="3539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596" name="Oval 76"/>
            <p:cNvSpPr>
              <a:spLocks noChangeAspect="1" noChangeArrowheads="1"/>
            </p:cNvSpPr>
            <p:nvPr/>
          </p:nvSpPr>
          <p:spPr bwMode="auto">
            <a:xfrm>
              <a:off x="830" y="250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597" name="Oval 77"/>
            <p:cNvSpPr>
              <a:spLocks noChangeAspect="1" noChangeArrowheads="1"/>
            </p:cNvSpPr>
            <p:nvPr/>
          </p:nvSpPr>
          <p:spPr bwMode="auto">
            <a:xfrm>
              <a:off x="830" y="2714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598" name="Oval 78"/>
            <p:cNvSpPr>
              <a:spLocks noChangeAspect="1" noChangeArrowheads="1"/>
            </p:cNvSpPr>
            <p:nvPr/>
          </p:nvSpPr>
          <p:spPr bwMode="auto">
            <a:xfrm>
              <a:off x="830" y="3127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599" name="Oval 79"/>
            <p:cNvSpPr>
              <a:spLocks noChangeAspect="1" noChangeArrowheads="1"/>
            </p:cNvSpPr>
            <p:nvPr/>
          </p:nvSpPr>
          <p:spPr bwMode="auto">
            <a:xfrm>
              <a:off x="830" y="33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00" name="Oval 80"/>
            <p:cNvSpPr>
              <a:spLocks noChangeAspect="1" noChangeArrowheads="1"/>
            </p:cNvSpPr>
            <p:nvPr/>
          </p:nvSpPr>
          <p:spPr bwMode="auto">
            <a:xfrm>
              <a:off x="830" y="374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9945" name="Group 81"/>
          <p:cNvGrpSpPr>
            <a:grpSpLocks/>
          </p:cNvGrpSpPr>
          <p:nvPr/>
        </p:nvGrpSpPr>
        <p:grpSpPr bwMode="auto">
          <a:xfrm>
            <a:off x="1511300" y="3903663"/>
            <a:ext cx="258763" cy="2233612"/>
            <a:chOff x="952" y="2459"/>
            <a:chExt cx="163" cy="1407"/>
          </a:xfrm>
        </p:grpSpPr>
        <p:sp>
          <p:nvSpPr>
            <p:cNvPr id="747602" name="Oval 82"/>
            <p:cNvSpPr>
              <a:spLocks noChangeAspect="1" noChangeArrowheads="1"/>
            </p:cNvSpPr>
            <p:nvPr/>
          </p:nvSpPr>
          <p:spPr bwMode="auto">
            <a:xfrm>
              <a:off x="993" y="291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03" name="Rectangle 83"/>
            <p:cNvSpPr>
              <a:spLocks noChangeAspect="1" noChangeArrowheads="1"/>
            </p:cNvSpPr>
            <p:nvPr/>
          </p:nvSpPr>
          <p:spPr bwMode="auto">
            <a:xfrm>
              <a:off x="952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04" name="Oval 84"/>
            <p:cNvSpPr>
              <a:spLocks noChangeAspect="1" noChangeArrowheads="1"/>
            </p:cNvSpPr>
            <p:nvPr/>
          </p:nvSpPr>
          <p:spPr bwMode="auto">
            <a:xfrm>
              <a:off x="993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05" name="Oval 85"/>
            <p:cNvSpPr>
              <a:spLocks noChangeAspect="1" noChangeArrowheads="1"/>
            </p:cNvSpPr>
            <p:nvPr/>
          </p:nvSpPr>
          <p:spPr bwMode="auto">
            <a:xfrm>
              <a:off x="993" y="25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06" name="Oval 86"/>
            <p:cNvSpPr>
              <a:spLocks noChangeAspect="1" noChangeArrowheads="1"/>
            </p:cNvSpPr>
            <p:nvPr/>
          </p:nvSpPr>
          <p:spPr bwMode="auto">
            <a:xfrm>
              <a:off x="993" y="270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07" name="Oval 87"/>
            <p:cNvSpPr>
              <a:spLocks noChangeAspect="1" noChangeArrowheads="1"/>
            </p:cNvSpPr>
            <p:nvPr/>
          </p:nvSpPr>
          <p:spPr bwMode="auto">
            <a:xfrm>
              <a:off x="993" y="311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47610" name="Rectangle 90"/>
          <p:cNvSpPr>
            <a:spLocks noChangeArrowheads="1"/>
          </p:cNvSpPr>
          <p:nvPr/>
        </p:nvSpPr>
        <p:spPr bwMode="auto">
          <a:xfrm>
            <a:off x="623888" y="6040438"/>
            <a:ext cx="132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1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2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3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39947" name="Group 91"/>
          <p:cNvGrpSpPr>
            <a:grpSpLocks/>
          </p:cNvGrpSpPr>
          <p:nvPr/>
        </p:nvGrpSpPr>
        <p:grpSpPr bwMode="auto">
          <a:xfrm>
            <a:off x="2297113" y="5934075"/>
            <a:ext cx="382587" cy="582613"/>
            <a:chOff x="1942" y="3738"/>
            <a:chExt cx="241" cy="367"/>
          </a:xfrm>
        </p:grpSpPr>
        <p:sp>
          <p:nvSpPr>
            <p:cNvPr id="747612" name="Oval 92"/>
            <p:cNvSpPr>
              <a:spLocks noChangeAspect="1" noChangeArrowheads="1"/>
            </p:cNvSpPr>
            <p:nvPr/>
          </p:nvSpPr>
          <p:spPr bwMode="auto">
            <a:xfrm>
              <a:off x="2017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13" name="Text Box 93"/>
            <p:cNvSpPr txBox="1">
              <a:spLocks noChangeArrowheads="1"/>
            </p:cNvSpPr>
            <p:nvPr/>
          </p:nvSpPr>
          <p:spPr bwMode="auto">
            <a:xfrm>
              <a:off x="1942" y="377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q</a:t>
              </a:r>
              <a:endPara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9948" name="Group 94"/>
          <p:cNvGrpSpPr>
            <a:grpSpLocks/>
          </p:cNvGrpSpPr>
          <p:nvPr/>
        </p:nvGrpSpPr>
        <p:grpSpPr bwMode="auto">
          <a:xfrm>
            <a:off x="2351088" y="3903663"/>
            <a:ext cx="258762" cy="2233612"/>
            <a:chOff x="1481" y="2459"/>
            <a:chExt cx="163" cy="1407"/>
          </a:xfrm>
        </p:grpSpPr>
        <p:sp>
          <p:nvSpPr>
            <p:cNvPr id="747615" name="Rectangle 95"/>
            <p:cNvSpPr>
              <a:spLocks noChangeAspect="1" noChangeArrowheads="1"/>
            </p:cNvSpPr>
            <p:nvPr/>
          </p:nvSpPr>
          <p:spPr bwMode="auto">
            <a:xfrm>
              <a:off x="1481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16" name="Oval 96"/>
            <p:cNvSpPr>
              <a:spLocks noChangeAspect="1" noChangeArrowheads="1"/>
            </p:cNvSpPr>
            <p:nvPr/>
          </p:nvSpPr>
          <p:spPr bwMode="auto">
            <a:xfrm>
              <a:off x="1522" y="2912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17" name="Oval 97"/>
            <p:cNvSpPr>
              <a:spLocks noChangeAspect="1" noChangeArrowheads="1"/>
            </p:cNvSpPr>
            <p:nvPr/>
          </p:nvSpPr>
          <p:spPr bwMode="auto">
            <a:xfrm>
              <a:off x="1522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18" name="Oval 98"/>
            <p:cNvSpPr>
              <a:spLocks noChangeAspect="1" noChangeArrowheads="1"/>
            </p:cNvSpPr>
            <p:nvPr/>
          </p:nvSpPr>
          <p:spPr bwMode="auto">
            <a:xfrm>
              <a:off x="1522" y="2500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9949" name="Group 103"/>
          <p:cNvGrpSpPr>
            <a:grpSpLocks/>
          </p:cNvGrpSpPr>
          <p:nvPr/>
        </p:nvGrpSpPr>
        <p:grpSpPr bwMode="auto">
          <a:xfrm>
            <a:off x="2919413" y="5981700"/>
            <a:ext cx="341312" cy="582613"/>
            <a:chOff x="1942" y="3738"/>
            <a:chExt cx="215" cy="367"/>
          </a:xfrm>
        </p:grpSpPr>
        <p:sp>
          <p:nvSpPr>
            <p:cNvPr id="747624" name="Oval 104"/>
            <p:cNvSpPr>
              <a:spLocks noChangeAspect="1" noChangeArrowheads="1"/>
            </p:cNvSpPr>
            <p:nvPr/>
          </p:nvSpPr>
          <p:spPr bwMode="auto">
            <a:xfrm>
              <a:off x="2017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625" name="Text Box 105"/>
            <p:cNvSpPr txBox="1">
              <a:spLocks noChangeArrowheads="1"/>
            </p:cNvSpPr>
            <p:nvPr/>
          </p:nvSpPr>
          <p:spPr bwMode="auto">
            <a:xfrm>
              <a:off x="1942" y="3778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c</a:t>
              </a:r>
              <a:endPara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9950" name="Group 106"/>
          <p:cNvGrpSpPr>
            <a:grpSpLocks/>
          </p:cNvGrpSpPr>
          <p:nvPr/>
        </p:nvGrpSpPr>
        <p:grpSpPr bwMode="auto">
          <a:xfrm>
            <a:off x="2973388" y="3900488"/>
            <a:ext cx="258762" cy="2233612"/>
            <a:chOff x="1481" y="2459"/>
            <a:chExt cx="163" cy="1407"/>
          </a:xfrm>
        </p:grpSpPr>
        <p:grpSp>
          <p:nvGrpSpPr>
            <p:cNvPr id="40009" name="Group 107"/>
            <p:cNvGrpSpPr>
              <a:grpSpLocks/>
            </p:cNvGrpSpPr>
            <p:nvPr/>
          </p:nvGrpSpPr>
          <p:grpSpPr bwMode="auto">
            <a:xfrm>
              <a:off x="1481" y="2459"/>
              <a:ext cx="163" cy="1407"/>
              <a:chOff x="1976" y="2459"/>
              <a:chExt cx="163" cy="1407"/>
            </a:xfrm>
          </p:grpSpPr>
          <p:sp>
            <p:nvSpPr>
              <p:cNvPr id="747628" name="Rectangle 108"/>
              <p:cNvSpPr>
                <a:spLocks noChangeAspect="1" noChangeArrowheads="1"/>
              </p:cNvSpPr>
              <p:nvPr/>
            </p:nvSpPr>
            <p:spPr bwMode="auto">
              <a:xfrm>
                <a:off x="1976" y="2459"/>
                <a:ext cx="163" cy="140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629" name="Oval 109"/>
              <p:cNvSpPr>
                <a:spLocks noChangeAspect="1" noChangeArrowheads="1"/>
              </p:cNvSpPr>
              <p:nvPr/>
            </p:nvSpPr>
            <p:spPr bwMode="auto">
              <a:xfrm>
                <a:off x="2017" y="291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A0055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AA0055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630" name="Oval 110"/>
              <p:cNvSpPr>
                <a:spLocks noChangeAspect="1" noChangeArrowheads="1"/>
              </p:cNvSpPr>
              <p:nvPr/>
            </p:nvSpPr>
            <p:spPr bwMode="auto">
              <a:xfrm>
                <a:off x="2017" y="3531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5500AA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631" name="Oval 111"/>
              <p:cNvSpPr>
                <a:spLocks noChangeAspect="1" noChangeArrowheads="1"/>
              </p:cNvSpPr>
              <p:nvPr/>
            </p:nvSpPr>
            <p:spPr bwMode="auto">
              <a:xfrm>
                <a:off x="2017" y="250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A0055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>
                  <a:solidFill>
                    <a:srgbClr val="AA0055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632" name="Oval 112"/>
              <p:cNvSpPr>
                <a:spLocks noChangeAspect="1" noChangeArrowheads="1"/>
              </p:cNvSpPr>
              <p:nvPr/>
            </p:nvSpPr>
            <p:spPr bwMode="auto">
              <a:xfrm>
                <a:off x="2017" y="270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500AA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5500AA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633" name="Oval 113"/>
              <p:cNvSpPr>
                <a:spLocks noChangeAspect="1" noChangeArrowheads="1"/>
              </p:cNvSpPr>
              <p:nvPr/>
            </p:nvSpPr>
            <p:spPr bwMode="auto">
              <a:xfrm>
                <a:off x="2017" y="311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FC0128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634" name="Oval 114"/>
              <p:cNvSpPr>
                <a:spLocks noChangeAspect="1" noChangeArrowheads="1"/>
              </p:cNvSpPr>
              <p:nvPr/>
            </p:nvSpPr>
            <p:spPr bwMode="auto">
              <a:xfrm>
                <a:off x="2017" y="332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47635" name="Oval 115"/>
            <p:cNvSpPr>
              <a:spLocks noChangeAspect="1" noChangeArrowheads="1"/>
            </p:cNvSpPr>
            <p:nvPr/>
          </p:nvSpPr>
          <p:spPr bwMode="auto">
            <a:xfrm>
              <a:off x="1521" y="373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47636" name="Rectangle 116"/>
          <p:cNvSpPr>
            <a:spLocks noChangeArrowheads="1"/>
          </p:cNvSpPr>
          <p:nvPr/>
        </p:nvSpPr>
        <p:spPr bwMode="auto">
          <a:xfrm>
            <a:off x="2909888" y="5913438"/>
            <a:ext cx="376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</a:t>
            </a:r>
          </a:p>
        </p:txBody>
      </p:sp>
      <p:sp>
        <p:nvSpPr>
          <p:cNvPr id="747637" name="Rectangle 117"/>
          <p:cNvSpPr>
            <a:spLocks noChangeArrowheads="1"/>
          </p:cNvSpPr>
          <p:nvPr/>
        </p:nvSpPr>
        <p:spPr bwMode="auto">
          <a:xfrm>
            <a:off x="2566988" y="731838"/>
            <a:ext cx="376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</a:t>
            </a:r>
          </a:p>
        </p:txBody>
      </p:sp>
      <p:sp>
        <p:nvSpPr>
          <p:cNvPr id="747638" name="Rectangle 118"/>
          <p:cNvSpPr>
            <a:spLocks noChangeArrowheads="1"/>
          </p:cNvSpPr>
          <p:nvPr/>
        </p:nvSpPr>
        <p:spPr bwMode="auto">
          <a:xfrm>
            <a:off x="4311650" y="3763963"/>
            <a:ext cx="4832350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64" tIns="46033" rIns="92064" bIns="46033"/>
          <a:lstStyle/>
          <a:p>
            <a:pPr marL="342900" indent="-342900" defTabSz="9144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SzPct val="125000"/>
              <a:buFontTx/>
              <a:buChar char="•"/>
              <a:defRPr/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000" b="1" dirty="0">
                <a:solidFill>
                  <a:schemeClr val="accent6"/>
                </a:solidFill>
                <a:latin typeface="Arial" charset="0"/>
                <a:ea typeface="ＭＳ Ｐゴシック" charset="0"/>
                <a:cs typeface="ＭＳ Ｐゴシック" charset="0"/>
              </a:rPr>
              <a:t> 4th </a:t>
            </a: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neighbors, divide by number of paths to these nodes: </a:t>
            </a:r>
            <a:r>
              <a:rPr lang="en-US" sz="2000" b="1" dirty="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(1+c).*t</a:t>
            </a:r>
            <a:r>
              <a:rPr lang="en-US" sz="2000" b="1" baseline="-25000" dirty="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2000" b="1" dirty="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./q = w</a:t>
            </a:r>
          </a:p>
        </p:txBody>
      </p:sp>
      <p:sp>
        <p:nvSpPr>
          <p:cNvPr id="747641" name="Oval 121"/>
          <p:cNvSpPr>
            <a:spLocks noChangeAspect="1" noChangeArrowheads="1"/>
          </p:cNvSpPr>
          <p:nvPr/>
        </p:nvSpPr>
        <p:spPr bwMode="auto">
          <a:xfrm>
            <a:off x="4803775" y="3046413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9955" name="Group 289"/>
          <p:cNvGrpSpPr>
            <a:grpSpLocks/>
          </p:cNvGrpSpPr>
          <p:nvPr/>
        </p:nvGrpSpPr>
        <p:grpSpPr bwMode="auto">
          <a:xfrm>
            <a:off x="5908675" y="1066800"/>
            <a:ext cx="3235325" cy="2493963"/>
            <a:chOff x="3722" y="672"/>
            <a:chExt cx="2038" cy="1571"/>
          </a:xfrm>
        </p:grpSpPr>
        <p:grpSp>
          <p:nvGrpSpPr>
            <p:cNvPr id="39956" name="Group 236"/>
            <p:cNvGrpSpPr>
              <a:grpSpLocks/>
            </p:cNvGrpSpPr>
            <p:nvPr/>
          </p:nvGrpSpPr>
          <p:grpSpPr bwMode="auto">
            <a:xfrm>
              <a:off x="3722" y="875"/>
              <a:ext cx="1047" cy="1368"/>
              <a:chOff x="3486" y="875"/>
              <a:chExt cx="1047" cy="1368"/>
            </a:xfrm>
          </p:grpSpPr>
          <p:sp>
            <p:nvSpPr>
              <p:cNvPr id="747757" name="Freeform 237"/>
              <p:cNvSpPr>
                <a:spLocks/>
              </p:cNvSpPr>
              <p:nvPr/>
            </p:nvSpPr>
            <p:spPr bwMode="auto">
              <a:xfrm>
                <a:off x="3486" y="875"/>
                <a:ext cx="1047" cy="1368"/>
              </a:xfrm>
              <a:custGeom>
                <a:avLst/>
                <a:gdLst>
                  <a:gd name="T0" fmla="*/ 269 w 1047"/>
                  <a:gd name="T1" fmla="*/ 0 h 1368"/>
                  <a:gd name="T2" fmla="*/ 13 w 1047"/>
                  <a:gd name="T3" fmla="*/ 437 h 1368"/>
                  <a:gd name="T4" fmla="*/ 194 w 1047"/>
                  <a:gd name="T5" fmla="*/ 1258 h 1368"/>
                  <a:gd name="T6" fmla="*/ 1047 w 1047"/>
                  <a:gd name="T7" fmla="*/ 1098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7" h="1368">
                    <a:moveTo>
                      <a:pt x="269" y="0"/>
                    </a:moveTo>
                    <a:cubicBezTo>
                      <a:pt x="226" y="73"/>
                      <a:pt x="26" y="227"/>
                      <a:pt x="13" y="437"/>
                    </a:cubicBezTo>
                    <a:cubicBezTo>
                      <a:pt x="0" y="647"/>
                      <a:pt x="22" y="1148"/>
                      <a:pt x="194" y="1258"/>
                    </a:cubicBezTo>
                    <a:cubicBezTo>
                      <a:pt x="366" y="1368"/>
                      <a:pt x="870" y="1131"/>
                      <a:pt x="1047" y="1098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758" name="Line 238"/>
              <p:cNvSpPr>
                <a:spLocks noChangeAspect="1" noChangeShapeType="1"/>
              </p:cNvSpPr>
              <p:nvPr/>
            </p:nvSpPr>
            <p:spPr bwMode="auto">
              <a:xfrm rot="19744468" flipH="1">
                <a:off x="3614" y="2018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9957" name="Group 239"/>
            <p:cNvGrpSpPr>
              <a:grpSpLocks/>
            </p:cNvGrpSpPr>
            <p:nvPr/>
          </p:nvGrpSpPr>
          <p:grpSpPr bwMode="auto">
            <a:xfrm>
              <a:off x="3845" y="879"/>
              <a:ext cx="152" cy="513"/>
              <a:chOff x="2776" y="1167"/>
              <a:chExt cx="152" cy="513"/>
            </a:xfrm>
          </p:grpSpPr>
          <p:sp>
            <p:nvSpPr>
              <p:cNvPr id="747760" name="Line 240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761" name="Freeform 241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9958" name="Group 242"/>
            <p:cNvGrpSpPr>
              <a:grpSpLocks/>
            </p:cNvGrpSpPr>
            <p:nvPr/>
          </p:nvGrpSpPr>
          <p:grpSpPr bwMode="auto">
            <a:xfrm flipH="1" flipV="1">
              <a:off x="4021" y="879"/>
              <a:ext cx="152" cy="513"/>
              <a:chOff x="2776" y="1167"/>
              <a:chExt cx="152" cy="513"/>
            </a:xfrm>
          </p:grpSpPr>
          <p:sp>
            <p:nvSpPr>
              <p:cNvPr id="747763" name="Line 243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764" name="Freeform 244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9959" name="Group 245"/>
            <p:cNvGrpSpPr>
              <a:grpSpLocks/>
            </p:cNvGrpSpPr>
            <p:nvPr/>
          </p:nvGrpSpPr>
          <p:grpSpPr bwMode="auto">
            <a:xfrm>
              <a:off x="3997" y="740"/>
              <a:ext cx="777" cy="133"/>
              <a:chOff x="2928" y="1028"/>
              <a:chExt cx="777" cy="133"/>
            </a:xfrm>
          </p:grpSpPr>
          <p:sp>
            <p:nvSpPr>
              <p:cNvPr id="747766" name="Line 246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767" name="Freeform 247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47768" name="Oval 248"/>
            <p:cNvSpPr>
              <a:spLocks noChangeAspect="1" noChangeArrowheads="1"/>
            </p:cNvSpPr>
            <p:nvPr/>
          </p:nvSpPr>
          <p:spPr bwMode="auto">
            <a:xfrm>
              <a:off x="3949" y="816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4500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9961" name="Group 249"/>
            <p:cNvGrpSpPr>
              <a:grpSpLocks/>
            </p:cNvGrpSpPr>
            <p:nvPr/>
          </p:nvGrpSpPr>
          <p:grpSpPr bwMode="auto">
            <a:xfrm>
              <a:off x="4003" y="1403"/>
              <a:ext cx="777" cy="523"/>
              <a:chOff x="2934" y="1691"/>
              <a:chExt cx="777" cy="523"/>
            </a:xfrm>
          </p:grpSpPr>
          <p:sp>
            <p:nvSpPr>
              <p:cNvPr id="747770" name="Line 250"/>
              <p:cNvSpPr>
                <a:spLocks noChangeAspect="1" noChangeShapeType="1"/>
              </p:cNvSpPr>
              <p:nvPr/>
            </p:nvSpPr>
            <p:spPr bwMode="auto">
              <a:xfrm rot="3635357">
                <a:off x="3104" y="199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771" name="Freeform 251"/>
              <p:cNvSpPr>
                <a:spLocks/>
              </p:cNvSpPr>
              <p:nvPr/>
            </p:nvSpPr>
            <p:spPr bwMode="auto">
              <a:xfrm>
                <a:off x="2934" y="1691"/>
                <a:ext cx="777" cy="523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47772" name="Text Box 252"/>
            <p:cNvSpPr txBox="1">
              <a:spLocks noChangeArrowheads="1"/>
            </p:cNvSpPr>
            <p:nvPr/>
          </p:nvSpPr>
          <p:spPr bwMode="auto">
            <a:xfrm>
              <a:off x="3825" y="6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47773" name="Text Box 253"/>
            <p:cNvSpPr txBox="1">
              <a:spLocks noChangeArrowheads="1"/>
            </p:cNvSpPr>
            <p:nvPr/>
          </p:nvSpPr>
          <p:spPr bwMode="auto">
            <a:xfrm>
              <a:off x="4781" y="6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747774" name="Text Box 254"/>
            <p:cNvSpPr txBox="1">
              <a:spLocks noChangeArrowheads="1"/>
            </p:cNvSpPr>
            <p:nvPr/>
          </p:nvSpPr>
          <p:spPr bwMode="auto">
            <a:xfrm>
              <a:off x="3837" y="19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747775" name="Text Box 255"/>
            <p:cNvSpPr txBox="1">
              <a:spLocks noChangeArrowheads="1"/>
            </p:cNvSpPr>
            <p:nvPr/>
          </p:nvSpPr>
          <p:spPr bwMode="auto">
            <a:xfrm>
              <a:off x="3788" y="12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747776" name="Text Box 256"/>
            <p:cNvSpPr txBox="1">
              <a:spLocks noChangeArrowheads="1"/>
            </p:cNvSpPr>
            <p:nvPr/>
          </p:nvSpPr>
          <p:spPr bwMode="auto">
            <a:xfrm>
              <a:off x="4793" y="134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</a:p>
          </p:txBody>
        </p:sp>
        <p:grpSp>
          <p:nvGrpSpPr>
            <p:cNvPr id="39967" name="Group 257"/>
            <p:cNvGrpSpPr>
              <a:grpSpLocks/>
            </p:cNvGrpSpPr>
            <p:nvPr/>
          </p:nvGrpSpPr>
          <p:grpSpPr bwMode="auto">
            <a:xfrm>
              <a:off x="4789" y="1276"/>
              <a:ext cx="777" cy="133"/>
              <a:chOff x="2928" y="1028"/>
              <a:chExt cx="777" cy="133"/>
            </a:xfrm>
          </p:grpSpPr>
          <p:sp>
            <p:nvSpPr>
              <p:cNvPr id="747778" name="Line 258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779" name="Freeform 259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9968" name="Group 260"/>
            <p:cNvGrpSpPr>
              <a:grpSpLocks/>
            </p:cNvGrpSpPr>
            <p:nvPr/>
          </p:nvGrpSpPr>
          <p:grpSpPr bwMode="auto">
            <a:xfrm>
              <a:off x="4005" y="1808"/>
              <a:ext cx="777" cy="133"/>
              <a:chOff x="2928" y="1028"/>
              <a:chExt cx="777" cy="133"/>
            </a:xfrm>
          </p:grpSpPr>
          <p:sp>
            <p:nvSpPr>
              <p:cNvPr id="747781" name="Line 261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782" name="Freeform 262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9969" name="Group 263"/>
            <p:cNvGrpSpPr>
              <a:grpSpLocks/>
            </p:cNvGrpSpPr>
            <p:nvPr/>
          </p:nvGrpSpPr>
          <p:grpSpPr bwMode="auto">
            <a:xfrm flipH="1" flipV="1">
              <a:off x="3993" y="1940"/>
              <a:ext cx="777" cy="133"/>
              <a:chOff x="2928" y="1028"/>
              <a:chExt cx="777" cy="133"/>
            </a:xfrm>
          </p:grpSpPr>
          <p:sp>
            <p:nvSpPr>
              <p:cNvPr id="747784" name="Line 264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785" name="Freeform 265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9970" name="Group 266"/>
            <p:cNvGrpSpPr>
              <a:grpSpLocks/>
            </p:cNvGrpSpPr>
            <p:nvPr/>
          </p:nvGrpSpPr>
          <p:grpSpPr bwMode="auto">
            <a:xfrm flipH="1" flipV="1">
              <a:off x="4009" y="1404"/>
              <a:ext cx="777" cy="133"/>
              <a:chOff x="2928" y="1028"/>
              <a:chExt cx="777" cy="133"/>
            </a:xfrm>
          </p:grpSpPr>
          <p:sp>
            <p:nvSpPr>
              <p:cNvPr id="747787" name="Line 267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788" name="Freeform 268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9971" name="Group 269"/>
            <p:cNvGrpSpPr>
              <a:grpSpLocks/>
            </p:cNvGrpSpPr>
            <p:nvPr/>
          </p:nvGrpSpPr>
          <p:grpSpPr bwMode="auto">
            <a:xfrm flipV="1">
              <a:off x="3841" y="1423"/>
              <a:ext cx="152" cy="513"/>
              <a:chOff x="2776" y="1167"/>
              <a:chExt cx="152" cy="513"/>
            </a:xfrm>
          </p:grpSpPr>
          <p:sp>
            <p:nvSpPr>
              <p:cNvPr id="747790" name="Line 270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791" name="Freeform 271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9972" name="Group 272"/>
            <p:cNvGrpSpPr>
              <a:grpSpLocks/>
            </p:cNvGrpSpPr>
            <p:nvPr/>
          </p:nvGrpSpPr>
          <p:grpSpPr bwMode="auto">
            <a:xfrm flipH="1" flipV="1">
              <a:off x="4781" y="879"/>
              <a:ext cx="152" cy="513"/>
              <a:chOff x="2776" y="1167"/>
              <a:chExt cx="152" cy="513"/>
            </a:xfrm>
          </p:grpSpPr>
          <p:sp>
            <p:nvSpPr>
              <p:cNvPr id="747793" name="Line 273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F79646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794" name="Freeform 274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9973" name="Group 275"/>
            <p:cNvGrpSpPr>
              <a:grpSpLocks/>
            </p:cNvGrpSpPr>
            <p:nvPr/>
          </p:nvGrpSpPr>
          <p:grpSpPr bwMode="auto">
            <a:xfrm>
              <a:off x="4774" y="1397"/>
              <a:ext cx="764" cy="543"/>
              <a:chOff x="3696" y="1680"/>
              <a:chExt cx="764" cy="543"/>
            </a:xfrm>
          </p:grpSpPr>
          <p:sp>
            <p:nvSpPr>
              <p:cNvPr id="747796" name="Line 276"/>
              <p:cNvSpPr>
                <a:spLocks noChangeAspect="1" noChangeShapeType="1"/>
              </p:cNvSpPr>
              <p:nvPr/>
            </p:nvSpPr>
            <p:spPr bwMode="auto">
              <a:xfrm rot="4334049">
                <a:off x="3989" y="2106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797" name="Freeform 277"/>
              <p:cNvSpPr>
                <a:spLocks/>
              </p:cNvSpPr>
              <p:nvPr/>
            </p:nvSpPr>
            <p:spPr bwMode="auto">
              <a:xfrm>
                <a:off x="3696" y="168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9974" name="Group 278"/>
            <p:cNvGrpSpPr>
              <a:grpSpLocks/>
            </p:cNvGrpSpPr>
            <p:nvPr/>
          </p:nvGrpSpPr>
          <p:grpSpPr bwMode="auto">
            <a:xfrm>
              <a:off x="4795" y="882"/>
              <a:ext cx="764" cy="543"/>
              <a:chOff x="3726" y="1170"/>
              <a:chExt cx="764" cy="543"/>
            </a:xfrm>
          </p:grpSpPr>
          <p:sp>
            <p:nvSpPr>
              <p:cNvPr id="747799" name="Line 279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4304" y="1379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F79646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47800" name="Freeform 280"/>
              <p:cNvSpPr>
                <a:spLocks/>
              </p:cNvSpPr>
              <p:nvPr/>
            </p:nvSpPr>
            <p:spPr bwMode="auto">
              <a:xfrm rot="10800000" flipH="1">
                <a:off x="3726" y="117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47801" name="Text Box 281"/>
            <p:cNvSpPr txBox="1">
              <a:spLocks noChangeArrowheads="1"/>
            </p:cNvSpPr>
            <p:nvPr/>
          </p:nvSpPr>
          <p:spPr bwMode="auto">
            <a:xfrm>
              <a:off x="4773" y="192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6</a:t>
              </a:r>
            </a:p>
          </p:txBody>
        </p:sp>
        <p:sp>
          <p:nvSpPr>
            <p:cNvPr id="747802" name="Text Box 282"/>
            <p:cNvSpPr txBox="1">
              <a:spLocks noChangeArrowheads="1"/>
            </p:cNvSpPr>
            <p:nvPr/>
          </p:nvSpPr>
          <p:spPr bwMode="auto">
            <a:xfrm>
              <a:off x="5573" y="130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747803" name="Oval 283"/>
            <p:cNvSpPr>
              <a:spLocks noChangeAspect="1" noChangeArrowheads="1"/>
            </p:cNvSpPr>
            <p:nvPr/>
          </p:nvSpPr>
          <p:spPr bwMode="auto">
            <a:xfrm>
              <a:off x="3949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804" name="Oval 284"/>
            <p:cNvSpPr>
              <a:spLocks noChangeAspect="1" noChangeArrowheads="1"/>
            </p:cNvSpPr>
            <p:nvPr/>
          </p:nvSpPr>
          <p:spPr bwMode="auto">
            <a:xfrm>
              <a:off x="3949" y="187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805" name="Oval 285"/>
            <p:cNvSpPr>
              <a:spLocks noChangeAspect="1" noChangeArrowheads="1"/>
            </p:cNvSpPr>
            <p:nvPr/>
          </p:nvSpPr>
          <p:spPr bwMode="auto">
            <a:xfrm>
              <a:off x="4717" y="816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806" name="Oval 286"/>
            <p:cNvSpPr>
              <a:spLocks noChangeAspect="1" noChangeArrowheads="1"/>
            </p:cNvSpPr>
            <p:nvPr/>
          </p:nvSpPr>
          <p:spPr bwMode="auto">
            <a:xfrm>
              <a:off x="4717" y="187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807" name="Oval 287"/>
            <p:cNvSpPr>
              <a:spLocks noChangeAspect="1" noChangeArrowheads="1"/>
            </p:cNvSpPr>
            <p:nvPr/>
          </p:nvSpPr>
          <p:spPr bwMode="auto">
            <a:xfrm>
              <a:off x="4717" y="1344"/>
              <a:ext cx="120" cy="12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7808" name="Oval 288"/>
            <p:cNvSpPr>
              <a:spLocks noChangeAspect="1" noChangeArrowheads="1"/>
            </p:cNvSpPr>
            <p:nvPr/>
          </p:nvSpPr>
          <p:spPr bwMode="auto">
            <a:xfrm>
              <a:off x="5485" y="1344"/>
              <a:ext cx="120" cy="12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8350" cy="76200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sz="3600" b="1" dirty="0" smtClean="0">
                <a:cs typeface="+mj-cs"/>
              </a:rPr>
              <a:t>Betweenness Centrality: Roll back &amp; Tally</a:t>
            </a:r>
          </a:p>
        </p:txBody>
      </p:sp>
      <p:sp>
        <p:nvSpPr>
          <p:cNvPr id="172" name="Oval 212"/>
          <p:cNvSpPr>
            <a:spLocks noChangeAspect="1" noChangeArrowheads="1"/>
          </p:cNvSpPr>
          <p:nvPr/>
        </p:nvSpPr>
        <p:spPr bwMode="auto">
          <a:xfrm>
            <a:off x="2416175" y="4295775"/>
            <a:ext cx="136525" cy="136525"/>
          </a:xfrm>
          <a:prstGeom prst="ellipse">
            <a:avLst/>
          </a:prstGeom>
          <a:solidFill>
            <a:srgbClr val="1EC30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3" name="Oval 111"/>
          <p:cNvSpPr>
            <a:spLocks noChangeAspect="1" noChangeArrowheads="1"/>
          </p:cNvSpPr>
          <p:nvPr/>
        </p:nvSpPr>
        <p:spPr bwMode="auto">
          <a:xfrm>
            <a:off x="2416175" y="4951413"/>
            <a:ext cx="136525" cy="1365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" name="Oval 215"/>
          <p:cNvSpPr>
            <a:spLocks noChangeAspect="1" noChangeArrowheads="1"/>
          </p:cNvSpPr>
          <p:nvPr/>
        </p:nvSpPr>
        <p:spPr bwMode="auto">
          <a:xfrm>
            <a:off x="2414588" y="5929313"/>
            <a:ext cx="136525" cy="136525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5" name="Oval 214"/>
          <p:cNvSpPr>
            <a:spLocks noChangeAspect="1" noChangeArrowheads="1"/>
          </p:cNvSpPr>
          <p:nvPr/>
        </p:nvSpPr>
        <p:spPr bwMode="auto">
          <a:xfrm>
            <a:off x="2416175" y="5278438"/>
            <a:ext cx="136525" cy="136525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6" name="Oval 199"/>
          <p:cNvSpPr>
            <a:spLocks noChangeAspect="1" noChangeArrowheads="1"/>
          </p:cNvSpPr>
          <p:nvPr/>
        </p:nvSpPr>
        <p:spPr bwMode="auto">
          <a:xfrm>
            <a:off x="1576388" y="5278438"/>
            <a:ext cx="136525" cy="136525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" name="Oval 200"/>
          <p:cNvSpPr>
            <a:spLocks noChangeAspect="1" noChangeArrowheads="1"/>
          </p:cNvSpPr>
          <p:nvPr/>
        </p:nvSpPr>
        <p:spPr bwMode="auto">
          <a:xfrm>
            <a:off x="1576388" y="5934075"/>
            <a:ext cx="136525" cy="136525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59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5" name="Group 2"/>
          <p:cNvGrpSpPr>
            <a:grpSpLocks/>
          </p:cNvGrpSpPr>
          <p:nvPr/>
        </p:nvGrpSpPr>
        <p:grpSpPr bwMode="auto">
          <a:xfrm>
            <a:off x="4129088" y="1349375"/>
            <a:ext cx="258762" cy="2233613"/>
            <a:chOff x="2601" y="850"/>
            <a:chExt cx="163" cy="1407"/>
          </a:xfrm>
        </p:grpSpPr>
        <p:sp>
          <p:nvSpPr>
            <p:cNvPr id="751619" name="Rectangle 3"/>
            <p:cNvSpPr>
              <a:spLocks noChangeAspect="1" noChangeArrowheads="1"/>
            </p:cNvSpPr>
            <p:nvPr/>
          </p:nvSpPr>
          <p:spPr bwMode="auto">
            <a:xfrm>
              <a:off x="2601" y="850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20" name="Oval 4"/>
            <p:cNvSpPr>
              <a:spLocks noChangeAspect="1" noChangeArrowheads="1"/>
            </p:cNvSpPr>
            <p:nvPr/>
          </p:nvSpPr>
          <p:spPr bwMode="auto">
            <a:xfrm>
              <a:off x="2642" y="1097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</p:grpSp>
      <p:grpSp>
        <p:nvGrpSpPr>
          <p:cNvPr id="41986" name="Group 5"/>
          <p:cNvGrpSpPr>
            <a:grpSpLocks/>
          </p:cNvGrpSpPr>
          <p:nvPr/>
        </p:nvGrpSpPr>
        <p:grpSpPr bwMode="auto">
          <a:xfrm>
            <a:off x="3130550" y="1344613"/>
            <a:ext cx="258763" cy="2233612"/>
            <a:chOff x="2076" y="855"/>
            <a:chExt cx="163" cy="1407"/>
          </a:xfrm>
        </p:grpSpPr>
        <p:sp>
          <p:nvSpPr>
            <p:cNvPr id="751622" name="Rectangle 6"/>
            <p:cNvSpPr>
              <a:spLocks noChangeAspect="1" noChangeArrowheads="1"/>
            </p:cNvSpPr>
            <p:nvPr/>
          </p:nvSpPr>
          <p:spPr bwMode="auto">
            <a:xfrm>
              <a:off x="2076" y="855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23" name="Oval 7"/>
            <p:cNvSpPr>
              <a:spLocks noChangeAspect="1" noChangeArrowheads="1"/>
            </p:cNvSpPr>
            <p:nvPr/>
          </p:nvSpPr>
          <p:spPr bwMode="auto">
            <a:xfrm>
              <a:off x="2117" y="1721"/>
              <a:ext cx="86" cy="86"/>
            </a:xfrm>
            <a:prstGeom prst="ellipse">
              <a:avLst/>
            </a:prstGeom>
            <a:solidFill>
              <a:srgbClr val="F79646"/>
            </a:solidFill>
            <a:ln w="12700">
              <a:solidFill>
                <a:srgbClr val="F7964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24" name="Oval 8"/>
            <p:cNvSpPr>
              <a:spLocks noChangeAspect="1" noChangeArrowheads="1"/>
            </p:cNvSpPr>
            <p:nvPr/>
          </p:nvSpPr>
          <p:spPr bwMode="auto">
            <a:xfrm>
              <a:off x="2116" y="2131"/>
              <a:ext cx="86" cy="86"/>
            </a:xfrm>
            <a:prstGeom prst="ellipse">
              <a:avLst/>
            </a:prstGeom>
            <a:solidFill>
              <a:srgbClr val="F79646"/>
            </a:solidFill>
            <a:ln w="12700">
              <a:solidFill>
                <a:srgbClr val="F7964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1988" name="Group 10"/>
          <p:cNvGrpSpPr>
            <a:grpSpLocks/>
          </p:cNvGrpSpPr>
          <p:nvPr/>
        </p:nvGrpSpPr>
        <p:grpSpPr bwMode="auto">
          <a:xfrm>
            <a:off x="730250" y="838200"/>
            <a:ext cx="2230438" cy="2752725"/>
            <a:chOff x="460" y="528"/>
            <a:chExt cx="1405" cy="1734"/>
          </a:xfrm>
        </p:grpSpPr>
        <p:grpSp>
          <p:nvGrpSpPr>
            <p:cNvPr id="42113" name="Group 11"/>
            <p:cNvGrpSpPr>
              <a:grpSpLocks/>
            </p:cNvGrpSpPr>
            <p:nvPr/>
          </p:nvGrpSpPr>
          <p:grpSpPr bwMode="auto">
            <a:xfrm>
              <a:off x="460" y="857"/>
              <a:ext cx="1405" cy="1405"/>
              <a:chOff x="460" y="857"/>
              <a:chExt cx="1405" cy="1405"/>
            </a:xfrm>
          </p:grpSpPr>
          <p:sp>
            <p:nvSpPr>
              <p:cNvPr id="751628" name="Oval 1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29" name="Rectangle 1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460" y="857"/>
                <a:ext cx="1405" cy="140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30" name="Oval 1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31" name="Oval 1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32" name="Oval 1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310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33" name="Oval 1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34" name="Oval 1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723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35" name="Oval 1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213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36" name="Oval 2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37" name="Oval 2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517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38" name="Oval 2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39" name="Oval 2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40" name="Oval 2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213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41" name="Oval 2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42" name="Oval 2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43" name="Oval 2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44" name="Oval 2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45" name="Oval 2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46" name="Oval 3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517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47" name="Oval 3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48" name="Oval 3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929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49" name="Oval 3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50" name="Oval 3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51" name="Oval 3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52" name="Oval 3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53" name="Oval 3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54" name="Oval 3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55" name="Oval 3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56" name="Oval 4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104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57" name="Oval 4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58" name="Oval 4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59" name="Oval 4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60" name="Oval 4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61" name="Oval 4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104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62" name="Oval 4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63" name="Oval 4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64" name="Oval 4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1665" name="Text Box 49"/>
            <p:cNvSpPr txBox="1">
              <a:spLocks noChangeArrowheads="1"/>
            </p:cNvSpPr>
            <p:nvPr/>
          </p:nvSpPr>
          <p:spPr bwMode="auto">
            <a:xfrm>
              <a:off x="1022" y="528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sp>
        <p:nvSpPr>
          <p:cNvPr id="751666" name="Text Box 50"/>
          <p:cNvSpPr txBox="1">
            <a:spLocks noChangeArrowheads="1"/>
          </p:cNvSpPr>
          <p:nvPr/>
        </p:nvSpPr>
        <p:spPr bwMode="auto">
          <a:xfrm>
            <a:off x="2162175" y="887413"/>
            <a:ext cx="237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(1+c).*t</a:t>
            </a:r>
            <a:r>
              <a:rPr lang="en-US" sz="2400" b="1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24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./q = Aw</a:t>
            </a:r>
          </a:p>
        </p:txBody>
      </p:sp>
      <p:grpSp>
        <p:nvGrpSpPr>
          <p:cNvPr id="41990" name="Group 51"/>
          <p:cNvGrpSpPr>
            <a:grpSpLocks/>
          </p:cNvGrpSpPr>
          <p:nvPr/>
        </p:nvGrpSpPr>
        <p:grpSpPr bwMode="auto">
          <a:xfrm>
            <a:off x="992188" y="3903663"/>
            <a:ext cx="258762" cy="2233612"/>
            <a:chOff x="2601" y="773"/>
            <a:chExt cx="163" cy="1407"/>
          </a:xfrm>
        </p:grpSpPr>
        <p:sp>
          <p:nvSpPr>
            <p:cNvPr id="751668" name="Oval 52"/>
            <p:cNvSpPr>
              <a:spLocks noChangeAspect="1" noChangeArrowheads="1"/>
            </p:cNvSpPr>
            <p:nvPr/>
          </p:nvSpPr>
          <p:spPr bwMode="auto">
            <a:xfrm>
              <a:off x="2642" y="1226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69" name="Rectangle 53"/>
            <p:cNvSpPr>
              <a:spLocks noChangeAspect="1" noChangeArrowheads="1"/>
            </p:cNvSpPr>
            <p:nvPr/>
          </p:nvSpPr>
          <p:spPr bwMode="auto">
            <a:xfrm>
              <a:off x="2601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70" name="Oval 54"/>
            <p:cNvSpPr>
              <a:spLocks noChangeAspect="1" noChangeArrowheads="1"/>
            </p:cNvSpPr>
            <p:nvPr/>
          </p:nvSpPr>
          <p:spPr bwMode="auto">
            <a:xfrm>
              <a:off x="264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71" name="Oval 55"/>
            <p:cNvSpPr>
              <a:spLocks noChangeAspect="1" noChangeArrowheads="1"/>
            </p:cNvSpPr>
            <p:nvPr/>
          </p:nvSpPr>
          <p:spPr bwMode="auto">
            <a:xfrm>
              <a:off x="2642" y="814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72" name="Oval 56"/>
            <p:cNvSpPr>
              <a:spLocks noChangeAspect="1" noChangeArrowheads="1"/>
            </p:cNvSpPr>
            <p:nvPr/>
          </p:nvSpPr>
          <p:spPr bwMode="auto">
            <a:xfrm>
              <a:off x="264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73" name="Oval 57"/>
            <p:cNvSpPr>
              <a:spLocks noChangeAspect="1" noChangeArrowheads="1"/>
            </p:cNvSpPr>
            <p:nvPr/>
          </p:nvSpPr>
          <p:spPr bwMode="auto">
            <a:xfrm>
              <a:off x="2642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74" name="Oval 58"/>
            <p:cNvSpPr>
              <a:spLocks noChangeAspect="1" noChangeArrowheads="1"/>
            </p:cNvSpPr>
            <p:nvPr/>
          </p:nvSpPr>
          <p:spPr bwMode="auto">
            <a:xfrm>
              <a:off x="264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75" name="Oval 59"/>
            <p:cNvSpPr>
              <a:spLocks noChangeAspect="1" noChangeArrowheads="1"/>
            </p:cNvSpPr>
            <p:nvPr/>
          </p:nvSpPr>
          <p:spPr bwMode="auto">
            <a:xfrm>
              <a:off x="264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1991" name="Group 60"/>
          <p:cNvGrpSpPr>
            <a:grpSpLocks/>
          </p:cNvGrpSpPr>
          <p:nvPr/>
        </p:nvGrpSpPr>
        <p:grpSpPr bwMode="auto">
          <a:xfrm>
            <a:off x="733425" y="3903663"/>
            <a:ext cx="258763" cy="2233612"/>
            <a:chOff x="1976" y="773"/>
            <a:chExt cx="163" cy="1407"/>
          </a:xfrm>
        </p:grpSpPr>
        <p:sp>
          <p:nvSpPr>
            <p:cNvPr id="751677" name="Rectangle 61"/>
            <p:cNvSpPr>
              <a:spLocks noChangeAspect="1" noChangeArrowheads="1"/>
            </p:cNvSpPr>
            <p:nvPr/>
          </p:nvSpPr>
          <p:spPr bwMode="auto">
            <a:xfrm>
              <a:off x="1976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2097" name="Group 62"/>
            <p:cNvGrpSpPr>
              <a:grpSpLocks/>
            </p:cNvGrpSpPr>
            <p:nvPr/>
          </p:nvGrpSpPr>
          <p:grpSpPr bwMode="auto">
            <a:xfrm>
              <a:off x="2017" y="814"/>
              <a:ext cx="86" cy="1324"/>
              <a:chOff x="2017" y="814"/>
              <a:chExt cx="86" cy="1324"/>
            </a:xfrm>
          </p:grpSpPr>
          <p:sp>
            <p:nvSpPr>
              <p:cNvPr id="751679" name="Oval 63"/>
              <p:cNvSpPr>
                <a:spLocks noChangeAspect="1" noChangeArrowheads="1"/>
              </p:cNvSpPr>
              <p:nvPr/>
            </p:nvSpPr>
            <p:spPr bwMode="auto">
              <a:xfrm>
                <a:off x="2017" y="122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80" name="Oval 64"/>
              <p:cNvSpPr>
                <a:spLocks noChangeAspect="1" noChangeArrowheads="1"/>
              </p:cNvSpPr>
              <p:nvPr/>
            </p:nvSpPr>
            <p:spPr bwMode="auto">
              <a:xfrm>
                <a:off x="2017" y="184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81" name="Oval 65"/>
              <p:cNvSpPr>
                <a:spLocks noChangeAspect="1" noChangeArrowheads="1"/>
              </p:cNvSpPr>
              <p:nvPr/>
            </p:nvSpPr>
            <p:spPr bwMode="auto">
              <a:xfrm>
                <a:off x="2017" y="81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82" name="Oval 66"/>
              <p:cNvSpPr>
                <a:spLocks noChangeAspect="1" noChangeArrowheads="1"/>
              </p:cNvSpPr>
              <p:nvPr/>
            </p:nvSpPr>
            <p:spPr bwMode="auto">
              <a:xfrm>
                <a:off x="2017" y="102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83" name="Oval 67"/>
              <p:cNvSpPr>
                <a:spLocks noChangeAspect="1" noChangeArrowheads="1"/>
              </p:cNvSpPr>
              <p:nvPr/>
            </p:nvSpPr>
            <p:spPr bwMode="auto">
              <a:xfrm>
                <a:off x="2017" y="1433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84" name="Oval 68"/>
              <p:cNvSpPr>
                <a:spLocks noChangeAspect="1" noChangeArrowheads="1"/>
              </p:cNvSpPr>
              <p:nvPr/>
            </p:nvSpPr>
            <p:spPr bwMode="auto">
              <a:xfrm>
                <a:off x="2017" y="163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85" name="Oval 69"/>
              <p:cNvSpPr>
                <a:spLocks noChangeAspect="1" noChangeArrowheads="1"/>
              </p:cNvSpPr>
              <p:nvPr/>
            </p:nvSpPr>
            <p:spPr bwMode="auto">
              <a:xfrm>
                <a:off x="2017" y="205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751686" name="Rectangle 70"/>
          <p:cNvSpPr>
            <a:spLocks noChangeArrowheads="1"/>
          </p:cNvSpPr>
          <p:nvPr/>
        </p:nvSpPr>
        <p:spPr bwMode="auto">
          <a:xfrm>
            <a:off x="244475" y="47371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</a:p>
        </p:txBody>
      </p:sp>
      <p:grpSp>
        <p:nvGrpSpPr>
          <p:cNvPr id="41993" name="Group 71"/>
          <p:cNvGrpSpPr>
            <a:grpSpLocks/>
          </p:cNvGrpSpPr>
          <p:nvPr/>
        </p:nvGrpSpPr>
        <p:grpSpPr bwMode="auto">
          <a:xfrm>
            <a:off x="1252538" y="3903663"/>
            <a:ext cx="258762" cy="2233612"/>
            <a:chOff x="789" y="2467"/>
            <a:chExt cx="163" cy="1407"/>
          </a:xfrm>
        </p:grpSpPr>
        <p:sp>
          <p:nvSpPr>
            <p:cNvPr id="751688" name="Oval 72"/>
            <p:cNvSpPr>
              <a:spLocks noChangeAspect="1" noChangeArrowheads="1"/>
            </p:cNvSpPr>
            <p:nvPr/>
          </p:nvSpPr>
          <p:spPr bwMode="auto">
            <a:xfrm>
              <a:off x="830" y="29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89" name="Rectangle 73"/>
            <p:cNvSpPr>
              <a:spLocks noChangeAspect="1" noChangeArrowheads="1"/>
            </p:cNvSpPr>
            <p:nvPr/>
          </p:nvSpPr>
          <p:spPr bwMode="auto">
            <a:xfrm>
              <a:off x="789" y="2467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90" name="Oval 74"/>
            <p:cNvSpPr>
              <a:spLocks noChangeAspect="1" noChangeArrowheads="1"/>
            </p:cNvSpPr>
            <p:nvPr/>
          </p:nvSpPr>
          <p:spPr bwMode="auto">
            <a:xfrm>
              <a:off x="830" y="3539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91" name="Oval 75"/>
            <p:cNvSpPr>
              <a:spLocks noChangeAspect="1" noChangeArrowheads="1"/>
            </p:cNvSpPr>
            <p:nvPr/>
          </p:nvSpPr>
          <p:spPr bwMode="auto">
            <a:xfrm>
              <a:off x="830" y="250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92" name="Oval 76"/>
            <p:cNvSpPr>
              <a:spLocks noChangeAspect="1" noChangeArrowheads="1"/>
            </p:cNvSpPr>
            <p:nvPr/>
          </p:nvSpPr>
          <p:spPr bwMode="auto">
            <a:xfrm>
              <a:off x="830" y="2714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93" name="Oval 77"/>
            <p:cNvSpPr>
              <a:spLocks noChangeAspect="1" noChangeArrowheads="1"/>
            </p:cNvSpPr>
            <p:nvPr/>
          </p:nvSpPr>
          <p:spPr bwMode="auto">
            <a:xfrm>
              <a:off x="830" y="3127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94" name="Oval 78"/>
            <p:cNvSpPr>
              <a:spLocks noChangeAspect="1" noChangeArrowheads="1"/>
            </p:cNvSpPr>
            <p:nvPr/>
          </p:nvSpPr>
          <p:spPr bwMode="auto">
            <a:xfrm>
              <a:off x="830" y="33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95" name="Oval 79"/>
            <p:cNvSpPr>
              <a:spLocks noChangeAspect="1" noChangeArrowheads="1"/>
            </p:cNvSpPr>
            <p:nvPr/>
          </p:nvSpPr>
          <p:spPr bwMode="auto">
            <a:xfrm>
              <a:off x="830" y="374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1994" name="Group 80"/>
          <p:cNvGrpSpPr>
            <a:grpSpLocks/>
          </p:cNvGrpSpPr>
          <p:nvPr/>
        </p:nvGrpSpPr>
        <p:grpSpPr bwMode="auto">
          <a:xfrm>
            <a:off x="1511300" y="3903663"/>
            <a:ext cx="258763" cy="2233612"/>
            <a:chOff x="952" y="2459"/>
            <a:chExt cx="163" cy="1407"/>
          </a:xfrm>
        </p:grpSpPr>
        <p:sp>
          <p:nvSpPr>
            <p:cNvPr id="751697" name="Oval 81"/>
            <p:cNvSpPr>
              <a:spLocks noChangeAspect="1" noChangeArrowheads="1"/>
            </p:cNvSpPr>
            <p:nvPr/>
          </p:nvSpPr>
          <p:spPr bwMode="auto">
            <a:xfrm>
              <a:off x="993" y="291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98" name="Rectangle 82"/>
            <p:cNvSpPr>
              <a:spLocks noChangeAspect="1" noChangeArrowheads="1"/>
            </p:cNvSpPr>
            <p:nvPr/>
          </p:nvSpPr>
          <p:spPr bwMode="auto">
            <a:xfrm>
              <a:off x="952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99" name="Oval 83"/>
            <p:cNvSpPr>
              <a:spLocks noChangeAspect="1" noChangeArrowheads="1"/>
            </p:cNvSpPr>
            <p:nvPr/>
          </p:nvSpPr>
          <p:spPr bwMode="auto">
            <a:xfrm>
              <a:off x="993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00" name="Oval 84"/>
            <p:cNvSpPr>
              <a:spLocks noChangeAspect="1" noChangeArrowheads="1"/>
            </p:cNvSpPr>
            <p:nvPr/>
          </p:nvSpPr>
          <p:spPr bwMode="auto">
            <a:xfrm>
              <a:off x="993" y="25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01" name="Oval 85"/>
            <p:cNvSpPr>
              <a:spLocks noChangeAspect="1" noChangeArrowheads="1"/>
            </p:cNvSpPr>
            <p:nvPr/>
          </p:nvSpPr>
          <p:spPr bwMode="auto">
            <a:xfrm>
              <a:off x="993" y="270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02" name="Oval 86"/>
            <p:cNvSpPr>
              <a:spLocks noChangeAspect="1" noChangeArrowheads="1"/>
            </p:cNvSpPr>
            <p:nvPr/>
          </p:nvSpPr>
          <p:spPr bwMode="auto">
            <a:xfrm>
              <a:off x="993" y="311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03" name="Oval 87"/>
            <p:cNvSpPr>
              <a:spLocks noChangeAspect="1" noChangeArrowheads="1"/>
            </p:cNvSpPr>
            <p:nvPr/>
          </p:nvSpPr>
          <p:spPr bwMode="auto">
            <a:xfrm>
              <a:off x="993" y="3325"/>
              <a:ext cx="86" cy="86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04" name="Oval 88"/>
            <p:cNvSpPr>
              <a:spLocks noChangeAspect="1" noChangeArrowheads="1"/>
            </p:cNvSpPr>
            <p:nvPr/>
          </p:nvSpPr>
          <p:spPr bwMode="auto">
            <a:xfrm>
              <a:off x="993" y="3738"/>
              <a:ext cx="86" cy="86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51705" name="Rectangle 89"/>
          <p:cNvSpPr>
            <a:spLocks noChangeArrowheads="1"/>
          </p:cNvSpPr>
          <p:nvPr/>
        </p:nvSpPr>
        <p:spPr bwMode="auto">
          <a:xfrm>
            <a:off x="623888" y="6040438"/>
            <a:ext cx="132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1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2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3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41996" name="Group 90"/>
          <p:cNvGrpSpPr>
            <a:grpSpLocks/>
          </p:cNvGrpSpPr>
          <p:nvPr/>
        </p:nvGrpSpPr>
        <p:grpSpPr bwMode="auto">
          <a:xfrm>
            <a:off x="2297113" y="5934075"/>
            <a:ext cx="382587" cy="582613"/>
            <a:chOff x="1942" y="3738"/>
            <a:chExt cx="241" cy="367"/>
          </a:xfrm>
        </p:grpSpPr>
        <p:sp>
          <p:nvSpPr>
            <p:cNvPr id="751707" name="Oval 91"/>
            <p:cNvSpPr>
              <a:spLocks noChangeAspect="1" noChangeArrowheads="1"/>
            </p:cNvSpPr>
            <p:nvPr/>
          </p:nvSpPr>
          <p:spPr bwMode="auto">
            <a:xfrm>
              <a:off x="2017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08" name="Text Box 92"/>
            <p:cNvSpPr txBox="1">
              <a:spLocks noChangeArrowheads="1"/>
            </p:cNvSpPr>
            <p:nvPr/>
          </p:nvSpPr>
          <p:spPr bwMode="auto">
            <a:xfrm>
              <a:off x="1942" y="377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q</a:t>
              </a:r>
              <a:endPara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1997" name="Group 93"/>
          <p:cNvGrpSpPr>
            <a:grpSpLocks/>
          </p:cNvGrpSpPr>
          <p:nvPr/>
        </p:nvGrpSpPr>
        <p:grpSpPr bwMode="auto">
          <a:xfrm>
            <a:off x="2351088" y="3903663"/>
            <a:ext cx="258762" cy="2233612"/>
            <a:chOff x="1481" y="2459"/>
            <a:chExt cx="163" cy="1407"/>
          </a:xfrm>
        </p:grpSpPr>
        <p:sp>
          <p:nvSpPr>
            <p:cNvPr id="751710" name="Rectangle 94"/>
            <p:cNvSpPr>
              <a:spLocks noChangeAspect="1" noChangeArrowheads="1"/>
            </p:cNvSpPr>
            <p:nvPr/>
          </p:nvSpPr>
          <p:spPr bwMode="auto">
            <a:xfrm>
              <a:off x="1481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11" name="Oval 95"/>
            <p:cNvSpPr>
              <a:spLocks noChangeAspect="1" noChangeArrowheads="1"/>
            </p:cNvSpPr>
            <p:nvPr/>
          </p:nvSpPr>
          <p:spPr bwMode="auto">
            <a:xfrm>
              <a:off x="1522" y="2912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12" name="Oval 96"/>
            <p:cNvSpPr>
              <a:spLocks noChangeAspect="1" noChangeArrowheads="1"/>
            </p:cNvSpPr>
            <p:nvPr/>
          </p:nvSpPr>
          <p:spPr bwMode="auto">
            <a:xfrm>
              <a:off x="1522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13" name="Oval 97"/>
            <p:cNvSpPr>
              <a:spLocks noChangeAspect="1" noChangeArrowheads="1"/>
            </p:cNvSpPr>
            <p:nvPr/>
          </p:nvSpPr>
          <p:spPr bwMode="auto">
            <a:xfrm>
              <a:off x="1522" y="2500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16" name="Oval 100"/>
            <p:cNvSpPr>
              <a:spLocks noChangeAspect="1" noChangeArrowheads="1"/>
            </p:cNvSpPr>
            <p:nvPr/>
          </p:nvSpPr>
          <p:spPr bwMode="auto">
            <a:xfrm>
              <a:off x="1522" y="3325"/>
              <a:ext cx="86" cy="86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17" name="Oval 101"/>
            <p:cNvSpPr>
              <a:spLocks noChangeAspect="1" noChangeArrowheads="1"/>
            </p:cNvSpPr>
            <p:nvPr/>
          </p:nvSpPr>
          <p:spPr bwMode="auto">
            <a:xfrm>
              <a:off x="1521" y="3735"/>
              <a:ext cx="86" cy="86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1998" name="Group 102"/>
          <p:cNvGrpSpPr>
            <a:grpSpLocks/>
          </p:cNvGrpSpPr>
          <p:nvPr/>
        </p:nvGrpSpPr>
        <p:grpSpPr bwMode="auto">
          <a:xfrm>
            <a:off x="2919413" y="5981700"/>
            <a:ext cx="341312" cy="582613"/>
            <a:chOff x="1942" y="3738"/>
            <a:chExt cx="215" cy="367"/>
          </a:xfrm>
        </p:grpSpPr>
        <p:sp>
          <p:nvSpPr>
            <p:cNvPr id="751719" name="Oval 103"/>
            <p:cNvSpPr>
              <a:spLocks noChangeAspect="1" noChangeArrowheads="1"/>
            </p:cNvSpPr>
            <p:nvPr/>
          </p:nvSpPr>
          <p:spPr bwMode="auto">
            <a:xfrm>
              <a:off x="2017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20" name="Text Box 104"/>
            <p:cNvSpPr txBox="1">
              <a:spLocks noChangeArrowheads="1"/>
            </p:cNvSpPr>
            <p:nvPr/>
          </p:nvSpPr>
          <p:spPr bwMode="auto">
            <a:xfrm>
              <a:off x="1942" y="3778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c</a:t>
              </a:r>
              <a:endPara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1999" name="Group 105"/>
          <p:cNvGrpSpPr>
            <a:grpSpLocks/>
          </p:cNvGrpSpPr>
          <p:nvPr/>
        </p:nvGrpSpPr>
        <p:grpSpPr bwMode="auto">
          <a:xfrm>
            <a:off x="2973388" y="3900488"/>
            <a:ext cx="258762" cy="2233612"/>
            <a:chOff x="1481" y="2459"/>
            <a:chExt cx="163" cy="1407"/>
          </a:xfrm>
        </p:grpSpPr>
        <p:grpSp>
          <p:nvGrpSpPr>
            <p:cNvPr id="42059" name="Group 106"/>
            <p:cNvGrpSpPr>
              <a:grpSpLocks/>
            </p:cNvGrpSpPr>
            <p:nvPr/>
          </p:nvGrpSpPr>
          <p:grpSpPr bwMode="auto">
            <a:xfrm>
              <a:off x="1481" y="2459"/>
              <a:ext cx="163" cy="1407"/>
              <a:chOff x="1976" y="2459"/>
              <a:chExt cx="163" cy="1407"/>
            </a:xfrm>
          </p:grpSpPr>
          <p:sp>
            <p:nvSpPr>
              <p:cNvPr id="751723" name="Rectangle 107"/>
              <p:cNvSpPr>
                <a:spLocks noChangeAspect="1" noChangeArrowheads="1"/>
              </p:cNvSpPr>
              <p:nvPr/>
            </p:nvSpPr>
            <p:spPr bwMode="auto">
              <a:xfrm>
                <a:off x="1976" y="2459"/>
                <a:ext cx="163" cy="140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724" name="Oval 108"/>
              <p:cNvSpPr>
                <a:spLocks noChangeAspect="1" noChangeArrowheads="1"/>
              </p:cNvSpPr>
              <p:nvPr/>
            </p:nvSpPr>
            <p:spPr bwMode="auto">
              <a:xfrm>
                <a:off x="2017" y="291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A0055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AA0055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725" name="Oval 109"/>
              <p:cNvSpPr>
                <a:spLocks noChangeAspect="1" noChangeArrowheads="1"/>
              </p:cNvSpPr>
              <p:nvPr/>
            </p:nvSpPr>
            <p:spPr bwMode="auto">
              <a:xfrm>
                <a:off x="2017" y="3531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5500AA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726" name="Oval 110"/>
              <p:cNvSpPr>
                <a:spLocks noChangeAspect="1" noChangeArrowheads="1"/>
              </p:cNvSpPr>
              <p:nvPr/>
            </p:nvSpPr>
            <p:spPr bwMode="auto">
              <a:xfrm>
                <a:off x="2017" y="250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A0055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>
                  <a:solidFill>
                    <a:srgbClr val="AA0055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727" name="Oval 111"/>
              <p:cNvSpPr>
                <a:spLocks noChangeAspect="1" noChangeArrowheads="1"/>
              </p:cNvSpPr>
              <p:nvPr/>
            </p:nvSpPr>
            <p:spPr bwMode="auto">
              <a:xfrm>
                <a:off x="2017" y="270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500AA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5500AA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728" name="Oval 112"/>
              <p:cNvSpPr>
                <a:spLocks noChangeAspect="1" noChangeArrowheads="1"/>
              </p:cNvSpPr>
              <p:nvPr/>
            </p:nvSpPr>
            <p:spPr bwMode="auto">
              <a:xfrm>
                <a:off x="2017" y="311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FC0128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729" name="Oval 113"/>
              <p:cNvSpPr>
                <a:spLocks noChangeAspect="1" noChangeArrowheads="1"/>
              </p:cNvSpPr>
              <p:nvPr/>
            </p:nvSpPr>
            <p:spPr bwMode="auto">
              <a:xfrm>
                <a:off x="2017" y="332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1730" name="Oval 114"/>
            <p:cNvSpPr>
              <a:spLocks noChangeAspect="1" noChangeArrowheads="1"/>
            </p:cNvSpPr>
            <p:nvPr/>
          </p:nvSpPr>
          <p:spPr bwMode="auto">
            <a:xfrm>
              <a:off x="1521" y="373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51731" name="Rectangle 115"/>
          <p:cNvSpPr>
            <a:spLocks noChangeArrowheads="1"/>
          </p:cNvSpPr>
          <p:nvPr/>
        </p:nvSpPr>
        <p:spPr bwMode="auto">
          <a:xfrm>
            <a:off x="2909888" y="5913438"/>
            <a:ext cx="376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</a:t>
            </a:r>
          </a:p>
        </p:txBody>
      </p:sp>
      <p:sp>
        <p:nvSpPr>
          <p:cNvPr id="751732" name="Rectangle 116"/>
          <p:cNvSpPr>
            <a:spLocks noChangeArrowheads="1"/>
          </p:cNvSpPr>
          <p:nvPr/>
        </p:nvSpPr>
        <p:spPr bwMode="auto">
          <a:xfrm>
            <a:off x="2566988" y="731838"/>
            <a:ext cx="376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</a:t>
            </a:r>
          </a:p>
        </p:txBody>
      </p:sp>
      <p:sp>
        <p:nvSpPr>
          <p:cNvPr id="751733" name="Rectangle 117"/>
          <p:cNvSpPr>
            <a:spLocks noChangeArrowheads="1"/>
          </p:cNvSpPr>
          <p:nvPr/>
        </p:nvSpPr>
        <p:spPr bwMode="auto">
          <a:xfrm>
            <a:off x="4311650" y="3763963"/>
            <a:ext cx="4832350" cy="261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64" tIns="46033" rIns="92064" bIns="46033"/>
          <a:lstStyle/>
          <a:p>
            <a:pPr marL="342900" indent="-342900" defTabSz="9144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SzPct val="125000"/>
              <a:buFontTx/>
              <a:buChar char="•"/>
              <a:defRPr/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Select </a:t>
            </a:r>
            <a:r>
              <a:rPr lang="en-US" sz="2000" b="1" dirty="0">
                <a:solidFill>
                  <a:srgbClr val="F79646"/>
                </a:solidFill>
                <a:latin typeface="Arial" charset="0"/>
                <a:ea typeface="ＭＳ Ｐゴシック" charset="0"/>
                <a:cs typeface="ＭＳ Ｐゴシック" charset="0"/>
              </a:rPr>
              <a:t>4th</a:t>
            </a: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neighbors, divide by number of paths to these nodes: </a:t>
            </a:r>
            <a:r>
              <a:rPr lang="en-US" sz="2000" b="1" dirty="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(1+c).*t</a:t>
            </a:r>
            <a:r>
              <a:rPr lang="en-US" sz="2000" b="1" baseline="-25000" dirty="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2000" b="1" dirty="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./q = w</a:t>
            </a:r>
            <a:endParaRPr lang="en-US" sz="2000" b="1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indent="-342900" defTabSz="9144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SzPct val="125000"/>
              <a:buFontTx/>
              <a:buChar char="•"/>
              <a:defRPr/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Find </a:t>
            </a:r>
            <a:r>
              <a:rPr lang="en-US" sz="2000" b="1" dirty="0">
                <a:solidFill>
                  <a:srgbClr val="00AE00"/>
                </a:solidFill>
                <a:latin typeface="Arial" charset="0"/>
                <a:ea typeface="ＭＳ Ｐゴシック" charset="0"/>
                <a:cs typeface="ＭＳ Ｐゴシック" charset="0"/>
              </a:rPr>
              <a:t>3rd</a:t>
            </a: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neighbors: </a:t>
            </a:r>
            <a:r>
              <a:rPr lang="en-US" sz="2000" b="1" dirty="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Aw </a:t>
            </a:r>
          </a:p>
        </p:txBody>
      </p:sp>
      <p:sp>
        <p:nvSpPr>
          <p:cNvPr id="751734" name="Text Box 118"/>
          <p:cNvSpPr txBox="1">
            <a:spLocks noChangeArrowheads="1"/>
          </p:cNvSpPr>
          <p:nvPr/>
        </p:nvSpPr>
        <p:spPr bwMode="auto">
          <a:xfrm>
            <a:off x="3505200" y="2179638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</a:t>
            </a: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1735" name="Oval 119"/>
          <p:cNvSpPr>
            <a:spLocks noChangeAspect="1" noChangeArrowheads="1"/>
          </p:cNvSpPr>
          <p:nvPr/>
        </p:nvSpPr>
        <p:spPr bwMode="auto">
          <a:xfrm>
            <a:off x="4803775" y="3046413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2005" name="Group 229"/>
          <p:cNvGrpSpPr>
            <a:grpSpLocks/>
          </p:cNvGrpSpPr>
          <p:nvPr/>
        </p:nvGrpSpPr>
        <p:grpSpPr bwMode="auto">
          <a:xfrm>
            <a:off x="5908675" y="1066800"/>
            <a:ext cx="3235325" cy="2493963"/>
            <a:chOff x="3722" y="672"/>
            <a:chExt cx="2038" cy="1571"/>
          </a:xfrm>
        </p:grpSpPr>
        <p:grpSp>
          <p:nvGrpSpPr>
            <p:cNvPr id="42006" name="Group 176"/>
            <p:cNvGrpSpPr>
              <a:grpSpLocks/>
            </p:cNvGrpSpPr>
            <p:nvPr/>
          </p:nvGrpSpPr>
          <p:grpSpPr bwMode="auto">
            <a:xfrm>
              <a:off x="3722" y="875"/>
              <a:ext cx="1047" cy="1368"/>
              <a:chOff x="3486" y="875"/>
              <a:chExt cx="1047" cy="1368"/>
            </a:xfrm>
          </p:grpSpPr>
          <p:sp>
            <p:nvSpPr>
              <p:cNvPr id="751793" name="Freeform 177"/>
              <p:cNvSpPr>
                <a:spLocks/>
              </p:cNvSpPr>
              <p:nvPr/>
            </p:nvSpPr>
            <p:spPr bwMode="auto">
              <a:xfrm>
                <a:off x="3486" y="875"/>
                <a:ext cx="1047" cy="1368"/>
              </a:xfrm>
              <a:custGeom>
                <a:avLst/>
                <a:gdLst>
                  <a:gd name="T0" fmla="*/ 269 w 1047"/>
                  <a:gd name="T1" fmla="*/ 0 h 1368"/>
                  <a:gd name="T2" fmla="*/ 13 w 1047"/>
                  <a:gd name="T3" fmla="*/ 437 h 1368"/>
                  <a:gd name="T4" fmla="*/ 194 w 1047"/>
                  <a:gd name="T5" fmla="*/ 1258 h 1368"/>
                  <a:gd name="T6" fmla="*/ 1047 w 1047"/>
                  <a:gd name="T7" fmla="*/ 1098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7" h="1368">
                    <a:moveTo>
                      <a:pt x="269" y="0"/>
                    </a:moveTo>
                    <a:cubicBezTo>
                      <a:pt x="226" y="73"/>
                      <a:pt x="26" y="227"/>
                      <a:pt x="13" y="437"/>
                    </a:cubicBezTo>
                    <a:cubicBezTo>
                      <a:pt x="0" y="647"/>
                      <a:pt x="22" y="1148"/>
                      <a:pt x="194" y="1258"/>
                    </a:cubicBezTo>
                    <a:cubicBezTo>
                      <a:pt x="366" y="1368"/>
                      <a:pt x="870" y="1131"/>
                      <a:pt x="1047" y="1098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794" name="Line 178"/>
              <p:cNvSpPr>
                <a:spLocks noChangeAspect="1" noChangeShapeType="1"/>
              </p:cNvSpPr>
              <p:nvPr/>
            </p:nvSpPr>
            <p:spPr bwMode="auto">
              <a:xfrm rot="19744468" flipH="1">
                <a:off x="3614" y="2018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07" name="Group 179"/>
            <p:cNvGrpSpPr>
              <a:grpSpLocks/>
            </p:cNvGrpSpPr>
            <p:nvPr/>
          </p:nvGrpSpPr>
          <p:grpSpPr bwMode="auto">
            <a:xfrm>
              <a:off x="3845" y="879"/>
              <a:ext cx="152" cy="513"/>
              <a:chOff x="2776" y="1167"/>
              <a:chExt cx="152" cy="513"/>
            </a:xfrm>
          </p:grpSpPr>
          <p:sp>
            <p:nvSpPr>
              <p:cNvPr id="751796" name="Line 180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797" name="Freeform 181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08" name="Group 182"/>
            <p:cNvGrpSpPr>
              <a:grpSpLocks/>
            </p:cNvGrpSpPr>
            <p:nvPr/>
          </p:nvGrpSpPr>
          <p:grpSpPr bwMode="auto">
            <a:xfrm flipH="1" flipV="1">
              <a:off x="4021" y="879"/>
              <a:ext cx="152" cy="513"/>
              <a:chOff x="2776" y="1167"/>
              <a:chExt cx="152" cy="513"/>
            </a:xfrm>
          </p:grpSpPr>
          <p:sp>
            <p:nvSpPr>
              <p:cNvPr id="751799" name="Line 183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800" name="Freeform 184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09" name="Group 185"/>
            <p:cNvGrpSpPr>
              <a:grpSpLocks/>
            </p:cNvGrpSpPr>
            <p:nvPr/>
          </p:nvGrpSpPr>
          <p:grpSpPr bwMode="auto">
            <a:xfrm>
              <a:off x="3997" y="740"/>
              <a:ext cx="777" cy="133"/>
              <a:chOff x="2928" y="1028"/>
              <a:chExt cx="777" cy="133"/>
            </a:xfrm>
          </p:grpSpPr>
          <p:sp>
            <p:nvSpPr>
              <p:cNvPr id="751802" name="Line 186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803" name="Freeform 187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1804" name="Oval 188"/>
            <p:cNvSpPr>
              <a:spLocks noChangeAspect="1" noChangeArrowheads="1"/>
            </p:cNvSpPr>
            <p:nvPr/>
          </p:nvSpPr>
          <p:spPr bwMode="auto">
            <a:xfrm>
              <a:off x="3949" y="816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4500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2011" name="Group 189"/>
            <p:cNvGrpSpPr>
              <a:grpSpLocks/>
            </p:cNvGrpSpPr>
            <p:nvPr/>
          </p:nvGrpSpPr>
          <p:grpSpPr bwMode="auto">
            <a:xfrm>
              <a:off x="4003" y="1403"/>
              <a:ext cx="777" cy="523"/>
              <a:chOff x="2934" y="1691"/>
              <a:chExt cx="777" cy="523"/>
            </a:xfrm>
          </p:grpSpPr>
          <p:sp>
            <p:nvSpPr>
              <p:cNvPr id="751806" name="Line 190"/>
              <p:cNvSpPr>
                <a:spLocks noChangeAspect="1" noChangeShapeType="1"/>
              </p:cNvSpPr>
              <p:nvPr/>
            </p:nvSpPr>
            <p:spPr bwMode="auto">
              <a:xfrm rot="3635357">
                <a:off x="3104" y="199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807" name="Freeform 191"/>
              <p:cNvSpPr>
                <a:spLocks/>
              </p:cNvSpPr>
              <p:nvPr/>
            </p:nvSpPr>
            <p:spPr bwMode="auto">
              <a:xfrm>
                <a:off x="2934" y="1691"/>
                <a:ext cx="777" cy="523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1808" name="Text Box 192"/>
            <p:cNvSpPr txBox="1">
              <a:spLocks noChangeArrowheads="1"/>
            </p:cNvSpPr>
            <p:nvPr/>
          </p:nvSpPr>
          <p:spPr bwMode="auto">
            <a:xfrm>
              <a:off x="3825" y="6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51809" name="Text Box 193"/>
            <p:cNvSpPr txBox="1">
              <a:spLocks noChangeArrowheads="1"/>
            </p:cNvSpPr>
            <p:nvPr/>
          </p:nvSpPr>
          <p:spPr bwMode="auto">
            <a:xfrm>
              <a:off x="4781" y="6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751810" name="Text Box 194"/>
            <p:cNvSpPr txBox="1">
              <a:spLocks noChangeArrowheads="1"/>
            </p:cNvSpPr>
            <p:nvPr/>
          </p:nvSpPr>
          <p:spPr bwMode="auto">
            <a:xfrm>
              <a:off x="3837" y="19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751811" name="Text Box 195"/>
            <p:cNvSpPr txBox="1">
              <a:spLocks noChangeArrowheads="1"/>
            </p:cNvSpPr>
            <p:nvPr/>
          </p:nvSpPr>
          <p:spPr bwMode="auto">
            <a:xfrm>
              <a:off x="3788" y="12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751812" name="Text Box 196"/>
            <p:cNvSpPr txBox="1">
              <a:spLocks noChangeArrowheads="1"/>
            </p:cNvSpPr>
            <p:nvPr/>
          </p:nvSpPr>
          <p:spPr bwMode="auto">
            <a:xfrm>
              <a:off x="4793" y="134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</a:p>
          </p:txBody>
        </p:sp>
        <p:grpSp>
          <p:nvGrpSpPr>
            <p:cNvPr id="42017" name="Group 197"/>
            <p:cNvGrpSpPr>
              <a:grpSpLocks/>
            </p:cNvGrpSpPr>
            <p:nvPr/>
          </p:nvGrpSpPr>
          <p:grpSpPr bwMode="auto">
            <a:xfrm>
              <a:off x="4789" y="1276"/>
              <a:ext cx="777" cy="133"/>
              <a:chOff x="2928" y="1028"/>
              <a:chExt cx="777" cy="133"/>
            </a:xfrm>
          </p:grpSpPr>
          <p:sp>
            <p:nvSpPr>
              <p:cNvPr id="751814" name="Line 198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815" name="Freeform 199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18" name="Group 200"/>
            <p:cNvGrpSpPr>
              <a:grpSpLocks/>
            </p:cNvGrpSpPr>
            <p:nvPr/>
          </p:nvGrpSpPr>
          <p:grpSpPr bwMode="auto">
            <a:xfrm>
              <a:off x="4005" y="1808"/>
              <a:ext cx="777" cy="133"/>
              <a:chOff x="2928" y="1028"/>
              <a:chExt cx="777" cy="133"/>
            </a:xfrm>
          </p:grpSpPr>
          <p:sp>
            <p:nvSpPr>
              <p:cNvPr id="751817" name="Line 201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818" name="Freeform 202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19" name="Group 203"/>
            <p:cNvGrpSpPr>
              <a:grpSpLocks/>
            </p:cNvGrpSpPr>
            <p:nvPr/>
          </p:nvGrpSpPr>
          <p:grpSpPr bwMode="auto">
            <a:xfrm flipH="1" flipV="1">
              <a:off x="3993" y="1940"/>
              <a:ext cx="777" cy="133"/>
              <a:chOff x="2928" y="1028"/>
              <a:chExt cx="777" cy="133"/>
            </a:xfrm>
          </p:grpSpPr>
          <p:sp>
            <p:nvSpPr>
              <p:cNvPr id="751820" name="Line 204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821" name="Freeform 205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20" name="Group 206"/>
            <p:cNvGrpSpPr>
              <a:grpSpLocks/>
            </p:cNvGrpSpPr>
            <p:nvPr/>
          </p:nvGrpSpPr>
          <p:grpSpPr bwMode="auto">
            <a:xfrm flipH="1" flipV="1">
              <a:off x="4009" y="1404"/>
              <a:ext cx="777" cy="133"/>
              <a:chOff x="2928" y="1028"/>
              <a:chExt cx="777" cy="133"/>
            </a:xfrm>
          </p:grpSpPr>
          <p:sp>
            <p:nvSpPr>
              <p:cNvPr id="751823" name="Line 207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824" name="Freeform 208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21" name="Group 209"/>
            <p:cNvGrpSpPr>
              <a:grpSpLocks/>
            </p:cNvGrpSpPr>
            <p:nvPr/>
          </p:nvGrpSpPr>
          <p:grpSpPr bwMode="auto">
            <a:xfrm flipV="1">
              <a:off x="3841" y="1423"/>
              <a:ext cx="152" cy="513"/>
              <a:chOff x="2776" y="1167"/>
              <a:chExt cx="152" cy="513"/>
            </a:xfrm>
          </p:grpSpPr>
          <p:sp>
            <p:nvSpPr>
              <p:cNvPr id="751826" name="Line 210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827" name="Freeform 211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22" name="Group 212"/>
            <p:cNvGrpSpPr>
              <a:grpSpLocks/>
            </p:cNvGrpSpPr>
            <p:nvPr/>
          </p:nvGrpSpPr>
          <p:grpSpPr bwMode="auto">
            <a:xfrm flipH="1" flipV="1">
              <a:off x="4781" y="879"/>
              <a:ext cx="152" cy="513"/>
              <a:chOff x="2776" y="1167"/>
              <a:chExt cx="152" cy="513"/>
            </a:xfrm>
          </p:grpSpPr>
          <p:sp>
            <p:nvSpPr>
              <p:cNvPr id="751829" name="Line 213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F79646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830" name="Freeform 214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rgbClr val="F7964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23" name="Group 215"/>
            <p:cNvGrpSpPr>
              <a:grpSpLocks/>
            </p:cNvGrpSpPr>
            <p:nvPr/>
          </p:nvGrpSpPr>
          <p:grpSpPr bwMode="auto">
            <a:xfrm>
              <a:off x="4774" y="1397"/>
              <a:ext cx="764" cy="543"/>
              <a:chOff x="3696" y="1680"/>
              <a:chExt cx="764" cy="543"/>
            </a:xfrm>
          </p:grpSpPr>
          <p:sp>
            <p:nvSpPr>
              <p:cNvPr id="751832" name="Line 216"/>
              <p:cNvSpPr>
                <a:spLocks noChangeAspect="1" noChangeShapeType="1"/>
              </p:cNvSpPr>
              <p:nvPr/>
            </p:nvSpPr>
            <p:spPr bwMode="auto">
              <a:xfrm rot="4334049">
                <a:off x="3989" y="2106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833" name="Freeform 217"/>
              <p:cNvSpPr>
                <a:spLocks/>
              </p:cNvSpPr>
              <p:nvPr/>
            </p:nvSpPr>
            <p:spPr bwMode="auto">
              <a:xfrm>
                <a:off x="3696" y="168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24" name="Group 218"/>
            <p:cNvGrpSpPr>
              <a:grpSpLocks/>
            </p:cNvGrpSpPr>
            <p:nvPr/>
          </p:nvGrpSpPr>
          <p:grpSpPr bwMode="auto">
            <a:xfrm>
              <a:off x="4795" y="882"/>
              <a:ext cx="764" cy="543"/>
              <a:chOff x="3726" y="1170"/>
              <a:chExt cx="764" cy="543"/>
            </a:xfrm>
          </p:grpSpPr>
          <p:sp>
            <p:nvSpPr>
              <p:cNvPr id="751835" name="Line 219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4304" y="1379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F79646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836" name="Freeform 220"/>
              <p:cNvSpPr>
                <a:spLocks/>
              </p:cNvSpPr>
              <p:nvPr/>
            </p:nvSpPr>
            <p:spPr bwMode="auto">
              <a:xfrm rot="10800000" flipH="1">
                <a:off x="3726" y="117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rgbClr val="F7964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1837" name="Text Box 221"/>
            <p:cNvSpPr txBox="1">
              <a:spLocks noChangeArrowheads="1"/>
            </p:cNvSpPr>
            <p:nvPr/>
          </p:nvSpPr>
          <p:spPr bwMode="auto">
            <a:xfrm>
              <a:off x="4773" y="192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6</a:t>
              </a:r>
            </a:p>
          </p:txBody>
        </p:sp>
        <p:sp>
          <p:nvSpPr>
            <p:cNvPr id="751838" name="Text Box 222"/>
            <p:cNvSpPr txBox="1">
              <a:spLocks noChangeArrowheads="1"/>
            </p:cNvSpPr>
            <p:nvPr/>
          </p:nvSpPr>
          <p:spPr bwMode="auto">
            <a:xfrm>
              <a:off x="5573" y="130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751839" name="Oval 223"/>
            <p:cNvSpPr>
              <a:spLocks noChangeAspect="1" noChangeArrowheads="1"/>
            </p:cNvSpPr>
            <p:nvPr/>
          </p:nvSpPr>
          <p:spPr bwMode="auto">
            <a:xfrm>
              <a:off x="3949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840" name="Oval 224"/>
            <p:cNvSpPr>
              <a:spLocks noChangeAspect="1" noChangeArrowheads="1"/>
            </p:cNvSpPr>
            <p:nvPr/>
          </p:nvSpPr>
          <p:spPr bwMode="auto">
            <a:xfrm>
              <a:off x="3949" y="187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841" name="Oval 225"/>
            <p:cNvSpPr>
              <a:spLocks noChangeAspect="1" noChangeArrowheads="1"/>
            </p:cNvSpPr>
            <p:nvPr/>
          </p:nvSpPr>
          <p:spPr bwMode="auto">
            <a:xfrm>
              <a:off x="4717" y="816"/>
              <a:ext cx="120" cy="120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842" name="Oval 226"/>
            <p:cNvSpPr>
              <a:spLocks noChangeAspect="1" noChangeArrowheads="1"/>
            </p:cNvSpPr>
            <p:nvPr/>
          </p:nvSpPr>
          <p:spPr bwMode="auto">
            <a:xfrm>
              <a:off x="4717" y="187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843" name="Oval 227"/>
            <p:cNvSpPr>
              <a:spLocks noChangeAspect="1" noChangeArrowheads="1"/>
            </p:cNvSpPr>
            <p:nvPr/>
          </p:nvSpPr>
          <p:spPr bwMode="auto">
            <a:xfrm>
              <a:off x="4717" y="1344"/>
              <a:ext cx="120" cy="120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rgbClr val="F7964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844" name="Oval 228"/>
            <p:cNvSpPr>
              <a:spLocks noChangeAspect="1" noChangeArrowheads="1"/>
            </p:cNvSpPr>
            <p:nvPr/>
          </p:nvSpPr>
          <p:spPr bwMode="auto">
            <a:xfrm>
              <a:off x="5485" y="1344"/>
              <a:ext cx="120" cy="120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rgbClr val="F7964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7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8350" cy="76200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sz="3600" b="1" dirty="0" smtClean="0">
                <a:cs typeface="+mj-cs"/>
              </a:rPr>
              <a:t>Betweenness Centrality: Roll back &amp; Tally</a:t>
            </a:r>
          </a:p>
        </p:txBody>
      </p:sp>
      <p:sp>
        <p:nvSpPr>
          <p:cNvPr id="176" name="Oval 212"/>
          <p:cNvSpPr>
            <a:spLocks noChangeAspect="1" noChangeArrowheads="1"/>
          </p:cNvSpPr>
          <p:nvPr/>
        </p:nvSpPr>
        <p:spPr bwMode="auto">
          <a:xfrm>
            <a:off x="2416175" y="4295775"/>
            <a:ext cx="136525" cy="136525"/>
          </a:xfrm>
          <a:prstGeom prst="ellipse">
            <a:avLst/>
          </a:prstGeom>
          <a:solidFill>
            <a:srgbClr val="1EC30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" name="Oval 111"/>
          <p:cNvSpPr>
            <a:spLocks noChangeAspect="1" noChangeArrowheads="1"/>
          </p:cNvSpPr>
          <p:nvPr/>
        </p:nvSpPr>
        <p:spPr bwMode="auto">
          <a:xfrm>
            <a:off x="2416175" y="4951413"/>
            <a:ext cx="136525" cy="1365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57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5" name="Group 2"/>
          <p:cNvGrpSpPr>
            <a:grpSpLocks/>
          </p:cNvGrpSpPr>
          <p:nvPr/>
        </p:nvGrpSpPr>
        <p:grpSpPr bwMode="auto">
          <a:xfrm>
            <a:off x="4129088" y="1349375"/>
            <a:ext cx="258762" cy="2233613"/>
            <a:chOff x="2601" y="850"/>
            <a:chExt cx="163" cy="1407"/>
          </a:xfrm>
        </p:grpSpPr>
        <p:sp>
          <p:nvSpPr>
            <p:cNvPr id="751619" name="Rectangle 3"/>
            <p:cNvSpPr>
              <a:spLocks noChangeAspect="1" noChangeArrowheads="1"/>
            </p:cNvSpPr>
            <p:nvPr/>
          </p:nvSpPr>
          <p:spPr bwMode="auto">
            <a:xfrm>
              <a:off x="2601" y="850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20" name="Oval 4"/>
            <p:cNvSpPr>
              <a:spLocks noChangeAspect="1" noChangeArrowheads="1"/>
            </p:cNvSpPr>
            <p:nvPr/>
          </p:nvSpPr>
          <p:spPr bwMode="auto">
            <a:xfrm>
              <a:off x="2642" y="1097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</p:grpSp>
      <p:grpSp>
        <p:nvGrpSpPr>
          <p:cNvPr id="41986" name="Group 5"/>
          <p:cNvGrpSpPr>
            <a:grpSpLocks/>
          </p:cNvGrpSpPr>
          <p:nvPr/>
        </p:nvGrpSpPr>
        <p:grpSpPr bwMode="auto">
          <a:xfrm>
            <a:off x="3130550" y="1344613"/>
            <a:ext cx="258763" cy="2233612"/>
            <a:chOff x="2076" y="855"/>
            <a:chExt cx="163" cy="1407"/>
          </a:xfrm>
        </p:grpSpPr>
        <p:sp>
          <p:nvSpPr>
            <p:cNvPr id="751622" name="Rectangle 6"/>
            <p:cNvSpPr>
              <a:spLocks noChangeAspect="1" noChangeArrowheads="1"/>
            </p:cNvSpPr>
            <p:nvPr/>
          </p:nvSpPr>
          <p:spPr bwMode="auto">
            <a:xfrm>
              <a:off x="2076" y="855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23" name="Oval 7"/>
            <p:cNvSpPr>
              <a:spLocks noChangeAspect="1" noChangeArrowheads="1"/>
            </p:cNvSpPr>
            <p:nvPr/>
          </p:nvSpPr>
          <p:spPr bwMode="auto">
            <a:xfrm>
              <a:off x="2117" y="1721"/>
              <a:ext cx="86" cy="86"/>
            </a:xfrm>
            <a:prstGeom prst="ellipse">
              <a:avLst/>
            </a:prstGeom>
            <a:solidFill>
              <a:srgbClr val="F79646"/>
            </a:solidFill>
            <a:ln w="12700">
              <a:solidFill>
                <a:srgbClr val="F7964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24" name="Oval 8"/>
            <p:cNvSpPr>
              <a:spLocks noChangeAspect="1" noChangeArrowheads="1"/>
            </p:cNvSpPr>
            <p:nvPr/>
          </p:nvSpPr>
          <p:spPr bwMode="auto">
            <a:xfrm>
              <a:off x="2116" y="2131"/>
              <a:ext cx="86" cy="86"/>
            </a:xfrm>
            <a:prstGeom prst="ellipse">
              <a:avLst/>
            </a:prstGeom>
            <a:solidFill>
              <a:srgbClr val="F79646"/>
            </a:solidFill>
            <a:ln w="12700">
              <a:solidFill>
                <a:srgbClr val="F7964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1988" name="Group 10"/>
          <p:cNvGrpSpPr>
            <a:grpSpLocks/>
          </p:cNvGrpSpPr>
          <p:nvPr/>
        </p:nvGrpSpPr>
        <p:grpSpPr bwMode="auto">
          <a:xfrm>
            <a:off x="730250" y="838200"/>
            <a:ext cx="2230438" cy="2752725"/>
            <a:chOff x="460" y="528"/>
            <a:chExt cx="1405" cy="1734"/>
          </a:xfrm>
        </p:grpSpPr>
        <p:grpSp>
          <p:nvGrpSpPr>
            <p:cNvPr id="42113" name="Group 11"/>
            <p:cNvGrpSpPr>
              <a:grpSpLocks/>
            </p:cNvGrpSpPr>
            <p:nvPr/>
          </p:nvGrpSpPr>
          <p:grpSpPr bwMode="auto">
            <a:xfrm>
              <a:off x="460" y="857"/>
              <a:ext cx="1405" cy="1405"/>
              <a:chOff x="460" y="857"/>
              <a:chExt cx="1405" cy="1405"/>
            </a:xfrm>
          </p:grpSpPr>
          <p:sp>
            <p:nvSpPr>
              <p:cNvPr id="751628" name="Oval 1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29" name="Rectangle 1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460" y="857"/>
                <a:ext cx="1405" cy="140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30" name="Oval 1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31" name="Oval 1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32" name="Oval 1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310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33" name="Oval 1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34" name="Oval 1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723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35" name="Oval 1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213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36" name="Oval 2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37" name="Oval 2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517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38" name="Oval 2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39" name="Oval 2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40" name="Oval 2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213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41" name="Oval 2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42" name="Oval 2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43" name="Oval 2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44" name="Oval 2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45" name="Oval 2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46" name="Oval 3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517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47" name="Oval 3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48" name="Oval 3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929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49" name="Oval 3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50" name="Oval 3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51" name="Oval 3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52" name="Oval 3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53" name="Oval 3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54" name="Oval 3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55" name="Oval 3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56" name="Oval 4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104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57" name="Oval 4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58" name="Oval 4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59" name="Oval 4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60" name="Oval 4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61" name="Oval 4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104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62" name="Oval 4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63" name="Oval 4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64" name="Oval 4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1665" name="Text Box 49"/>
            <p:cNvSpPr txBox="1">
              <a:spLocks noChangeArrowheads="1"/>
            </p:cNvSpPr>
            <p:nvPr/>
          </p:nvSpPr>
          <p:spPr bwMode="auto">
            <a:xfrm>
              <a:off x="1022" y="528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sp>
        <p:nvSpPr>
          <p:cNvPr id="751666" name="Text Box 50"/>
          <p:cNvSpPr txBox="1">
            <a:spLocks noChangeArrowheads="1"/>
          </p:cNvSpPr>
          <p:nvPr/>
        </p:nvSpPr>
        <p:spPr bwMode="auto">
          <a:xfrm>
            <a:off x="2162175" y="887413"/>
            <a:ext cx="346761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(1+c).*t</a:t>
            </a:r>
            <a:r>
              <a:rPr lang="en-US" sz="2400" b="1" baseline="-25000" dirty="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2400" b="1" dirty="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./q = </a:t>
            </a:r>
            <a:r>
              <a:rPr lang="en-US" sz="2400" b="1" dirty="0" smtClean="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Aw.*</a:t>
            </a:r>
            <a:r>
              <a:rPr lang="en-US" sz="2400" b="1" dirty="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(q.*t</a:t>
            </a:r>
            <a:r>
              <a:rPr lang="en-US" sz="2400" b="1" baseline="-25000" dirty="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400" b="1" dirty="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FF0000"/>
              </a:solidFill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1990" name="Group 51"/>
          <p:cNvGrpSpPr>
            <a:grpSpLocks/>
          </p:cNvGrpSpPr>
          <p:nvPr/>
        </p:nvGrpSpPr>
        <p:grpSpPr bwMode="auto">
          <a:xfrm>
            <a:off x="992188" y="3903663"/>
            <a:ext cx="258762" cy="2233612"/>
            <a:chOff x="2601" y="773"/>
            <a:chExt cx="163" cy="1407"/>
          </a:xfrm>
        </p:grpSpPr>
        <p:sp>
          <p:nvSpPr>
            <p:cNvPr id="751668" name="Oval 52"/>
            <p:cNvSpPr>
              <a:spLocks noChangeAspect="1" noChangeArrowheads="1"/>
            </p:cNvSpPr>
            <p:nvPr/>
          </p:nvSpPr>
          <p:spPr bwMode="auto">
            <a:xfrm>
              <a:off x="2642" y="1226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69" name="Rectangle 53"/>
            <p:cNvSpPr>
              <a:spLocks noChangeAspect="1" noChangeArrowheads="1"/>
            </p:cNvSpPr>
            <p:nvPr/>
          </p:nvSpPr>
          <p:spPr bwMode="auto">
            <a:xfrm>
              <a:off x="2601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70" name="Oval 54"/>
            <p:cNvSpPr>
              <a:spLocks noChangeAspect="1" noChangeArrowheads="1"/>
            </p:cNvSpPr>
            <p:nvPr/>
          </p:nvSpPr>
          <p:spPr bwMode="auto">
            <a:xfrm>
              <a:off x="264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71" name="Oval 55"/>
            <p:cNvSpPr>
              <a:spLocks noChangeAspect="1" noChangeArrowheads="1"/>
            </p:cNvSpPr>
            <p:nvPr/>
          </p:nvSpPr>
          <p:spPr bwMode="auto">
            <a:xfrm>
              <a:off x="2642" y="814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72" name="Oval 56"/>
            <p:cNvSpPr>
              <a:spLocks noChangeAspect="1" noChangeArrowheads="1"/>
            </p:cNvSpPr>
            <p:nvPr/>
          </p:nvSpPr>
          <p:spPr bwMode="auto">
            <a:xfrm>
              <a:off x="264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73" name="Oval 57"/>
            <p:cNvSpPr>
              <a:spLocks noChangeAspect="1" noChangeArrowheads="1"/>
            </p:cNvSpPr>
            <p:nvPr/>
          </p:nvSpPr>
          <p:spPr bwMode="auto">
            <a:xfrm>
              <a:off x="2642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74" name="Oval 58"/>
            <p:cNvSpPr>
              <a:spLocks noChangeAspect="1" noChangeArrowheads="1"/>
            </p:cNvSpPr>
            <p:nvPr/>
          </p:nvSpPr>
          <p:spPr bwMode="auto">
            <a:xfrm>
              <a:off x="264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75" name="Oval 59"/>
            <p:cNvSpPr>
              <a:spLocks noChangeAspect="1" noChangeArrowheads="1"/>
            </p:cNvSpPr>
            <p:nvPr/>
          </p:nvSpPr>
          <p:spPr bwMode="auto">
            <a:xfrm>
              <a:off x="264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1991" name="Group 60"/>
          <p:cNvGrpSpPr>
            <a:grpSpLocks/>
          </p:cNvGrpSpPr>
          <p:nvPr/>
        </p:nvGrpSpPr>
        <p:grpSpPr bwMode="auto">
          <a:xfrm>
            <a:off x="733425" y="3903663"/>
            <a:ext cx="258763" cy="2233612"/>
            <a:chOff x="1976" y="773"/>
            <a:chExt cx="163" cy="1407"/>
          </a:xfrm>
        </p:grpSpPr>
        <p:sp>
          <p:nvSpPr>
            <p:cNvPr id="751677" name="Rectangle 61"/>
            <p:cNvSpPr>
              <a:spLocks noChangeAspect="1" noChangeArrowheads="1"/>
            </p:cNvSpPr>
            <p:nvPr/>
          </p:nvSpPr>
          <p:spPr bwMode="auto">
            <a:xfrm>
              <a:off x="1976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2097" name="Group 62"/>
            <p:cNvGrpSpPr>
              <a:grpSpLocks/>
            </p:cNvGrpSpPr>
            <p:nvPr/>
          </p:nvGrpSpPr>
          <p:grpSpPr bwMode="auto">
            <a:xfrm>
              <a:off x="2017" y="814"/>
              <a:ext cx="86" cy="1324"/>
              <a:chOff x="2017" y="814"/>
              <a:chExt cx="86" cy="1324"/>
            </a:xfrm>
          </p:grpSpPr>
          <p:sp>
            <p:nvSpPr>
              <p:cNvPr id="751679" name="Oval 63"/>
              <p:cNvSpPr>
                <a:spLocks noChangeAspect="1" noChangeArrowheads="1"/>
              </p:cNvSpPr>
              <p:nvPr/>
            </p:nvSpPr>
            <p:spPr bwMode="auto">
              <a:xfrm>
                <a:off x="2017" y="122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80" name="Oval 64"/>
              <p:cNvSpPr>
                <a:spLocks noChangeAspect="1" noChangeArrowheads="1"/>
              </p:cNvSpPr>
              <p:nvPr/>
            </p:nvSpPr>
            <p:spPr bwMode="auto">
              <a:xfrm>
                <a:off x="2017" y="184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81" name="Oval 65"/>
              <p:cNvSpPr>
                <a:spLocks noChangeAspect="1" noChangeArrowheads="1"/>
              </p:cNvSpPr>
              <p:nvPr/>
            </p:nvSpPr>
            <p:spPr bwMode="auto">
              <a:xfrm>
                <a:off x="2017" y="81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82" name="Oval 66"/>
              <p:cNvSpPr>
                <a:spLocks noChangeAspect="1" noChangeArrowheads="1"/>
              </p:cNvSpPr>
              <p:nvPr/>
            </p:nvSpPr>
            <p:spPr bwMode="auto">
              <a:xfrm>
                <a:off x="2017" y="102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83" name="Oval 67"/>
              <p:cNvSpPr>
                <a:spLocks noChangeAspect="1" noChangeArrowheads="1"/>
              </p:cNvSpPr>
              <p:nvPr/>
            </p:nvSpPr>
            <p:spPr bwMode="auto">
              <a:xfrm>
                <a:off x="2017" y="1433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84" name="Oval 68"/>
              <p:cNvSpPr>
                <a:spLocks noChangeAspect="1" noChangeArrowheads="1"/>
              </p:cNvSpPr>
              <p:nvPr/>
            </p:nvSpPr>
            <p:spPr bwMode="auto">
              <a:xfrm>
                <a:off x="2017" y="163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685" name="Oval 69"/>
              <p:cNvSpPr>
                <a:spLocks noChangeAspect="1" noChangeArrowheads="1"/>
              </p:cNvSpPr>
              <p:nvPr/>
            </p:nvSpPr>
            <p:spPr bwMode="auto">
              <a:xfrm>
                <a:off x="2017" y="205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751686" name="Rectangle 70"/>
          <p:cNvSpPr>
            <a:spLocks noChangeArrowheads="1"/>
          </p:cNvSpPr>
          <p:nvPr/>
        </p:nvSpPr>
        <p:spPr bwMode="auto">
          <a:xfrm>
            <a:off x="244475" y="47371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</a:p>
        </p:txBody>
      </p:sp>
      <p:grpSp>
        <p:nvGrpSpPr>
          <p:cNvPr id="41993" name="Group 71"/>
          <p:cNvGrpSpPr>
            <a:grpSpLocks/>
          </p:cNvGrpSpPr>
          <p:nvPr/>
        </p:nvGrpSpPr>
        <p:grpSpPr bwMode="auto">
          <a:xfrm>
            <a:off x="1252538" y="3903663"/>
            <a:ext cx="258762" cy="2233612"/>
            <a:chOff x="789" y="2467"/>
            <a:chExt cx="163" cy="1407"/>
          </a:xfrm>
        </p:grpSpPr>
        <p:sp>
          <p:nvSpPr>
            <p:cNvPr id="751688" name="Oval 72"/>
            <p:cNvSpPr>
              <a:spLocks noChangeAspect="1" noChangeArrowheads="1"/>
            </p:cNvSpPr>
            <p:nvPr/>
          </p:nvSpPr>
          <p:spPr bwMode="auto">
            <a:xfrm>
              <a:off x="830" y="29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89" name="Rectangle 73"/>
            <p:cNvSpPr>
              <a:spLocks noChangeAspect="1" noChangeArrowheads="1"/>
            </p:cNvSpPr>
            <p:nvPr/>
          </p:nvSpPr>
          <p:spPr bwMode="auto">
            <a:xfrm>
              <a:off x="789" y="2467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90" name="Oval 74"/>
            <p:cNvSpPr>
              <a:spLocks noChangeAspect="1" noChangeArrowheads="1"/>
            </p:cNvSpPr>
            <p:nvPr/>
          </p:nvSpPr>
          <p:spPr bwMode="auto">
            <a:xfrm>
              <a:off x="830" y="3539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91" name="Oval 75"/>
            <p:cNvSpPr>
              <a:spLocks noChangeAspect="1" noChangeArrowheads="1"/>
            </p:cNvSpPr>
            <p:nvPr/>
          </p:nvSpPr>
          <p:spPr bwMode="auto">
            <a:xfrm>
              <a:off x="830" y="250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92" name="Oval 76"/>
            <p:cNvSpPr>
              <a:spLocks noChangeAspect="1" noChangeArrowheads="1"/>
            </p:cNvSpPr>
            <p:nvPr/>
          </p:nvSpPr>
          <p:spPr bwMode="auto">
            <a:xfrm>
              <a:off x="830" y="2714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93" name="Oval 77"/>
            <p:cNvSpPr>
              <a:spLocks noChangeAspect="1" noChangeArrowheads="1"/>
            </p:cNvSpPr>
            <p:nvPr/>
          </p:nvSpPr>
          <p:spPr bwMode="auto">
            <a:xfrm>
              <a:off x="830" y="3127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94" name="Oval 78"/>
            <p:cNvSpPr>
              <a:spLocks noChangeAspect="1" noChangeArrowheads="1"/>
            </p:cNvSpPr>
            <p:nvPr/>
          </p:nvSpPr>
          <p:spPr bwMode="auto">
            <a:xfrm>
              <a:off x="830" y="33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95" name="Oval 79"/>
            <p:cNvSpPr>
              <a:spLocks noChangeAspect="1" noChangeArrowheads="1"/>
            </p:cNvSpPr>
            <p:nvPr/>
          </p:nvSpPr>
          <p:spPr bwMode="auto">
            <a:xfrm>
              <a:off x="830" y="374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1994" name="Group 80"/>
          <p:cNvGrpSpPr>
            <a:grpSpLocks/>
          </p:cNvGrpSpPr>
          <p:nvPr/>
        </p:nvGrpSpPr>
        <p:grpSpPr bwMode="auto">
          <a:xfrm>
            <a:off x="1511300" y="3903663"/>
            <a:ext cx="258763" cy="2233612"/>
            <a:chOff x="952" y="2459"/>
            <a:chExt cx="163" cy="1407"/>
          </a:xfrm>
        </p:grpSpPr>
        <p:sp>
          <p:nvSpPr>
            <p:cNvPr id="751697" name="Oval 81"/>
            <p:cNvSpPr>
              <a:spLocks noChangeAspect="1" noChangeArrowheads="1"/>
            </p:cNvSpPr>
            <p:nvPr/>
          </p:nvSpPr>
          <p:spPr bwMode="auto">
            <a:xfrm>
              <a:off x="993" y="291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98" name="Rectangle 82"/>
            <p:cNvSpPr>
              <a:spLocks noChangeAspect="1" noChangeArrowheads="1"/>
            </p:cNvSpPr>
            <p:nvPr/>
          </p:nvSpPr>
          <p:spPr bwMode="auto">
            <a:xfrm>
              <a:off x="952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699" name="Oval 83"/>
            <p:cNvSpPr>
              <a:spLocks noChangeAspect="1" noChangeArrowheads="1"/>
            </p:cNvSpPr>
            <p:nvPr/>
          </p:nvSpPr>
          <p:spPr bwMode="auto">
            <a:xfrm>
              <a:off x="993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00" name="Oval 84"/>
            <p:cNvSpPr>
              <a:spLocks noChangeAspect="1" noChangeArrowheads="1"/>
            </p:cNvSpPr>
            <p:nvPr/>
          </p:nvSpPr>
          <p:spPr bwMode="auto">
            <a:xfrm>
              <a:off x="993" y="25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01" name="Oval 85"/>
            <p:cNvSpPr>
              <a:spLocks noChangeAspect="1" noChangeArrowheads="1"/>
            </p:cNvSpPr>
            <p:nvPr/>
          </p:nvSpPr>
          <p:spPr bwMode="auto">
            <a:xfrm>
              <a:off x="993" y="270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02" name="Oval 86"/>
            <p:cNvSpPr>
              <a:spLocks noChangeAspect="1" noChangeArrowheads="1"/>
            </p:cNvSpPr>
            <p:nvPr/>
          </p:nvSpPr>
          <p:spPr bwMode="auto">
            <a:xfrm>
              <a:off x="993" y="311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03" name="Oval 87"/>
            <p:cNvSpPr>
              <a:spLocks noChangeAspect="1" noChangeArrowheads="1"/>
            </p:cNvSpPr>
            <p:nvPr/>
          </p:nvSpPr>
          <p:spPr bwMode="auto">
            <a:xfrm>
              <a:off x="993" y="3325"/>
              <a:ext cx="86" cy="86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04" name="Oval 88"/>
            <p:cNvSpPr>
              <a:spLocks noChangeAspect="1" noChangeArrowheads="1"/>
            </p:cNvSpPr>
            <p:nvPr/>
          </p:nvSpPr>
          <p:spPr bwMode="auto">
            <a:xfrm>
              <a:off x="993" y="3738"/>
              <a:ext cx="86" cy="86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51705" name="Rectangle 89"/>
          <p:cNvSpPr>
            <a:spLocks noChangeArrowheads="1"/>
          </p:cNvSpPr>
          <p:nvPr/>
        </p:nvSpPr>
        <p:spPr bwMode="auto">
          <a:xfrm>
            <a:off x="623888" y="6040438"/>
            <a:ext cx="132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1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2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3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41996" name="Group 90"/>
          <p:cNvGrpSpPr>
            <a:grpSpLocks/>
          </p:cNvGrpSpPr>
          <p:nvPr/>
        </p:nvGrpSpPr>
        <p:grpSpPr bwMode="auto">
          <a:xfrm>
            <a:off x="2297113" y="5934075"/>
            <a:ext cx="382587" cy="582613"/>
            <a:chOff x="1942" y="3738"/>
            <a:chExt cx="241" cy="367"/>
          </a:xfrm>
        </p:grpSpPr>
        <p:sp>
          <p:nvSpPr>
            <p:cNvPr id="751707" name="Oval 91"/>
            <p:cNvSpPr>
              <a:spLocks noChangeAspect="1" noChangeArrowheads="1"/>
            </p:cNvSpPr>
            <p:nvPr/>
          </p:nvSpPr>
          <p:spPr bwMode="auto">
            <a:xfrm>
              <a:off x="2017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08" name="Text Box 92"/>
            <p:cNvSpPr txBox="1">
              <a:spLocks noChangeArrowheads="1"/>
            </p:cNvSpPr>
            <p:nvPr/>
          </p:nvSpPr>
          <p:spPr bwMode="auto">
            <a:xfrm>
              <a:off x="1942" y="377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q</a:t>
              </a:r>
              <a:endPara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1997" name="Group 93"/>
          <p:cNvGrpSpPr>
            <a:grpSpLocks/>
          </p:cNvGrpSpPr>
          <p:nvPr/>
        </p:nvGrpSpPr>
        <p:grpSpPr bwMode="auto">
          <a:xfrm>
            <a:off x="2351088" y="3903663"/>
            <a:ext cx="258762" cy="2233612"/>
            <a:chOff x="1481" y="2459"/>
            <a:chExt cx="163" cy="1407"/>
          </a:xfrm>
        </p:grpSpPr>
        <p:sp>
          <p:nvSpPr>
            <p:cNvPr id="751710" name="Rectangle 94"/>
            <p:cNvSpPr>
              <a:spLocks noChangeAspect="1" noChangeArrowheads="1"/>
            </p:cNvSpPr>
            <p:nvPr/>
          </p:nvSpPr>
          <p:spPr bwMode="auto">
            <a:xfrm>
              <a:off x="1481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11" name="Oval 95"/>
            <p:cNvSpPr>
              <a:spLocks noChangeAspect="1" noChangeArrowheads="1"/>
            </p:cNvSpPr>
            <p:nvPr/>
          </p:nvSpPr>
          <p:spPr bwMode="auto">
            <a:xfrm>
              <a:off x="1522" y="2912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12" name="Oval 96"/>
            <p:cNvSpPr>
              <a:spLocks noChangeAspect="1" noChangeArrowheads="1"/>
            </p:cNvSpPr>
            <p:nvPr/>
          </p:nvSpPr>
          <p:spPr bwMode="auto">
            <a:xfrm>
              <a:off x="1522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13" name="Oval 97"/>
            <p:cNvSpPr>
              <a:spLocks noChangeAspect="1" noChangeArrowheads="1"/>
            </p:cNvSpPr>
            <p:nvPr/>
          </p:nvSpPr>
          <p:spPr bwMode="auto">
            <a:xfrm>
              <a:off x="1522" y="2500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16" name="Oval 100"/>
            <p:cNvSpPr>
              <a:spLocks noChangeAspect="1" noChangeArrowheads="1"/>
            </p:cNvSpPr>
            <p:nvPr/>
          </p:nvSpPr>
          <p:spPr bwMode="auto">
            <a:xfrm>
              <a:off x="1522" y="3325"/>
              <a:ext cx="86" cy="86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17" name="Oval 101"/>
            <p:cNvSpPr>
              <a:spLocks noChangeAspect="1" noChangeArrowheads="1"/>
            </p:cNvSpPr>
            <p:nvPr/>
          </p:nvSpPr>
          <p:spPr bwMode="auto">
            <a:xfrm>
              <a:off x="1521" y="3735"/>
              <a:ext cx="86" cy="86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1998" name="Group 102"/>
          <p:cNvGrpSpPr>
            <a:grpSpLocks/>
          </p:cNvGrpSpPr>
          <p:nvPr/>
        </p:nvGrpSpPr>
        <p:grpSpPr bwMode="auto">
          <a:xfrm>
            <a:off x="2919414" y="5981704"/>
            <a:ext cx="1292223" cy="1017589"/>
            <a:chOff x="1942" y="3738"/>
            <a:chExt cx="814" cy="641"/>
          </a:xfrm>
        </p:grpSpPr>
        <p:sp>
          <p:nvSpPr>
            <p:cNvPr id="751719" name="Oval 103"/>
            <p:cNvSpPr>
              <a:spLocks noChangeAspect="1" noChangeArrowheads="1"/>
            </p:cNvSpPr>
            <p:nvPr/>
          </p:nvSpPr>
          <p:spPr bwMode="auto">
            <a:xfrm>
              <a:off x="2017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720" name="Text Box 104"/>
            <p:cNvSpPr txBox="1">
              <a:spLocks noChangeArrowheads="1"/>
            </p:cNvSpPr>
            <p:nvPr/>
          </p:nvSpPr>
          <p:spPr bwMode="auto">
            <a:xfrm>
              <a:off x="1942" y="3778"/>
              <a:ext cx="814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 dirty="0" smtClean="0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c </a:t>
              </a:r>
              <a:r>
                <a:rPr lang="en-US" sz="2800" b="1" dirty="0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+= …</a:t>
              </a:r>
              <a:endParaRPr lang="en-US" sz="2800" dirty="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 dirty="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51731" name="Rectangle 115"/>
          <p:cNvSpPr>
            <a:spLocks noChangeArrowheads="1"/>
          </p:cNvSpPr>
          <p:nvPr/>
        </p:nvSpPr>
        <p:spPr bwMode="auto">
          <a:xfrm>
            <a:off x="2909888" y="5913438"/>
            <a:ext cx="1077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 smtClean="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  </a:t>
            </a:r>
            <a:endParaRPr lang="en-US" sz="2800" dirty="0">
              <a:solidFill>
                <a:srgbClr val="FF0000"/>
              </a:solidFill>
              <a:latin typeface="Time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1732" name="Rectangle 116"/>
          <p:cNvSpPr>
            <a:spLocks noChangeArrowheads="1"/>
          </p:cNvSpPr>
          <p:nvPr/>
        </p:nvSpPr>
        <p:spPr bwMode="auto">
          <a:xfrm>
            <a:off x="2566988" y="731838"/>
            <a:ext cx="376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</a:t>
            </a:r>
          </a:p>
        </p:txBody>
      </p:sp>
      <p:sp>
        <p:nvSpPr>
          <p:cNvPr id="751734" name="Text Box 118"/>
          <p:cNvSpPr txBox="1">
            <a:spLocks noChangeArrowheads="1"/>
          </p:cNvSpPr>
          <p:nvPr/>
        </p:nvSpPr>
        <p:spPr bwMode="auto">
          <a:xfrm>
            <a:off x="3505200" y="2179638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</a:t>
            </a: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1735" name="Oval 119"/>
          <p:cNvSpPr>
            <a:spLocks noChangeAspect="1" noChangeArrowheads="1"/>
          </p:cNvSpPr>
          <p:nvPr/>
        </p:nvSpPr>
        <p:spPr bwMode="auto">
          <a:xfrm>
            <a:off x="4803775" y="3046413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2005" name="Group 229"/>
          <p:cNvGrpSpPr>
            <a:grpSpLocks/>
          </p:cNvGrpSpPr>
          <p:nvPr/>
        </p:nvGrpSpPr>
        <p:grpSpPr bwMode="auto">
          <a:xfrm>
            <a:off x="5908675" y="1066800"/>
            <a:ext cx="3235325" cy="2493963"/>
            <a:chOff x="3722" y="672"/>
            <a:chExt cx="2038" cy="1571"/>
          </a:xfrm>
        </p:grpSpPr>
        <p:grpSp>
          <p:nvGrpSpPr>
            <p:cNvPr id="42006" name="Group 176"/>
            <p:cNvGrpSpPr>
              <a:grpSpLocks/>
            </p:cNvGrpSpPr>
            <p:nvPr/>
          </p:nvGrpSpPr>
          <p:grpSpPr bwMode="auto">
            <a:xfrm>
              <a:off x="3722" y="875"/>
              <a:ext cx="1047" cy="1368"/>
              <a:chOff x="3486" y="875"/>
              <a:chExt cx="1047" cy="1368"/>
            </a:xfrm>
          </p:grpSpPr>
          <p:sp>
            <p:nvSpPr>
              <p:cNvPr id="751793" name="Freeform 177"/>
              <p:cNvSpPr>
                <a:spLocks/>
              </p:cNvSpPr>
              <p:nvPr/>
            </p:nvSpPr>
            <p:spPr bwMode="auto">
              <a:xfrm>
                <a:off x="3486" y="875"/>
                <a:ext cx="1047" cy="1368"/>
              </a:xfrm>
              <a:custGeom>
                <a:avLst/>
                <a:gdLst>
                  <a:gd name="T0" fmla="*/ 269 w 1047"/>
                  <a:gd name="T1" fmla="*/ 0 h 1368"/>
                  <a:gd name="T2" fmla="*/ 13 w 1047"/>
                  <a:gd name="T3" fmla="*/ 437 h 1368"/>
                  <a:gd name="T4" fmla="*/ 194 w 1047"/>
                  <a:gd name="T5" fmla="*/ 1258 h 1368"/>
                  <a:gd name="T6" fmla="*/ 1047 w 1047"/>
                  <a:gd name="T7" fmla="*/ 1098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7" h="1368">
                    <a:moveTo>
                      <a:pt x="269" y="0"/>
                    </a:moveTo>
                    <a:cubicBezTo>
                      <a:pt x="226" y="73"/>
                      <a:pt x="26" y="227"/>
                      <a:pt x="13" y="437"/>
                    </a:cubicBezTo>
                    <a:cubicBezTo>
                      <a:pt x="0" y="647"/>
                      <a:pt x="22" y="1148"/>
                      <a:pt x="194" y="1258"/>
                    </a:cubicBezTo>
                    <a:cubicBezTo>
                      <a:pt x="366" y="1368"/>
                      <a:pt x="870" y="1131"/>
                      <a:pt x="1047" y="1098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794" name="Line 178"/>
              <p:cNvSpPr>
                <a:spLocks noChangeAspect="1" noChangeShapeType="1"/>
              </p:cNvSpPr>
              <p:nvPr/>
            </p:nvSpPr>
            <p:spPr bwMode="auto">
              <a:xfrm rot="19744468" flipH="1">
                <a:off x="3614" y="2018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07" name="Group 179"/>
            <p:cNvGrpSpPr>
              <a:grpSpLocks/>
            </p:cNvGrpSpPr>
            <p:nvPr/>
          </p:nvGrpSpPr>
          <p:grpSpPr bwMode="auto">
            <a:xfrm>
              <a:off x="3845" y="879"/>
              <a:ext cx="152" cy="513"/>
              <a:chOff x="2776" y="1167"/>
              <a:chExt cx="152" cy="513"/>
            </a:xfrm>
          </p:grpSpPr>
          <p:sp>
            <p:nvSpPr>
              <p:cNvPr id="751796" name="Line 180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797" name="Freeform 181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08" name="Group 182"/>
            <p:cNvGrpSpPr>
              <a:grpSpLocks/>
            </p:cNvGrpSpPr>
            <p:nvPr/>
          </p:nvGrpSpPr>
          <p:grpSpPr bwMode="auto">
            <a:xfrm flipH="1" flipV="1">
              <a:off x="4021" y="879"/>
              <a:ext cx="152" cy="513"/>
              <a:chOff x="2776" y="1167"/>
              <a:chExt cx="152" cy="513"/>
            </a:xfrm>
          </p:grpSpPr>
          <p:sp>
            <p:nvSpPr>
              <p:cNvPr id="751799" name="Line 183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800" name="Freeform 184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09" name="Group 185"/>
            <p:cNvGrpSpPr>
              <a:grpSpLocks/>
            </p:cNvGrpSpPr>
            <p:nvPr/>
          </p:nvGrpSpPr>
          <p:grpSpPr bwMode="auto">
            <a:xfrm>
              <a:off x="3997" y="740"/>
              <a:ext cx="777" cy="133"/>
              <a:chOff x="2928" y="1028"/>
              <a:chExt cx="777" cy="133"/>
            </a:xfrm>
          </p:grpSpPr>
          <p:sp>
            <p:nvSpPr>
              <p:cNvPr id="751802" name="Line 186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803" name="Freeform 187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1804" name="Oval 188"/>
            <p:cNvSpPr>
              <a:spLocks noChangeAspect="1" noChangeArrowheads="1"/>
            </p:cNvSpPr>
            <p:nvPr/>
          </p:nvSpPr>
          <p:spPr bwMode="auto">
            <a:xfrm>
              <a:off x="3949" y="816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4500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2011" name="Group 189"/>
            <p:cNvGrpSpPr>
              <a:grpSpLocks/>
            </p:cNvGrpSpPr>
            <p:nvPr/>
          </p:nvGrpSpPr>
          <p:grpSpPr bwMode="auto">
            <a:xfrm>
              <a:off x="4003" y="1403"/>
              <a:ext cx="777" cy="523"/>
              <a:chOff x="2934" y="1691"/>
              <a:chExt cx="777" cy="523"/>
            </a:xfrm>
          </p:grpSpPr>
          <p:sp>
            <p:nvSpPr>
              <p:cNvPr id="751806" name="Line 190"/>
              <p:cNvSpPr>
                <a:spLocks noChangeAspect="1" noChangeShapeType="1"/>
              </p:cNvSpPr>
              <p:nvPr/>
            </p:nvSpPr>
            <p:spPr bwMode="auto">
              <a:xfrm rot="3635357">
                <a:off x="3104" y="199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807" name="Freeform 191"/>
              <p:cNvSpPr>
                <a:spLocks/>
              </p:cNvSpPr>
              <p:nvPr/>
            </p:nvSpPr>
            <p:spPr bwMode="auto">
              <a:xfrm>
                <a:off x="2934" y="1691"/>
                <a:ext cx="777" cy="523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1808" name="Text Box 192"/>
            <p:cNvSpPr txBox="1">
              <a:spLocks noChangeArrowheads="1"/>
            </p:cNvSpPr>
            <p:nvPr/>
          </p:nvSpPr>
          <p:spPr bwMode="auto">
            <a:xfrm>
              <a:off x="3825" y="6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51809" name="Text Box 193"/>
            <p:cNvSpPr txBox="1">
              <a:spLocks noChangeArrowheads="1"/>
            </p:cNvSpPr>
            <p:nvPr/>
          </p:nvSpPr>
          <p:spPr bwMode="auto">
            <a:xfrm>
              <a:off x="4781" y="6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751810" name="Text Box 194"/>
            <p:cNvSpPr txBox="1">
              <a:spLocks noChangeArrowheads="1"/>
            </p:cNvSpPr>
            <p:nvPr/>
          </p:nvSpPr>
          <p:spPr bwMode="auto">
            <a:xfrm>
              <a:off x="3837" y="19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751811" name="Text Box 195"/>
            <p:cNvSpPr txBox="1">
              <a:spLocks noChangeArrowheads="1"/>
            </p:cNvSpPr>
            <p:nvPr/>
          </p:nvSpPr>
          <p:spPr bwMode="auto">
            <a:xfrm>
              <a:off x="3788" y="12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751812" name="Text Box 196"/>
            <p:cNvSpPr txBox="1">
              <a:spLocks noChangeArrowheads="1"/>
            </p:cNvSpPr>
            <p:nvPr/>
          </p:nvSpPr>
          <p:spPr bwMode="auto">
            <a:xfrm>
              <a:off x="4793" y="134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</a:p>
          </p:txBody>
        </p:sp>
        <p:grpSp>
          <p:nvGrpSpPr>
            <p:cNvPr id="42017" name="Group 197"/>
            <p:cNvGrpSpPr>
              <a:grpSpLocks/>
            </p:cNvGrpSpPr>
            <p:nvPr/>
          </p:nvGrpSpPr>
          <p:grpSpPr bwMode="auto">
            <a:xfrm>
              <a:off x="4789" y="1276"/>
              <a:ext cx="777" cy="133"/>
              <a:chOff x="2928" y="1028"/>
              <a:chExt cx="777" cy="133"/>
            </a:xfrm>
          </p:grpSpPr>
          <p:sp>
            <p:nvSpPr>
              <p:cNvPr id="751814" name="Line 198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815" name="Freeform 199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18" name="Group 200"/>
            <p:cNvGrpSpPr>
              <a:grpSpLocks/>
            </p:cNvGrpSpPr>
            <p:nvPr/>
          </p:nvGrpSpPr>
          <p:grpSpPr bwMode="auto">
            <a:xfrm>
              <a:off x="4005" y="1808"/>
              <a:ext cx="777" cy="133"/>
              <a:chOff x="2928" y="1028"/>
              <a:chExt cx="777" cy="133"/>
            </a:xfrm>
          </p:grpSpPr>
          <p:sp>
            <p:nvSpPr>
              <p:cNvPr id="751817" name="Line 201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818" name="Freeform 202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19" name="Group 203"/>
            <p:cNvGrpSpPr>
              <a:grpSpLocks/>
            </p:cNvGrpSpPr>
            <p:nvPr/>
          </p:nvGrpSpPr>
          <p:grpSpPr bwMode="auto">
            <a:xfrm flipH="1" flipV="1">
              <a:off x="3993" y="1940"/>
              <a:ext cx="777" cy="133"/>
              <a:chOff x="2928" y="1028"/>
              <a:chExt cx="777" cy="133"/>
            </a:xfrm>
          </p:grpSpPr>
          <p:sp>
            <p:nvSpPr>
              <p:cNvPr id="751820" name="Line 204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821" name="Freeform 205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20" name="Group 206"/>
            <p:cNvGrpSpPr>
              <a:grpSpLocks/>
            </p:cNvGrpSpPr>
            <p:nvPr/>
          </p:nvGrpSpPr>
          <p:grpSpPr bwMode="auto">
            <a:xfrm flipH="1" flipV="1">
              <a:off x="4009" y="1404"/>
              <a:ext cx="777" cy="133"/>
              <a:chOff x="2928" y="1028"/>
              <a:chExt cx="777" cy="133"/>
            </a:xfrm>
          </p:grpSpPr>
          <p:sp>
            <p:nvSpPr>
              <p:cNvPr id="751823" name="Line 207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824" name="Freeform 208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21" name="Group 209"/>
            <p:cNvGrpSpPr>
              <a:grpSpLocks/>
            </p:cNvGrpSpPr>
            <p:nvPr/>
          </p:nvGrpSpPr>
          <p:grpSpPr bwMode="auto">
            <a:xfrm flipV="1">
              <a:off x="3841" y="1423"/>
              <a:ext cx="152" cy="513"/>
              <a:chOff x="2776" y="1167"/>
              <a:chExt cx="152" cy="513"/>
            </a:xfrm>
          </p:grpSpPr>
          <p:sp>
            <p:nvSpPr>
              <p:cNvPr id="751826" name="Line 210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827" name="Freeform 211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22" name="Group 212"/>
            <p:cNvGrpSpPr>
              <a:grpSpLocks/>
            </p:cNvGrpSpPr>
            <p:nvPr/>
          </p:nvGrpSpPr>
          <p:grpSpPr bwMode="auto">
            <a:xfrm flipH="1" flipV="1">
              <a:off x="4781" y="879"/>
              <a:ext cx="152" cy="513"/>
              <a:chOff x="2776" y="1167"/>
              <a:chExt cx="152" cy="513"/>
            </a:xfrm>
          </p:grpSpPr>
          <p:sp>
            <p:nvSpPr>
              <p:cNvPr id="751829" name="Line 213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F79646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830" name="Freeform 214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rgbClr val="F7964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23" name="Group 215"/>
            <p:cNvGrpSpPr>
              <a:grpSpLocks/>
            </p:cNvGrpSpPr>
            <p:nvPr/>
          </p:nvGrpSpPr>
          <p:grpSpPr bwMode="auto">
            <a:xfrm>
              <a:off x="4774" y="1397"/>
              <a:ext cx="764" cy="543"/>
              <a:chOff x="3696" y="1680"/>
              <a:chExt cx="764" cy="543"/>
            </a:xfrm>
          </p:grpSpPr>
          <p:sp>
            <p:nvSpPr>
              <p:cNvPr id="751832" name="Line 216"/>
              <p:cNvSpPr>
                <a:spLocks noChangeAspect="1" noChangeShapeType="1"/>
              </p:cNvSpPr>
              <p:nvPr/>
            </p:nvSpPr>
            <p:spPr bwMode="auto">
              <a:xfrm rot="4334049">
                <a:off x="3989" y="2106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833" name="Freeform 217"/>
              <p:cNvSpPr>
                <a:spLocks/>
              </p:cNvSpPr>
              <p:nvPr/>
            </p:nvSpPr>
            <p:spPr bwMode="auto">
              <a:xfrm>
                <a:off x="3696" y="168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2024" name="Group 218"/>
            <p:cNvGrpSpPr>
              <a:grpSpLocks/>
            </p:cNvGrpSpPr>
            <p:nvPr/>
          </p:nvGrpSpPr>
          <p:grpSpPr bwMode="auto">
            <a:xfrm>
              <a:off x="4795" y="882"/>
              <a:ext cx="764" cy="543"/>
              <a:chOff x="3726" y="1170"/>
              <a:chExt cx="764" cy="543"/>
            </a:xfrm>
          </p:grpSpPr>
          <p:sp>
            <p:nvSpPr>
              <p:cNvPr id="751835" name="Line 219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4304" y="1379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F79646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1836" name="Freeform 220"/>
              <p:cNvSpPr>
                <a:spLocks/>
              </p:cNvSpPr>
              <p:nvPr/>
            </p:nvSpPr>
            <p:spPr bwMode="auto">
              <a:xfrm rot="10800000" flipH="1">
                <a:off x="3726" y="117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rgbClr val="F7964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1837" name="Text Box 221"/>
            <p:cNvSpPr txBox="1">
              <a:spLocks noChangeArrowheads="1"/>
            </p:cNvSpPr>
            <p:nvPr/>
          </p:nvSpPr>
          <p:spPr bwMode="auto">
            <a:xfrm>
              <a:off x="4773" y="192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6</a:t>
              </a:r>
            </a:p>
          </p:txBody>
        </p:sp>
        <p:sp>
          <p:nvSpPr>
            <p:cNvPr id="751838" name="Text Box 222"/>
            <p:cNvSpPr txBox="1">
              <a:spLocks noChangeArrowheads="1"/>
            </p:cNvSpPr>
            <p:nvPr/>
          </p:nvSpPr>
          <p:spPr bwMode="auto">
            <a:xfrm>
              <a:off x="5573" y="130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751839" name="Oval 223"/>
            <p:cNvSpPr>
              <a:spLocks noChangeAspect="1" noChangeArrowheads="1"/>
            </p:cNvSpPr>
            <p:nvPr/>
          </p:nvSpPr>
          <p:spPr bwMode="auto">
            <a:xfrm>
              <a:off x="3949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840" name="Oval 224"/>
            <p:cNvSpPr>
              <a:spLocks noChangeAspect="1" noChangeArrowheads="1"/>
            </p:cNvSpPr>
            <p:nvPr/>
          </p:nvSpPr>
          <p:spPr bwMode="auto">
            <a:xfrm>
              <a:off x="3949" y="187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841" name="Oval 225"/>
            <p:cNvSpPr>
              <a:spLocks noChangeAspect="1" noChangeArrowheads="1"/>
            </p:cNvSpPr>
            <p:nvPr/>
          </p:nvSpPr>
          <p:spPr bwMode="auto">
            <a:xfrm>
              <a:off x="4717" y="816"/>
              <a:ext cx="120" cy="120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842" name="Oval 226"/>
            <p:cNvSpPr>
              <a:spLocks noChangeAspect="1" noChangeArrowheads="1"/>
            </p:cNvSpPr>
            <p:nvPr/>
          </p:nvSpPr>
          <p:spPr bwMode="auto">
            <a:xfrm>
              <a:off x="4717" y="187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843" name="Oval 227"/>
            <p:cNvSpPr>
              <a:spLocks noChangeAspect="1" noChangeArrowheads="1"/>
            </p:cNvSpPr>
            <p:nvPr/>
          </p:nvSpPr>
          <p:spPr bwMode="auto">
            <a:xfrm>
              <a:off x="4717" y="1344"/>
              <a:ext cx="120" cy="120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rgbClr val="F7964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1844" name="Oval 228"/>
            <p:cNvSpPr>
              <a:spLocks noChangeAspect="1" noChangeArrowheads="1"/>
            </p:cNvSpPr>
            <p:nvPr/>
          </p:nvSpPr>
          <p:spPr bwMode="auto">
            <a:xfrm>
              <a:off x="5485" y="1344"/>
              <a:ext cx="120" cy="120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rgbClr val="F7964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7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8350" cy="76200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sz="3600" b="1" dirty="0" smtClean="0">
                <a:cs typeface="+mj-cs"/>
              </a:rPr>
              <a:t>Betweenness Centrality: Roll back &amp; Tally</a:t>
            </a:r>
          </a:p>
        </p:txBody>
      </p:sp>
      <p:sp>
        <p:nvSpPr>
          <p:cNvPr id="176" name="Oval 212"/>
          <p:cNvSpPr>
            <a:spLocks noChangeAspect="1" noChangeArrowheads="1"/>
          </p:cNvSpPr>
          <p:nvPr/>
        </p:nvSpPr>
        <p:spPr bwMode="auto">
          <a:xfrm>
            <a:off x="2416175" y="4295775"/>
            <a:ext cx="136525" cy="136525"/>
          </a:xfrm>
          <a:prstGeom prst="ellipse">
            <a:avLst/>
          </a:prstGeom>
          <a:solidFill>
            <a:srgbClr val="1EC30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7" name="Oval 111"/>
          <p:cNvSpPr>
            <a:spLocks noChangeAspect="1" noChangeArrowheads="1"/>
          </p:cNvSpPr>
          <p:nvPr/>
        </p:nvSpPr>
        <p:spPr bwMode="auto">
          <a:xfrm>
            <a:off x="2416175" y="4951413"/>
            <a:ext cx="136525" cy="1365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74" name="Group 106"/>
          <p:cNvGrpSpPr>
            <a:grpSpLocks/>
          </p:cNvGrpSpPr>
          <p:nvPr/>
        </p:nvGrpSpPr>
        <p:grpSpPr bwMode="auto">
          <a:xfrm>
            <a:off x="2973388" y="3900488"/>
            <a:ext cx="258762" cy="2233612"/>
            <a:chOff x="1481" y="2459"/>
            <a:chExt cx="163" cy="1407"/>
          </a:xfrm>
        </p:grpSpPr>
        <p:grpSp>
          <p:nvGrpSpPr>
            <p:cNvPr id="178" name="Group 107"/>
            <p:cNvGrpSpPr>
              <a:grpSpLocks/>
            </p:cNvGrpSpPr>
            <p:nvPr/>
          </p:nvGrpSpPr>
          <p:grpSpPr bwMode="auto">
            <a:xfrm>
              <a:off x="1481" y="2459"/>
              <a:ext cx="163" cy="1407"/>
              <a:chOff x="1976" y="2459"/>
              <a:chExt cx="163" cy="1407"/>
            </a:xfrm>
          </p:grpSpPr>
          <p:sp>
            <p:nvSpPr>
              <p:cNvPr id="180" name="Rectangle 108"/>
              <p:cNvSpPr>
                <a:spLocks noChangeAspect="1" noChangeArrowheads="1"/>
              </p:cNvSpPr>
              <p:nvPr/>
            </p:nvSpPr>
            <p:spPr bwMode="auto">
              <a:xfrm>
                <a:off x="1976" y="2459"/>
                <a:ext cx="163" cy="140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1" name="Oval 109"/>
              <p:cNvSpPr>
                <a:spLocks noChangeAspect="1" noChangeArrowheads="1"/>
              </p:cNvSpPr>
              <p:nvPr/>
            </p:nvSpPr>
            <p:spPr bwMode="auto">
              <a:xfrm>
                <a:off x="2017" y="291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A0055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AA0055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2" name="Oval 110"/>
              <p:cNvSpPr>
                <a:spLocks noChangeAspect="1" noChangeArrowheads="1"/>
              </p:cNvSpPr>
              <p:nvPr/>
            </p:nvSpPr>
            <p:spPr bwMode="auto">
              <a:xfrm>
                <a:off x="2017" y="3531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5500AA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3" name="Oval 111"/>
              <p:cNvSpPr>
                <a:spLocks noChangeAspect="1" noChangeArrowheads="1"/>
              </p:cNvSpPr>
              <p:nvPr/>
            </p:nvSpPr>
            <p:spPr bwMode="auto">
              <a:xfrm>
                <a:off x="2017" y="250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A0055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>
                  <a:solidFill>
                    <a:srgbClr val="AA0055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4" name="Oval 112"/>
              <p:cNvSpPr>
                <a:spLocks noChangeAspect="1" noChangeArrowheads="1"/>
              </p:cNvSpPr>
              <p:nvPr/>
            </p:nvSpPr>
            <p:spPr bwMode="auto">
              <a:xfrm>
                <a:off x="2017" y="270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500AA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b="1" dirty="0">
                    <a:solidFill>
                      <a:srgbClr val="00AE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2</a:t>
                </a:r>
                <a:endParaRPr lang="en-US" sz="2000" b="1" dirty="0">
                  <a:solidFill>
                    <a:srgbClr val="5500AA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5" name="Oval 113"/>
              <p:cNvSpPr>
                <a:spLocks noChangeAspect="1" noChangeArrowheads="1"/>
              </p:cNvSpPr>
              <p:nvPr/>
            </p:nvSpPr>
            <p:spPr bwMode="auto">
              <a:xfrm>
                <a:off x="2017" y="311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FC0128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6" name="Oval 114"/>
              <p:cNvSpPr>
                <a:spLocks noChangeAspect="1" noChangeArrowheads="1"/>
              </p:cNvSpPr>
              <p:nvPr/>
            </p:nvSpPr>
            <p:spPr bwMode="auto">
              <a:xfrm>
                <a:off x="2017" y="332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79" name="Oval 115"/>
            <p:cNvSpPr>
              <a:spLocks noChangeAspect="1" noChangeArrowheads="1"/>
            </p:cNvSpPr>
            <p:nvPr/>
          </p:nvSpPr>
          <p:spPr bwMode="auto">
            <a:xfrm>
              <a:off x="1521" y="373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87" name="Text Box 50"/>
          <p:cNvSpPr txBox="1">
            <a:spLocks noChangeArrowheads="1"/>
          </p:cNvSpPr>
          <p:nvPr/>
        </p:nvSpPr>
        <p:spPr bwMode="auto">
          <a:xfrm>
            <a:off x="5051425" y="2179638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</a:t>
            </a: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8" name="Rectangle 120"/>
          <p:cNvSpPr>
            <a:spLocks noChangeAspect="1" noChangeArrowheads="1"/>
          </p:cNvSpPr>
          <p:nvPr/>
        </p:nvSpPr>
        <p:spPr bwMode="auto">
          <a:xfrm>
            <a:off x="4738688" y="1344613"/>
            <a:ext cx="258762" cy="22336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9" name="Oval 121"/>
          <p:cNvSpPr>
            <a:spLocks noChangeAspect="1" noChangeArrowheads="1"/>
          </p:cNvSpPr>
          <p:nvPr/>
        </p:nvSpPr>
        <p:spPr bwMode="auto">
          <a:xfrm>
            <a:off x="4803775" y="3046413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srgbClr val="00AE00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0" name="Oval 122"/>
          <p:cNvSpPr>
            <a:spLocks noChangeAspect="1" noChangeArrowheads="1"/>
          </p:cNvSpPr>
          <p:nvPr/>
        </p:nvSpPr>
        <p:spPr bwMode="auto">
          <a:xfrm>
            <a:off x="4803775" y="1736725"/>
            <a:ext cx="136525" cy="136525"/>
          </a:xfrm>
          <a:prstGeom prst="ellipse">
            <a:avLst/>
          </a:prstGeom>
          <a:solidFill>
            <a:srgbClr val="1EC30F"/>
          </a:solidFill>
          <a:ln>
            <a:noFill/>
          </a:ln>
          <a:effectLst/>
          <a:extLst/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1EC30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91" name="Group 123"/>
          <p:cNvGrpSpPr>
            <a:grpSpLocks/>
          </p:cNvGrpSpPr>
          <p:nvPr/>
        </p:nvGrpSpPr>
        <p:grpSpPr bwMode="auto">
          <a:xfrm>
            <a:off x="5475288" y="1344613"/>
            <a:ext cx="258762" cy="2233612"/>
            <a:chOff x="2601" y="850"/>
            <a:chExt cx="163" cy="1407"/>
          </a:xfrm>
        </p:grpSpPr>
        <p:sp>
          <p:nvSpPr>
            <p:cNvPr id="192" name="Rectangle 124"/>
            <p:cNvSpPr>
              <a:spLocks noChangeAspect="1" noChangeArrowheads="1"/>
            </p:cNvSpPr>
            <p:nvPr/>
          </p:nvSpPr>
          <p:spPr bwMode="auto">
            <a:xfrm>
              <a:off x="2601" y="850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3" name="Oval 125"/>
            <p:cNvSpPr>
              <a:spLocks noChangeAspect="1" noChangeArrowheads="1"/>
            </p:cNvSpPr>
            <p:nvPr/>
          </p:nvSpPr>
          <p:spPr bwMode="auto">
            <a:xfrm>
              <a:off x="2642" y="1097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</p:grpSp>
      <p:sp>
        <p:nvSpPr>
          <p:cNvPr id="194" name="Rectangle 118"/>
          <p:cNvSpPr>
            <a:spLocks noChangeArrowheads="1"/>
          </p:cNvSpPr>
          <p:nvPr/>
        </p:nvSpPr>
        <p:spPr bwMode="auto">
          <a:xfrm>
            <a:off x="4308599" y="3733800"/>
            <a:ext cx="4832350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64" tIns="46033" rIns="92064" bIns="46033"/>
          <a:lstStyle/>
          <a:p>
            <a:pPr marL="342900" indent="-342900" defTabSz="9144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SzPct val="125000"/>
              <a:buFontTx/>
              <a:buChar char="•"/>
              <a:defRPr/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Select </a:t>
            </a:r>
            <a:r>
              <a:rPr lang="en-US" sz="2000" b="1" dirty="0">
                <a:solidFill>
                  <a:srgbClr val="F79646"/>
                </a:solidFill>
                <a:latin typeface="Arial" charset="0"/>
                <a:ea typeface="ＭＳ Ｐゴシック" charset="0"/>
                <a:cs typeface="ＭＳ Ｐゴシック" charset="0"/>
              </a:rPr>
              <a:t>4th</a:t>
            </a: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neighbors, divide by number of paths to these nodes: </a:t>
            </a:r>
            <a:r>
              <a:rPr lang="en-US" sz="2000" b="1" dirty="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(1+c).*t</a:t>
            </a:r>
            <a:r>
              <a:rPr lang="en-US" sz="2000" b="1" baseline="-25000" dirty="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4</a:t>
            </a:r>
            <a:r>
              <a:rPr lang="en-US" sz="2000" b="1" dirty="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./q = w</a:t>
            </a:r>
            <a:endParaRPr lang="en-US" sz="2000" b="1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indent="-342900" defTabSz="9144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SzPct val="125000"/>
              <a:buFontTx/>
              <a:buChar char="•"/>
              <a:defRPr/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Find </a:t>
            </a:r>
            <a:r>
              <a:rPr lang="en-US" sz="2000" b="1" dirty="0">
                <a:solidFill>
                  <a:srgbClr val="00AE00"/>
                </a:solidFill>
                <a:latin typeface="Arial" charset="0"/>
                <a:ea typeface="ＭＳ Ｐゴシック" charset="0"/>
                <a:cs typeface="ＭＳ Ｐゴシック" charset="0"/>
              </a:rPr>
              <a:t>3rd</a:t>
            </a: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neighbors: </a:t>
            </a:r>
            <a:r>
              <a:rPr lang="en-US" sz="2000" b="1" dirty="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Aw </a:t>
            </a:r>
            <a:endParaRPr lang="en-US" sz="2000" b="1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indent="-342900" defTabSz="9144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SzPct val="125000"/>
              <a:buFontTx/>
              <a:buChar char="•"/>
              <a:defRPr/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Multiply by paths into </a:t>
            </a:r>
            <a:r>
              <a:rPr lang="en-US" sz="2000" b="1" dirty="0">
                <a:solidFill>
                  <a:srgbClr val="00AE00"/>
                </a:solidFill>
                <a:latin typeface="Arial" charset="0"/>
                <a:ea typeface="ＭＳ Ｐゴシック" charset="0"/>
                <a:cs typeface="ＭＳ Ｐゴシック" charset="0"/>
              </a:rPr>
              <a:t>3rd</a:t>
            </a: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neighbors and tally: </a:t>
            </a:r>
            <a:r>
              <a:rPr lang="en-US" sz="2000" b="1" dirty="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c+=Aw.*(q.*t</a:t>
            </a:r>
            <a:r>
              <a:rPr lang="en-US" sz="2000" b="1" baseline="-25000" dirty="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000" b="1" dirty="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003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1" name="Group 218"/>
          <p:cNvGrpSpPr>
            <a:grpSpLocks/>
          </p:cNvGrpSpPr>
          <p:nvPr/>
        </p:nvGrpSpPr>
        <p:grpSpPr bwMode="auto">
          <a:xfrm>
            <a:off x="3127375" y="1349375"/>
            <a:ext cx="258763" cy="2233613"/>
            <a:chOff x="1970" y="850"/>
            <a:chExt cx="163" cy="1407"/>
          </a:xfrm>
        </p:grpSpPr>
        <p:sp>
          <p:nvSpPr>
            <p:cNvPr id="753856" name="Rectangle 192"/>
            <p:cNvSpPr>
              <a:spLocks noChangeAspect="1" noChangeArrowheads="1"/>
            </p:cNvSpPr>
            <p:nvPr/>
          </p:nvSpPr>
          <p:spPr bwMode="auto">
            <a:xfrm>
              <a:off x="1970" y="850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858" name="Oval 194"/>
            <p:cNvSpPr>
              <a:spLocks noChangeAspect="1" noChangeArrowheads="1"/>
            </p:cNvSpPr>
            <p:nvPr/>
          </p:nvSpPr>
          <p:spPr bwMode="auto">
            <a:xfrm>
              <a:off x="2011" y="192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.5</a:t>
              </a: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860" name="Oval 196"/>
            <p:cNvSpPr>
              <a:spLocks noChangeAspect="1" noChangeArrowheads="1"/>
            </p:cNvSpPr>
            <p:nvPr/>
          </p:nvSpPr>
          <p:spPr bwMode="auto">
            <a:xfrm>
              <a:off x="2011" y="1097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</p:grpSp>
      <p:grpSp>
        <p:nvGrpSpPr>
          <p:cNvPr id="46083" name="Group 10"/>
          <p:cNvGrpSpPr>
            <a:grpSpLocks/>
          </p:cNvGrpSpPr>
          <p:nvPr/>
        </p:nvGrpSpPr>
        <p:grpSpPr bwMode="auto">
          <a:xfrm>
            <a:off x="730250" y="838200"/>
            <a:ext cx="2230438" cy="2752725"/>
            <a:chOff x="460" y="528"/>
            <a:chExt cx="1405" cy="1734"/>
          </a:xfrm>
        </p:grpSpPr>
        <p:grpSp>
          <p:nvGrpSpPr>
            <p:cNvPr id="46207" name="Group 11"/>
            <p:cNvGrpSpPr>
              <a:grpSpLocks/>
            </p:cNvGrpSpPr>
            <p:nvPr/>
          </p:nvGrpSpPr>
          <p:grpSpPr bwMode="auto">
            <a:xfrm>
              <a:off x="460" y="857"/>
              <a:ext cx="1405" cy="1405"/>
              <a:chOff x="460" y="857"/>
              <a:chExt cx="1405" cy="1405"/>
            </a:xfrm>
          </p:grpSpPr>
          <p:sp>
            <p:nvSpPr>
              <p:cNvPr id="753676" name="Oval 1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77" name="Rectangle 1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460" y="857"/>
                <a:ext cx="1405" cy="140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78" name="Oval 1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79" name="Oval 1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80" name="Oval 1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310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81" name="Oval 1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82" name="Oval 1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723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83" name="Oval 1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213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84" name="Oval 2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85" name="Oval 2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517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86" name="Oval 2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87" name="Oval 2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88" name="Oval 2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213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89" name="Oval 2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90" name="Oval 2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91" name="Oval 2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92" name="Oval 2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93" name="Oval 2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94" name="Oval 3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517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95" name="Oval 3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96" name="Oval 3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929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97" name="Oval 3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98" name="Oval 3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699" name="Oval 3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00" name="Oval 3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01" name="Oval 3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02" name="Oval 3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03" name="Oval 3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04" name="Oval 4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104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05" name="Oval 4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06" name="Oval 4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07" name="Oval 4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08" name="Oval 4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09" name="Oval 4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104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10" name="Oval 4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11" name="Oval 4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12" name="Oval 4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3713" name="Text Box 49"/>
            <p:cNvSpPr txBox="1">
              <a:spLocks noChangeArrowheads="1"/>
            </p:cNvSpPr>
            <p:nvPr/>
          </p:nvSpPr>
          <p:spPr bwMode="auto">
            <a:xfrm>
              <a:off x="1022" y="528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sp>
        <p:nvSpPr>
          <p:cNvPr id="753715" name="Text Box 51"/>
          <p:cNvSpPr txBox="1">
            <a:spLocks noChangeArrowheads="1"/>
          </p:cNvSpPr>
          <p:nvPr/>
        </p:nvSpPr>
        <p:spPr bwMode="auto">
          <a:xfrm>
            <a:off x="2162175" y="887413"/>
            <a:ext cx="1611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(1+c).*t</a:t>
            </a:r>
            <a:r>
              <a:rPr lang="en-US" sz="2400" b="1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4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./q</a:t>
            </a:r>
          </a:p>
        </p:txBody>
      </p:sp>
      <p:grpSp>
        <p:nvGrpSpPr>
          <p:cNvPr id="46085" name="Group 52"/>
          <p:cNvGrpSpPr>
            <a:grpSpLocks/>
          </p:cNvGrpSpPr>
          <p:nvPr/>
        </p:nvGrpSpPr>
        <p:grpSpPr bwMode="auto">
          <a:xfrm>
            <a:off x="992188" y="3903663"/>
            <a:ext cx="258762" cy="2233612"/>
            <a:chOff x="2601" y="773"/>
            <a:chExt cx="163" cy="1407"/>
          </a:xfrm>
        </p:grpSpPr>
        <p:sp>
          <p:nvSpPr>
            <p:cNvPr id="753717" name="Oval 53"/>
            <p:cNvSpPr>
              <a:spLocks noChangeAspect="1" noChangeArrowheads="1"/>
            </p:cNvSpPr>
            <p:nvPr/>
          </p:nvSpPr>
          <p:spPr bwMode="auto">
            <a:xfrm>
              <a:off x="2642" y="1226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18" name="Rectangle 54"/>
            <p:cNvSpPr>
              <a:spLocks noChangeAspect="1" noChangeArrowheads="1"/>
            </p:cNvSpPr>
            <p:nvPr/>
          </p:nvSpPr>
          <p:spPr bwMode="auto">
            <a:xfrm>
              <a:off x="2601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19" name="Oval 55"/>
            <p:cNvSpPr>
              <a:spLocks noChangeAspect="1" noChangeArrowheads="1"/>
            </p:cNvSpPr>
            <p:nvPr/>
          </p:nvSpPr>
          <p:spPr bwMode="auto">
            <a:xfrm>
              <a:off x="264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20" name="Oval 56"/>
            <p:cNvSpPr>
              <a:spLocks noChangeAspect="1" noChangeArrowheads="1"/>
            </p:cNvSpPr>
            <p:nvPr/>
          </p:nvSpPr>
          <p:spPr bwMode="auto">
            <a:xfrm>
              <a:off x="2642" y="814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21" name="Oval 57"/>
            <p:cNvSpPr>
              <a:spLocks noChangeAspect="1" noChangeArrowheads="1"/>
            </p:cNvSpPr>
            <p:nvPr/>
          </p:nvSpPr>
          <p:spPr bwMode="auto">
            <a:xfrm>
              <a:off x="264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22" name="Oval 58"/>
            <p:cNvSpPr>
              <a:spLocks noChangeAspect="1" noChangeArrowheads="1"/>
            </p:cNvSpPr>
            <p:nvPr/>
          </p:nvSpPr>
          <p:spPr bwMode="auto">
            <a:xfrm>
              <a:off x="2642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23" name="Oval 59"/>
            <p:cNvSpPr>
              <a:spLocks noChangeAspect="1" noChangeArrowheads="1"/>
            </p:cNvSpPr>
            <p:nvPr/>
          </p:nvSpPr>
          <p:spPr bwMode="auto">
            <a:xfrm>
              <a:off x="264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24" name="Oval 60"/>
            <p:cNvSpPr>
              <a:spLocks noChangeAspect="1" noChangeArrowheads="1"/>
            </p:cNvSpPr>
            <p:nvPr/>
          </p:nvSpPr>
          <p:spPr bwMode="auto">
            <a:xfrm>
              <a:off x="264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6086" name="Group 61"/>
          <p:cNvGrpSpPr>
            <a:grpSpLocks/>
          </p:cNvGrpSpPr>
          <p:nvPr/>
        </p:nvGrpSpPr>
        <p:grpSpPr bwMode="auto">
          <a:xfrm>
            <a:off x="733425" y="3903663"/>
            <a:ext cx="258763" cy="2233612"/>
            <a:chOff x="1976" y="773"/>
            <a:chExt cx="163" cy="1407"/>
          </a:xfrm>
        </p:grpSpPr>
        <p:sp>
          <p:nvSpPr>
            <p:cNvPr id="753726" name="Rectangle 62"/>
            <p:cNvSpPr>
              <a:spLocks noChangeAspect="1" noChangeArrowheads="1"/>
            </p:cNvSpPr>
            <p:nvPr/>
          </p:nvSpPr>
          <p:spPr bwMode="auto">
            <a:xfrm>
              <a:off x="1976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6191" name="Group 63"/>
            <p:cNvGrpSpPr>
              <a:grpSpLocks/>
            </p:cNvGrpSpPr>
            <p:nvPr/>
          </p:nvGrpSpPr>
          <p:grpSpPr bwMode="auto">
            <a:xfrm>
              <a:off x="2017" y="814"/>
              <a:ext cx="86" cy="1324"/>
              <a:chOff x="2017" y="814"/>
              <a:chExt cx="86" cy="1324"/>
            </a:xfrm>
          </p:grpSpPr>
          <p:sp>
            <p:nvSpPr>
              <p:cNvPr id="753728" name="Oval 64"/>
              <p:cNvSpPr>
                <a:spLocks noChangeAspect="1" noChangeArrowheads="1"/>
              </p:cNvSpPr>
              <p:nvPr/>
            </p:nvSpPr>
            <p:spPr bwMode="auto">
              <a:xfrm>
                <a:off x="2017" y="122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29" name="Oval 65"/>
              <p:cNvSpPr>
                <a:spLocks noChangeAspect="1" noChangeArrowheads="1"/>
              </p:cNvSpPr>
              <p:nvPr/>
            </p:nvSpPr>
            <p:spPr bwMode="auto">
              <a:xfrm>
                <a:off x="2017" y="184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30" name="Oval 66"/>
              <p:cNvSpPr>
                <a:spLocks noChangeAspect="1" noChangeArrowheads="1"/>
              </p:cNvSpPr>
              <p:nvPr/>
            </p:nvSpPr>
            <p:spPr bwMode="auto">
              <a:xfrm>
                <a:off x="2017" y="81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31" name="Oval 67"/>
              <p:cNvSpPr>
                <a:spLocks noChangeAspect="1" noChangeArrowheads="1"/>
              </p:cNvSpPr>
              <p:nvPr/>
            </p:nvSpPr>
            <p:spPr bwMode="auto">
              <a:xfrm>
                <a:off x="2017" y="102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32" name="Oval 68"/>
              <p:cNvSpPr>
                <a:spLocks noChangeAspect="1" noChangeArrowheads="1"/>
              </p:cNvSpPr>
              <p:nvPr/>
            </p:nvSpPr>
            <p:spPr bwMode="auto">
              <a:xfrm>
                <a:off x="2017" y="1433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33" name="Oval 69"/>
              <p:cNvSpPr>
                <a:spLocks noChangeAspect="1" noChangeArrowheads="1"/>
              </p:cNvSpPr>
              <p:nvPr/>
            </p:nvSpPr>
            <p:spPr bwMode="auto">
              <a:xfrm>
                <a:off x="2017" y="163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34" name="Oval 70"/>
              <p:cNvSpPr>
                <a:spLocks noChangeAspect="1" noChangeArrowheads="1"/>
              </p:cNvSpPr>
              <p:nvPr/>
            </p:nvSpPr>
            <p:spPr bwMode="auto">
              <a:xfrm>
                <a:off x="2017" y="205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753735" name="Rectangle 71"/>
          <p:cNvSpPr>
            <a:spLocks noChangeArrowheads="1"/>
          </p:cNvSpPr>
          <p:nvPr/>
        </p:nvSpPr>
        <p:spPr bwMode="auto">
          <a:xfrm>
            <a:off x="244475" y="47371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</a:p>
        </p:txBody>
      </p:sp>
      <p:grpSp>
        <p:nvGrpSpPr>
          <p:cNvPr id="46088" name="Group 72"/>
          <p:cNvGrpSpPr>
            <a:grpSpLocks/>
          </p:cNvGrpSpPr>
          <p:nvPr/>
        </p:nvGrpSpPr>
        <p:grpSpPr bwMode="auto">
          <a:xfrm>
            <a:off x="1252538" y="3903663"/>
            <a:ext cx="258762" cy="2233612"/>
            <a:chOff x="789" y="2467"/>
            <a:chExt cx="163" cy="1407"/>
          </a:xfrm>
        </p:grpSpPr>
        <p:sp>
          <p:nvSpPr>
            <p:cNvPr id="753737" name="Oval 73"/>
            <p:cNvSpPr>
              <a:spLocks noChangeAspect="1" noChangeArrowheads="1"/>
            </p:cNvSpPr>
            <p:nvPr/>
          </p:nvSpPr>
          <p:spPr bwMode="auto">
            <a:xfrm>
              <a:off x="830" y="29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38" name="Rectangle 74"/>
            <p:cNvSpPr>
              <a:spLocks noChangeAspect="1" noChangeArrowheads="1"/>
            </p:cNvSpPr>
            <p:nvPr/>
          </p:nvSpPr>
          <p:spPr bwMode="auto">
            <a:xfrm>
              <a:off x="789" y="2467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39" name="Oval 75"/>
            <p:cNvSpPr>
              <a:spLocks noChangeAspect="1" noChangeArrowheads="1"/>
            </p:cNvSpPr>
            <p:nvPr/>
          </p:nvSpPr>
          <p:spPr bwMode="auto">
            <a:xfrm>
              <a:off x="830" y="3539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40" name="Oval 76"/>
            <p:cNvSpPr>
              <a:spLocks noChangeAspect="1" noChangeArrowheads="1"/>
            </p:cNvSpPr>
            <p:nvPr/>
          </p:nvSpPr>
          <p:spPr bwMode="auto">
            <a:xfrm>
              <a:off x="830" y="250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41" name="Oval 77"/>
            <p:cNvSpPr>
              <a:spLocks noChangeAspect="1" noChangeArrowheads="1"/>
            </p:cNvSpPr>
            <p:nvPr/>
          </p:nvSpPr>
          <p:spPr bwMode="auto">
            <a:xfrm>
              <a:off x="830" y="2714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42" name="Oval 78"/>
            <p:cNvSpPr>
              <a:spLocks noChangeAspect="1" noChangeArrowheads="1"/>
            </p:cNvSpPr>
            <p:nvPr/>
          </p:nvSpPr>
          <p:spPr bwMode="auto">
            <a:xfrm>
              <a:off x="830" y="3127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43" name="Oval 79"/>
            <p:cNvSpPr>
              <a:spLocks noChangeAspect="1" noChangeArrowheads="1"/>
            </p:cNvSpPr>
            <p:nvPr/>
          </p:nvSpPr>
          <p:spPr bwMode="auto">
            <a:xfrm>
              <a:off x="830" y="33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44" name="Oval 80"/>
            <p:cNvSpPr>
              <a:spLocks noChangeAspect="1" noChangeArrowheads="1"/>
            </p:cNvSpPr>
            <p:nvPr/>
          </p:nvSpPr>
          <p:spPr bwMode="auto">
            <a:xfrm>
              <a:off x="830" y="374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6089" name="Group 81"/>
          <p:cNvGrpSpPr>
            <a:grpSpLocks/>
          </p:cNvGrpSpPr>
          <p:nvPr/>
        </p:nvGrpSpPr>
        <p:grpSpPr bwMode="auto">
          <a:xfrm>
            <a:off x="1511300" y="3903663"/>
            <a:ext cx="258763" cy="2233612"/>
            <a:chOff x="952" y="2459"/>
            <a:chExt cx="163" cy="1407"/>
          </a:xfrm>
        </p:grpSpPr>
        <p:sp>
          <p:nvSpPr>
            <p:cNvPr id="753746" name="Oval 82"/>
            <p:cNvSpPr>
              <a:spLocks noChangeAspect="1" noChangeArrowheads="1"/>
            </p:cNvSpPr>
            <p:nvPr/>
          </p:nvSpPr>
          <p:spPr bwMode="auto">
            <a:xfrm>
              <a:off x="993" y="291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47" name="Rectangle 83"/>
            <p:cNvSpPr>
              <a:spLocks noChangeAspect="1" noChangeArrowheads="1"/>
            </p:cNvSpPr>
            <p:nvPr/>
          </p:nvSpPr>
          <p:spPr bwMode="auto">
            <a:xfrm>
              <a:off x="952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48" name="Oval 84"/>
            <p:cNvSpPr>
              <a:spLocks noChangeAspect="1" noChangeArrowheads="1"/>
            </p:cNvSpPr>
            <p:nvPr/>
          </p:nvSpPr>
          <p:spPr bwMode="auto">
            <a:xfrm>
              <a:off x="993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49" name="Oval 85"/>
            <p:cNvSpPr>
              <a:spLocks noChangeAspect="1" noChangeArrowheads="1"/>
            </p:cNvSpPr>
            <p:nvPr/>
          </p:nvSpPr>
          <p:spPr bwMode="auto">
            <a:xfrm>
              <a:off x="993" y="25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50" name="Oval 86"/>
            <p:cNvSpPr>
              <a:spLocks noChangeAspect="1" noChangeArrowheads="1"/>
            </p:cNvSpPr>
            <p:nvPr/>
          </p:nvSpPr>
          <p:spPr bwMode="auto">
            <a:xfrm>
              <a:off x="993" y="270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51" name="Oval 87"/>
            <p:cNvSpPr>
              <a:spLocks noChangeAspect="1" noChangeArrowheads="1"/>
            </p:cNvSpPr>
            <p:nvPr/>
          </p:nvSpPr>
          <p:spPr bwMode="auto">
            <a:xfrm>
              <a:off x="993" y="311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52" name="Oval 88"/>
            <p:cNvSpPr>
              <a:spLocks noChangeAspect="1" noChangeArrowheads="1"/>
            </p:cNvSpPr>
            <p:nvPr/>
          </p:nvSpPr>
          <p:spPr bwMode="auto">
            <a:xfrm>
              <a:off x="993" y="3325"/>
              <a:ext cx="86" cy="86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53" name="Oval 89"/>
            <p:cNvSpPr>
              <a:spLocks noChangeAspect="1" noChangeArrowheads="1"/>
            </p:cNvSpPr>
            <p:nvPr/>
          </p:nvSpPr>
          <p:spPr bwMode="auto">
            <a:xfrm>
              <a:off x="993" y="3738"/>
              <a:ext cx="86" cy="86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53754" name="Rectangle 90"/>
          <p:cNvSpPr>
            <a:spLocks noChangeArrowheads="1"/>
          </p:cNvSpPr>
          <p:nvPr/>
        </p:nvSpPr>
        <p:spPr bwMode="auto">
          <a:xfrm>
            <a:off x="623888" y="6040438"/>
            <a:ext cx="132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1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2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3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46091" name="Group 91"/>
          <p:cNvGrpSpPr>
            <a:grpSpLocks/>
          </p:cNvGrpSpPr>
          <p:nvPr/>
        </p:nvGrpSpPr>
        <p:grpSpPr bwMode="auto">
          <a:xfrm>
            <a:off x="2297113" y="5934075"/>
            <a:ext cx="382587" cy="582613"/>
            <a:chOff x="1942" y="3738"/>
            <a:chExt cx="241" cy="367"/>
          </a:xfrm>
        </p:grpSpPr>
        <p:sp>
          <p:nvSpPr>
            <p:cNvPr id="753756" name="Oval 92"/>
            <p:cNvSpPr>
              <a:spLocks noChangeAspect="1" noChangeArrowheads="1"/>
            </p:cNvSpPr>
            <p:nvPr/>
          </p:nvSpPr>
          <p:spPr bwMode="auto">
            <a:xfrm>
              <a:off x="2017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57" name="Text Box 93"/>
            <p:cNvSpPr txBox="1">
              <a:spLocks noChangeArrowheads="1"/>
            </p:cNvSpPr>
            <p:nvPr/>
          </p:nvSpPr>
          <p:spPr bwMode="auto">
            <a:xfrm>
              <a:off x="1942" y="377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q</a:t>
              </a:r>
              <a:endPara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6092" name="Group 94"/>
          <p:cNvGrpSpPr>
            <a:grpSpLocks/>
          </p:cNvGrpSpPr>
          <p:nvPr/>
        </p:nvGrpSpPr>
        <p:grpSpPr bwMode="auto">
          <a:xfrm>
            <a:off x="2351088" y="3903663"/>
            <a:ext cx="258762" cy="2233612"/>
            <a:chOff x="1481" y="2459"/>
            <a:chExt cx="163" cy="1407"/>
          </a:xfrm>
        </p:grpSpPr>
        <p:sp>
          <p:nvSpPr>
            <p:cNvPr id="753759" name="Rectangle 95"/>
            <p:cNvSpPr>
              <a:spLocks noChangeAspect="1" noChangeArrowheads="1"/>
            </p:cNvSpPr>
            <p:nvPr/>
          </p:nvSpPr>
          <p:spPr bwMode="auto">
            <a:xfrm>
              <a:off x="1481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60" name="Oval 96"/>
            <p:cNvSpPr>
              <a:spLocks noChangeAspect="1" noChangeArrowheads="1"/>
            </p:cNvSpPr>
            <p:nvPr/>
          </p:nvSpPr>
          <p:spPr bwMode="auto">
            <a:xfrm>
              <a:off x="1522" y="2912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61" name="Oval 97"/>
            <p:cNvSpPr>
              <a:spLocks noChangeAspect="1" noChangeArrowheads="1"/>
            </p:cNvSpPr>
            <p:nvPr/>
          </p:nvSpPr>
          <p:spPr bwMode="auto">
            <a:xfrm>
              <a:off x="1522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62" name="Oval 98"/>
            <p:cNvSpPr>
              <a:spLocks noChangeAspect="1" noChangeArrowheads="1"/>
            </p:cNvSpPr>
            <p:nvPr/>
          </p:nvSpPr>
          <p:spPr bwMode="auto">
            <a:xfrm>
              <a:off x="1522" y="2500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65" name="Oval 101"/>
            <p:cNvSpPr>
              <a:spLocks noChangeAspect="1" noChangeArrowheads="1"/>
            </p:cNvSpPr>
            <p:nvPr/>
          </p:nvSpPr>
          <p:spPr bwMode="auto">
            <a:xfrm>
              <a:off x="1522" y="3325"/>
              <a:ext cx="86" cy="86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66" name="Oval 102"/>
            <p:cNvSpPr>
              <a:spLocks noChangeAspect="1" noChangeArrowheads="1"/>
            </p:cNvSpPr>
            <p:nvPr/>
          </p:nvSpPr>
          <p:spPr bwMode="auto">
            <a:xfrm>
              <a:off x="1521" y="3735"/>
              <a:ext cx="86" cy="8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6093" name="Group 103"/>
          <p:cNvGrpSpPr>
            <a:grpSpLocks/>
          </p:cNvGrpSpPr>
          <p:nvPr/>
        </p:nvGrpSpPr>
        <p:grpSpPr bwMode="auto">
          <a:xfrm>
            <a:off x="2919413" y="5981700"/>
            <a:ext cx="341312" cy="582613"/>
            <a:chOff x="1942" y="3738"/>
            <a:chExt cx="215" cy="367"/>
          </a:xfrm>
        </p:grpSpPr>
        <p:sp>
          <p:nvSpPr>
            <p:cNvPr id="753768" name="Oval 104"/>
            <p:cNvSpPr>
              <a:spLocks noChangeAspect="1" noChangeArrowheads="1"/>
            </p:cNvSpPr>
            <p:nvPr/>
          </p:nvSpPr>
          <p:spPr bwMode="auto">
            <a:xfrm>
              <a:off x="2017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769" name="Text Box 105"/>
            <p:cNvSpPr txBox="1">
              <a:spLocks noChangeArrowheads="1"/>
            </p:cNvSpPr>
            <p:nvPr/>
          </p:nvSpPr>
          <p:spPr bwMode="auto">
            <a:xfrm>
              <a:off x="1942" y="3778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c</a:t>
              </a:r>
              <a:endPara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53780" name="Rectangle 116"/>
          <p:cNvSpPr>
            <a:spLocks noChangeArrowheads="1"/>
          </p:cNvSpPr>
          <p:nvPr/>
        </p:nvSpPr>
        <p:spPr bwMode="auto">
          <a:xfrm>
            <a:off x="2909888" y="5913438"/>
            <a:ext cx="376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</a:t>
            </a:r>
          </a:p>
        </p:txBody>
      </p:sp>
      <p:sp>
        <p:nvSpPr>
          <p:cNvPr id="753781" name="Rectangle 117"/>
          <p:cNvSpPr>
            <a:spLocks noChangeArrowheads="1"/>
          </p:cNvSpPr>
          <p:nvPr/>
        </p:nvSpPr>
        <p:spPr bwMode="auto">
          <a:xfrm>
            <a:off x="2566988" y="731838"/>
            <a:ext cx="376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</a:t>
            </a:r>
          </a:p>
        </p:txBody>
      </p:sp>
      <p:sp>
        <p:nvSpPr>
          <p:cNvPr id="753782" name="Rectangle 118"/>
          <p:cNvSpPr>
            <a:spLocks noChangeArrowheads="1"/>
          </p:cNvSpPr>
          <p:nvPr/>
        </p:nvSpPr>
        <p:spPr bwMode="auto">
          <a:xfrm>
            <a:off x="4311650" y="3763963"/>
            <a:ext cx="4832350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64" tIns="46033" rIns="92064" bIns="46033"/>
          <a:lstStyle/>
          <a:p>
            <a:pPr marL="342900" indent="-342900" defTabSz="9144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SzPct val="125000"/>
              <a:buFontTx/>
              <a:buChar char="•"/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Select </a:t>
            </a:r>
            <a:r>
              <a:rPr lang="en-US" sz="2000" b="1">
                <a:solidFill>
                  <a:srgbClr val="00AE00"/>
                </a:solidFill>
                <a:latin typeface="Arial" charset="0"/>
                <a:ea typeface="ＭＳ Ｐゴシック" charset="0"/>
                <a:cs typeface="ＭＳ Ｐゴシック" charset="0"/>
              </a:rPr>
              <a:t>3rd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neighbors, divide by number of paths to these nodes: 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(1+c).*t</a:t>
            </a:r>
            <a:r>
              <a:rPr lang="en-US" sz="2000" b="1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./q = w</a:t>
            </a:r>
            <a:endParaRPr lang="en-US" sz="2000" b="1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6097" name="Group 243"/>
          <p:cNvGrpSpPr>
            <a:grpSpLocks/>
          </p:cNvGrpSpPr>
          <p:nvPr/>
        </p:nvGrpSpPr>
        <p:grpSpPr bwMode="auto">
          <a:xfrm>
            <a:off x="5908675" y="1066800"/>
            <a:ext cx="3235325" cy="2493963"/>
            <a:chOff x="3722" y="672"/>
            <a:chExt cx="2038" cy="1571"/>
          </a:xfrm>
        </p:grpSpPr>
        <p:grpSp>
          <p:nvGrpSpPr>
            <p:cNvPr id="46109" name="Group 128"/>
            <p:cNvGrpSpPr>
              <a:grpSpLocks/>
            </p:cNvGrpSpPr>
            <p:nvPr/>
          </p:nvGrpSpPr>
          <p:grpSpPr bwMode="auto">
            <a:xfrm>
              <a:off x="3722" y="875"/>
              <a:ext cx="1047" cy="1368"/>
              <a:chOff x="3486" y="875"/>
              <a:chExt cx="1047" cy="1368"/>
            </a:xfrm>
          </p:grpSpPr>
          <p:sp>
            <p:nvSpPr>
              <p:cNvPr id="753793" name="Freeform 129"/>
              <p:cNvSpPr>
                <a:spLocks/>
              </p:cNvSpPr>
              <p:nvPr/>
            </p:nvSpPr>
            <p:spPr bwMode="auto">
              <a:xfrm>
                <a:off x="3486" y="875"/>
                <a:ext cx="1047" cy="1368"/>
              </a:xfrm>
              <a:custGeom>
                <a:avLst/>
                <a:gdLst>
                  <a:gd name="T0" fmla="*/ 269 w 1047"/>
                  <a:gd name="T1" fmla="*/ 0 h 1368"/>
                  <a:gd name="T2" fmla="*/ 13 w 1047"/>
                  <a:gd name="T3" fmla="*/ 437 h 1368"/>
                  <a:gd name="T4" fmla="*/ 194 w 1047"/>
                  <a:gd name="T5" fmla="*/ 1258 h 1368"/>
                  <a:gd name="T6" fmla="*/ 1047 w 1047"/>
                  <a:gd name="T7" fmla="*/ 1098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7" h="1368">
                    <a:moveTo>
                      <a:pt x="269" y="0"/>
                    </a:moveTo>
                    <a:cubicBezTo>
                      <a:pt x="226" y="73"/>
                      <a:pt x="26" y="227"/>
                      <a:pt x="13" y="437"/>
                    </a:cubicBezTo>
                    <a:cubicBezTo>
                      <a:pt x="0" y="647"/>
                      <a:pt x="22" y="1148"/>
                      <a:pt x="194" y="1258"/>
                    </a:cubicBezTo>
                    <a:cubicBezTo>
                      <a:pt x="366" y="1368"/>
                      <a:pt x="870" y="1131"/>
                      <a:pt x="1047" y="1098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94" name="Line 130"/>
              <p:cNvSpPr>
                <a:spLocks noChangeAspect="1" noChangeShapeType="1"/>
              </p:cNvSpPr>
              <p:nvPr/>
            </p:nvSpPr>
            <p:spPr bwMode="auto">
              <a:xfrm rot="19744468" flipH="1">
                <a:off x="3614" y="2018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6110" name="Group 131"/>
            <p:cNvGrpSpPr>
              <a:grpSpLocks/>
            </p:cNvGrpSpPr>
            <p:nvPr/>
          </p:nvGrpSpPr>
          <p:grpSpPr bwMode="auto">
            <a:xfrm>
              <a:off x="3845" y="879"/>
              <a:ext cx="152" cy="513"/>
              <a:chOff x="2776" y="1167"/>
              <a:chExt cx="152" cy="513"/>
            </a:xfrm>
          </p:grpSpPr>
          <p:sp>
            <p:nvSpPr>
              <p:cNvPr id="753796" name="Line 132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97" name="Freeform 133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6111" name="Group 134"/>
            <p:cNvGrpSpPr>
              <a:grpSpLocks/>
            </p:cNvGrpSpPr>
            <p:nvPr/>
          </p:nvGrpSpPr>
          <p:grpSpPr bwMode="auto">
            <a:xfrm flipH="1" flipV="1">
              <a:off x="4021" y="879"/>
              <a:ext cx="152" cy="513"/>
              <a:chOff x="2776" y="1167"/>
              <a:chExt cx="152" cy="513"/>
            </a:xfrm>
          </p:grpSpPr>
          <p:sp>
            <p:nvSpPr>
              <p:cNvPr id="753799" name="Line 135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800" name="Freeform 136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6112" name="Group 137"/>
            <p:cNvGrpSpPr>
              <a:grpSpLocks/>
            </p:cNvGrpSpPr>
            <p:nvPr/>
          </p:nvGrpSpPr>
          <p:grpSpPr bwMode="auto">
            <a:xfrm>
              <a:off x="3997" y="740"/>
              <a:ext cx="777" cy="133"/>
              <a:chOff x="2928" y="1028"/>
              <a:chExt cx="777" cy="133"/>
            </a:xfrm>
          </p:grpSpPr>
          <p:sp>
            <p:nvSpPr>
              <p:cNvPr id="753802" name="Line 138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AE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803" name="Freeform 139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rgbClr val="00A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3804" name="Oval 140"/>
            <p:cNvSpPr>
              <a:spLocks noChangeAspect="1" noChangeArrowheads="1"/>
            </p:cNvSpPr>
            <p:nvPr/>
          </p:nvSpPr>
          <p:spPr bwMode="auto">
            <a:xfrm>
              <a:off x="3949" y="816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4500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6114" name="Group 141"/>
            <p:cNvGrpSpPr>
              <a:grpSpLocks/>
            </p:cNvGrpSpPr>
            <p:nvPr/>
          </p:nvGrpSpPr>
          <p:grpSpPr bwMode="auto">
            <a:xfrm>
              <a:off x="4003" y="1403"/>
              <a:ext cx="777" cy="523"/>
              <a:chOff x="2934" y="1691"/>
              <a:chExt cx="777" cy="523"/>
            </a:xfrm>
          </p:grpSpPr>
          <p:sp>
            <p:nvSpPr>
              <p:cNvPr id="753806" name="Line 142"/>
              <p:cNvSpPr>
                <a:spLocks noChangeAspect="1" noChangeShapeType="1"/>
              </p:cNvSpPr>
              <p:nvPr/>
            </p:nvSpPr>
            <p:spPr bwMode="auto">
              <a:xfrm rot="3635357">
                <a:off x="3104" y="199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807" name="Freeform 143"/>
              <p:cNvSpPr>
                <a:spLocks/>
              </p:cNvSpPr>
              <p:nvPr/>
            </p:nvSpPr>
            <p:spPr bwMode="auto">
              <a:xfrm>
                <a:off x="2934" y="1691"/>
                <a:ext cx="777" cy="523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3808" name="Text Box 144"/>
            <p:cNvSpPr txBox="1">
              <a:spLocks noChangeArrowheads="1"/>
            </p:cNvSpPr>
            <p:nvPr/>
          </p:nvSpPr>
          <p:spPr bwMode="auto">
            <a:xfrm>
              <a:off x="3825" y="6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53809" name="Text Box 145"/>
            <p:cNvSpPr txBox="1">
              <a:spLocks noChangeArrowheads="1"/>
            </p:cNvSpPr>
            <p:nvPr/>
          </p:nvSpPr>
          <p:spPr bwMode="auto">
            <a:xfrm>
              <a:off x="4781" y="6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753810" name="Text Box 146"/>
            <p:cNvSpPr txBox="1">
              <a:spLocks noChangeArrowheads="1"/>
            </p:cNvSpPr>
            <p:nvPr/>
          </p:nvSpPr>
          <p:spPr bwMode="auto">
            <a:xfrm>
              <a:off x="3837" y="19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753811" name="Text Box 147"/>
            <p:cNvSpPr txBox="1">
              <a:spLocks noChangeArrowheads="1"/>
            </p:cNvSpPr>
            <p:nvPr/>
          </p:nvSpPr>
          <p:spPr bwMode="auto">
            <a:xfrm>
              <a:off x="3788" y="12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753812" name="Text Box 148"/>
            <p:cNvSpPr txBox="1">
              <a:spLocks noChangeArrowheads="1"/>
            </p:cNvSpPr>
            <p:nvPr/>
          </p:nvSpPr>
          <p:spPr bwMode="auto">
            <a:xfrm>
              <a:off x="4793" y="134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</a:p>
          </p:txBody>
        </p:sp>
        <p:grpSp>
          <p:nvGrpSpPr>
            <p:cNvPr id="46120" name="Group 149"/>
            <p:cNvGrpSpPr>
              <a:grpSpLocks/>
            </p:cNvGrpSpPr>
            <p:nvPr/>
          </p:nvGrpSpPr>
          <p:grpSpPr bwMode="auto">
            <a:xfrm>
              <a:off x="4789" y="1276"/>
              <a:ext cx="777" cy="133"/>
              <a:chOff x="2928" y="1028"/>
              <a:chExt cx="777" cy="133"/>
            </a:xfrm>
          </p:grpSpPr>
          <p:sp>
            <p:nvSpPr>
              <p:cNvPr id="753814" name="Line 150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815" name="Freeform 151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6121" name="Group 152"/>
            <p:cNvGrpSpPr>
              <a:grpSpLocks/>
            </p:cNvGrpSpPr>
            <p:nvPr/>
          </p:nvGrpSpPr>
          <p:grpSpPr bwMode="auto">
            <a:xfrm>
              <a:off x="4005" y="1808"/>
              <a:ext cx="777" cy="133"/>
              <a:chOff x="2928" y="1028"/>
              <a:chExt cx="777" cy="133"/>
            </a:xfrm>
          </p:grpSpPr>
          <p:sp>
            <p:nvSpPr>
              <p:cNvPr id="753817" name="Line 153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AE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818" name="Freeform 154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rgbClr val="00A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6122" name="Group 155"/>
            <p:cNvGrpSpPr>
              <a:grpSpLocks/>
            </p:cNvGrpSpPr>
            <p:nvPr/>
          </p:nvGrpSpPr>
          <p:grpSpPr bwMode="auto">
            <a:xfrm flipH="1" flipV="1">
              <a:off x="3993" y="1940"/>
              <a:ext cx="777" cy="133"/>
              <a:chOff x="2928" y="1028"/>
              <a:chExt cx="777" cy="133"/>
            </a:xfrm>
          </p:grpSpPr>
          <p:sp>
            <p:nvSpPr>
              <p:cNvPr id="753820" name="Line 156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821" name="Freeform 157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6123" name="Group 158"/>
            <p:cNvGrpSpPr>
              <a:grpSpLocks/>
            </p:cNvGrpSpPr>
            <p:nvPr/>
          </p:nvGrpSpPr>
          <p:grpSpPr bwMode="auto">
            <a:xfrm flipH="1" flipV="1">
              <a:off x="4009" y="1404"/>
              <a:ext cx="777" cy="133"/>
              <a:chOff x="2928" y="1028"/>
              <a:chExt cx="777" cy="133"/>
            </a:xfrm>
          </p:grpSpPr>
          <p:sp>
            <p:nvSpPr>
              <p:cNvPr id="753823" name="Line 159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824" name="Freeform 160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6124" name="Group 161"/>
            <p:cNvGrpSpPr>
              <a:grpSpLocks/>
            </p:cNvGrpSpPr>
            <p:nvPr/>
          </p:nvGrpSpPr>
          <p:grpSpPr bwMode="auto">
            <a:xfrm flipV="1">
              <a:off x="3841" y="1423"/>
              <a:ext cx="152" cy="513"/>
              <a:chOff x="2776" y="1167"/>
              <a:chExt cx="152" cy="513"/>
            </a:xfrm>
          </p:grpSpPr>
          <p:sp>
            <p:nvSpPr>
              <p:cNvPr id="753826" name="Line 162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827" name="Freeform 163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6125" name="Group 164"/>
            <p:cNvGrpSpPr>
              <a:grpSpLocks/>
            </p:cNvGrpSpPr>
            <p:nvPr/>
          </p:nvGrpSpPr>
          <p:grpSpPr bwMode="auto">
            <a:xfrm flipH="1" flipV="1">
              <a:off x="4781" y="879"/>
              <a:ext cx="152" cy="513"/>
              <a:chOff x="2776" y="1167"/>
              <a:chExt cx="152" cy="513"/>
            </a:xfrm>
          </p:grpSpPr>
          <p:sp>
            <p:nvSpPr>
              <p:cNvPr id="753829" name="Line 165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830" name="Freeform 166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6126" name="Group 167"/>
            <p:cNvGrpSpPr>
              <a:grpSpLocks/>
            </p:cNvGrpSpPr>
            <p:nvPr/>
          </p:nvGrpSpPr>
          <p:grpSpPr bwMode="auto">
            <a:xfrm>
              <a:off x="4774" y="1397"/>
              <a:ext cx="764" cy="543"/>
              <a:chOff x="3696" y="1680"/>
              <a:chExt cx="764" cy="543"/>
            </a:xfrm>
          </p:grpSpPr>
          <p:sp>
            <p:nvSpPr>
              <p:cNvPr id="753832" name="Line 168"/>
              <p:cNvSpPr>
                <a:spLocks noChangeAspect="1" noChangeShapeType="1"/>
              </p:cNvSpPr>
              <p:nvPr/>
            </p:nvSpPr>
            <p:spPr bwMode="auto">
              <a:xfrm rot="4334049">
                <a:off x="3989" y="2106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833" name="Freeform 169"/>
              <p:cNvSpPr>
                <a:spLocks/>
              </p:cNvSpPr>
              <p:nvPr/>
            </p:nvSpPr>
            <p:spPr bwMode="auto">
              <a:xfrm>
                <a:off x="3696" y="168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6127" name="Group 170"/>
            <p:cNvGrpSpPr>
              <a:grpSpLocks/>
            </p:cNvGrpSpPr>
            <p:nvPr/>
          </p:nvGrpSpPr>
          <p:grpSpPr bwMode="auto">
            <a:xfrm>
              <a:off x="4795" y="882"/>
              <a:ext cx="764" cy="543"/>
              <a:chOff x="3726" y="1170"/>
              <a:chExt cx="764" cy="543"/>
            </a:xfrm>
          </p:grpSpPr>
          <p:sp>
            <p:nvSpPr>
              <p:cNvPr id="753835" name="Line 171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4304" y="1379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836" name="Freeform 172"/>
              <p:cNvSpPr>
                <a:spLocks/>
              </p:cNvSpPr>
              <p:nvPr/>
            </p:nvSpPr>
            <p:spPr bwMode="auto">
              <a:xfrm rot="10800000" flipH="1">
                <a:off x="3726" y="117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3837" name="Text Box 173"/>
            <p:cNvSpPr txBox="1">
              <a:spLocks noChangeArrowheads="1"/>
            </p:cNvSpPr>
            <p:nvPr/>
          </p:nvSpPr>
          <p:spPr bwMode="auto">
            <a:xfrm>
              <a:off x="4773" y="192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6</a:t>
              </a:r>
            </a:p>
          </p:txBody>
        </p:sp>
        <p:sp>
          <p:nvSpPr>
            <p:cNvPr id="753838" name="Text Box 174"/>
            <p:cNvSpPr txBox="1">
              <a:spLocks noChangeArrowheads="1"/>
            </p:cNvSpPr>
            <p:nvPr/>
          </p:nvSpPr>
          <p:spPr bwMode="auto">
            <a:xfrm>
              <a:off x="5573" y="130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753839" name="Oval 175"/>
            <p:cNvSpPr>
              <a:spLocks noChangeAspect="1" noChangeArrowheads="1"/>
            </p:cNvSpPr>
            <p:nvPr/>
          </p:nvSpPr>
          <p:spPr bwMode="auto">
            <a:xfrm>
              <a:off x="3949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840" name="Oval 176"/>
            <p:cNvSpPr>
              <a:spLocks noChangeAspect="1" noChangeArrowheads="1"/>
            </p:cNvSpPr>
            <p:nvPr/>
          </p:nvSpPr>
          <p:spPr bwMode="auto">
            <a:xfrm>
              <a:off x="3949" y="187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841" name="Oval 177"/>
            <p:cNvSpPr>
              <a:spLocks noChangeAspect="1" noChangeArrowheads="1"/>
            </p:cNvSpPr>
            <p:nvPr/>
          </p:nvSpPr>
          <p:spPr bwMode="auto">
            <a:xfrm>
              <a:off x="4717" y="816"/>
              <a:ext cx="120" cy="120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842" name="Oval 178"/>
            <p:cNvSpPr>
              <a:spLocks noChangeAspect="1" noChangeArrowheads="1"/>
            </p:cNvSpPr>
            <p:nvPr/>
          </p:nvSpPr>
          <p:spPr bwMode="auto">
            <a:xfrm>
              <a:off x="4717" y="1872"/>
              <a:ext cx="120" cy="120"/>
            </a:xfrm>
            <a:prstGeom prst="ellipse">
              <a:avLst/>
            </a:prstGeom>
            <a:solidFill>
              <a:srgbClr val="00AE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843" name="Oval 179"/>
            <p:cNvSpPr>
              <a:spLocks noChangeAspect="1" noChangeArrowheads="1"/>
            </p:cNvSpPr>
            <p:nvPr/>
          </p:nvSpPr>
          <p:spPr bwMode="auto">
            <a:xfrm>
              <a:off x="4717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844" name="Oval 180"/>
            <p:cNvSpPr>
              <a:spLocks noChangeAspect="1" noChangeArrowheads="1"/>
            </p:cNvSpPr>
            <p:nvPr/>
          </p:nvSpPr>
          <p:spPr bwMode="auto">
            <a:xfrm>
              <a:off x="5485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6098" name="Group 241"/>
          <p:cNvGrpSpPr>
            <a:grpSpLocks/>
          </p:cNvGrpSpPr>
          <p:nvPr/>
        </p:nvGrpSpPr>
        <p:grpSpPr bwMode="auto">
          <a:xfrm>
            <a:off x="2973388" y="3900488"/>
            <a:ext cx="258762" cy="2233612"/>
            <a:chOff x="1873" y="2457"/>
            <a:chExt cx="163" cy="1407"/>
          </a:xfrm>
        </p:grpSpPr>
        <p:grpSp>
          <p:nvGrpSpPr>
            <p:cNvPr id="46099" name="Group 107"/>
            <p:cNvGrpSpPr>
              <a:grpSpLocks/>
            </p:cNvGrpSpPr>
            <p:nvPr/>
          </p:nvGrpSpPr>
          <p:grpSpPr bwMode="auto">
            <a:xfrm>
              <a:off x="1873" y="2457"/>
              <a:ext cx="163" cy="1407"/>
              <a:chOff x="1976" y="2459"/>
              <a:chExt cx="163" cy="1407"/>
            </a:xfrm>
          </p:grpSpPr>
          <p:sp>
            <p:nvSpPr>
              <p:cNvPr id="753772" name="Rectangle 108"/>
              <p:cNvSpPr>
                <a:spLocks noChangeAspect="1" noChangeArrowheads="1"/>
              </p:cNvSpPr>
              <p:nvPr/>
            </p:nvSpPr>
            <p:spPr bwMode="auto">
              <a:xfrm>
                <a:off x="1976" y="2459"/>
                <a:ext cx="163" cy="140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73" name="Oval 109"/>
              <p:cNvSpPr>
                <a:spLocks noChangeAspect="1" noChangeArrowheads="1"/>
              </p:cNvSpPr>
              <p:nvPr/>
            </p:nvSpPr>
            <p:spPr bwMode="auto">
              <a:xfrm>
                <a:off x="2017" y="291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A0055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AA0055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74" name="Oval 110"/>
              <p:cNvSpPr>
                <a:spLocks noChangeAspect="1" noChangeArrowheads="1"/>
              </p:cNvSpPr>
              <p:nvPr/>
            </p:nvSpPr>
            <p:spPr bwMode="auto">
              <a:xfrm>
                <a:off x="2017" y="3531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5500AA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75" name="Oval 111"/>
              <p:cNvSpPr>
                <a:spLocks noChangeAspect="1" noChangeArrowheads="1"/>
              </p:cNvSpPr>
              <p:nvPr/>
            </p:nvSpPr>
            <p:spPr bwMode="auto">
              <a:xfrm>
                <a:off x="2017" y="250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A0055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>
                  <a:solidFill>
                    <a:srgbClr val="AA0055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76" name="Oval 112"/>
              <p:cNvSpPr>
                <a:spLocks noChangeAspect="1" noChangeArrowheads="1"/>
              </p:cNvSpPr>
              <p:nvPr/>
            </p:nvSpPr>
            <p:spPr bwMode="auto">
              <a:xfrm>
                <a:off x="2017" y="270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500AA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b="1">
                    <a:solidFill>
                      <a:srgbClr val="00AE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2</a:t>
                </a:r>
                <a:endParaRPr lang="en-US" sz="2000" b="1">
                  <a:solidFill>
                    <a:srgbClr val="5500AA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77" name="Oval 113"/>
              <p:cNvSpPr>
                <a:spLocks noChangeAspect="1" noChangeArrowheads="1"/>
              </p:cNvSpPr>
              <p:nvPr/>
            </p:nvSpPr>
            <p:spPr bwMode="auto">
              <a:xfrm>
                <a:off x="2017" y="311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FC0128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3778" name="Oval 114"/>
              <p:cNvSpPr>
                <a:spLocks noChangeAspect="1" noChangeArrowheads="1"/>
              </p:cNvSpPr>
              <p:nvPr/>
            </p:nvSpPr>
            <p:spPr bwMode="auto">
              <a:xfrm>
                <a:off x="2017" y="332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3902" name="Oval 238"/>
            <p:cNvSpPr>
              <a:spLocks noChangeAspect="1" noChangeArrowheads="1"/>
            </p:cNvSpPr>
            <p:nvPr/>
          </p:nvSpPr>
          <p:spPr bwMode="auto">
            <a:xfrm>
              <a:off x="1914" y="291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3903" name="Oval 239"/>
            <p:cNvSpPr>
              <a:spLocks noChangeAspect="1" noChangeArrowheads="1"/>
            </p:cNvSpPr>
            <p:nvPr/>
          </p:nvSpPr>
          <p:spPr bwMode="auto">
            <a:xfrm>
              <a:off x="1914" y="25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8350" cy="76200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sz="3600" b="1" dirty="0" smtClean="0">
                <a:cs typeface="+mj-cs"/>
              </a:rPr>
              <a:t>Betweenness Centrality: Roll back &amp; Tally</a:t>
            </a:r>
          </a:p>
        </p:txBody>
      </p:sp>
      <p:sp>
        <p:nvSpPr>
          <p:cNvPr id="172" name="Oval 212"/>
          <p:cNvSpPr>
            <a:spLocks noChangeAspect="1" noChangeArrowheads="1"/>
          </p:cNvSpPr>
          <p:nvPr/>
        </p:nvSpPr>
        <p:spPr bwMode="auto">
          <a:xfrm>
            <a:off x="2416175" y="4295775"/>
            <a:ext cx="136525" cy="136525"/>
          </a:xfrm>
          <a:prstGeom prst="ellipse">
            <a:avLst/>
          </a:prstGeom>
          <a:solidFill>
            <a:srgbClr val="1EC30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3" name="Oval 111"/>
          <p:cNvSpPr>
            <a:spLocks noChangeAspect="1" noChangeArrowheads="1"/>
          </p:cNvSpPr>
          <p:nvPr/>
        </p:nvSpPr>
        <p:spPr bwMode="auto">
          <a:xfrm>
            <a:off x="2416175" y="4951413"/>
            <a:ext cx="136525" cy="1365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59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9144000" cy="129480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6" name="Rectangle 10"/>
          <p:cNvSpPr txBox="1">
            <a:spLocks noChangeArrowheads="1"/>
          </p:cNvSpPr>
          <p:nvPr/>
        </p:nvSpPr>
        <p:spPr bwMode="auto">
          <a:xfrm>
            <a:off x="104952" y="189498"/>
            <a:ext cx="8788400" cy="6470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228600" tIns="228600" rIns="228600" bIns="228600" numCol="1" anchor="t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algn="l" eaLnBrk="0" hangingPunct="0">
              <a:buFontTx/>
              <a:buNone/>
            </a:pPr>
            <a:r>
              <a:rPr lang="en-US" sz="3200" b="0" dirty="0" smtClean="0">
                <a:solidFill>
                  <a:srgbClr val="FFFF00"/>
                </a:solidFill>
              </a:rPr>
              <a:t>Fast-forward in history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952" y="1264384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1485" y="1372214"/>
            <a:ext cx="5907086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The idea is older than this SIAM book: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>
              <a:solidFill>
                <a:srgbClr val="000000"/>
              </a:solidFill>
              <a:latin typeface="+mj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Several platforms implemented the ideas in the past, such as Star*P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Current list of active implementations (and a small portion of the draft proposal) is available at </a:t>
            </a:r>
            <a:r>
              <a:rPr lang="en-US" sz="2400" dirty="0" smtClean="0">
                <a:solidFill>
                  <a:srgbClr val="000000"/>
                </a:solidFill>
                <a:latin typeface="+mj-lt"/>
                <a:hlinkClick r:id="rId4"/>
              </a:rPr>
              <a:t>http://graphblas.org</a:t>
            </a:r>
            <a:endParaRPr lang="en-US" sz="2400" dirty="0" smtClean="0">
              <a:solidFill>
                <a:srgbClr val="000000"/>
              </a:solidFill>
              <a:latin typeface="+mj-lt"/>
            </a:endParaRP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Let’s start with an example: </a:t>
            </a:r>
            <a:r>
              <a:rPr lang="en-US" sz="2400" b="1" dirty="0" smtClean="0"/>
              <a:t>Betweenness Centrality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646" y="5949916"/>
            <a:ext cx="7924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Aydin Buluc,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Timothy Mattson, Scott McMillan,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Jose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Moreira, Carl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Yang.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“Proposal for a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GraphBLAS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C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API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” (Working document from the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GraphBLAS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 Signatures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Subgroup)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5383" y="5910179"/>
            <a:ext cx="8086036" cy="62836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4" name="Picture 3" descr="SE22_large__11229.1450366323.380.50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759" y="1143000"/>
            <a:ext cx="2568593" cy="370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5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29" name="Group 2"/>
          <p:cNvGrpSpPr>
            <a:grpSpLocks/>
          </p:cNvGrpSpPr>
          <p:nvPr/>
        </p:nvGrpSpPr>
        <p:grpSpPr bwMode="auto">
          <a:xfrm>
            <a:off x="4129088" y="1344613"/>
            <a:ext cx="258762" cy="2233612"/>
            <a:chOff x="2601" y="847"/>
            <a:chExt cx="163" cy="1407"/>
          </a:xfrm>
        </p:grpSpPr>
        <p:sp>
          <p:nvSpPr>
            <p:cNvPr id="757763" name="Rectangle 3"/>
            <p:cNvSpPr>
              <a:spLocks noChangeAspect="1" noChangeArrowheads="1"/>
            </p:cNvSpPr>
            <p:nvPr/>
          </p:nvSpPr>
          <p:spPr bwMode="auto">
            <a:xfrm>
              <a:off x="2601" y="847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764" name="Oval 4"/>
            <p:cNvSpPr>
              <a:spLocks noChangeAspect="1" noChangeArrowheads="1"/>
            </p:cNvSpPr>
            <p:nvPr/>
          </p:nvSpPr>
          <p:spPr bwMode="auto">
            <a:xfrm>
              <a:off x="2642" y="13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.5</a:t>
              </a:r>
            </a:p>
          </p:txBody>
        </p:sp>
        <p:sp>
          <p:nvSpPr>
            <p:cNvPr id="757765" name="Oval 5"/>
            <p:cNvSpPr>
              <a:spLocks noChangeAspect="1" noChangeArrowheads="1"/>
            </p:cNvSpPr>
            <p:nvPr/>
          </p:nvSpPr>
          <p:spPr bwMode="auto">
            <a:xfrm>
              <a:off x="2642" y="88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3.5</a:t>
              </a:r>
            </a:p>
          </p:txBody>
        </p:sp>
        <p:sp>
          <p:nvSpPr>
            <p:cNvPr id="757766" name="Oval 6"/>
            <p:cNvSpPr>
              <a:spLocks noChangeAspect="1" noChangeArrowheads="1"/>
            </p:cNvSpPr>
            <p:nvPr/>
          </p:nvSpPr>
          <p:spPr bwMode="auto">
            <a:xfrm>
              <a:off x="2642" y="171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.5</a:t>
              </a:r>
            </a:p>
          </p:txBody>
        </p:sp>
      </p:grpSp>
      <p:grpSp>
        <p:nvGrpSpPr>
          <p:cNvPr id="48130" name="Group 7"/>
          <p:cNvGrpSpPr>
            <a:grpSpLocks/>
          </p:cNvGrpSpPr>
          <p:nvPr/>
        </p:nvGrpSpPr>
        <p:grpSpPr bwMode="auto">
          <a:xfrm>
            <a:off x="3127375" y="1349375"/>
            <a:ext cx="258763" cy="2233613"/>
            <a:chOff x="1970" y="850"/>
            <a:chExt cx="163" cy="1407"/>
          </a:xfrm>
        </p:grpSpPr>
        <p:sp>
          <p:nvSpPr>
            <p:cNvPr id="757768" name="Rectangle 8"/>
            <p:cNvSpPr>
              <a:spLocks noChangeAspect="1" noChangeArrowheads="1"/>
            </p:cNvSpPr>
            <p:nvPr/>
          </p:nvSpPr>
          <p:spPr bwMode="auto">
            <a:xfrm>
              <a:off x="1970" y="850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769" name="Oval 9"/>
            <p:cNvSpPr>
              <a:spLocks noChangeAspect="1" noChangeArrowheads="1"/>
            </p:cNvSpPr>
            <p:nvPr/>
          </p:nvSpPr>
          <p:spPr bwMode="auto">
            <a:xfrm>
              <a:off x="2011" y="192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.5</a:t>
              </a: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770" name="Oval 10"/>
            <p:cNvSpPr>
              <a:spLocks noChangeAspect="1" noChangeArrowheads="1"/>
            </p:cNvSpPr>
            <p:nvPr/>
          </p:nvSpPr>
          <p:spPr bwMode="auto">
            <a:xfrm>
              <a:off x="2011" y="1097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</p:grpSp>
      <p:grpSp>
        <p:nvGrpSpPr>
          <p:cNvPr id="48132" name="Group 12"/>
          <p:cNvGrpSpPr>
            <a:grpSpLocks/>
          </p:cNvGrpSpPr>
          <p:nvPr/>
        </p:nvGrpSpPr>
        <p:grpSpPr bwMode="auto">
          <a:xfrm>
            <a:off x="730250" y="838200"/>
            <a:ext cx="2230438" cy="2752725"/>
            <a:chOff x="460" y="528"/>
            <a:chExt cx="1405" cy="1734"/>
          </a:xfrm>
        </p:grpSpPr>
        <p:grpSp>
          <p:nvGrpSpPr>
            <p:cNvPr id="48257" name="Group 13"/>
            <p:cNvGrpSpPr>
              <a:grpSpLocks/>
            </p:cNvGrpSpPr>
            <p:nvPr/>
          </p:nvGrpSpPr>
          <p:grpSpPr bwMode="auto">
            <a:xfrm>
              <a:off x="460" y="857"/>
              <a:ext cx="1405" cy="1405"/>
              <a:chOff x="460" y="857"/>
              <a:chExt cx="1405" cy="1405"/>
            </a:xfrm>
          </p:grpSpPr>
          <p:sp>
            <p:nvSpPr>
              <p:cNvPr id="757774" name="Oval 1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75" name="Rectangle 1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460" y="857"/>
                <a:ext cx="1405" cy="140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76" name="Oval 1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77" name="Oval 1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78" name="Oval 1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310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79" name="Oval 1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80" name="Oval 2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723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81" name="Oval 2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213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82" name="Oval 2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83" name="Oval 2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517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84" name="Oval 2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85" name="Oval 2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86" name="Oval 2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213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87" name="Oval 2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88" name="Oval 2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89" name="Oval 2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90" name="Oval 3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91" name="Oval 3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92" name="Oval 3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517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93" name="Oval 3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94" name="Oval 3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929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95" name="Oval 3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96" name="Oval 3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97" name="Oval 3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98" name="Oval 3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799" name="Oval 3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00" name="Oval 4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01" name="Oval 4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02" name="Oval 4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104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03" name="Oval 4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04" name="Oval 4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05" name="Oval 4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06" name="Oval 4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07" name="Oval 4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104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08" name="Oval 4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09" name="Oval 4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10" name="Oval 5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7811" name="Text Box 51"/>
            <p:cNvSpPr txBox="1">
              <a:spLocks noChangeArrowheads="1"/>
            </p:cNvSpPr>
            <p:nvPr/>
          </p:nvSpPr>
          <p:spPr bwMode="auto">
            <a:xfrm>
              <a:off x="1022" y="528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sp>
        <p:nvSpPr>
          <p:cNvPr id="757812" name="Text Box 52"/>
          <p:cNvSpPr txBox="1">
            <a:spLocks noChangeArrowheads="1"/>
          </p:cNvSpPr>
          <p:nvPr/>
        </p:nvSpPr>
        <p:spPr bwMode="auto">
          <a:xfrm>
            <a:off x="2162175" y="887413"/>
            <a:ext cx="237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(1+c).*t</a:t>
            </a:r>
            <a:r>
              <a:rPr lang="en-US" sz="2400" b="1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4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./q = Aw</a:t>
            </a:r>
          </a:p>
        </p:txBody>
      </p:sp>
      <p:grpSp>
        <p:nvGrpSpPr>
          <p:cNvPr id="48134" name="Group 53"/>
          <p:cNvGrpSpPr>
            <a:grpSpLocks/>
          </p:cNvGrpSpPr>
          <p:nvPr/>
        </p:nvGrpSpPr>
        <p:grpSpPr bwMode="auto">
          <a:xfrm>
            <a:off x="992188" y="3903663"/>
            <a:ext cx="258762" cy="2233612"/>
            <a:chOff x="2601" y="773"/>
            <a:chExt cx="163" cy="1407"/>
          </a:xfrm>
        </p:grpSpPr>
        <p:sp>
          <p:nvSpPr>
            <p:cNvPr id="757814" name="Oval 54"/>
            <p:cNvSpPr>
              <a:spLocks noChangeAspect="1" noChangeArrowheads="1"/>
            </p:cNvSpPr>
            <p:nvPr/>
          </p:nvSpPr>
          <p:spPr bwMode="auto">
            <a:xfrm>
              <a:off x="2642" y="1226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15" name="Rectangle 55"/>
            <p:cNvSpPr>
              <a:spLocks noChangeAspect="1" noChangeArrowheads="1"/>
            </p:cNvSpPr>
            <p:nvPr/>
          </p:nvSpPr>
          <p:spPr bwMode="auto">
            <a:xfrm>
              <a:off x="2601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16" name="Oval 56"/>
            <p:cNvSpPr>
              <a:spLocks noChangeAspect="1" noChangeArrowheads="1"/>
            </p:cNvSpPr>
            <p:nvPr/>
          </p:nvSpPr>
          <p:spPr bwMode="auto">
            <a:xfrm>
              <a:off x="264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17" name="Oval 57"/>
            <p:cNvSpPr>
              <a:spLocks noChangeAspect="1" noChangeArrowheads="1"/>
            </p:cNvSpPr>
            <p:nvPr/>
          </p:nvSpPr>
          <p:spPr bwMode="auto">
            <a:xfrm>
              <a:off x="2642" y="814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18" name="Oval 58"/>
            <p:cNvSpPr>
              <a:spLocks noChangeAspect="1" noChangeArrowheads="1"/>
            </p:cNvSpPr>
            <p:nvPr/>
          </p:nvSpPr>
          <p:spPr bwMode="auto">
            <a:xfrm>
              <a:off x="264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19" name="Oval 59"/>
            <p:cNvSpPr>
              <a:spLocks noChangeAspect="1" noChangeArrowheads="1"/>
            </p:cNvSpPr>
            <p:nvPr/>
          </p:nvSpPr>
          <p:spPr bwMode="auto">
            <a:xfrm>
              <a:off x="2642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20" name="Oval 60"/>
            <p:cNvSpPr>
              <a:spLocks noChangeAspect="1" noChangeArrowheads="1"/>
            </p:cNvSpPr>
            <p:nvPr/>
          </p:nvSpPr>
          <p:spPr bwMode="auto">
            <a:xfrm>
              <a:off x="264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21" name="Oval 61"/>
            <p:cNvSpPr>
              <a:spLocks noChangeAspect="1" noChangeArrowheads="1"/>
            </p:cNvSpPr>
            <p:nvPr/>
          </p:nvSpPr>
          <p:spPr bwMode="auto">
            <a:xfrm>
              <a:off x="264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8135" name="Group 62"/>
          <p:cNvGrpSpPr>
            <a:grpSpLocks/>
          </p:cNvGrpSpPr>
          <p:nvPr/>
        </p:nvGrpSpPr>
        <p:grpSpPr bwMode="auto">
          <a:xfrm>
            <a:off x="733425" y="3903663"/>
            <a:ext cx="258763" cy="2233612"/>
            <a:chOff x="1976" y="773"/>
            <a:chExt cx="163" cy="1407"/>
          </a:xfrm>
        </p:grpSpPr>
        <p:sp>
          <p:nvSpPr>
            <p:cNvPr id="757823" name="Rectangle 63"/>
            <p:cNvSpPr>
              <a:spLocks noChangeAspect="1" noChangeArrowheads="1"/>
            </p:cNvSpPr>
            <p:nvPr/>
          </p:nvSpPr>
          <p:spPr bwMode="auto">
            <a:xfrm>
              <a:off x="1976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8241" name="Group 64"/>
            <p:cNvGrpSpPr>
              <a:grpSpLocks/>
            </p:cNvGrpSpPr>
            <p:nvPr/>
          </p:nvGrpSpPr>
          <p:grpSpPr bwMode="auto">
            <a:xfrm>
              <a:off x="2017" y="814"/>
              <a:ext cx="86" cy="1324"/>
              <a:chOff x="2017" y="814"/>
              <a:chExt cx="86" cy="1324"/>
            </a:xfrm>
          </p:grpSpPr>
          <p:sp>
            <p:nvSpPr>
              <p:cNvPr id="757825" name="Oval 65"/>
              <p:cNvSpPr>
                <a:spLocks noChangeAspect="1" noChangeArrowheads="1"/>
              </p:cNvSpPr>
              <p:nvPr/>
            </p:nvSpPr>
            <p:spPr bwMode="auto">
              <a:xfrm>
                <a:off x="2017" y="122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26" name="Oval 66"/>
              <p:cNvSpPr>
                <a:spLocks noChangeAspect="1" noChangeArrowheads="1"/>
              </p:cNvSpPr>
              <p:nvPr/>
            </p:nvSpPr>
            <p:spPr bwMode="auto">
              <a:xfrm>
                <a:off x="2017" y="184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27" name="Oval 67"/>
              <p:cNvSpPr>
                <a:spLocks noChangeAspect="1" noChangeArrowheads="1"/>
              </p:cNvSpPr>
              <p:nvPr/>
            </p:nvSpPr>
            <p:spPr bwMode="auto">
              <a:xfrm>
                <a:off x="2017" y="81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28" name="Oval 68"/>
              <p:cNvSpPr>
                <a:spLocks noChangeAspect="1" noChangeArrowheads="1"/>
              </p:cNvSpPr>
              <p:nvPr/>
            </p:nvSpPr>
            <p:spPr bwMode="auto">
              <a:xfrm>
                <a:off x="2017" y="102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29" name="Oval 69"/>
              <p:cNvSpPr>
                <a:spLocks noChangeAspect="1" noChangeArrowheads="1"/>
              </p:cNvSpPr>
              <p:nvPr/>
            </p:nvSpPr>
            <p:spPr bwMode="auto">
              <a:xfrm>
                <a:off x="2017" y="1433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30" name="Oval 70"/>
              <p:cNvSpPr>
                <a:spLocks noChangeAspect="1" noChangeArrowheads="1"/>
              </p:cNvSpPr>
              <p:nvPr/>
            </p:nvSpPr>
            <p:spPr bwMode="auto">
              <a:xfrm>
                <a:off x="2017" y="163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31" name="Oval 71"/>
              <p:cNvSpPr>
                <a:spLocks noChangeAspect="1" noChangeArrowheads="1"/>
              </p:cNvSpPr>
              <p:nvPr/>
            </p:nvSpPr>
            <p:spPr bwMode="auto">
              <a:xfrm>
                <a:off x="2017" y="205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757832" name="Rectangle 72"/>
          <p:cNvSpPr>
            <a:spLocks noChangeArrowheads="1"/>
          </p:cNvSpPr>
          <p:nvPr/>
        </p:nvSpPr>
        <p:spPr bwMode="auto">
          <a:xfrm>
            <a:off x="244475" y="47371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</a:p>
        </p:txBody>
      </p:sp>
      <p:grpSp>
        <p:nvGrpSpPr>
          <p:cNvPr id="48137" name="Group 73"/>
          <p:cNvGrpSpPr>
            <a:grpSpLocks/>
          </p:cNvGrpSpPr>
          <p:nvPr/>
        </p:nvGrpSpPr>
        <p:grpSpPr bwMode="auto">
          <a:xfrm>
            <a:off x="1252538" y="3903663"/>
            <a:ext cx="258762" cy="2233612"/>
            <a:chOff x="789" y="2467"/>
            <a:chExt cx="163" cy="1407"/>
          </a:xfrm>
        </p:grpSpPr>
        <p:sp>
          <p:nvSpPr>
            <p:cNvPr id="757834" name="Oval 74"/>
            <p:cNvSpPr>
              <a:spLocks noChangeAspect="1" noChangeArrowheads="1"/>
            </p:cNvSpPr>
            <p:nvPr/>
          </p:nvSpPr>
          <p:spPr bwMode="auto">
            <a:xfrm>
              <a:off x="830" y="29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35" name="Rectangle 75"/>
            <p:cNvSpPr>
              <a:spLocks noChangeAspect="1" noChangeArrowheads="1"/>
            </p:cNvSpPr>
            <p:nvPr/>
          </p:nvSpPr>
          <p:spPr bwMode="auto">
            <a:xfrm>
              <a:off x="789" y="2467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36" name="Oval 76"/>
            <p:cNvSpPr>
              <a:spLocks noChangeAspect="1" noChangeArrowheads="1"/>
            </p:cNvSpPr>
            <p:nvPr/>
          </p:nvSpPr>
          <p:spPr bwMode="auto">
            <a:xfrm>
              <a:off x="830" y="3539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37" name="Oval 77"/>
            <p:cNvSpPr>
              <a:spLocks noChangeAspect="1" noChangeArrowheads="1"/>
            </p:cNvSpPr>
            <p:nvPr/>
          </p:nvSpPr>
          <p:spPr bwMode="auto">
            <a:xfrm>
              <a:off x="830" y="250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38" name="Oval 78"/>
            <p:cNvSpPr>
              <a:spLocks noChangeAspect="1" noChangeArrowheads="1"/>
            </p:cNvSpPr>
            <p:nvPr/>
          </p:nvSpPr>
          <p:spPr bwMode="auto">
            <a:xfrm>
              <a:off x="830" y="2714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39" name="Oval 79"/>
            <p:cNvSpPr>
              <a:spLocks noChangeAspect="1" noChangeArrowheads="1"/>
            </p:cNvSpPr>
            <p:nvPr/>
          </p:nvSpPr>
          <p:spPr bwMode="auto">
            <a:xfrm>
              <a:off x="830" y="3127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40" name="Oval 80"/>
            <p:cNvSpPr>
              <a:spLocks noChangeAspect="1" noChangeArrowheads="1"/>
            </p:cNvSpPr>
            <p:nvPr/>
          </p:nvSpPr>
          <p:spPr bwMode="auto">
            <a:xfrm>
              <a:off x="830" y="33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41" name="Oval 81"/>
            <p:cNvSpPr>
              <a:spLocks noChangeAspect="1" noChangeArrowheads="1"/>
            </p:cNvSpPr>
            <p:nvPr/>
          </p:nvSpPr>
          <p:spPr bwMode="auto">
            <a:xfrm>
              <a:off x="830" y="374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8138" name="Group 82"/>
          <p:cNvGrpSpPr>
            <a:grpSpLocks/>
          </p:cNvGrpSpPr>
          <p:nvPr/>
        </p:nvGrpSpPr>
        <p:grpSpPr bwMode="auto">
          <a:xfrm>
            <a:off x="1511300" y="3903663"/>
            <a:ext cx="258763" cy="2233612"/>
            <a:chOff x="952" y="2459"/>
            <a:chExt cx="163" cy="1407"/>
          </a:xfrm>
        </p:grpSpPr>
        <p:sp>
          <p:nvSpPr>
            <p:cNvPr id="757843" name="Oval 83"/>
            <p:cNvSpPr>
              <a:spLocks noChangeAspect="1" noChangeArrowheads="1"/>
            </p:cNvSpPr>
            <p:nvPr/>
          </p:nvSpPr>
          <p:spPr bwMode="auto">
            <a:xfrm>
              <a:off x="993" y="291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44" name="Rectangle 84"/>
            <p:cNvSpPr>
              <a:spLocks noChangeAspect="1" noChangeArrowheads="1"/>
            </p:cNvSpPr>
            <p:nvPr/>
          </p:nvSpPr>
          <p:spPr bwMode="auto">
            <a:xfrm>
              <a:off x="952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45" name="Oval 85"/>
            <p:cNvSpPr>
              <a:spLocks noChangeAspect="1" noChangeArrowheads="1"/>
            </p:cNvSpPr>
            <p:nvPr/>
          </p:nvSpPr>
          <p:spPr bwMode="auto">
            <a:xfrm>
              <a:off x="993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46" name="Oval 86"/>
            <p:cNvSpPr>
              <a:spLocks noChangeAspect="1" noChangeArrowheads="1"/>
            </p:cNvSpPr>
            <p:nvPr/>
          </p:nvSpPr>
          <p:spPr bwMode="auto">
            <a:xfrm>
              <a:off x="993" y="25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47" name="Oval 87"/>
            <p:cNvSpPr>
              <a:spLocks noChangeAspect="1" noChangeArrowheads="1"/>
            </p:cNvSpPr>
            <p:nvPr/>
          </p:nvSpPr>
          <p:spPr bwMode="auto">
            <a:xfrm>
              <a:off x="993" y="270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48" name="Oval 88"/>
            <p:cNvSpPr>
              <a:spLocks noChangeAspect="1" noChangeArrowheads="1"/>
            </p:cNvSpPr>
            <p:nvPr/>
          </p:nvSpPr>
          <p:spPr bwMode="auto">
            <a:xfrm>
              <a:off x="993" y="311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49" name="Oval 89"/>
            <p:cNvSpPr>
              <a:spLocks noChangeAspect="1" noChangeArrowheads="1"/>
            </p:cNvSpPr>
            <p:nvPr/>
          </p:nvSpPr>
          <p:spPr bwMode="auto">
            <a:xfrm>
              <a:off x="993" y="3325"/>
              <a:ext cx="86" cy="86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50" name="Oval 90"/>
            <p:cNvSpPr>
              <a:spLocks noChangeAspect="1" noChangeArrowheads="1"/>
            </p:cNvSpPr>
            <p:nvPr/>
          </p:nvSpPr>
          <p:spPr bwMode="auto">
            <a:xfrm>
              <a:off x="993" y="3738"/>
              <a:ext cx="86" cy="86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57851" name="Rectangle 91"/>
          <p:cNvSpPr>
            <a:spLocks noChangeArrowheads="1"/>
          </p:cNvSpPr>
          <p:nvPr/>
        </p:nvSpPr>
        <p:spPr bwMode="auto">
          <a:xfrm>
            <a:off x="623888" y="6040438"/>
            <a:ext cx="132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1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2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3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48140" name="Group 92"/>
          <p:cNvGrpSpPr>
            <a:grpSpLocks/>
          </p:cNvGrpSpPr>
          <p:nvPr/>
        </p:nvGrpSpPr>
        <p:grpSpPr bwMode="auto">
          <a:xfrm>
            <a:off x="2297113" y="5934075"/>
            <a:ext cx="382587" cy="582613"/>
            <a:chOff x="1942" y="3738"/>
            <a:chExt cx="241" cy="367"/>
          </a:xfrm>
        </p:grpSpPr>
        <p:sp>
          <p:nvSpPr>
            <p:cNvPr id="757853" name="Oval 93"/>
            <p:cNvSpPr>
              <a:spLocks noChangeAspect="1" noChangeArrowheads="1"/>
            </p:cNvSpPr>
            <p:nvPr/>
          </p:nvSpPr>
          <p:spPr bwMode="auto">
            <a:xfrm>
              <a:off x="2017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54" name="Text Box 94"/>
            <p:cNvSpPr txBox="1">
              <a:spLocks noChangeArrowheads="1"/>
            </p:cNvSpPr>
            <p:nvPr/>
          </p:nvSpPr>
          <p:spPr bwMode="auto">
            <a:xfrm>
              <a:off x="1942" y="377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q</a:t>
              </a:r>
              <a:endPara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8141" name="Group 95"/>
          <p:cNvGrpSpPr>
            <a:grpSpLocks/>
          </p:cNvGrpSpPr>
          <p:nvPr/>
        </p:nvGrpSpPr>
        <p:grpSpPr bwMode="auto">
          <a:xfrm>
            <a:off x="2351088" y="3903663"/>
            <a:ext cx="258762" cy="2233612"/>
            <a:chOff x="1481" y="2459"/>
            <a:chExt cx="163" cy="1407"/>
          </a:xfrm>
        </p:grpSpPr>
        <p:sp>
          <p:nvSpPr>
            <p:cNvPr id="757856" name="Rectangle 96"/>
            <p:cNvSpPr>
              <a:spLocks noChangeAspect="1" noChangeArrowheads="1"/>
            </p:cNvSpPr>
            <p:nvPr/>
          </p:nvSpPr>
          <p:spPr bwMode="auto">
            <a:xfrm>
              <a:off x="1481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57" name="Oval 97"/>
            <p:cNvSpPr>
              <a:spLocks noChangeAspect="1" noChangeArrowheads="1"/>
            </p:cNvSpPr>
            <p:nvPr/>
          </p:nvSpPr>
          <p:spPr bwMode="auto">
            <a:xfrm>
              <a:off x="1522" y="2912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58" name="Oval 98"/>
            <p:cNvSpPr>
              <a:spLocks noChangeAspect="1" noChangeArrowheads="1"/>
            </p:cNvSpPr>
            <p:nvPr/>
          </p:nvSpPr>
          <p:spPr bwMode="auto">
            <a:xfrm>
              <a:off x="1522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59" name="Oval 99"/>
            <p:cNvSpPr>
              <a:spLocks noChangeAspect="1" noChangeArrowheads="1"/>
            </p:cNvSpPr>
            <p:nvPr/>
          </p:nvSpPr>
          <p:spPr bwMode="auto">
            <a:xfrm>
              <a:off x="1522" y="2500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62" name="Oval 102"/>
            <p:cNvSpPr>
              <a:spLocks noChangeAspect="1" noChangeArrowheads="1"/>
            </p:cNvSpPr>
            <p:nvPr/>
          </p:nvSpPr>
          <p:spPr bwMode="auto">
            <a:xfrm>
              <a:off x="1522" y="3325"/>
              <a:ext cx="86" cy="86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63" name="Oval 103"/>
            <p:cNvSpPr>
              <a:spLocks noChangeAspect="1" noChangeArrowheads="1"/>
            </p:cNvSpPr>
            <p:nvPr/>
          </p:nvSpPr>
          <p:spPr bwMode="auto">
            <a:xfrm>
              <a:off x="1521" y="3735"/>
              <a:ext cx="86" cy="86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8142" name="Group 104"/>
          <p:cNvGrpSpPr>
            <a:grpSpLocks/>
          </p:cNvGrpSpPr>
          <p:nvPr/>
        </p:nvGrpSpPr>
        <p:grpSpPr bwMode="auto">
          <a:xfrm>
            <a:off x="2919413" y="5981700"/>
            <a:ext cx="341312" cy="582613"/>
            <a:chOff x="1942" y="3738"/>
            <a:chExt cx="215" cy="367"/>
          </a:xfrm>
        </p:grpSpPr>
        <p:sp>
          <p:nvSpPr>
            <p:cNvPr id="757865" name="Oval 105"/>
            <p:cNvSpPr>
              <a:spLocks noChangeAspect="1" noChangeArrowheads="1"/>
            </p:cNvSpPr>
            <p:nvPr/>
          </p:nvSpPr>
          <p:spPr bwMode="auto">
            <a:xfrm>
              <a:off x="2017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866" name="Text Box 106"/>
            <p:cNvSpPr txBox="1">
              <a:spLocks noChangeArrowheads="1"/>
            </p:cNvSpPr>
            <p:nvPr/>
          </p:nvSpPr>
          <p:spPr bwMode="auto">
            <a:xfrm>
              <a:off x="1942" y="3778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c</a:t>
              </a:r>
              <a:endPara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57867" name="Rectangle 107"/>
          <p:cNvSpPr>
            <a:spLocks noChangeArrowheads="1"/>
          </p:cNvSpPr>
          <p:nvPr/>
        </p:nvSpPr>
        <p:spPr bwMode="auto">
          <a:xfrm>
            <a:off x="2909888" y="5913438"/>
            <a:ext cx="376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</a:t>
            </a:r>
          </a:p>
        </p:txBody>
      </p:sp>
      <p:sp>
        <p:nvSpPr>
          <p:cNvPr id="757868" name="Rectangle 108"/>
          <p:cNvSpPr>
            <a:spLocks noChangeArrowheads="1"/>
          </p:cNvSpPr>
          <p:nvPr/>
        </p:nvSpPr>
        <p:spPr bwMode="auto">
          <a:xfrm>
            <a:off x="2566988" y="731838"/>
            <a:ext cx="376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</a:t>
            </a:r>
          </a:p>
        </p:txBody>
      </p:sp>
      <p:sp>
        <p:nvSpPr>
          <p:cNvPr id="757869" name="Rectangle 109"/>
          <p:cNvSpPr>
            <a:spLocks noChangeArrowheads="1"/>
          </p:cNvSpPr>
          <p:nvPr/>
        </p:nvSpPr>
        <p:spPr bwMode="auto">
          <a:xfrm>
            <a:off x="4311650" y="3763963"/>
            <a:ext cx="4832350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64" tIns="46033" rIns="92064" bIns="46033"/>
          <a:lstStyle/>
          <a:p>
            <a:pPr marL="342900" indent="-342900" defTabSz="9144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SzPct val="125000"/>
              <a:buFontTx/>
              <a:buChar char="•"/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Select </a:t>
            </a:r>
            <a:r>
              <a:rPr lang="en-US" sz="2000" b="1">
                <a:solidFill>
                  <a:srgbClr val="00AE00"/>
                </a:solidFill>
                <a:latin typeface="Arial" charset="0"/>
                <a:ea typeface="ＭＳ Ｐゴシック" charset="0"/>
                <a:cs typeface="ＭＳ Ｐゴシック" charset="0"/>
              </a:rPr>
              <a:t>3rd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neighbors, divide by number of paths to these nodes: 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(1+c).*t</a:t>
            </a:r>
            <a:r>
              <a:rPr lang="en-US" sz="2000" b="1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./q = w</a:t>
            </a:r>
            <a:endParaRPr lang="en-US" sz="2000" b="1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indent="-342900" defTabSz="9144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SzPct val="125000"/>
              <a:buFontTx/>
              <a:buChar char="•"/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Find </a:t>
            </a:r>
            <a:r>
              <a:rPr lang="en-US" sz="2000" b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2nd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neighbors: 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Aw </a:t>
            </a:r>
            <a:endParaRPr lang="en-US" sz="2000" b="1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indent="-342900" defTabSz="9144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SzPct val="125000"/>
              <a:buFontTx/>
              <a:buChar char="•"/>
              <a:defRPr/>
            </a:pPr>
            <a:endParaRPr lang="en-US" sz="2000" b="1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7870" name="Text Box 110"/>
          <p:cNvSpPr txBox="1">
            <a:spLocks noChangeArrowheads="1"/>
          </p:cNvSpPr>
          <p:nvPr/>
        </p:nvSpPr>
        <p:spPr bwMode="auto">
          <a:xfrm>
            <a:off x="3505200" y="2179638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</a:t>
            </a: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8147" name="Group 111"/>
          <p:cNvGrpSpPr>
            <a:grpSpLocks/>
          </p:cNvGrpSpPr>
          <p:nvPr/>
        </p:nvGrpSpPr>
        <p:grpSpPr bwMode="auto">
          <a:xfrm>
            <a:off x="5908675" y="1066800"/>
            <a:ext cx="3235325" cy="2493963"/>
            <a:chOff x="3722" y="672"/>
            <a:chExt cx="2038" cy="1571"/>
          </a:xfrm>
        </p:grpSpPr>
        <p:grpSp>
          <p:nvGrpSpPr>
            <p:cNvPr id="48159" name="Group 112"/>
            <p:cNvGrpSpPr>
              <a:grpSpLocks/>
            </p:cNvGrpSpPr>
            <p:nvPr/>
          </p:nvGrpSpPr>
          <p:grpSpPr bwMode="auto">
            <a:xfrm>
              <a:off x="3722" y="875"/>
              <a:ext cx="1047" cy="1368"/>
              <a:chOff x="3486" y="875"/>
              <a:chExt cx="1047" cy="1368"/>
            </a:xfrm>
          </p:grpSpPr>
          <p:sp>
            <p:nvSpPr>
              <p:cNvPr id="757873" name="Freeform 113"/>
              <p:cNvSpPr>
                <a:spLocks/>
              </p:cNvSpPr>
              <p:nvPr/>
            </p:nvSpPr>
            <p:spPr bwMode="auto">
              <a:xfrm>
                <a:off x="3486" y="875"/>
                <a:ext cx="1047" cy="1368"/>
              </a:xfrm>
              <a:custGeom>
                <a:avLst/>
                <a:gdLst>
                  <a:gd name="T0" fmla="*/ 269 w 1047"/>
                  <a:gd name="T1" fmla="*/ 0 h 1368"/>
                  <a:gd name="T2" fmla="*/ 13 w 1047"/>
                  <a:gd name="T3" fmla="*/ 437 h 1368"/>
                  <a:gd name="T4" fmla="*/ 194 w 1047"/>
                  <a:gd name="T5" fmla="*/ 1258 h 1368"/>
                  <a:gd name="T6" fmla="*/ 1047 w 1047"/>
                  <a:gd name="T7" fmla="*/ 1098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7" h="1368">
                    <a:moveTo>
                      <a:pt x="269" y="0"/>
                    </a:moveTo>
                    <a:cubicBezTo>
                      <a:pt x="226" y="73"/>
                      <a:pt x="26" y="227"/>
                      <a:pt x="13" y="437"/>
                    </a:cubicBezTo>
                    <a:cubicBezTo>
                      <a:pt x="0" y="647"/>
                      <a:pt x="22" y="1148"/>
                      <a:pt x="194" y="1258"/>
                    </a:cubicBezTo>
                    <a:cubicBezTo>
                      <a:pt x="366" y="1368"/>
                      <a:pt x="870" y="1131"/>
                      <a:pt x="1047" y="1098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74" name="Line 114"/>
              <p:cNvSpPr>
                <a:spLocks noChangeAspect="1" noChangeShapeType="1"/>
              </p:cNvSpPr>
              <p:nvPr/>
            </p:nvSpPr>
            <p:spPr bwMode="auto">
              <a:xfrm rot="19744468" flipH="1">
                <a:off x="3614" y="2018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60" name="Group 115"/>
            <p:cNvGrpSpPr>
              <a:grpSpLocks/>
            </p:cNvGrpSpPr>
            <p:nvPr/>
          </p:nvGrpSpPr>
          <p:grpSpPr bwMode="auto">
            <a:xfrm>
              <a:off x="3845" y="879"/>
              <a:ext cx="152" cy="513"/>
              <a:chOff x="2776" y="1167"/>
              <a:chExt cx="152" cy="513"/>
            </a:xfrm>
          </p:grpSpPr>
          <p:sp>
            <p:nvSpPr>
              <p:cNvPr id="757876" name="Line 116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77" name="Freeform 117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61" name="Group 118"/>
            <p:cNvGrpSpPr>
              <a:grpSpLocks/>
            </p:cNvGrpSpPr>
            <p:nvPr/>
          </p:nvGrpSpPr>
          <p:grpSpPr bwMode="auto">
            <a:xfrm flipH="1" flipV="1">
              <a:off x="4021" y="879"/>
              <a:ext cx="152" cy="513"/>
              <a:chOff x="2776" y="1167"/>
              <a:chExt cx="152" cy="513"/>
            </a:xfrm>
          </p:grpSpPr>
          <p:sp>
            <p:nvSpPr>
              <p:cNvPr id="757879" name="Line 119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80" name="Freeform 120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62" name="Group 121"/>
            <p:cNvGrpSpPr>
              <a:grpSpLocks/>
            </p:cNvGrpSpPr>
            <p:nvPr/>
          </p:nvGrpSpPr>
          <p:grpSpPr bwMode="auto">
            <a:xfrm>
              <a:off x="3997" y="740"/>
              <a:ext cx="777" cy="133"/>
              <a:chOff x="2928" y="1028"/>
              <a:chExt cx="777" cy="133"/>
            </a:xfrm>
          </p:grpSpPr>
          <p:sp>
            <p:nvSpPr>
              <p:cNvPr id="757882" name="Line 122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AE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83" name="Freeform 123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rgbClr val="00A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7884" name="Oval 124"/>
            <p:cNvSpPr>
              <a:spLocks noChangeAspect="1" noChangeArrowheads="1"/>
            </p:cNvSpPr>
            <p:nvPr/>
          </p:nvSpPr>
          <p:spPr bwMode="auto">
            <a:xfrm>
              <a:off x="3949" y="816"/>
              <a:ext cx="120" cy="12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4500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48164" name="Group 125"/>
            <p:cNvGrpSpPr>
              <a:grpSpLocks/>
            </p:cNvGrpSpPr>
            <p:nvPr/>
          </p:nvGrpSpPr>
          <p:grpSpPr bwMode="auto">
            <a:xfrm>
              <a:off x="4003" y="1403"/>
              <a:ext cx="777" cy="523"/>
              <a:chOff x="2934" y="1691"/>
              <a:chExt cx="777" cy="523"/>
            </a:xfrm>
          </p:grpSpPr>
          <p:sp>
            <p:nvSpPr>
              <p:cNvPr id="757886" name="Line 126"/>
              <p:cNvSpPr>
                <a:spLocks noChangeAspect="1" noChangeShapeType="1"/>
              </p:cNvSpPr>
              <p:nvPr/>
            </p:nvSpPr>
            <p:spPr bwMode="auto">
              <a:xfrm rot="3635357">
                <a:off x="3104" y="199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87" name="Freeform 127"/>
              <p:cNvSpPr>
                <a:spLocks/>
              </p:cNvSpPr>
              <p:nvPr/>
            </p:nvSpPr>
            <p:spPr bwMode="auto">
              <a:xfrm>
                <a:off x="2934" y="1691"/>
                <a:ext cx="777" cy="523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7888" name="Text Box 128"/>
            <p:cNvSpPr txBox="1">
              <a:spLocks noChangeArrowheads="1"/>
            </p:cNvSpPr>
            <p:nvPr/>
          </p:nvSpPr>
          <p:spPr bwMode="auto">
            <a:xfrm>
              <a:off x="3825" y="6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57889" name="Text Box 129"/>
            <p:cNvSpPr txBox="1">
              <a:spLocks noChangeArrowheads="1"/>
            </p:cNvSpPr>
            <p:nvPr/>
          </p:nvSpPr>
          <p:spPr bwMode="auto">
            <a:xfrm>
              <a:off x="4781" y="6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757890" name="Text Box 130"/>
            <p:cNvSpPr txBox="1">
              <a:spLocks noChangeArrowheads="1"/>
            </p:cNvSpPr>
            <p:nvPr/>
          </p:nvSpPr>
          <p:spPr bwMode="auto">
            <a:xfrm>
              <a:off x="3837" y="19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757891" name="Text Box 131"/>
            <p:cNvSpPr txBox="1">
              <a:spLocks noChangeArrowheads="1"/>
            </p:cNvSpPr>
            <p:nvPr/>
          </p:nvSpPr>
          <p:spPr bwMode="auto">
            <a:xfrm>
              <a:off x="3788" y="12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757892" name="Text Box 132"/>
            <p:cNvSpPr txBox="1">
              <a:spLocks noChangeArrowheads="1"/>
            </p:cNvSpPr>
            <p:nvPr/>
          </p:nvSpPr>
          <p:spPr bwMode="auto">
            <a:xfrm>
              <a:off x="4793" y="134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</a:p>
          </p:txBody>
        </p:sp>
        <p:grpSp>
          <p:nvGrpSpPr>
            <p:cNvPr id="48170" name="Group 133"/>
            <p:cNvGrpSpPr>
              <a:grpSpLocks/>
            </p:cNvGrpSpPr>
            <p:nvPr/>
          </p:nvGrpSpPr>
          <p:grpSpPr bwMode="auto">
            <a:xfrm>
              <a:off x="4789" y="1276"/>
              <a:ext cx="777" cy="133"/>
              <a:chOff x="2928" y="1028"/>
              <a:chExt cx="777" cy="133"/>
            </a:xfrm>
          </p:grpSpPr>
          <p:sp>
            <p:nvSpPr>
              <p:cNvPr id="757894" name="Line 134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95" name="Freeform 135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71" name="Group 136"/>
            <p:cNvGrpSpPr>
              <a:grpSpLocks/>
            </p:cNvGrpSpPr>
            <p:nvPr/>
          </p:nvGrpSpPr>
          <p:grpSpPr bwMode="auto">
            <a:xfrm>
              <a:off x="4005" y="1808"/>
              <a:ext cx="777" cy="133"/>
              <a:chOff x="2928" y="1028"/>
              <a:chExt cx="777" cy="133"/>
            </a:xfrm>
          </p:grpSpPr>
          <p:sp>
            <p:nvSpPr>
              <p:cNvPr id="757897" name="Line 137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AE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898" name="Freeform 138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rgbClr val="00A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72" name="Group 139"/>
            <p:cNvGrpSpPr>
              <a:grpSpLocks/>
            </p:cNvGrpSpPr>
            <p:nvPr/>
          </p:nvGrpSpPr>
          <p:grpSpPr bwMode="auto">
            <a:xfrm flipH="1" flipV="1">
              <a:off x="3993" y="1940"/>
              <a:ext cx="777" cy="133"/>
              <a:chOff x="2928" y="1028"/>
              <a:chExt cx="777" cy="133"/>
            </a:xfrm>
          </p:grpSpPr>
          <p:sp>
            <p:nvSpPr>
              <p:cNvPr id="757900" name="Line 140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901" name="Freeform 141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73" name="Group 142"/>
            <p:cNvGrpSpPr>
              <a:grpSpLocks/>
            </p:cNvGrpSpPr>
            <p:nvPr/>
          </p:nvGrpSpPr>
          <p:grpSpPr bwMode="auto">
            <a:xfrm flipH="1" flipV="1">
              <a:off x="4009" y="1404"/>
              <a:ext cx="777" cy="133"/>
              <a:chOff x="2928" y="1028"/>
              <a:chExt cx="777" cy="133"/>
            </a:xfrm>
          </p:grpSpPr>
          <p:sp>
            <p:nvSpPr>
              <p:cNvPr id="757903" name="Line 143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904" name="Freeform 144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74" name="Group 145"/>
            <p:cNvGrpSpPr>
              <a:grpSpLocks/>
            </p:cNvGrpSpPr>
            <p:nvPr/>
          </p:nvGrpSpPr>
          <p:grpSpPr bwMode="auto">
            <a:xfrm flipV="1">
              <a:off x="3841" y="1423"/>
              <a:ext cx="152" cy="513"/>
              <a:chOff x="2776" y="1167"/>
              <a:chExt cx="152" cy="513"/>
            </a:xfrm>
          </p:grpSpPr>
          <p:sp>
            <p:nvSpPr>
              <p:cNvPr id="757906" name="Line 146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907" name="Freeform 147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75" name="Group 148"/>
            <p:cNvGrpSpPr>
              <a:grpSpLocks/>
            </p:cNvGrpSpPr>
            <p:nvPr/>
          </p:nvGrpSpPr>
          <p:grpSpPr bwMode="auto">
            <a:xfrm flipH="1" flipV="1">
              <a:off x="4781" y="879"/>
              <a:ext cx="152" cy="513"/>
              <a:chOff x="2776" y="1167"/>
              <a:chExt cx="152" cy="513"/>
            </a:xfrm>
          </p:grpSpPr>
          <p:sp>
            <p:nvSpPr>
              <p:cNvPr id="757909" name="Line 149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910" name="Freeform 150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76" name="Group 151"/>
            <p:cNvGrpSpPr>
              <a:grpSpLocks/>
            </p:cNvGrpSpPr>
            <p:nvPr/>
          </p:nvGrpSpPr>
          <p:grpSpPr bwMode="auto">
            <a:xfrm>
              <a:off x="4774" y="1397"/>
              <a:ext cx="764" cy="543"/>
              <a:chOff x="3696" y="1680"/>
              <a:chExt cx="764" cy="543"/>
            </a:xfrm>
          </p:grpSpPr>
          <p:sp>
            <p:nvSpPr>
              <p:cNvPr id="757912" name="Line 152"/>
              <p:cNvSpPr>
                <a:spLocks noChangeAspect="1" noChangeShapeType="1"/>
              </p:cNvSpPr>
              <p:nvPr/>
            </p:nvSpPr>
            <p:spPr bwMode="auto">
              <a:xfrm rot="4334049">
                <a:off x="3989" y="2106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913" name="Freeform 153"/>
              <p:cNvSpPr>
                <a:spLocks/>
              </p:cNvSpPr>
              <p:nvPr/>
            </p:nvSpPr>
            <p:spPr bwMode="auto">
              <a:xfrm>
                <a:off x="3696" y="168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48177" name="Group 154"/>
            <p:cNvGrpSpPr>
              <a:grpSpLocks/>
            </p:cNvGrpSpPr>
            <p:nvPr/>
          </p:nvGrpSpPr>
          <p:grpSpPr bwMode="auto">
            <a:xfrm>
              <a:off x="4795" y="882"/>
              <a:ext cx="764" cy="543"/>
              <a:chOff x="3726" y="1170"/>
              <a:chExt cx="764" cy="543"/>
            </a:xfrm>
          </p:grpSpPr>
          <p:sp>
            <p:nvSpPr>
              <p:cNvPr id="757915" name="Line 155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4304" y="1379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916" name="Freeform 156"/>
              <p:cNvSpPr>
                <a:spLocks/>
              </p:cNvSpPr>
              <p:nvPr/>
            </p:nvSpPr>
            <p:spPr bwMode="auto">
              <a:xfrm rot="10800000" flipH="1">
                <a:off x="3726" y="117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7917" name="Text Box 157"/>
            <p:cNvSpPr txBox="1">
              <a:spLocks noChangeArrowheads="1"/>
            </p:cNvSpPr>
            <p:nvPr/>
          </p:nvSpPr>
          <p:spPr bwMode="auto">
            <a:xfrm>
              <a:off x="4773" y="192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6</a:t>
              </a:r>
            </a:p>
          </p:txBody>
        </p:sp>
        <p:sp>
          <p:nvSpPr>
            <p:cNvPr id="757918" name="Text Box 158"/>
            <p:cNvSpPr txBox="1">
              <a:spLocks noChangeArrowheads="1"/>
            </p:cNvSpPr>
            <p:nvPr/>
          </p:nvSpPr>
          <p:spPr bwMode="auto">
            <a:xfrm>
              <a:off x="5573" y="130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757919" name="Oval 159"/>
            <p:cNvSpPr>
              <a:spLocks noChangeAspect="1" noChangeArrowheads="1"/>
            </p:cNvSpPr>
            <p:nvPr/>
          </p:nvSpPr>
          <p:spPr bwMode="auto">
            <a:xfrm>
              <a:off x="3949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920" name="Oval 160"/>
            <p:cNvSpPr>
              <a:spLocks noChangeAspect="1" noChangeArrowheads="1"/>
            </p:cNvSpPr>
            <p:nvPr/>
          </p:nvSpPr>
          <p:spPr bwMode="auto">
            <a:xfrm>
              <a:off x="3949" y="1872"/>
              <a:ext cx="120" cy="12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921" name="Oval 161"/>
            <p:cNvSpPr>
              <a:spLocks noChangeAspect="1" noChangeArrowheads="1"/>
            </p:cNvSpPr>
            <p:nvPr/>
          </p:nvSpPr>
          <p:spPr bwMode="auto">
            <a:xfrm>
              <a:off x="4717" y="816"/>
              <a:ext cx="120" cy="120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922" name="Oval 162"/>
            <p:cNvSpPr>
              <a:spLocks noChangeAspect="1" noChangeArrowheads="1"/>
            </p:cNvSpPr>
            <p:nvPr/>
          </p:nvSpPr>
          <p:spPr bwMode="auto">
            <a:xfrm>
              <a:off x="4717" y="1872"/>
              <a:ext cx="120" cy="120"/>
            </a:xfrm>
            <a:prstGeom prst="ellipse">
              <a:avLst/>
            </a:prstGeom>
            <a:solidFill>
              <a:srgbClr val="00AE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923" name="Oval 163"/>
            <p:cNvSpPr>
              <a:spLocks noChangeAspect="1" noChangeArrowheads="1"/>
            </p:cNvSpPr>
            <p:nvPr/>
          </p:nvSpPr>
          <p:spPr bwMode="auto">
            <a:xfrm>
              <a:off x="4717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924" name="Oval 164"/>
            <p:cNvSpPr>
              <a:spLocks noChangeAspect="1" noChangeArrowheads="1"/>
            </p:cNvSpPr>
            <p:nvPr/>
          </p:nvSpPr>
          <p:spPr bwMode="auto">
            <a:xfrm>
              <a:off x="5485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8148" name="Group 165"/>
          <p:cNvGrpSpPr>
            <a:grpSpLocks/>
          </p:cNvGrpSpPr>
          <p:nvPr/>
        </p:nvGrpSpPr>
        <p:grpSpPr bwMode="auto">
          <a:xfrm>
            <a:off x="2973388" y="3900488"/>
            <a:ext cx="258762" cy="2233612"/>
            <a:chOff x="1873" y="2457"/>
            <a:chExt cx="163" cy="1407"/>
          </a:xfrm>
        </p:grpSpPr>
        <p:grpSp>
          <p:nvGrpSpPr>
            <p:cNvPr id="48149" name="Group 166"/>
            <p:cNvGrpSpPr>
              <a:grpSpLocks/>
            </p:cNvGrpSpPr>
            <p:nvPr/>
          </p:nvGrpSpPr>
          <p:grpSpPr bwMode="auto">
            <a:xfrm>
              <a:off x="1873" y="2457"/>
              <a:ext cx="163" cy="1407"/>
              <a:chOff x="1976" y="2459"/>
              <a:chExt cx="163" cy="1407"/>
            </a:xfrm>
          </p:grpSpPr>
          <p:sp>
            <p:nvSpPr>
              <p:cNvPr id="757927" name="Rectangle 167"/>
              <p:cNvSpPr>
                <a:spLocks noChangeAspect="1" noChangeArrowheads="1"/>
              </p:cNvSpPr>
              <p:nvPr/>
            </p:nvSpPr>
            <p:spPr bwMode="auto">
              <a:xfrm>
                <a:off x="1976" y="2459"/>
                <a:ext cx="163" cy="140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928" name="Oval 168"/>
              <p:cNvSpPr>
                <a:spLocks noChangeAspect="1" noChangeArrowheads="1"/>
              </p:cNvSpPr>
              <p:nvPr/>
            </p:nvSpPr>
            <p:spPr bwMode="auto">
              <a:xfrm>
                <a:off x="2017" y="291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A0055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AA0055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929" name="Oval 169"/>
              <p:cNvSpPr>
                <a:spLocks noChangeAspect="1" noChangeArrowheads="1"/>
              </p:cNvSpPr>
              <p:nvPr/>
            </p:nvSpPr>
            <p:spPr bwMode="auto">
              <a:xfrm>
                <a:off x="2017" y="3531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5500AA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930" name="Oval 170"/>
              <p:cNvSpPr>
                <a:spLocks noChangeAspect="1" noChangeArrowheads="1"/>
              </p:cNvSpPr>
              <p:nvPr/>
            </p:nvSpPr>
            <p:spPr bwMode="auto">
              <a:xfrm>
                <a:off x="2017" y="250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A0055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>
                  <a:solidFill>
                    <a:srgbClr val="AA0055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931" name="Oval 171"/>
              <p:cNvSpPr>
                <a:spLocks noChangeAspect="1" noChangeArrowheads="1"/>
              </p:cNvSpPr>
              <p:nvPr/>
            </p:nvSpPr>
            <p:spPr bwMode="auto">
              <a:xfrm>
                <a:off x="2017" y="270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500AA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b="1">
                    <a:solidFill>
                      <a:srgbClr val="00AE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2</a:t>
                </a:r>
                <a:endParaRPr lang="en-US" sz="2000" b="1">
                  <a:solidFill>
                    <a:srgbClr val="5500AA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932" name="Oval 172"/>
              <p:cNvSpPr>
                <a:spLocks noChangeAspect="1" noChangeArrowheads="1"/>
              </p:cNvSpPr>
              <p:nvPr/>
            </p:nvSpPr>
            <p:spPr bwMode="auto">
              <a:xfrm>
                <a:off x="2017" y="311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FC0128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7933" name="Oval 173"/>
              <p:cNvSpPr>
                <a:spLocks noChangeAspect="1" noChangeArrowheads="1"/>
              </p:cNvSpPr>
              <p:nvPr/>
            </p:nvSpPr>
            <p:spPr bwMode="auto">
              <a:xfrm>
                <a:off x="2017" y="332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7934" name="Oval 174"/>
            <p:cNvSpPr>
              <a:spLocks noChangeAspect="1" noChangeArrowheads="1"/>
            </p:cNvSpPr>
            <p:nvPr/>
          </p:nvSpPr>
          <p:spPr bwMode="auto">
            <a:xfrm>
              <a:off x="1914" y="291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7935" name="Oval 175"/>
            <p:cNvSpPr>
              <a:spLocks noChangeAspect="1" noChangeArrowheads="1"/>
            </p:cNvSpPr>
            <p:nvPr/>
          </p:nvSpPr>
          <p:spPr bwMode="auto">
            <a:xfrm>
              <a:off x="1914" y="25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7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8350" cy="76200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sz="3600" b="1" dirty="0" smtClean="0">
                <a:cs typeface="+mj-cs"/>
              </a:rPr>
              <a:t>Betweenness Centrality: Roll back &amp; Tally</a:t>
            </a:r>
          </a:p>
        </p:txBody>
      </p:sp>
      <p:sp>
        <p:nvSpPr>
          <p:cNvPr id="178" name="Oval 212"/>
          <p:cNvSpPr>
            <a:spLocks noChangeAspect="1" noChangeArrowheads="1"/>
          </p:cNvSpPr>
          <p:nvPr/>
        </p:nvSpPr>
        <p:spPr bwMode="auto">
          <a:xfrm>
            <a:off x="2416175" y="4295775"/>
            <a:ext cx="136525" cy="136525"/>
          </a:xfrm>
          <a:prstGeom prst="ellipse">
            <a:avLst/>
          </a:prstGeom>
          <a:solidFill>
            <a:srgbClr val="1EC30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9" name="Oval 111"/>
          <p:cNvSpPr>
            <a:spLocks noChangeAspect="1" noChangeArrowheads="1"/>
          </p:cNvSpPr>
          <p:nvPr/>
        </p:nvSpPr>
        <p:spPr bwMode="auto">
          <a:xfrm>
            <a:off x="2416175" y="4951413"/>
            <a:ext cx="136525" cy="1365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86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7" name="Group 2"/>
          <p:cNvGrpSpPr>
            <a:grpSpLocks/>
          </p:cNvGrpSpPr>
          <p:nvPr/>
        </p:nvGrpSpPr>
        <p:grpSpPr bwMode="auto">
          <a:xfrm>
            <a:off x="5475288" y="1339850"/>
            <a:ext cx="258762" cy="2233613"/>
            <a:chOff x="2601" y="847"/>
            <a:chExt cx="163" cy="1407"/>
          </a:xfrm>
        </p:grpSpPr>
        <p:sp>
          <p:nvSpPr>
            <p:cNvPr id="755715" name="Rectangle 3"/>
            <p:cNvSpPr>
              <a:spLocks noChangeAspect="1" noChangeArrowheads="1"/>
            </p:cNvSpPr>
            <p:nvPr/>
          </p:nvSpPr>
          <p:spPr bwMode="auto">
            <a:xfrm>
              <a:off x="2601" y="847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16" name="Oval 4"/>
            <p:cNvSpPr>
              <a:spLocks noChangeAspect="1" noChangeArrowheads="1"/>
            </p:cNvSpPr>
            <p:nvPr/>
          </p:nvSpPr>
          <p:spPr bwMode="auto">
            <a:xfrm>
              <a:off x="2642" y="13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.5</a:t>
              </a:r>
            </a:p>
          </p:txBody>
        </p:sp>
        <p:sp>
          <p:nvSpPr>
            <p:cNvPr id="755717" name="Oval 5"/>
            <p:cNvSpPr>
              <a:spLocks noChangeAspect="1" noChangeArrowheads="1"/>
            </p:cNvSpPr>
            <p:nvPr/>
          </p:nvSpPr>
          <p:spPr bwMode="auto">
            <a:xfrm>
              <a:off x="2642" y="88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3.5</a:t>
              </a:r>
            </a:p>
          </p:txBody>
        </p:sp>
        <p:sp>
          <p:nvSpPr>
            <p:cNvPr id="755718" name="Oval 6"/>
            <p:cNvSpPr>
              <a:spLocks noChangeAspect="1" noChangeArrowheads="1"/>
            </p:cNvSpPr>
            <p:nvPr/>
          </p:nvSpPr>
          <p:spPr bwMode="auto">
            <a:xfrm>
              <a:off x="2642" y="171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6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0178" name="Group 7"/>
          <p:cNvGrpSpPr>
            <a:grpSpLocks/>
          </p:cNvGrpSpPr>
          <p:nvPr/>
        </p:nvGrpSpPr>
        <p:grpSpPr bwMode="auto">
          <a:xfrm>
            <a:off x="4738688" y="1339850"/>
            <a:ext cx="258762" cy="2233613"/>
            <a:chOff x="2985" y="844"/>
            <a:chExt cx="163" cy="1407"/>
          </a:xfrm>
        </p:grpSpPr>
        <p:sp>
          <p:nvSpPr>
            <p:cNvPr id="755720" name="Rectangle 8"/>
            <p:cNvSpPr>
              <a:spLocks noChangeAspect="1" noChangeArrowheads="1"/>
            </p:cNvSpPr>
            <p:nvPr/>
          </p:nvSpPr>
          <p:spPr bwMode="auto">
            <a:xfrm>
              <a:off x="2985" y="844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21" name="Oval 9"/>
            <p:cNvSpPr>
              <a:spLocks noChangeAspect="1" noChangeArrowheads="1"/>
            </p:cNvSpPr>
            <p:nvPr/>
          </p:nvSpPr>
          <p:spPr bwMode="auto">
            <a:xfrm>
              <a:off x="3026" y="1297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22" name="Oval 10"/>
            <p:cNvSpPr>
              <a:spLocks noChangeAspect="1" noChangeArrowheads="1"/>
            </p:cNvSpPr>
            <p:nvPr/>
          </p:nvSpPr>
          <p:spPr bwMode="auto">
            <a:xfrm>
              <a:off x="3026" y="885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0179" name="Group 11"/>
          <p:cNvGrpSpPr>
            <a:grpSpLocks/>
          </p:cNvGrpSpPr>
          <p:nvPr/>
        </p:nvGrpSpPr>
        <p:grpSpPr bwMode="auto">
          <a:xfrm>
            <a:off x="4129088" y="1344613"/>
            <a:ext cx="258762" cy="2233612"/>
            <a:chOff x="2601" y="847"/>
            <a:chExt cx="163" cy="1407"/>
          </a:xfrm>
        </p:grpSpPr>
        <p:sp>
          <p:nvSpPr>
            <p:cNvPr id="755724" name="Rectangle 12"/>
            <p:cNvSpPr>
              <a:spLocks noChangeAspect="1" noChangeArrowheads="1"/>
            </p:cNvSpPr>
            <p:nvPr/>
          </p:nvSpPr>
          <p:spPr bwMode="auto">
            <a:xfrm>
              <a:off x="2601" y="847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25" name="Oval 13"/>
            <p:cNvSpPr>
              <a:spLocks noChangeAspect="1" noChangeArrowheads="1"/>
            </p:cNvSpPr>
            <p:nvPr/>
          </p:nvSpPr>
          <p:spPr bwMode="auto">
            <a:xfrm>
              <a:off x="2642" y="13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.5</a:t>
              </a:r>
            </a:p>
          </p:txBody>
        </p:sp>
        <p:sp>
          <p:nvSpPr>
            <p:cNvPr id="755726" name="Oval 14"/>
            <p:cNvSpPr>
              <a:spLocks noChangeAspect="1" noChangeArrowheads="1"/>
            </p:cNvSpPr>
            <p:nvPr/>
          </p:nvSpPr>
          <p:spPr bwMode="auto">
            <a:xfrm>
              <a:off x="2642" y="88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3.5</a:t>
              </a:r>
            </a:p>
          </p:txBody>
        </p:sp>
        <p:sp>
          <p:nvSpPr>
            <p:cNvPr id="755727" name="Oval 15"/>
            <p:cNvSpPr>
              <a:spLocks noChangeAspect="1" noChangeArrowheads="1"/>
            </p:cNvSpPr>
            <p:nvPr/>
          </p:nvSpPr>
          <p:spPr bwMode="auto">
            <a:xfrm>
              <a:off x="2642" y="171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.5</a:t>
              </a:r>
            </a:p>
          </p:txBody>
        </p:sp>
      </p:grpSp>
      <p:grpSp>
        <p:nvGrpSpPr>
          <p:cNvPr id="50180" name="Group 16"/>
          <p:cNvGrpSpPr>
            <a:grpSpLocks/>
          </p:cNvGrpSpPr>
          <p:nvPr/>
        </p:nvGrpSpPr>
        <p:grpSpPr bwMode="auto">
          <a:xfrm>
            <a:off x="3127375" y="1349375"/>
            <a:ext cx="258763" cy="2233613"/>
            <a:chOff x="1970" y="850"/>
            <a:chExt cx="163" cy="1407"/>
          </a:xfrm>
        </p:grpSpPr>
        <p:sp>
          <p:nvSpPr>
            <p:cNvPr id="755729" name="Rectangle 17"/>
            <p:cNvSpPr>
              <a:spLocks noChangeAspect="1" noChangeArrowheads="1"/>
            </p:cNvSpPr>
            <p:nvPr/>
          </p:nvSpPr>
          <p:spPr bwMode="auto">
            <a:xfrm>
              <a:off x="1970" y="850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30" name="Oval 18"/>
            <p:cNvSpPr>
              <a:spLocks noChangeAspect="1" noChangeArrowheads="1"/>
            </p:cNvSpPr>
            <p:nvPr/>
          </p:nvSpPr>
          <p:spPr bwMode="auto">
            <a:xfrm>
              <a:off x="2011" y="192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.5</a:t>
              </a:r>
              <a:endParaRPr lang="en-US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31" name="Oval 19"/>
            <p:cNvSpPr>
              <a:spLocks noChangeAspect="1" noChangeArrowheads="1"/>
            </p:cNvSpPr>
            <p:nvPr/>
          </p:nvSpPr>
          <p:spPr bwMode="auto">
            <a:xfrm>
              <a:off x="2011" y="1097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</p:grpSp>
      <p:grpSp>
        <p:nvGrpSpPr>
          <p:cNvPr id="50182" name="Group 21"/>
          <p:cNvGrpSpPr>
            <a:grpSpLocks/>
          </p:cNvGrpSpPr>
          <p:nvPr/>
        </p:nvGrpSpPr>
        <p:grpSpPr bwMode="auto">
          <a:xfrm>
            <a:off x="730250" y="838200"/>
            <a:ext cx="2230438" cy="2752725"/>
            <a:chOff x="460" y="528"/>
            <a:chExt cx="1405" cy="1734"/>
          </a:xfrm>
        </p:grpSpPr>
        <p:grpSp>
          <p:nvGrpSpPr>
            <p:cNvPr id="50309" name="Group 22"/>
            <p:cNvGrpSpPr>
              <a:grpSpLocks/>
            </p:cNvGrpSpPr>
            <p:nvPr/>
          </p:nvGrpSpPr>
          <p:grpSpPr bwMode="auto">
            <a:xfrm>
              <a:off x="460" y="857"/>
              <a:ext cx="1405" cy="1405"/>
              <a:chOff x="460" y="857"/>
              <a:chExt cx="1405" cy="1405"/>
            </a:xfrm>
          </p:grpSpPr>
          <p:sp>
            <p:nvSpPr>
              <p:cNvPr id="755735" name="Oval 2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36" name="Rectangle 2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460" y="857"/>
                <a:ext cx="1405" cy="1405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37" name="Oval 2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38" name="Oval 2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39" name="Oval 2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310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40" name="Oval 2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41" name="Oval 2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1723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42" name="Oval 3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529" y="213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43" name="Oval 3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44" name="Oval 3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517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45" name="Oval 3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46" name="Oval 3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47" name="Oval 3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500" y="213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48" name="Oval 3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49" name="Oval 3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50" name="Oval 3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51" name="Oval 3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706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52" name="Oval 4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53" name="Oval 4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517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54" name="Oval 4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55" name="Oval 4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1929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56" name="Oval 4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911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57" name="Oval 4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898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58" name="Oval 4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10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59" name="Oval 4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723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60" name="Oval 4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61" name="Oval 4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118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62" name="Oval 50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63" name="Oval 51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104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64" name="Oval 52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65" name="Oval 53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66" name="Oval 54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324" y="2136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67" name="Oval 55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89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68" name="Oval 56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104"/>
                <a:ext cx="86" cy="8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69" name="Oval 57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31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70" name="Oval 58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517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71" name="Oval 59"/>
              <p:cNvSpPr>
                <a:spLocks noChangeAspect="1" noChangeArrowheads="1"/>
              </p:cNvSpPr>
              <p:nvPr/>
            </p:nvSpPr>
            <p:spPr bwMode="auto">
              <a:xfrm rot="16200000" flipH="1">
                <a:off x="1736" y="192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5772" name="Text Box 60"/>
            <p:cNvSpPr txBox="1">
              <a:spLocks noChangeArrowheads="1"/>
            </p:cNvSpPr>
            <p:nvPr/>
          </p:nvSpPr>
          <p:spPr bwMode="auto">
            <a:xfrm>
              <a:off x="1022" y="528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A</a:t>
              </a:r>
            </a:p>
          </p:txBody>
        </p:sp>
      </p:grpSp>
      <p:sp>
        <p:nvSpPr>
          <p:cNvPr id="755773" name="Text Box 61"/>
          <p:cNvSpPr txBox="1">
            <a:spLocks noChangeArrowheads="1"/>
          </p:cNvSpPr>
          <p:nvPr/>
        </p:nvSpPr>
        <p:spPr bwMode="auto">
          <a:xfrm>
            <a:off x="5051425" y="2179638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</a:t>
            </a: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55774" name="Text Box 62"/>
          <p:cNvSpPr txBox="1">
            <a:spLocks noChangeArrowheads="1"/>
          </p:cNvSpPr>
          <p:nvPr/>
        </p:nvSpPr>
        <p:spPr bwMode="auto">
          <a:xfrm>
            <a:off x="2162175" y="887413"/>
            <a:ext cx="340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(1+c).*t</a:t>
            </a:r>
            <a:r>
              <a:rPr lang="en-US" sz="2400" b="1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4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./q = Aw.*(q.*t</a:t>
            </a:r>
            <a:r>
              <a:rPr lang="en-US" sz="2400" b="1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4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grpSp>
        <p:nvGrpSpPr>
          <p:cNvPr id="50185" name="Group 63"/>
          <p:cNvGrpSpPr>
            <a:grpSpLocks/>
          </p:cNvGrpSpPr>
          <p:nvPr/>
        </p:nvGrpSpPr>
        <p:grpSpPr bwMode="auto">
          <a:xfrm>
            <a:off x="992188" y="3903663"/>
            <a:ext cx="258762" cy="2233612"/>
            <a:chOff x="2601" y="773"/>
            <a:chExt cx="163" cy="1407"/>
          </a:xfrm>
        </p:grpSpPr>
        <p:sp>
          <p:nvSpPr>
            <p:cNvPr id="755776" name="Oval 64"/>
            <p:cNvSpPr>
              <a:spLocks noChangeAspect="1" noChangeArrowheads="1"/>
            </p:cNvSpPr>
            <p:nvPr/>
          </p:nvSpPr>
          <p:spPr bwMode="auto">
            <a:xfrm>
              <a:off x="2642" y="1226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77" name="Rectangle 65"/>
            <p:cNvSpPr>
              <a:spLocks noChangeAspect="1" noChangeArrowheads="1"/>
            </p:cNvSpPr>
            <p:nvPr/>
          </p:nvSpPr>
          <p:spPr bwMode="auto">
            <a:xfrm>
              <a:off x="2601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78" name="Oval 66"/>
            <p:cNvSpPr>
              <a:spLocks noChangeAspect="1" noChangeArrowheads="1"/>
            </p:cNvSpPr>
            <p:nvPr/>
          </p:nvSpPr>
          <p:spPr bwMode="auto">
            <a:xfrm>
              <a:off x="264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79" name="Oval 67"/>
            <p:cNvSpPr>
              <a:spLocks noChangeAspect="1" noChangeArrowheads="1"/>
            </p:cNvSpPr>
            <p:nvPr/>
          </p:nvSpPr>
          <p:spPr bwMode="auto">
            <a:xfrm>
              <a:off x="2642" y="814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80" name="Oval 68"/>
            <p:cNvSpPr>
              <a:spLocks noChangeAspect="1" noChangeArrowheads="1"/>
            </p:cNvSpPr>
            <p:nvPr/>
          </p:nvSpPr>
          <p:spPr bwMode="auto">
            <a:xfrm>
              <a:off x="264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81" name="Oval 69"/>
            <p:cNvSpPr>
              <a:spLocks noChangeAspect="1" noChangeArrowheads="1"/>
            </p:cNvSpPr>
            <p:nvPr/>
          </p:nvSpPr>
          <p:spPr bwMode="auto">
            <a:xfrm>
              <a:off x="2642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82" name="Oval 70"/>
            <p:cNvSpPr>
              <a:spLocks noChangeAspect="1" noChangeArrowheads="1"/>
            </p:cNvSpPr>
            <p:nvPr/>
          </p:nvSpPr>
          <p:spPr bwMode="auto">
            <a:xfrm>
              <a:off x="264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83" name="Oval 71"/>
            <p:cNvSpPr>
              <a:spLocks noChangeAspect="1" noChangeArrowheads="1"/>
            </p:cNvSpPr>
            <p:nvPr/>
          </p:nvSpPr>
          <p:spPr bwMode="auto">
            <a:xfrm>
              <a:off x="264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0186" name="Group 72"/>
          <p:cNvGrpSpPr>
            <a:grpSpLocks/>
          </p:cNvGrpSpPr>
          <p:nvPr/>
        </p:nvGrpSpPr>
        <p:grpSpPr bwMode="auto">
          <a:xfrm>
            <a:off x="733425" y="3903663"/>
            <a:ext cx="258763" cy="2233612"/>
            <a:chOff x="1976" y="773"/>
            <a:chExt cx="163" cy="1407"/>
          </a:xfrm>
        </p:grpSpPr>
        <p:sp>
          <p:nvSpPr>
            <p:cNvPr id="755785" name="Rectangle 73"/>
            <p:cNvSpPr>
              <a:spLocks noChangeAspect="1" noChangeArrowheads="1"/>
            </p:cNvSpPr>
            <p:nvPr/>
          </p:nvSpPr>
          <p:spPr bwMode="auto">
            <a:xfrm>
              <a:off x="1976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0293" name="Group 74"/>
            <p:cNvGrpSpPr>
              <a:grpSpLocks/>
            </p:cNvGrpSpPr>
            <p:nvPr/>
          </p:nvGrpSpPr>
          <p:grpSpPr bwMode="auto">
            <a:xfrm>
              <a:off x="2017" y="814"/>
              <a:ext cx="86" cy="1324"/>
              <a:chOff x="2017" y="814"/>
              <a:chExt cx="86" cy="1324"/>
            </a:xfrm>
          </p:grpSpPr>
          <p:sp>
            <p:nvSpPr>
              <p:cNvPr id="755787" name="Oval 75"/>
              <p:cNvSpPr>
                <a:spLocks noChangeAspect="1" noChangeArrowheads="1"/>
              </p:cNvSpPr>
              <p:nvPr/>
            </p:nvSpPr>
            <p:spPr bwMode="auto">
              <a:xfrm>
                <a:off x="2017" y="122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88" name="Oval 76"/>
              <p:cNvSpPr>
                <a:spLocks noChangeAspect="1" noChangeArrowheads="1"/>
              </p:cNvSpPr>
              <p:nvPr/>
            </p:nvSpPr>
            <p:spPr bwMode="auto">
              <a:xfrm>
                <a:off x="2017" y="184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89" name="Oval 77"/>
              <p:cNvSpPr>
                <a:spLocks noChangeAspect="1" noChangeArrowheads="1"/>
              </p:cNvSpPr>
              <p:nvPr/>
            </p:nvSpPr>
            <p:spPr bwMode="auto">
              <a:xfrm>
                <a:off x="2017" y="81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90" name="Oval 78"/>
              <p:cNvSpPr>
                <a:spLocks noChangeAspect="1" noChangeArrowheads="1"/>
              </p:cNvSpPr>
              <p:nvPr/>
            </p:nvSpPr>
            <p:spPr bwMode="auto">
              <a:xfrm>
                <a:off x="2017" y="102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91" name="Oval 79"/>
              <p:cNvSpPr>
                <a:spLocks noChangeAspect="1" noChangeArrowheads="1"/>
              </p:cNvSpPr>
              <p:nvPr/>
            </p:nvSpPr>
            <p:spPr bwMode="auto">
              <a:xfrm>
                <a:off x="2017" y="1433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92" name="Oval 80"/>
              <p:cNvSpPr>
                <a:spLocks noChangeAspect="1" noChangeArrowheads="1"/>
              </p:cNvSpPr>
              <p:nvPr/>
            </p:nvSpPr>
            <p:spPr bwMode="auto">
              <a:xfrm>
                <a:off x="2017" y="163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793" name="Oval 81"/>
              <p:cNvSpPr>
                <a:spLocks noChangeAspect="1" noChangeArrowheads="1"/>
              </p:cNvSpPr>
              <p:nvPr/>
            </p:nvSpPr>
            <p:spPr bwMode="auto">
              <a:xfrm>
                <a:off x="2017" y="205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755794" name="Rectangle 82"/>
          <p:cNvSpPr>
            <a:spLocks noChangeArrowheads="1"/>
          </p:cNvSpPr>
          <p:nvPr/>
        </p:nvSpPr>
        <p:spPr bwMode="auto">
          <a:xfrm>
            <a:off x="244475" y="47371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</a:p>
        </p:txBody>
      </p:sp>
      <p:grpSp>
        <p:nvGrpSpPr>
          <p:cNvPr id="50188" name="Group 83"/>
          <p:cNvGrpSpPr>
            <a:grpSpLocks/>
          </p:cNvGrpSpPr>
          <p:nvPr/>
        </p:nvGrpSpPr>
        <p:grpSpPr bwMode="auto">
          <a:xfrm>
            <a:off x="1252538" y="3903663"/>
            <a:ext cx="258762" cy="2233612"/>
            <a:chOff x="789" y="2467"/>
            <a:chExt cx="163" cy="1407"/>
          </a:xfrm>
        </p:grpSpPr>
        <p:sp>
          <p:nvSpPr>
            <p:cNvPr id="755796" name="Oval 84"/>
            <p:cNvSpPr>
              <a:spLocks noChangeAspect="1" noChangeArrowheads="1"/>
            </p:cNvSpPr>
            <p:nvPr/>
          </p:nvSpPr>
          <p:spPr bwMode="auto">
            <a:xfrm>
              <a:off x="830" y="29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97" name="Rectangle 85"/>
            <p:cNvSpPr>
              <a:spLocks noChangeAspect="1" noChangeArrowheads="1"/>
            </p:cNvSpPr>
            <p:nvPr/>
          </p:nvSpPr>
          <p:spPr bwMode="auto">
            <a:xfrm>
              <a:off x="789" y="2467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98" name="Oval 86"/>
            <p:cNvSpPr>
              <a:spLocks noChangeAspect="1" noChangeArrowheads="1"/>
            </p:cNvSpPr>
            <p:nvPr/>
          </p:nvSpPr>
          <p:spPr bwMode="auto">
            <a:xfrm>
              <a:off x="830" y="3539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799" name="Oval 87"/>
            <p:cNvSpPr>
              <a:spLocks noChangeAspect="1" noChangeArrowheads="1"/>
            </p:cNvSpPr>
            <p:nvPr/>
          </p:nvSpPr>
          <p:spPr bwMode="auto">
            <a:xfrm>
              <a:off x="830" y="250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00" name="Oval 88"/>
            <p:cNvSpPr>
              <a:spLocks noChangeAspect="1" noChangeArrowheads="1"/>
            </p:cNvSpPr>
            <p:nvPr/>
          </p:nvSpPr>
          <p:spPr bwMode="auto">
            <a:xfrm>
              <a:off x="830" y="2714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01" name="Oval 89"/>
            <p:cNvSpPr>
              <a:spLocks noChangeAspect="1" noChangeArrowheads="1"/>
            </p:cNvSpPr>
            <p:nvPr/>
          </p:nvSpPr>
          <p:spPr bwMode="auto">
            <a:xfrm>
              <a:off x="830" y="3127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02" name="Oval 90"/>
            <p:cNvSpPr>
              <a:spLocks noChangeAspect="1" noChangeArrowheads="1"/>
            </p:cNvSpPr>
            <p:nvPr/>
          </p:nvSpPr>
          <p:spPr bwMode="auto">
            <a:xfrm>
              <a:off x="830" y="33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03" name="Oval 91"/>
            <p:cNvSpPr>
              <a:spLocks noChangeAspect="1" noChangeArrowheads="1"/>
            </p:cNvSpPr>
            <p:nvPr/>
          </p:nvSpPr>
          <p:spPr bwMode="auto">
            <a:xfrm>
              <a:off x="830" y="374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0189" name="Group 92"/>
          <p:cNvGrpSpPr>
            <a:grpSpLocks/>
          </p:cNvGrpSpPr>
          <p:nvPr/>
        </p:nvGrpSpPr>
        <p:grpSpPr bwMode="auto">
          <a:xfrm>
            <a:off x="1511300" y="3903663"/>
            <a:ext cx="258763" cy="2233612"/>
            <a:chOff x="952" y="2459"/>
            <a:chExt cx="163" cy="1407"/>
          </a:xfrm>
        </p:grpSpPr>
        <p:sp>
          <p:nvSpPr>
            <p:cNvPr id="755805" name="Oval 93"/>
            <p:cNvSpPr>
              <a:spLocks noChangeAspect="1" noChangeArrowheads="1"/>
            </p:cNvSpPr>
            <p:nvPr/>
          </p:nvSpPr>
          <p:spPr bwMode="auto">
            <a:xfrm>
              <a:off x="993" y="291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06" name="Rectangle 94"/>
            <p:cNvSpPr>
              <a:spLocks noChangeAspect="1" noChangeArrowheads="1"/>
            </p:cNvSpPr>
            <p:nvPr/>
          </p:nvSpPr>
          <p:spPr bwMode="auto">
            <a:xfrm>
              <a:off x="952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07" name="Oval 95"/>
            <p:cNvSpPr>
              <a:spLocks noChangeAspect="1" noChangeArrowheads="1"/>
            </p:cNvSpPr>
            <p:nvPr/>
          </p:nvSpPr>
          <p:spPr bwMode="auto">
            <a:xfrm>
              <a:off x="993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08" name="Oval 96"/>
            <p:cNvSpPr>
              <a:spLocks noChangeAspect="1" noChangeArrowheads="1"/>
            </p:cNvSpPr>
            <p:nvPr/>
          </p:nvSpPr>
          <p:spPr bwMode="auto">
            <a:xfrm>
              <a:off x="993" y="25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09" name="Oval 97"/>
            <p:cNvSpPr>
              <a:spLocks noChangeAspect="1" noChangeArrowheads="1"/>
            </p:cNvSpPr>
            <p:nvPr/>
          </p:nvSpPr>
          <p:spPr bwMode="auto">
            <a:xfrm>
              <a:off x="993" y="270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10" name="Oval 98"/>
            <p:cNvSpPr>
              <a:spLocks noChangeAspect="1" noChangeArrowheads="1"/>
            </p:cNvSpPr>
            <p:nvPr/>
          </p:nvSpPr>
          <p:spPr bwMode="auto">
            <a:xfrm>
              <a:off x="993" y="311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11" name="Oval 99"/>
            <p:cNvSpPr>
              <a:spLocks noChangeAspect="1" noChangeArrowheads="1"/>
            </p:cNvSpPr>
            <p:nvPr/>
          </p:nvSpPr>
          <p:spPr bwMode="auto">
            <a:xfrm>
              <a:off x="993" y="3325"/>
              <a:ext cx="86" cy="86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12" name="Oval 100"/>
            <p:cNvSpPr>
              <a:spLocks noChangeAspect="1" noChangeArrowheads="1"/>
            </p:cNvSpPr>
            <p:nvPr/>
          </p:nvSpPr>
          <p:spPr bwMode="auto">
            <a:xfrm>
              <a:off x="993" y="3738"/>
              <a:ext cx="86" cy="86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55813" name="Rectangle 101"/>
          <p:cNvSpPr>
            <a:spLocks noChangeArrowheads="1"/>
          </p:cNvSpPr>
          <p:nvPr/>
        </p:nvSpPr>
        <p:spPr bwMode="auto">
          <a:xfrm>
            <a:off x="623888" y="6040438"/>
            <a:ext cx="132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1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2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3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4</a:t>
            </a:r>
          </a:p>
        </p:txBody>
      </p:sp>
      <p:grpSp>
        <p:nvGrpSpPr>
          <p:cNvPr id="50191" name="Group 102"/>
          <p:cNvGrpSpPr>
            <a:grpSpLocks/>
          </p:cNvGrpSpPr>
          <p:nvPr/>
        </p:nvGrpSpPr>
        <p:grpSpPr bwMode="auto">
          <a:xfrm>
            <a:off x="2297113" y="5934075"/>
            <a:ext cx="382587" cy="582613"/>
            <a:chOff x="1942" y="3738"/>
            <a:chExt cx="241" cy="367"/>
          </a:xfrm>
        </p:grpSpPr>
        <p:sp>
          <p:nvSpPr>
            <p:cNvPr id="755815" name="Oval 103"/>
            <p:cNvSpPr>
              <a:spLocks noChangeAspect="1" noChangeArrowheads="1"/>
            </p:cNvSpPr>
            <p:nvPr/>
          </p:nvSpPr>
          <p:spPr bwMode="auto">
            <a:xfrm>
              <a:off x="2017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16" name="Text Box 104"/>
            <p:cNvSpPr txBox="1">
              <a:spLocks noChangeArrowheads="1"/>
            </p:cNvSpPr>
            <p:nvPr/>
          </p:nvSpPr>
          <p:spPr bwMode="auto">
            <a:xfrm>
              <a:off x="1942" y="377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q</a:t>
              </a:r>
              <a:endPara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0192" name="Group 105"/>
          <p:cNvGrpSpPr>
            <a:grpSpLocks/>
          </p:cNvGrpSpPr>
          <p:nvPr/>
        </p:nvGrpSpPr>
        <p:grpSpPr bwMode="auto">
          <a:xfrm>
            <a:off x="2351088" y="3903663"/>
            <a:ext cx="258762" cy="2233612"/>
            <a:chOff x="1481" y="2459"/>
            <a:chExt cx="163" cy="1407"/>
          </a:xfrm>
        </p:grpSpPr>
        <p:sp>
          <p:nvSpPr>
            <p:cNvPr id="755818" name="Rectangle 106"/>
            <p:cNvSpPr>
              <a:spLocks noChangeAspect="1" noChangeArrowheads="1"/>
            </p:cNvSpPr>
            <p:nvPr/>
          </p:nvSpPr>
          <p:spPr bwMode="auto">
            <a:xfrm>
              <a:off x="1481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19" name="Oval 107"/>
            <p:cNvSpPr>
              <a:spLocks noChangeAspect="1" noChangeArrowheads="1"/>
            </p:cNvSpPr>
            <p:nvPr/>
          </p:nvSpPr>
          <p:spPr bwMode="auto">
            <a:xfrm>
              <a:off x="1522" y="2912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20" name="Oval 108"/>
            <p:cNvSpPr>
              <a:spLocks noChangeAspect="1" noChangeArrowheads="1"/>
            </p:cNvSpPr>
            <p:nvPr/>
          </p:nvSpPr>
          <p:spPr bwMode="auto">
            <a:xfrm>
              <a:off x="1522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>
                  <a:solidFill>
                    <a:srgbClr val="00AE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21" name="Oval 109"/>
            <p:cNvSpPr>
              <a:spLocks noChangeAspect="1" noChangeArrowheads="1"/>
            </p:cNvSpPr>
            <p:nvPr/>
          </p:nvSpPr>
          <p:spPr bwMode="auto">
            <a:xfrm>
              <a:off x="1522" y="2500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23" name="Oval 111"/>
            <p:cNvSpPr>
              <a:spLocks noChangeAspect="1" noChangeArrowheads="1"/>
            </p:cNvSpPr>
            <p:nvPr/>
          </p:nvSpPr>
          <p:spPr bwMode="auto">
            <a:xfrm>
              <a:off x="1522" y="3119"/>
              <a:ext cx="86" cy="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24" name="Oval 112"/>
            <p:cNvSpPr>
              <a:spLocks noChangeAspect="1" noChangeArrowheads="1"/>
            </p:cNvSpPr>
            <p:nvPr/>
          </p:nvSpPr>
          <p:spPr bwMode="auto">
            <a:xfrm>
              <a:off x="1522" y="3325"/>
              <a:ext cx="86" cy="86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25" name="Oval 113"/>
            <p:cNvSpPr>
              <a:spLocks noChangeAspect="1" noChangeArrowheads="1"/>
            </p:cNvSpPr>
            <p:nvPr/>
          </p:nvSpPr>
          <p:spPr bwMode="auto">
            <a:xfrm>
              <a:off x="1521" y="3735"/>
              <a:ext cx="86" cy="86"/>
            </a:xfrm>
            <a:prstGeom prst="ellipse">
              <a:avLst/>
            </a:prstGeom>
            <a:solidFill>
              <a:srgbClr val="F7964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0193" name="Group 114"/>
          <p:cNvGrpSpPr>
            <a:grpSpLocks/>
          </p:cNvGrpSpPr>
          <p:nvPr/>
        </p:nvGrpSpPr>
        <p:grpSpPr bwMode="auto">
          <a:xfrm>
            <a:off x="2919413" y="5981700"/>
            <a:ext cx="1281112" cy="582613"/>
            <a:chOff x="1942" y="3738"/>
            <a:chExt cx="807" cy="367"/>
          </a:xfrm>
        </p:grpSpPr>
        <p:sp>
          <p:nvSpPr>
            <p:cNvPr id="755827" name="Oval 115"/>
            <p:cNvSpPr>
              <a:spLocks noChangeAspect="1" noChangeArrowheads="1"/>
            </p:cNvSpPr>
            <p:nvPr/>
          </p:nvSpPr>
          <p:spPr bwMode="auto">
            <a:xfrm>
              <a:off x="2017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28" name="Text Box 116"/>
            <p:cNvSpPr txBox="1">
              <a:spLocks noChangeArrowheads="1"/>
            </p:cNvSpPr>
            <p:nvPr/>
          </p:nvSpPr>
          <p:spPr bwMode="auto">
            <a:xfrm>
              <a:off x="1942" y="3778"/>
              <a:ext cx="8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 charset="0"/>
                  <a:cs typeface="ＭＳ Ｐゴシック" charset="0"/>
                </a:rPr>
                <a:t>c += …</a:t>
              </a:r>
              <a:endPara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55829" name="Rectangle 117"/>
          <p:cNvSpPr>
            <a:spLocks noChangeArrowheads="1"/>
          </p:cNvSpPr>
          <p:nvPr/>
        </p:nvSpPr>
        <p:spPr bwMode="auto">
          <a:xfrm>
            <a:off x="2909888" y="5913438"/>
            <a:ext cx="376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</a:t>
            </a:r>
          </a:p>
        </p:txBody>
      </p:sp>
      <p:sp>
        <p:nvSpPr>
          <p:cNvPr id="755830" name="Rectangle 118"/>
          <p:cNvSpPr>
            <a:spLocks noChangeArrowheads="1"/>
          </p:cNvSpPr>
          <p:nvPr/>
        </p:nvSpPr>
        <p:spPr bwMode="auto">
          <a:xfrm>
            <a:off x="2566988" y="731838"/>
            <a:ext cx="376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</a:t>
            </a:r>
          </a:p>
        </p:txBody>
      </p:sp>
      <p:sp>
        <p:nvSpPr>
          <p:cNvPr id="755831" name="Rectangle 119"/>
          <p:cNvSpPr>
            <a:spLocks noChangeArrowheads="1"/>
          </p:cNvSpPr>
          <p:nvPr/>
        </p:nvSpPr>
        <p:spPr bwMode="auto">
          <a:xfrm>
            <a:off x="4311650" y="3763963"/>
            <a:ext cx="4832350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64" tIns="46033" rIns="92064" bIns="46033"/>
          <a:lstStyle/>
          <a:p>
            <a:pPr marL="342900" indent="-342900" defTabSz="9144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SzPct val="125000"/>
              <a:buFontTx/>
              <a:buChar char="•"/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Select </a:t>
            </a:r>
            <a:r>
              <a:rPr lang="en-US" sz="2000" b="1">
                <a:solidFill>
                  <a:srgbClr val="00AE00"/>
                </a:solidFill>
                <a:latin typeface="Arial" charset="0"/>
                <a:ea typeface="ＭＳ Ｐゴシック" charset="0"/>
                <a:cs typeface="ＭＳ Ｐゴシック" charset="0"/>
              </a:rPr>
              <a:t>3rd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neighbors, divide by number of paths to these nodes: 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(1+c).*t</a:t>
            </a:r>
            <a:r>
              <a:rPr lang="en-US" sz="2000" b="1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./q = w</a:t>
            </a:r>
            <a:endParaRPr lang="en-US" sz="2000" b="1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indent="-342900" defTabSz="9144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SzPct val="125000"/>
              <a:buFontTx/>
              <a:buChar char="•"/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Find </a:t>
            </a:r>
            <a:r>
              <a:rPr lang="en-US" sz="2000" b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2nd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neighbors: 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Aw </a:t>
            </a:r>
            <a:endParaRPr lang="en-US" sz="2000" b="1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indent="-342900" defTabSz="9144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SzPct val="125000"/>
              <a:buFontTx/>
              <a:buChar char="•"/>
              <a:defRPr/>
            </a:pP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Multiply by paths into </a:t>
            </a:r>
            <a:r>
              <a:rPr lang="en-US" sz="2000" b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2nd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neighbors and tally: 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c+=Aw.*(q.*t</a:t>
            </a:r>
            <a:r>
              <a:rPr lang="en-US" sz="2000" b="1" baseline="-25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b="1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2000"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755832" name="Text Box 120"/>
          <p:cNvSpPr txBox="1">
            <a:spLocks noChangeArrowheads="1"/>
          </p:cNvSpPr>
          <p:nvPr/>
        </p:nvSpPr>
        <p:spPr bwMode="auto">
          <a:xfrm>
            <a:off x="3505200" y="2179638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defRPr/>
            </a:pPr>
            <a:r>
              <a: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Wingdings" charset="0"/>
              </a:rPr>
              <a:t></a:t>
            </a: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50198" name="Group 122"/>
          <p:cNvGrpSpPr>
            <a:grpSpLocks/>
          </p:cNvGrpSpPr>
          <p:nvPr/>
        </p:nvGrpSpPr>
        <p:grpSpPr bwMode="auto">
          <a:xfrm>
            <a:off x="5908675" y="1066800"/>
            <a:ext cx="3235325" cy="2493963"/>
            <a:chOff x="3722" y="672"/>
            <a:chExt cx="2038" cy="1571"/>
          </a:xfrm>
        </p:grpSpPr>
        <p:grpSp>
          <p:nvGrpSpPr>
            <p:cNvPr id="50211" name="Group 123"/>
            <p:cNvGrpSpPr>
              <a:grpSpLocks/>
            </p:cNvGrpSpPr>
            <p:nvPr/>
          </p:nvGrpSpPr>
          <p:grpSpPr bwMode="auto">
            <a:xfrm>
              <a:off x="3722" y="875"/>
              <a:ext cx="1047" cy="1368"/>
              <a:chOff x="3486" y="875"/>
              <a:chExt cx="1047" cy="1368"/>
            </a:xfrm>
          </p:grpSpPr>
          <p:sp>
            <p:nvSpPr>
              <p:cNvPr id="755836" name="Freeform 124"/>
              <p:cNvSpPr>
                <a:spLocks/>
              </p:cNvSpPr>
              <p:nvPr/>
            </p:nvSpPr>
            <p:spPr bwMode="auto">
              <a:xfrm>
                <a:off x="3486" y="875"/>
                <a:ext cx="1047" cy="1368"/>
              </a:xfrm>
              <a:custGeom>
                <a:avLst/>
                <a:gdLst>
                  <a:gd name="T0" fmla="*/ 269 w 1047"/>
                  <a:gd name="T1" fmla="*/ 0 h 1368"/>
                  <a:gd name="T2" fmla="*/ 13 w 1047"/>
                  <a:gd name="T3" fmla="*/ 437 h 1368"/>
                  <a:gd name="T4" fmla="*/ 194 w 1047"/>
                  <a:gd name="T5" fmla="*/ 1258 h 1368"/>
                  <a:gd name="T6" fmla="*/ 1047 w 1047"/>
                  <a:gd name="T7" fmla="*/ 1098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7" h="1368">
                    <a:moveTo>
                      <a:pt x="269" y="0"/>
                    </a:moveTo>
                    <a:cubicBezTo>
                      <a:pt x="226" y="73"/>
                      <a:pt x="26" y="227"/>
                      <a:pt x="13" y="437"/>
                    </a:cubicBezTo>
                    <a:cubicBezTo>
                      <a:pt x="0" y="647"/>
                      <a:pt x="22" y="1148"/>
                      <a:pt x="194" y="1258"/>
                    </a:cubicBezTo>
                    <a:cubicBezTo>
                      <a:pt x="366" y="1368"/>
                      <a:pt x="870" y="1131"/>
                      <a:pt x="1047" y="1098"/>
                    </a:cubicBezTo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37" name="Line 125"/>
              <p:cNvSpPr>
                <a:spLocks noChangeAspect="1" noChangeShapeType="1"/>
              </p:cNvSpPr>
              <p:nvPr/>
            </p:nvSpPr>
            <p:spPr bwMode="auto">
              <a:xfrm rot="19744468" flipH="1">
                <a:off x="3614" y="2018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0212" name="Group 126"/>
            <p:cNvGrpSpPr>
              <a:grpSpLocks/>
            </p:cNvGrpSpPr>
            <p:nvPr/>
          </p:nvGrpSpPr>
          <p:grpSpPr bwMode="auto">
            <a:xfrm>
              <a:off x="3845" y="879"/>
              <a:ext cx="152" cy="513"/>
              <a:chOff x="2776" y="1167"/>
              <a:chExt cx="152" cy="513"/>
            </a:xfrm>
          </p:grpSpPr>
          <p:sp>
            <p:nvSpPr>
              <p:cNvPr id="755839" name="Line 127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40" name="Freeform 128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0213" name="Group 129"/>
            <p:cNvGrpSpPr>
              <a:grpSpLocks/>
            </p:cNvGrpSpPr>
            <p:nvPr/>
          </p:nvGrpSpPr>
          <p:grpSpPr bwMode="auto">
            <a:xfrm flipH="1" flipV="1">
              <a:off x="4021" y="879"/>
              <a:ext cx="152" cy="513"/>
              <a:chOff x="2776" y="1167"/>
              <a:chExt cx="152" cy="513"/>
            </a:xfrm>
          </p:grpSpPr>
          <p:sp>
            <p:nvSpPr>
              <p:cNvPr id="755842" name="Line 130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43" name="Freeform 131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0214" name="Group 132"/>
            <p:cNvGrpSpPr>
              <a:grpSpLocks/>
            </p:cNvGrpSpPr>
            <p:nvPr/>
          </p:nvGrpSpPr>
          <p:grpSpPr bwMode="auto">
            <a:xfrm>
              <a:off x="3997" y="740"/>
              <a:ext cx="777" cy="133"/>
              <a:chOff x="2928" y="1028"/>
              <a:chExt cx="777" cy="133"/>
            </a:xfrm>
          </p:grpSpPr>
          <p:sp>
            <p:nvSpPr>
              <p:cNvPr id="755845" name="Line 133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AE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46" name="Freeform 134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rgbClr val="00A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5847" name="Oval 135"/>
            <p:cNvSpPr>
              <a:spLocks noChangeAspect="1" noChangeArrowheads="1"/>
            </p:cNvSpPr>
            <p:nvPr/>
          </p:nvSpPr>
          <p:spPr bwMode="auto">
            <a:xfrm>
              <a:off x="3949" y="816"/>
              <a:ext cx="120" cy="12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4500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0216" name="Group 136"/>
            <p:cNvGrpSpPr>
              <a:grpSpLocks/>
            </p:cNvGrpSpPr>
            <p:nvPr/>
          </p:nvGrpSpPr>
          <p:grpSpPr bwMode="auto">
            <a:xfrm>
              <a:off x="4003" y="1403"/>
              <a:ext cx="777" cy="523"/>
              <a:chOff x="2934" y="1691"/>
              <a:chExt cx="777" cy="523"/>
            </a:xfrm>
          </p:grpSpPr>
          <p:sp>
            <p:nvSpPr>
              <p:cNvPr id="755849" name="Line 137"/>
              <p:cNvSpPr>
                <a:spLocks noChangeAspect="1" noChangeShapeType="1"/>
              </p:cNvSpPr>
              <p:nvPr/>
            </p:nvSpPr>
            <p:spPr bwMode="auto">
              <a:xfrm rot="3635357">
                <a:off x="3104" y="199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50" name="Freeform 138"/>
              <p:cNvSpPr>
                <a:spLocks/>
              </p:cNvSpPr>
              <p:nvPr/>
            </p:nvSpPr>
            <p:spPr bwMode="auto">
              <a:xfrm>
                <a:off x="2934" y="1691"/>
                <a:ext cx="777" cy="523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5851" name="Text Box 139"/>
            <p:cNvSpPr txBox="1">
              <a:spLocks noChangeArrowheads="1"/>
            </p:cNvSpPr>
            <p:nvPr/>
          </p:nvSpPr>
          <p:spPr bwMode="auto">
            <a:xfrm>
              <a:off x="3825" y="6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</a:p>
          </p:txBody>
        </p:sp>
        <p:sp>
          <p:nvSpPr>
            <p:cNvPr id="755852" name="Text Box 140"/>
            <p:cNvSpPr txBox="1">
              <a:spLocks noChangeArrowheads="1"/>
            </p:cNvSpPr>
            <p:nvPr/>
          </p:nvSpPr>
          <p:spPr bwMode="auto">
            <a:xfrm>
              <a:off x="4781" y="6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</a:p>
          </p:txBody>
        </p:sp>
        <p:sp>
          <p:nvSpPr>
            <p:cNvPr id="755853" name="Text Box 141"/>
            <p:cNvSpPr txBox="1">
              <a:spLocks noChangeArrowheads="1"/>
            </p:cNvSpPr>
            <p:nvPr/>
          </p:nvSpPr>
          <p:spPr bwMode="auto">
            <a:xfrm>
              <a:off x="3837" y="19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</a:p>
          </p:txBody>
        </p:sp>
        <p:sp>
          <p:nvSpPr>
            <p:cNvPr id="755854" name="Text Box 142"/>
            <p:cNvSpPr txBox="1">
              <a:spLocks noChangeArrowheads="1"/>
            </p:cNvSpPr>
            <p:nvPr/>
          </p:nvSpPr>
          <p:spPr bwMode="auto">
            <a:xfrm>
              <a:off x="3788" y="12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4</a:t>
              </a:r>
            </a:p>
          </p:txBody>
        </p:sp>
        <p:sp>
          <p:nvSpPr>
            <p:cNvPr id="755855" name="Text Box 143"/>
            <p:cNvSpPr txBox="1">
              <a:spLocks noChangeArrowheads="1"/>
            </p:cNvSpPr>
            <p:nvPr/>
          </p:nvSpPr>
          <p:spPr bwMode="auto">
            <a:xfrm>
              <a:off x="4793" y="134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</a:p>
          </p:txBody>
        </p:sp>
        <p:grpSp>
          <p:nvGrpSpPr>
            <p:cNvPr id="50222" name="Group 144"/>
            <p:cNvGrpSpPr>
              <a:grpSpLocks/>
            </p:cNvGrpSpPr>
            <p:nvPr/>
          </p:nvGrpSpPr>
          <p:grpSpPr bwMode="auto">
            <a:xfrm>
              <a:off x="4789" y="1276"/>
              <a:ext cx="777" cy="133"/>
              <a:chOff x="2928" y="1028"/>
              <a:chExt cx="777" cy="133"/>
            </a:xfrm>
          </p:grpSpPr>
          <p:sp>
            <p:nvSpPr>
              <p:cNvPr id="755857" name="Line 145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58" name="Freeform 146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0223" name="Group 147"/>
            <p:cNvGrpSpPr>
              <a:grpSpLocks/>
            </p:cNvGrpSpPr>
            <p:nvPr/>
          </p:nvGrpSpPr>
          <p:grpSpPr bwMode="auto">
            <a:xfrm>
              <a:off x="4005" y="1808"/>
              <a:ext cx="777" cy="133"/>
              <a:chOff x="2928" y="1028"/>
              <a:chExt cx="777" cy="133"/>
            </a:xfrm>
          </p:grpSpPr>
          <p:sp>
            <p:nvSpPr>
              <p:cNvPr id="755860" name="Line 148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AE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61" name="Freeform 149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rgbClr val="00A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0224" name="Group 150"/>
            <p:cNvGrpSpPr>
              <a:grpSpLocks/>
            </p:cNvGrpSpPr>
            <p:nvPr/>
          </p:nvGrpSpPr>
          <p:grpSpPr bwMode="auto">
            <a:xfrm flipH="1" flipV="1">
              <a:off x="3993" y="1940"/>
              <a:ext cx="777" cy="133"/>
              <a:chOff x="2928" y="1028"/>
              <a:chExt cx="777" cy="133"/>
            </a:xfrm>
          </p:grpSpPr>
          <p:sp>
            <p:nvSpPr>
              <p:cNvPr id="755863" name="Line 151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64" name="Freeform 152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0225" name="Group 153"/>
            <p:cNvGrpSpPr>
              <a:grpSpLocks/>
            </p:cNvGrpSpPr>
            <p:nvPr/>
          </p:nvGrpSpPr>
          <p:grpSpPr bwMode="auto">
            <a:xfrm flipH="1" flipV="1">
              <a:off x="4009" y="1404"/>
              <a:ext cx="777" cy="133"/>
              <a:chOff x="2928" y="1028"/>
              <a:chExt cx="777" cy="133"/>
            </a:xfrm>
          </p:grpSpPr>
          <p:sp>
            <p:nvSpPr>
              <p:cNvPr id="755866" name="Line 154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67" name="Freeform 155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0226" name="Group 156"/>
            <p:cNvGrpSpPr>
              <a:grpSpLocks/>
            </p:cNvGrpSpPr>
            <p:nvPr/>
          </p:nvGrpSpPr>
          <p:grpSpPr bwMode="auto">
            <a:xfrm flipV="1">
              <a:off x="3841" y="1423"/>
              <a:ext cx="152" cy="513"/>
              <a:chOff x="2776" y="1167"/>
              <a:chExt cx="152" cy="513"/>
            </a:xfrm>
          </p:grpSpPr>
          <p:sp>
            <p:nvSpPr>
              <p:cNvPr id="755869" name="Line 157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rgbClr val="0000FF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70" name="Freeform 158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0227" name="Group 159"/>
            <p:cNvGrpSpPr>
              <a:grpSpLocks/>
            </p:cNvGrpSpPr>
            <p:nvPr/>
          </p:nvGrpSpPr>
          <p:grpSpPr bwMode="auto">
            <a:xfrm flipH="1" flipV="1">
              <a:off x="4781" y="879"/>
              <a:ext cx="152" cy="513"/>
              <a:chOff x="2776" y="1167"/>
              <a:chExt cx="152" cy="513"/>
            </a:xfrm>
          </p:grpSpPr>
          <p:sp>
            <p:nvSpPr>
              <p:cNvPr id="755872" name="Line 160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73" name="Freeform 161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0228" name="Group 162"/>
            <p:cNvGrpSpPr>
              <a:grpSpLocks/>
            </p:cNvGrpSpPr>
            <p:nvPr/>
          </p:nvGrpSpPr>
          <p:grpSpPr bwMode="auto">
            <a:xfrm>
              <a:off x="4774" y="1397"/>
              <a:ext cx="764" cy="543"/>
              <a:chOff x="3696" y="1680"/>
              <a:chExt cx="764" cy="543"/>
            </a:xfrm>
          </p:grpSpPr>
          <p:sp>
            <p:nvSpPr>
              <p:cNvPr id="755875" name="Line 163"/>
              <p:cNvSpPr>
                <a:spLocks noChangeAspect="1" noChangeShapeType="1"/>
              </p:cNvSpPr>
              <p:nvPr/>
            </p:nvSpPr>
            <p:spPr bwMode="auto">
              <a:xfrm rot="4334049">
                <a:off x="3989" y="2106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76" name="Freeform 164"/>
              <p:cNvSpPr>
                <a:spLocks/>
              </p:cNvSpPr>
              <p:nvPr/>
            </p:nvSpPr>
            <p:spPr bwMode="auto">
              <a:xfrm>
                <a:off x="3696" y="168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50229" name="Group 165"/>
            <p:cNvGrpSpPr>
              <a:grpSpLocks/>
            </p:cNvGrpSpPr>
            <p:nvPr/>
          </p:nvGrpSpPr>
          <p:grpSpPr bwMode="auto">
            <a:xfrm>
              <a:off x="4795" y="882"/>
              <a:ext cx="764" cy="543"/>
              <a:chOff x="3726" y="1170"/>
              <a:chExt cx="764" cy="543"/>
            </a:xfrm>
          </p:grpSpPr>
          <p:sp>
            <p:nvSpPr>
              <p:cNvPr id="755878" name="Line 166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4304" y="1379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79" name="Freeform 167"/>
              <p:cNvSpPr>
                <a:spLocks/>
              </p:cNvSpPr>
              <p:nvPr/>
            </p:nvSpPr>
            <p:spPr bwMode="auto">
              <a:xfrm rot="10800000" flipH="1">
                <a:off x="3726" y="117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5880" name="Text Box 168"/>
            <p:cNvSpPr txBox="1">
              <a:spLocks noChangeArrowheads="1"/>
            </p:cNvSpPr>
            <p:nvPr/>
          </p:nvSpPr>
          <p:spPr bwMode="auto">
            <a:xfrm>
              <a:off x="4773" y="192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6</a:t>
              </a:r>
            </a:p>
          </p:txBody>
        </p:sp>
        <p:sp>
          <p:nvSpPr>
            <p:cNvPr id="755881" name="Text Box 169"/>
            <p:cNvSpPr txBox="1">
              <a:spLocks noChangeArrowheads="1"/>
            </p:cNvSpPr>
            <p:nvPr/>
          </p:nvSpPr>
          <p:spPr bwMode="auto">
            <a:xfrm>
              <a:off x="5573" y="130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5</a:t>
              </a:r>
            </a:p>
          </p:txBody>
        </p:sp>
        <p:sp>
          <p:nvSpPr>
            <p:cNvPr id="755882" name="Oval 170"/>
            <p:cNvSpPr>
              <a:spLocks noChangeAspect="1" noChangeArrowheads="1"/>
            </p:cNvSpPr>
            <p:nvPr/>
          </p:nvSpPr>
          <p:spPr bwMode="auto">
            <a:xfrm>
              <a:off x="3949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83" name="Oval 171"/>
            <p:cNvSpPr>
              <a:spLocks noChangeAspect="1" noChangeArrowheads="1"/>
            </p:cNvSpPr>
            <p:nvPr/>
          </p:nvSpPr>
          <p:spPr bwMode="auto">
            <a:xfrm>
              <a:off x="3949" y="1872"/>
              <a:ext cx="120" cy="12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84" name="Oval 172"/>
            <p:cNvSpPr>
              <a:spLocks noChangeAspect="1" noChangeArrowheads="1"/>
            </p:cNvSpPr>
            <p:nvPr/>
          </p:nvSpPr>
          <p:spPr bwMode="auto">
            <a:xfrm>
              <a:off x="4717" y="816"/>
              <a:ext cx="120" cy="120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85" name="Oval 173"/>
            <p:cNvSpPr>
              <a:spLocks noChangeAspect="1" noChangeArrowheads="1"/>
            </p:cNvSpPr>
            <p:nvPr/>
          </p:nvSpPr>
          <p:spPr bwMode="auto">
            <a:xfrm>
              <a:off x="4717" y="1872"/>
              <a:ext cx="120" cy="120"/>
            </a:xfrm>
            <a:prstGeom prst="ellipse">
              <a:avLst/>
            </a:prstGeom>
            <a:solidFill>
              <a:srgbClr val="00AE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86" name="Oval 174"/>
            <p:cNvSpPr>
              <a:spLocks noChangeAspect="1" noChangeArrowheads="1"/>
            </p:cNvSpPr>
            <p:nvPr/>
          </p:nvSpPr>
          <p:spPr bwMode="auto">
            <a:xfrm>
              <a:off x="4717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5887" name="Oval 175"/>
            <p:cNvSpPr>
              <a:spLocks noChangeAspect="1" noChangeArrowheads="1"/>
            </p:cNvSpPr>
            <p:nvPr/>
          </p:nvSpPr>
          <p:spPr bwMode="auto">
            <a:xfrm>
              <a:off x="5485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0199" name="Group 176"/>
          <p:cNvGrpSpPr>
            <a:grpSpLocks/>
          </p:cNvGrpSpPr>
          <p:nvPr/>
        </p:nvGrpSpPr>
        <p:grpSpPr bwMode="auto">
          <a:xfrm>
            <a:off x="2973388" y="3900488"/>
            <a:ext cx="258762" cy="2233612"/>
            <a:chOff x="1873" y="2457"/>
            <a:chExt cx="163" cy="1407"/>
          </a:xfrm>
        </p:grpSpPr>
        <p:grpSp>
          <p:nvGrpSpPr>
            <p:cNvPr id="50201" name="Group 177"/>
            <p:cNvGrpSpPr>
              <a:grpSpLocks/>
            </p:cNvGrpSpPr>
            <p:nvPr/>
          </p:nvGrpSpPr>
          <p:grpSpPr bwMode="auto">
            <a:xfrm>
              <a:off x="1873" y="2457"/>
              <a:ext cx="163" cy="1407"/>
              <a:chOff x="1976" y="2459"/>
              <a:chExt cx="163" cy="1407"/>
            </a:xfrm>
          </p:grpSpPr>
          <p:sp>
            <p:nvSpPr>
              <p:cNvPr id="755890" name="Rectangle 178"/>
              <p:cNvSpPr>
                <a:spLocks noChangeAspect="1" noChangeArrowheads="1"/>
              </p:cNvSpPr>
              <p:nvPr/>
            </p:nvSpPr>
            <p:spPr bwMode="auto">
              <a:xfrm>
                <a:off x="1976" y="2459"/>
                <a:ext cx="163" cy="140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91" name="Oval 179"/>
              <p:cNvSpPr>
                <a:spLocks noChangeAspect="1" noChangeArrowheads="1"/>
              </p:cNvSpPr>
              <p:nvPr/>
            </p:nvSpPr>
            <p:spPr bwMode="auto">
              <a:xfrm>
                <a:off x="2017" y="291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A0055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AA0055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92" name="Oval 180"/>
              <p:cNvSpPr>
                <a:spLocks noChangeAspect="1" noChangeArrowheads="1"/>
              </p:cNvSpPr>
              <p:nvPr/>
            </p:nvSpPr>
            <p:spPr bwMode="auto">
              <a:xfrm>
                <a:off x="2017" y="3531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5500AA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93" name="Oval 181"/>
              <p:cNvSpPr>
                <a:spLocks noChangeAspect="1" noChangeArrowheads="1"/>
              </p:cNvSpPr>
              <p:nvPr/>
            </p:nvSpPr>
            <p:spPr bwMode="auto">
              <a:xfrm>
                <a:off x="2017" y="250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AA0055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400" b="1">
                  <a:solidFill>
                    <a:srgbClr val="AA0055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94" name="Oval 182"/>
              <p:cNvSpPr>
                <a:spLocks noChangeAspect="1" noChangeArrowheads="1"/>
              </p:cNvSpPr>
              <p:nvPr/>
            </p:nvSpPr>
            <p:spPr bwMode="auto">
              <a:xfrm>
                <a:off x="2017" y="270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5500AA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b="1">
                    <a:solidFill>
                      <a:srgbClr val="00AE00"/>
                    </a:solidFill>
                    <a:latin typeface="Arial" charset="0"/>
                    <a:ea typeface="ＭＳ Ｐゴシック" charset="0"/>
                    <a:cs typeface="ＭＳ Ｐゴシック" charset="0"/>
                  </a:rPr>
                  <a:t>2</a:t>
                </a:r>
                <a:endParaRPr lang="en-US" sz="2000" b="1">
                  <a:solidFill>
                    <a:srgbClr val="5500AA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95" name="Oval 183"/>
              <p:cNvSpPr>
                <a:spLocks noChangeAspect="1" noChangeArrowheads="1"/>
              </p:cNvSpPr>
              <p:nvPr/>
            </p:nvSpPr>
            <p:spPr bwMode="auto">
              <a:xfrm>
                <a:off x="2017" y="311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FC0128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755896" name="Oval 184"/>
              <p:cNvSpPr>
                <a:spLocks noChangeAspect="1" noChangeArrowheads="1"/>
              </p:cNvSpPr>
              <p:nvPr/>
            </p:nvSpPr>
            <p:spPr bwMode="auto">
              <a:xfrm>
                <a:off x="2017" y="332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00" b="1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55897" name="Oval 185"/>
            <p:cNvSpPr>
              <a:spLocks noChangeAspect="1" noChangeArrowheads="1"/>
            </p:cNvSpPr>
            <p:nvPr/>
          </p:nvSpPr>
          <p:spPr bwMode="auto">
            <a:xfrm>
              <a:off x="1914" y="291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.5</a:t>
              </a:r>
            </a:p>
          </p:txBody>
        </p:sp>
        <p:sp>
          <p:nvSpPr>
            <p:cNvPr id="755898" name="Oval 186"/>
            <p:cNvSpPr>
              <a:spLocks noChangeAspect="1" noChangeArrowheads="1"/>
            </p:cNvSpPr>
            <p:nvPr/>
          </p:nvSpPr>
          <p:spPr bwMode="auto">
            <a:xfrm>
              <a:off x="1914" y="25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>
                  <a:solidFill>
                    <a:srgbClr val="0000FF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3.5</a:t>
              </a:r>
            </a:p>
          </p:txBody>
        </p:sp>
      </p:grpSp>
      <p:sp>
        <p:nvSpPr>
          <p:cNvPr id="755899" name="Rectangle 187"/>
          <p:cNvSpPr>
            <a:spLocks noChangeArrowheads="1"/>
          </p:cNvSpPr>
          <p:nvPr/>
        </p:nvSpPr>
        <p:spPr bwMode="auto">
          <a:xfrm>
            <a:off x="7132638" y="5707063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>
                <a:solidFill>
                  <a:srgbClr val="FF0000"/>
                </a:solidFill>
                <a:latin typeface="Times" charset="0"/>
                <a:ea typeface="ＭＳ Ｐゴシック" charset="0"/>
                <a:cs typeface="ＭＳ Ｐゴシック" charset="0"/>
              </a:rPr>
              <a:t>~</a:t>
            </a:r>
          </a:p>
        </p:txBody>
      </p:sp>
      <p:sp>
        <p:nvSpPr>
          <p:cNvPr id="18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8350" cy="76200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sz="3600" b="1" dirty="0" smtClean="0">
                <a:cs typeface="+mj-cs"/>
              </a:rPr>
              <a:t>Betweenness Centrality: Roll back &amp; Tally</a:t>
            </a:r>
          </a:p>
        </p:txBody>
      </p:sp>
      <p:sp>
        <p:nvSpPr>
          <p:cNvPr id="189" name="Oval 212"/>
          <p:cNvSpPr>
            <a:spLocks noChangeAspect="1" noChangeArrowheads="1"/>
          </p:cNvSpPr>
          <p:nvPr/>
        </p:nvSpPr>
        <p:spPr bwMode="auto">
          <a:xfrm>
            <a:off x="2416175" y="4295775"/>
            <a:ext cx="136525" cy="136525"/>
          </a:xfrm>
          <a:prstGeom prst="ellipse">
            <a:avLst/>
          </a:prstGeom>
          <a:solidFill>
            <a:srgbClr val="1EC30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35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9144000" cy="129480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6" name="Rectangle 10"/>
          <p:cNvSpPr txBox="1">
            <a:spLocks noChangeArrowheads="1"/>
          </p:cNvSpPr>
          <p:nvPr/>
        </p:nvSpPr>
        <p:spPr bwMode="auto">
          <a:xfrm>
            <a:off x="85250" y="-38285"/>
            <a:ext cx="8788400" cy="6470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228600" tIns="228600" rIns="228600" bIns="228600" numCol="1" anchor="t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algn="l" eaLnBrk="0" hangingPunct="0">
              <a:buFontTx/>
              <a:buNone/>
            </a:pPr>
            <a:r>
              <a:rPr lang="en-US" sz="2800" b="0" dirty="0" smtClean="0">
                <a:solidFill>
                  <a:srgbClr val="FFFF00"/>
                </a:solidFill>
              </a:rPr>
              <a:t>Backward sweep </a:t>
            </a:r>
            <a:r>
              <a:rPr lang="en-US" sz="2800" b="0" dirty="0">
                <a:solidFill>
                  <a:srgbClr val="FFFF00"/>
                </a:solidFill>
              </a:rPr>
              <a:t>of BC in GraphBLAS C API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952" y="1264384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1485" y="1231703"/>
            <a:ext cx="8785434" cy="4862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…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GrB_Monoid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 FP32Add;                                    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// </a:t>
            </a:r>
            <a:r>
              <a:rPr lang="en-US" sz="1200" dirty="0" err="1">
                <a:solidFill>
                  <a:srgbClr val="008000"/>
                </a:solidFill>
                <a:latin typeface="Menlo-Regular"/>
              </a:rPr>
              <a:t>Monoid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 &lt;float,+,0.0&gt; 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  </a:t>
            </a:r>
            <a:endParaRPr lang="en-US" sz="1200" dirty="0">
              <a:solidFill>
                <a:srgbClr val="008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8000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enlo-Regular"/>
              </a:rPr>
              <a:t>GrB_Monoid_new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(&amp;FP32Add,GrB_FP32,GrB_PLUS_FP32,0.0f);</a:t>
            </a:r>
          </a:p>
          <a:p>
            <a:r>
              <a:rPr lang="fi-FI" sz="12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fi-FI" sz="1200" dirty="0" err="1">
                <a:solidFill>
                  <a:srgbClr val="000000"/>
                </a:solidFill>
                <a:latin typeface="Menlo-Regular"/>
              </a:rPr>
              <a:t>GrB_Monoid</a:t>
            </a:r>
            <a:r>
              <a:rPr lang="fi-FI" sz="1200" dirty="0">
                <a:solidFill>
                  <a:srgbClr val="000000"/>
                </a:solidFill>
                <a:latin typeface="Menlo-Regular"/>
              </a:rPr>
              <a:t> FP32Mul;                                    </a:t>
            </a:r>
            <a:r>
              <a:rPr lang="fi-FI" sz="1200" dirty="0">
                <a:solidFill>
                  <a:srgbClr val="008000"/>
                </a:solidFill>
                <a:latin typeface="Menlo-Regular"/>
              </a:rPr>
              <a:t>// </a:t>
            </a:r>
            <a:r>
              <a:rPr lang="fi-FI" sz="1200" dirty="0" err="1">
                <a:solidFill>
                  <a:srgbClr val="008000"/>
                </a:solidFill>
                <a:latin typeface="Menlo-Regular"/>
              </a:rPr>
              <a:t>Monoid</a:t>
            </a:r>
            <a:r>
              <a:rPr lang="fi-FI" sz="1200" dirty="0">
                <a:solidFill>
                  <a:srgbClr val="008000"/>
                </a:solidFill>
                <a:latin typeface="Menlo-Regular"/>
              </a:rPr>
              <a:t> &lt;float,*,1.0&gt;</a:t>
            </a:r>
            <a:endParaRPr lang="fi-FI" sz="1200" dirty="0">
              <a:solidFill>
                <a:srgbClr val="000000"/>
              </a:solidFill>
              <a:latin typeface="Menlo-Regular"/>
            </a:endParaRPr>
          </a:p>
          <a:p>
            <a:r>
              <a:rPr lang="fi-FI" sz="1200" dirty="0">
                <a:solidFill>
                  <a:srgbClr val="000000"/>
                </a:solidFill>
                <a:latin typeface="Menlo-Regular"/>
              </a:rPr>
              <a:t>  GrB_Monoid_new(&amp;FP32Mul,GrB_FP32,GrB_TIMES_FP32,1.0f);</a:t>
            </a:r>
          </a:p>
          <a:p>
            <a:r>
              <a:rPr lang="ro-RO" sz="1200" dirty="0">
                <a:solidFill>
                  <a:srgbClr val="000000"/>
                </a:solidFill>
                <a:latin typeface="Menlo-Regular"/>
              </a:rPr>
              <a:t>  GrB_Semiring FP32AddMul;                         </a:t>
            </a:r>
            <a:r>
              <a:rPr lang="ro-RO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ro-RO" sz="1200" dirty="0">
                <a:solidFill>
                  <a:srgbClr val="008000"/>
                </a:solidFill>
                <a:latin typeface="Menlo-Regular"/>
              </a:rPr>
              <a:t>// Semiring &lt;float,float,float,+,*,0.0&gt;</a:t>
            </a:r>
            <a:endParaRPr lang="ro-RO" sz="1200" dirty="0">
              <a:solidFill>
                <a:srgbClr val="000000"/>
              </a:solidFill>
              <a:latin typeface="Menlo-Regular"/>
            </a:endParaRPr>
          </a:p>
          <a:p>
            <a:r>
              <a:rPr lang="ro-RO" sz="1200" dirty="0">
                <a:solidFill>
                  <a:srgbClr val="000000"/>
                </a:solidFill>
                <a:latin typeface="Menlo-Regular"/>
              </a:rPr>
              <a:t>  GrB_Semiring_new(&amp;FP32AddMul,FP32Add,GrB_TIMES_FP32);</a:t>
            </a:r>
          </a:p>
          <a:p>
            <a:endParaRPr lang="ro-RO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GrB_Matrix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nspinv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; 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/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/ inverse of the number of shortest 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paths</a:t>
            </a:r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GrB_Matrix_new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(&amp;nspinv,GrB_FP32,n,nsver);</a:t>
            </a: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GrB_apply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(&amp;nspinv,GrB_NULL,GrB_NULL,GrB_MINV_FP32,numsp,GrB_NULL);  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/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/ </a:t>
            </a:r>
            <a:r>
              <a:rPr lang="en-US" sz="1200" dirty="0" err="1">
                <a:solidFill>
                  <a:srgbClr val="008000"/>
                </a:solidFill>
                <a:latin typeface="Menlo-Regular"/>
              </a:rPr>
              <a:t>nspinv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 = 1./</a:t>
            </a:r>
            <a:r>
              <a:rPr lang="en-US" sz="1200" dirty="0" err="1">
                <a:solidFill>
                  <a:srgbClr val="008000"/>
                </a:solidFill>
                <a:latin typeface="Menlo-Regular"/>
              </a:rPr>
              <a:t>numsp</a:t>
            </a:r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GrB_Matrix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bcu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; 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/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/ BC updates for each starting vertex in 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s</a:t>
            </a:r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GrB_Matrix_new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(&amp;bcu,GrB_FP32,n,nsver);</a:t>
            </a: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GrB_assign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(&amp;bcu,GrB_NULL,GrB_NULL,1.0f,GrB_ALL,n, 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GrB_ALL,nsver,GrB_NULL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); </a:t>
            </a:r>
            <a:endParaRPr lang="en-US" sz="12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/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/ </a:t>
            </a:r>
            <a:r>
              <a:rPr lang="en-US" sz="1200" dirty="0" err="1" smtClean="0">
                <a:solidFill>
                  <a:srgbClr val="008000"/>
                </a:solidFill>
                <a:latin typeface="Menlo-Regular"/>
              </a:rPr>
              <a:t>bcu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 is filled 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with 1 to avoid sparsity issues</a:t>
            </a:r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GrB_Descriptor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desc_r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;                      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// Descriptor for 1st </a:t>
            </a:r>
            <a:r>
              <a:rPr lang="en-US" sz="1200" dirty="0" err="1">
                <a:solidFill>
                  <a:srgbClr val="008000"/>
                </a:solidFill>
                <a:latin typeface="Menlo-Regular"/>
              </a:rPr>
              <a:t>ewisemult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 in 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tally</a:t>
            </a:r>
          </a:p>
          <a:p>
            <a:r>
              <a:rPr lang="en-US" sz="1200" dirty="0">
                <a:solidFill>
                  <a:srgbClr val="008000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Menlo-Regular"/>
              </a:rPr>
              <a:t>GrB_Descriptor_new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desc_r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GrB_Descriptor_set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desc_r,GrB_OUTP,GrB_REPLACE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); </a:t>
            </a:r>
            <a:endParaRPr lang="en-US" sz="12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/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/ clear output before result is stored in it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.</a:t>
            </a:r>
          </a:p>
          <a:p>
            <a:endParaRPr lang="en-US" sz="1200" dirty="0">
              <a:solidFill>
                <a:srgbClr val="008000"/>
              </a:solidFill>
              <a:latin typeface="Menlo-Regular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Menlo-Regular"/>
              </a:rPr>
              <a:t>GrB_Matrix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w;                                          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// temporary workspace matrix</a:t>
            </a:r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GrB_Matrix_new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(&amp;w,GrB_FP32,n,nsver);</a:t>
            </a:r>
            <a:endParaRPr lang="en-US" sz="12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8400"/>
                </a:solidFill>
                <a:latin typeface="Menlo"/>
                <a:ea typeface="Menlo"/>
                <a:cs typeface="Menlo"/>
              </a:rPr>
              <a:t>…</a:t>
            </a:r>
            <a:endParaRPr lang="en-US" sz="12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70899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9144000" cy="129480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6" name="Rectangle 10"/>
          <p:cNvSpPr txBox="1">
            <a:spLocks noChangeArrowheads="1"/>
          </p:cNvSpPr>
          <p:nvPr/>
        </p:nvSpPr>
        <p:spPr bwMode="auto">
          <a:xfrm>
            <a:off x="85250" y="-38285"/>
            <a:ext cx="8788400" cy="6470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228600" tIns="228600" rIns="228600" bIns="228600" numCol="1" anchor="t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algn="l" eaLnBrk="0" hangingPunct="0">
              <a:buFontTx/>
              <a:buNone/>
            </a:pPr>
            <a:r>
              <a:rPr lang="en-US" sz="2800" b="0" dirty="0" smtClean="0">
                <a:solidFill>
                  <a:srgbClr val="FFFF00"/>
                </a:solidFill>
              </a:rPr>
              <a:t>Backward sweep </a:t>
            </a:r>
            <a:r>
              <a:rPr lang="en-US" sz="2800" b="0" dirty="0">
                <a:solidFill>
                  <a:srgbClr val="FFFF00"/>
                </a:solidFill>
              </a:rPr>
              <a:t>of BC in GraphBLAS C API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952" y="1264384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1485" y="1231703"/>
            <a:ext cx="8785434" cy="4708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…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Menlo-Regular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Menlo-Regular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=d-1; 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&gt;0; 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--)  </a:t>
            </a:r>
            <a:endParaRPr lang="en-US" sz="12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{  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/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/ -------------------- Tally phase (backward sweep) -------------------- 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     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     </a:t>
            </a:r>
          </a:p>
          <a:p>
            <a:r>
              <a:rPr lang="en-US" sz="1200" dirty="0">
                <a:solidFill>
                  <a:srgbClr val="008000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Menlo-Regular"/>
              </a:rPr>
              <a:t>GrB_eWiseMult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w,sigmas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],GrB_NULL,FP32Mul,bcu,nspinv,desc_r);       </a:t>
            </a:r>
            <a:endParaRPr lang="en-US" sz="12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/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/ w&lt;</a:t>
            </a:r>
            <a:r>
              <a:rPr lang="en-US" sz="1200" dirty="0" err="1">
                <a:solidFill>
                  <a:srgbClr val="008000"/>
                </a:solidFill>
                <a:latin typeface="Menlo-Regular"/>
              </a:rPr>
              <a:t>sigmas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[</a:t>
            </a:r>
            <a:r>
              <a:rPr lang="en-US" sz="1200" dirty="0" err="1">
                <a:solidFill>
                  <a:srgbClr val="008000"/>
                </a:solidFill>
                <a:latin typeface="Menlo-Regular"/>
              </a:rPr>
              <a:t>i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]&gt;=(1 ./ </a:t>
            </a:r>
            <a:r>
              <a:rPr lang="en-US" sz="1200" dirty="0" err="1">
                <a:solidFill>
                  <a:srgbClr val="008000"/>
                </a:solidFill>
                <a:latin typeface="Menlo-Regular"/>
              </a:rPr>
              <a:t>nsp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).*</a:t>
            </a:r>
            <a:r>
              <a:rPr lang="en-US" sz="1200" dirty="0" err="1" smtClean="0">
                <a:solidFill>
                  <a:srgbClr val="008000"/>
                </a:solidFill>
                <a:latin typeface="Menlo-Regular"/>
              </a:rPr>
              <a:t>bcu</a:t>
            </a:r>
            <a:endParaRPr lang="en-US" sz="1200" dirty="0" smtClean="0">
              <a:solidFill>
                <a:srgbClr val="008000"/>
              </a:solidFill>
              <a:latin typeface="Menlo-Regular"/>
            </a:endParaRPr>
          </a:p>
          <a:p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/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/ add contributions by successors and mask with that BFS level's frontier</a:t>
            </a:r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pl-PL" sz="12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pl-PL" sz="1200" dirty="0" err="1" smtClean="0">
                <a:solidFill>
                  <a:srgbClr val="000000"/>
                </a:solidFill>
                <a:latin typeface="Menlo-Regular"/>
              </a:rPr>
              <a:t>GrB_mxm</a:t>
            </a:r>
            <a:r>
              <a:rPr lang="pl-PL" sz="12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pl-PL" sz="1200" dirty="0" err="1">
                <a:solidFill>
                  <a:srgbClr val="000000"/>
                </a:solidFill>
                <a:latin typeface="Menlo-Regular"/>
              </a:rPr>
              <a:t>w,sigmas</a:t>
            </a:r>
            <a:r>
              <a:rPr lang="pl-PL" sz="1200" dirty="0">
                <a:solidFill>
                  <a:srgbClr val="000000"/>
                </a:solidFill>
                <a:latin typeface="Menlo-Regular"/>
              </a:rPr>
              <a:t>[i-1],GrB_NULL,FP32AddMul,A,w,desc_r);   </a:t>
            </a:r>
            <a:r>
              <a:rPr lang="pl-PL" sz="1200" dirty="0" smtClean="0">
                <a:solidFill>
                  <a:srgbClr val="008000"/>
                </a:solidFill>
                <a:latin typeface="Menlo-Regular"/>
              </a:rPr>
              <a:t>/</a:t>
            </a:r>
            <a:r>
              <a:rPr lang="pl-PL" sz="1200" dirty="0">
                <a:solidFill>
                  <a:srgbClr val="008000"/>
                </a:solidFill>
                <a:latin typeface="Menlo-Regular"/>
              </a:rPr>
              <a:t>/ w&lt;</a:t>
            </a:r>
            <a:r>
              <a:rPr lang="pl-PL" sz="1200" dirty="0" err="1">
                <a:solidFill>
                  <a:srgbClr val="008000"/>
                </a:solidFill>
                <a:latin typeface="Menlo-Regular"/>
              </a:rPr>
              <a:t>sigmas</a:t>
            </a:r>
            <a:r>
              <a:rPr lang="pl-PL" sz="1200" dirty="0">
                <a:solidFill>
                  <a:srgbClr val="008000"/>
                </a:solidFill>
                <a:latin typeface="Menlo-Regular"/>
              </a:rPr>
              <a:t>[i-1]&gt; = (A +.* w) </a:t>
            </a:r>
            <a:r>
              <a:rPr lang="pl-PL" sz="1200" dirty="0" smtClean="0">
                <a:solidFill>
                  <a:srgbClr val="008000"/>
                </a:solidFill>
                <a:latin typeface="Menlo-Regular"/>
              </a:rPr>
              <a:t>    </a:t>
            </a:r>
          </a:p>
          <a:p>
            <a:endParaRPr lang="pl-PL" sz="1200" dirty="0">
              <a:solidFill>
                <a:srgbClr val="008000"/>
              </a:solidFill>
              <a:latin typeface="Menlo-Regular"/>
            </a:endParaRPr>
          </a:p>
          <a:p>
            <a:r>
              <a:rPr lang="pl-PL" sz="1200" dirty="0" smtClean="0">
                <a:solidFill>
                  <a:srgbClr val="008000"/>
                </a:solidFill>
                <a:latin typeface="Menlo-Regular"/>
              </a:rPr>
              <a:t>    </a:t>
            </a:r>
            <a:r>
              <a:rPr lang="pl-PL" sz="1200" dirty="0" err="1" smtClean="0">
                <a:solidFill>
                  <a:srgbClr val="000000"/>
                </a:solidFill>
                <a:latin typeface="Menlo-Regular"/>
              </a:rPr>
              <a:t>GrB_eWiseMult</a:t>
            </a:r>
            <a:r>
              <a:rPr lang="pl-PL" sz="1200" dirty="0">
                <a:solidFill>
                  <a:srgbClr val="000000"/>
                </a:solidFill>
                <a:latin typeface="Menlo-Regular"/>
              </a:rPr>
              <a:t>(&amp;bcu,GrB_NULL,GrB_PLUS_FP32,FP32Mul,w,numsp,GrB_NULL);  </a:t>
            </a:r>
            <a:endParaRPr lang="pl-PL" sz="12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pl-PL" sz="12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pl-PL" sz="1200" dirty="0" smtClean="0">
                <a:solidFill>
                  <a:srgbClr val="008000"/>
                </a:solidFill>
                <a:latin typeface="Menlo-Regular"/>
              </a:rPr>
              <a:t>/</a:t>
            </a:r>
            <a:r>
              <a:rPr lang="pl-PL" sz="1200" dirty="0">
                <a:solidFill>
                  <a:srgbClr val="008000"/>
                </a:solidFill>
                <a:latin typeface="Menlo-Regular"/>
              </a:rPr>
              <a:t>/ </a:t>
            </a:r>
            <a:r>
              <a:rPr lang="pl-PL" sz="1200" dirty="0" err="1">
                <a:solidFill>
                  <a:srgbClr val="008000"/>
                </a:solidFill>
                <a:latin typeface="Menlo-Regular"/>
              </a:rPr>
              <a:t>bcu</a:t>
            </a:r>
            <a:r>
              <a:rPr lang="pl-PL" sz="1200" dirty="0">
                <a:solidFill>
                  <a:srgbClr val="008000"/>
                </a:solidFill>
                <a:latin typeface="Menlo-Regular"/>
              </a:rPr>
              <a:t> += w .* </a:t>
            </a:r>
            <a:r>
              <a:rPr lang="pl-PL" sz="1200" dirty="0" err="1" smtClean="0">
                <a:solidFill>
                  <a:srgbClr val="008000"/>
                </a:solidFill>
                <a:latin typeface="Menlo-Regular"/>
              </a:rPr>
              <a:t>numsp</a:t>
            </a:r>
            <a:endParaRPr lang="pl-PL" sz="1200" dirty="0">
              <a:solidFill>
                <a:srgbClr val="000000"/>
              </a:solidFill>
              <a:latin typeface="Menlo-Regular"/>
            </a:endParaRPr>
          </a:p>
          <a:p>
            <a:r>
              <a:rPr lang="pl-PL" sz="1200" dirty="0">
                <a:solidFill>
                  <a:srgbClr val="000000"/>
                </a:solidFill>
                <a:latin typeface="Menlo-Regular"/>
              </a:rPr>
              <a:t>  }</a:t>
            </a:r>
          </a:p>
          <a:p>
            <a:r>
              <a:rPr lang="pl-PL" sz="12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pl-PL" sz="1200" dirty="0">
                <a:solidFill>
                  <a:srgbClr val="008000"/>
                </a:solidFill>
                <a:latin typeface="Menlo-Regular"/>
              </a:rPr>
              <a:t>// </a:t>
            </a:r>
            <a:r>
              <a:rPr lang="pl-PL" sz="1200" dirty="0" err="1">
                <a:solidFill>
                  <a:srgbClr val="008000"/>
                </a:solidFill>
                <a:latin typeface="Menlo-Regular"/>
              </a:rPr>
              <a:t>subtract</a:t>
            </a:r>
            <a:r>
              <a:rPr lang="pl-PL" sz="1200" dirty="0">
                <a:solidFill>
                  <a:srgbClr val="008000"/>
                </a:solidFill>
                <a:latin typeface="Menlo-Regular"/>
              </a:rPr>
              <a:t> "</a:t>
            </a:r>
            <a:r>
              <a:rPr lang="pl-PL" sz="1200" dirty="0" err="1">
                <a:solidFill>
                  <a:srgbClr val="008000"/>
                </a:solidFill>
                <a:latin typeface="Menlo-Regular"/>
              </a:rPr>
              <a:t>nsver</a:t>
            </a:r>
            <a:r>
              <a:rPr lang="pl-PL" sz="1200" dirty="0">
                <a:solidFill>
                  <a:srgbClr val="008000"/>
                </a:solidFill>
                <a:latin typeface="Menlo-Regular"/>
              </a:rPr>
              <a:t>" from </a:t>
            </a:r>
            <a:r>
              <a:rPr lang="pl-PL" sz="1200" dirty="0" err="1">
                <a:solidFill>
                  <a:srgbClr val="008000"/>
                </a:solidFill>
                <a:latin typeface="Menlo-Regular"/>
              </a:rPr>
              <a:t>every</a:t>
            </a:r>
            <a:r>
              <a:rPr lang="pl-PL" sz="1200" dirty="0">
                <a:solidFill>
                  <a:srgbClr val="008000"/>
                </a:solidFill>
                <a:latin typeface="Menlo-Regular"/>
              </a:rPr>
              <a:t> </a:t>
            </a:r>
            <a:r>
              <a:rPr lang="pl-PL" sz="1200" dirty="0" err="1">
                <a:solidFill>
                  <a:srgbClr val="008000"/>
                </a:solidFill>
                <a:latin typeface="Menlo-Regular"/>
              </a:rPr>
              <a:t>entry</a:t>
            </a:r>
            <a:r>
              <a:rPr lang="pl-PL" sz="1200" dirty="0">
                <a:solidFill>
                  <a:srgbClr val="008000"/>
                </a:solidFill>
                <a:latin typeface="Menlo-Regular"/>
              </a:rPr>
              <a:t> in delta (1 extra </a:t>
            </a:r>
            <a:r>
              <a:rPr lang="pl-PL" sz="1200" dirty="0" err="1">
                <a:solidFill>
                  <a:srgbClr val="008000"/>
                </a:solidFill>
                <a:latin typeface="Menlo-Regular"/>
              </a:rPr>
              <a:t>value</a:t>
            </a:r>
            <a:r>
              <a:rPr lang="pl-PL" sz="1200" dirty="0">
                <a:solidFill>
                  <a:srgbClr val="008000"/>
                </a:solidFill>
                <a:latin typeface="Menlo-Regular"/>
              </a:rPr>
              <a:t> per </a:t>
            </a:r>
            <a:r>
              <a:rPr lang="pl-PL" sz="1200" dirty="0" err="1">
                <a:solidFill>
                  <a:srgbClr val="008000"/>
                </a:solidFill>
                <a:latin typeface="Menlo-Regular"/>
              </a:rPr>
              <a:t>bcu</a:t>
            </a:r>
            <a:r>
              <a:rPr lang="pl-PL" sz="1200" dirty="0">
                <a:solidFill>
                  <a:srgbClr val="008000"/>
                </a:solidFill>
                <a:latin typeface="Menlo-Regular"/>
              </a:rPr>
              <a:t> element </a:t>
            </a:r>
            <a:r>
              <a:rPr lang="pl-PL" sz="1200" dirty="0" err="1">
                <a:solidFill>
                  <a:srgbClr val="008000"/>
                </a:solidFill>
                <a:latin typeface="Menlo-Regular"/>
              </a:rPr>
              <a:t>crept</a:t>
            </a:r>
            <a:r>
              <a:rPr lang="pl-PL" sz="1200" dirty="0">
                <a:solidFill>
                  <a:srgbClr val="008000"/>
                </a:solidFill>
                <a:latin typeface="Menlo-Regular"/>
              </a:rPr>
              <a:t> in)</a:t>
            </a:r>
            <a:endParaRPr lang="pl-PL" sz="1200" dirty="0">
              <a:solidFill>
                <a:srgbClr val="000000"/>
              </a:solidFill>
              <a:latin typeface="Menlo-Regular"/>
            </a:endParaRPr>
          </a:p>
          <a:p>
            <a:r>
              <a:rPr lang="pl-PL" sz="12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pl-PL" sz="1200" dirty="0" err="1">
                <a:solidFill>
                  <a:srgbClr val="000000"/>
                </a:solidFill>
                <a:latin typeface="Menlo-Regular"/>
              </a:rPr>
              <a:t>GrB_assign</a:t>
            </a:r>
            <a:r>
              <a:rPr lang="pl-PL" sz="12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pl-PL" sz="1200" dirty="0" err="1">
                <a:solidFill>
                  <a:srgbClr val="000000"/>
                </a:solidFill>
                <a:latin typeface="Menlo-Regular"/>
              </a:rPr>
              <a:t>delta,GrB_NULL,GrB_NULL</a:t>
            </a:r>
            <a:r>
              <a:rPr lang="pl-PL" sz="1200" dirty="0">
                <a:solidFill>
                  <a:srgbClr val="000000"/>
                </a:solidFill>
                <a:latin typeface="Menlo-Regular"/>
              </a:rPr>
              <a:t>,-(</a:t>
            </a:r>
            <a:r>
              <a:rPr lang="pl-PL" sz="1200" dirty="0" err="1">
                <a:solidFill>
                  <a:srgbClr val="0000FF"/>
                </a:solidFill>
                <a:latin typeface="Menlo-Regular"/>
              </a:rPr>
              <a:t>float</a:t>
            </a:r>
            <a:r>
              <a:rPr lang="pl-PL" sz="12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pl-PL" sz="1200" dirty="0" err="1">
                <a:solidFill>
                  <a:srgbClr val="000000"/>
                </a:solidFill>
                <a:latin typeface="Menlo-Regular"/>
              </a:rPr>
              <a:t>nsver,GrB_ALL,n,GrB_NULL</a:t>
            </a:r>
            <a:r>
              <a:rPr lang="pl-PL" sz="1200" dirty="0">
                <a:solidFill>
                  <a:srgbClr val="000000"/>
                </a:solidFill>
                <a:latin typeface="Menlo-Regular"/>
              </a:rPr>
              <a:t>);   </a:t>
            </a:r>
            <a:r>
              <a:rPr lang="pl-PL" sz="1200" dirty="0" smtClean="0">
                <a:solidFill>
                  <a:srgbClr val="008000"/>
                </a:solidFill>
                <a:latin typeface="Menlo-Regular"/>
              </a:rPr>
              <a:t>/</a:t>
            </a:r>
            <a:r>
              <a:rPr lang="pl-PL" sz="1200" dirty="0">
                <a:solidFill>
                  <a:srgbClr val="008000"/>
                </a:solidFill>
                <a:latin typeface="Menlo-Regular"/>
              </a:rPr>
              <a:t>/ </a:t>
            </a:r>
            <a:r>
              <a:rPr lang="pl-PL" sz="1200" dirty="0" err="1">
                <a:solidFill>
                  <a:srgbClr val="008000"/>
                </a:solidFill>
                <a:latin typeface="Menlo-Regular"/>
              </a:rPr>
              <a:t>fill</a:t>
            </a:r>
            <a:r>
              <a:rPr lang="pl-PL" sz="1200" dirty="0">
                <a:solidFill>
                  <a:srgbClr val="008000"/>
                </a:solidFill>
                <a:latin typeface="Menlo-Regular"/>
              </a:rPr>
              <a:t> with -</a:t>
            </a:r>
            <a:r>
              <a:rPr lang="pl-PL" sz="1200" dirty="0" err="1">
                <a:solidFill>
                  <a:srgbClr val="008000"/>
                </a:solidFill>
                <a:latin typeface="Menlo-Regular"/>
              </a:rPr>
              <a:t>nsver</a:t>
            </a:r>
            <a:r>
              <a:rPr lang="pl-PL" sz="1200" dirty="0">
                <a:solidFill>
                  <a:srgbClr val="008000"/>
                </a:solidFill>
                <a:latin typeface="Menlo-Regular"/>
              </a:rPr>
              <a:t>   </a:t>
            </a:r>
            <a:endParaRPr lang="pl-PL" sz="1200" dirty="0">
              <a:solidFill>
                <a:srgbClr val="000000"/>
              </a:solidFill>
              <a:latin typeface="Menlo-Regular"/>
            </a:endParaRPr>
          </a:p>
          <a:p>
            <a:r>
              <a:rPr lang="pl-PL" sz="12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pl-PL" sz="1200" dirty="0" err="1">
                <a:solidFill>
                  <a:srgbClr val="000000"/>
                </a:solidFill>
                <a:latin typeface="Menlo-Regular"/>
              </a:rPr>
              <a:t>GrB_reduce</a:t>
            </a:r>
            <a:r>
              <a:rPr lang="pl-PL" sz="1200" dirty="0">
                <a:solidFill>
                  <a:srgbClr val="000000"/>
                </a:solidFill>
                <a:latin typeface="Menlo-Regular"/>
              </a:rPr>
              <a:t>(delta,GrB_NULL,GrB_PLUS_FP32,GrB_PLUS_FP32,bcu,GrB_NULL);      </a:t>
            </a:r>
            <a:endParaRPr lang="pl-PL" sz="12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pl-PL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pl-PL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pl-PL" sz="1200" dirty="0" smtClean="0">
                <a:solidFill>
                  <a:srgbClr val="008000"/>
                </a:solidFill>
                <a:latin typeface="Menlo-Regular"/>
              </a:rPr>
              <a:t>/</a:t>
            </a:r>
            <a:r>
              <a:rPr lang="pl-PL" sz="1200" dirty="0">
                <a:solidFill>
                  <a:srgbClr val="008000"/>
                </a:solidFill>
                <a:latin typeface="Menlo-Regular"/>
              </a:rPr>
              <a:t>/ </a:t>
            </a:r>
            <a:r>
              <a:rPr lang="pl-PL" sz="1200" dirty="0" err="1">
                <a:solidFill>
                  <a:srgbClr val="008000"/>
                </a:solidFill>
                <a:latin typeface="Menlo-Regular"/>
              </a:rPr>
              <a:t>add</a:t>
            </a:r>
            <a:r>
              <a:rPr lang="pl-PL" sz="1200" dirty="0">
                <a:solidFill>
                  <a:srgbClr val="008000"/>
                </a:solidFill>
                <a:latin typeface="Menlo-Regular"/>
              </a:rPr>
              <a:t> </a:t>
            </a:r>
            <a:r>
              <a:rPr lang="pl-PL" sz="1200" dirty="0" err="1">
                <a:solidFill>
                  <a:srgbClr val="008000"/>
                </a:solidFill>
                <a:latin typeface="Menlo-Regular"/>
              </a:rPr>
              <a:t>all</a:t>
            </a:r>
            <a:r>
              <a:rPr lang="pl-PL" sz="1200" dirty="0">
                <a:solidFill>
                  <a:srgbClr val="008000"/>
                </a:solidFill>
                <a:latin typeface="Menlo-Regular"/>
              </a:rPr>
              <a:t> </a:t>
            </a:r>
            <a:r>
              <a:rPr lang="pl-PL" sz="1200" dirty="0" err="1">
                <a:solidFill>
                  <a:srgbClr val="008000"/>
                </a:solidFill>
                <a:latin typeface="Menlo-Regular"/>
              </a:rPr>
              <a:t>updates</a:t>
            </a:r>
            <a:r>
              <a:rPr lang="pl-PL" sz="1200" dirty="0">
                <a:solidFill>
                  <a:srgbClr val="008000"/>
                </a:solidFill>
                <a:latin typeface="Menlo-Regular"/>
              </a:rPr>
              <a:t> to </a:t>
            </a:r>
            <a:r>
              <a:rPr lang="pl-PL" sz="1200" dirty="0" smtClean="0">
                <a:solidFill>
                  <a:srgbClr val="008000"/>
                </a:solidFill>
                <a:latin typeface="Menlo-Regular"/>
              </a:rPr>
              <a:t>–</a:t>
            </a:r>
            <a:r>
              <a:rPr lang="pl-PL" sz="1200" dirty="0" err="1" smtClean="0">
                <a:solidFill>
                  <a:srgbClr val="008000"/>
                </a:solidFill>
                <a:latin typeface="Menlo-Regular"/>
              </a:rPr>
              <a:t>nsver</a:t>
            </a:r>
            <a:endParaRPr lang="pl-PL" sz="1200" dirty="0" smtClean="0">
              <a:solidFill>
                <a:srgbClr val="008000"/>
              </a:solidFill>
              <a:latin typeface="Menlo-Regular"/>
            </a:endParaRPr>
          </a:p>
          <a:p>
            <a:endParaRPr lang="pl-PL" sz="1200" dirty="0">
              <a:solidFill>
                <a:srgbClr val="000000"/>
              </a:solidFill>
              <a:latin typeface="Menlo-Regular"/>
            </a:endParaRPr>
          </a:p>
          <a:p>
            <a:r>
              <a:rPr lang="pl-PL" sz="12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pl-PL" sz="1200" dirty="0">
                <a:solidFill>
                  <a:srgbClr val="0000FF"/>
                </a:solidFill>
                <a:latin typeface="Menlo-Regular"/>
              </a:rPr>
              <a:t>for</a:t>
            </a:r>
            <a:r>
              <a:rPr lang="pl-PL" sz="12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pl-PL" sz="1200" dirty="0" err="1">
                <a:solidFill>
                  <a:srgbClr val="0000FF"/>
                </a:solidFill>
                <a:latin typeface="Menlo-Regular"/>
              </a:rPr>
              <a:t>int</a:t>
            </a:r>
            <a:r>
              <a:rPr lang="pl-PL" sz="1200" dirty="0">
                <a:solidFill>
                  <a:srgbClr val="000000"/>
                </a:solidFill>
                <a:latin typeface="Menlo-Regular"/>
              </a:rPr>
              <a:t> i=0; i&lt;d; i++) { </a:t>
            </a:r>
            <a:r>
              <a:rPr lang="pl-PL" sz="1200" dirty="0" err="1">
                <a:solidFill>
                  <a:srgbClr val="000000"/>
                </a:solidFill>
                <a:latin typeface="Menlo-Regular"/>
              </a:rPr>
              <a:t>GrB_free</a:t>
            </a:r>
            <a:r>
              <a:rPr lang="pl-PL" sz="12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pl-PL" sz="1200" dirty="0" err="1">
                <a:solidFill>
                  <a:srgbClr val="000000"/>
                </a:solidFill>
                <a:latin typeface="Menlo-Regular"/>
              </a:rPr>
              <a:t>sigmas</a:t>
            </a:r>
            <a:r>
              <a:rPr lang="pl-PL" sz="1200" dirty="0">
                <a:solidFill>
                  <a:srgbClr val="000000"/>
                </a:solidFill>
                <a:latin typeface="Menlo-Regular"/>
              </a:rPr>
              <a:t>[i]); } </a:t>
            </a:r>
            <a:endParaRPr lang="pl-PL" sz="12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pl-PL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pl-PL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pl-PL" sz="1200" dirty="0" err="1" smtClean="0">
                <a:solidFill>
                  <a:srgbClr val="000000"/>
                </a:solidFill>
                <a:latin typeface="Menlo-Regular"/>
              </a:rPr>
              <a:t>free</a:t>
            </a:r>
            <a:r>
              <a:rPr lang="pl-PL" sz="12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pl-PL" sz="1200" dirty="0" err="1">
                <a:solidFill>
                  <a:srgbClr val="000000"/>
                </a:solidFill>
                <a:latin typeface="Menlo-Regular"/>
              </a:rPr>
              <a:t>sigmas</a:t>
            </a:r>
            <a:r>
              <a:rPr lang="pl-PL" sz="12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pl-PL" sz="12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pl-PL" sz="1200" dirty="0" err="1">
                <a:solidFill>
                  <a:srgbClr val="000000"/>
                </a:solidFill>
                <a:latin typeface="Menlo-Regular"/>
              </a:rPr>
              <a:t>GrB_free_all</a:t>
            </a:r>
            <a:r>
              <a:rPr lang="pl-PL" sz="12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pl-PL" sz="1200" dirty="0" err="1">
                <a:solidFill>
                  <a:srgbClr val="000000"/>
                </a:solidFill>
                <a:latin typeface="Menlo-Regular"/>
              </a:rPr>
              <a:t>frontier,numsp,nspinv,w,bcu,desc_tsr,desc_r</a:t>
            </a:r>
            <a:r>
              <a:rPr lang="pl-PL" sz="1200" dirty="0">
                <a:solidFill>
                  <a:srgbClr val="000000"/>
                </a:solidFill>
                <a:latin typeface="Menlo-Regular"/>
              </a:rPr>
              <a:t>);   </a:t>
            </a:r>
            <a:endParaRPr lang="pl-PL" sz="12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pl-PL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pl-PL" sz="12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pl-PL" sz="1200" dirty="0" smtClean="0">
                <a:solidFill>
                  <a:srgbClr val="008000"/>
                </a:solidFill>
                <a:latin typeface="Menlo-Regular"/>
              </a:rPr>
              <a:t>/</a:t>
            </a:r>
            <a:r>
              <a:rPr lang="pl-PL" sz="1200" dirty="0">
                <a:solidFill>
                  <a:srgbClr val="008000"/>
                </a:solidFill>
                <a:latin typeface="Menlo-Regular"/>
              </a:rPr>
              <a:t>/ macro </a:t>
            </a:r>
            <a:r>
              <a:rPr lang="pl-PL" sz="1200" dirty="0" err="1">
                <a:solidFill>
                  <a:srgbClr val="008000"/>
                </a:solidFill>
                <a:latin typeface="Menlo-Regular"/>
              </a:rPr>
              <a:t>that</a:t>
            </a:r>
            <a:r>
              <a:rPr lang="pl-PL" sz="1200" dirty="0">
                <a:solidFill>
                  <a:srgbClr val="008000"/>
                </a:solidFill>
                <a:latin typeface="Menlo-Regular"/>
              </a:rPr>
              <a:t> </a:t>
            </a:r>
            <a:r>
              <a:rPr lang="pl-PL" sz="1200" dirty="0" err="1">
                <a:solidFill>
                  <a:srgbClr val="008000"/>
                </a:solidFill>
                <a:latin typeface="Menlo-Regular"/>
              </a:rPr>
              <a:t>expands</a:t>
            </a:r>
            <a:r>
              <a:rPr lang="pl-PL" sz="1200" dirty="0">
                <a:solidFill>
                  <a:srgbClr val="008000"/>
                </a:solidFill>
                <a:latin typeface="Menlo-Regular"/>
              </a:rPr>
              <a:t> </a:t>
            </a:r>
            <a:r>
              <a:rPr lang="pl-PL" sz="1200" dirty="0" err="1">
                <a:solidFill>
                  <a:srgbClr val="008000"/>
                </a:solidFill>
                <a:latin typeface="Menlo-Regular"/>
              </a:rPr>
              <a:t>GrB_free</a:t>
            </a:r>
            <a:r>
              <a:rPr lang="pl-PL" sz="1200" dirty="0">
                <a:solidFill>
                  <a:srgbClr val="008000"/>
                </a:solidFill>
                <a:latin typeface="Menlo-Regular"/>
              </a:rPr>
              <a:t>() for </a:t>
            </a:r>
            <a:r>
              <a:rPr lang="pl-PL" sz="1200" dirty="0" err="1">
                <a:solidFill>
                  <a:srgbClr val="008000"/>
                </a:solidFill>
                <a:latin typeface="Menlo-Regular"/>
              </a:rPr>
              <a:t>each</a:t>
            </a:r>
            <a:r>
              <a:rPr lang="pl-PL" sz="1200" dirty="0">
                <a:solidFill>
                  <a:srgbClr val="008000"/>
                </a:solidFill>
                <a:latin typeface="Menlo-Regular"/>
              </a:rPr>
              <a:t> </a:t>
            </a:r>
            <a:r>
              <a:rPr lang="pl-PL" sz="1200" dirty="0" err="1">
                <a:solidFill>
                  <a:srgbClr val="008000"/>
                </a:solidFill>
                <a:latin typeface="Menlo-Regular"/>
              </a:rPr>
              <a:t>parameter</a:t>
            </a:r>
            <a:endParaRPr lang="pl-PL" sz="1200" dirty="0">
              <a:solidFill>
                <a:srgbClr val="000000"/>
              </a:solidFill>
              <a:latin typeface="Menlo-Regular"/>
            </a:endParaRPr>
          </a:p>
          <a:p>
            <a:r>
              <a:rPr lang="pl-PL" sz="12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pl-PL" sz="1200" dirty="0" err="1">
                <a:solidFill>
                  <a:srgbClr val="000000"/>
                </a:solidFill>
                <a:latin typeface="Menlo-Regular"/>
              </a:rPr>
              <a:t>GrB_free_all</a:t>
            </a:r>
            <a:r>
              <a:rPr lang="pl-PL" sz="1200" dirty="0">
                <a:solidFill>
                  <a:srgbClr val="000000"/>
                </a:solidFill>
                <a:latin typeface="Menlo-Regular"/>
              </a:rPr>
              <a:t>(Int32AddMul,Int32Add,FP32AddMul,FP32Add,FP32Mul);</a:t>
            </a:r>
          </a:p>
          <a:p>
            <a:r>
              <a:rPr lang="pl-PL" sz="1200" dirty="0">
                <a:solidFill>
                  <a:srgbClr val="000000"/>
                </a:solidFill>
                <a:latin typeface="Menlo-Regular"/>
              </a:rPr>
              <a:t>  </a:t>
            </a:r>
            <a:r>
              <a:rPr lang="pl-PL" sz="1200" dirty="0">
                <a:solidFill>
                  <a:srgbClr val="0000FF"/>
                </a:solidFill>
                <a:latin typeface="Menlo-Regular"/>
              </a:rPr>
              <a:t>return</a:t>
            </a:r>
            <a:r>
              <a:rPr lang="pl-PL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pl-PL" sz="1200" dirty="0" err="1">
                <a:solidFill>
                  <a:srgbClr val="000000"/>
                </a:solidFill>
                <a:latin typeface="Menlo-Regular"/>
              </a:rPr>
              <a:t>GrB_SUCCESS</a:t>
            </a:r>
            <a:r>
              <a:rPr lang="pl-PL" sz="12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26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4500" y="1911350"/>
            <a:ext cx="6731000" cy="539750"/>
          </a:xfrm>
          <a:prstGeom prst="rect">
            <a:avLst/>
          </a:prstGeom>
          <a:solidFill>
            <a:schemeClr val="accent1">
              <a:lumMod val="60000"/>
              <a:lumOff val="40000"/>
              <a:alpha val="1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9144000" cy="129480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6" name="Rectangle 10"/>
          <p:cNvSpPr txBox="1">
            <a:spLocks noChangeArrowheads="1"/>
          </p:cNvSpPr>
          <p:nvPr/>
        </p:nvSpPr>
        <p:spPr bwMode="auto">
          <a:xfrm>
            <a:off x="85250" y="-38285"/>
            <a:ext cx="8788400" cy="6470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228600" tIns="228600" rIns="228600" bIns="228600" numCol="1" anchor="t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algn="l" eaLnBrk="0" hangingPunct="0">
              <a:buFontTx/>
              <a:buNone/>
            </a:pPr>
            <a:r>
              <a:rPr lang="en-US" sz="2800" b="0" dirty="0" smtClean="0">
                <a:solidFill>
                  <a:srgbClr val="FFFF00"/>
                </a:solidFill>
              </a:rPr>
              <a:t>Backward sweep </a:t>
            </a:r>
            <a:r>
              <a:rPr lang="en-US" sz="2800" b="0" dirty="0">
                <a:solidFill>
                  <a:srgbClr val="FFFF00"/>
                </a:solidFill>
              </a:rPr>
              <a:t>of BC in GraphBLAS C API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952" y="1264384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1485" y="1231703"/>
            <a:ext cx="8785434" cy="4708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…</a:t>
            </a:r>
          </a:p>
          <a:p>
            <a:r>
              <a:rPr lang="en-US" sz="1200" dirty="0" smtClean="0">
                <a:solidFill>
                  <a:srgbClr val="BFBFBF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200" dirty="0">
                <a:solidFill>
                  <a:srgbClr val="BFBFBF"/>
                </a:solidFill>
                <a:latin typeface="Menlo-Regular"/>
              </a:rPr>
              <a:t>for (</a:t>
            </a:r>
            <a:r>
              <a:rPr lang="en-US" sz="1200" dirty="0" err="1">
                <a:solidFill>
                  <a:srgbClr val="BFBFBF"/>
                </a:solidFill>
                <a:latin typeface="Menlo-Regular"/>
              </a:rPr>
              <a:t>int</a:t>
            </a:r>
            <a:r>
              <a:rPr lang="en-US" sz="1200" dirty="0">
                <a:solidFill>
                  <a:srgbClr val="BFBFBF"/>
                </a:solidFill>
                <a:latin typeface="Menlo-Regular"/>
              </a:rPr>
              <a:t> </a:t>
            </a:r>
            <a:r>
              <a:rPr lang="en-US" sz="1200" dirty="0" err="1">
                <a:solidFill>
                  <a:srgbClr val="BFBFBF"/>
                </a:solidFill>
                <a:latin typeface="Menlo-Regular"/>
              </a:rPr>
              <a:t>i</a:t>
            </a:r>
            <a:r>
              <a:rPr lang="en-US" sz="1200" dirty="0">
                <a:solidFill>
                  <a:srgbClr val="BFBFBF"/>
                </a:solidFill>
                <a:latin typeface="Menlo-Regular"/>
              </a:rPr>
              <a:t>=d-1; </a:t>
            </a:r>
            <a:r>
              <a:rPr lang="en-US" sz="1200" dirty="0" err="1">
                <a:solidFill>
                  <a:srgbClr val="BFBFBF"/>
                </a:solidFill>
                <a:latin typeface="Menlo-Regular"/>
              </a:rPr>
              <a:t>i</a:t>
            </a:r>
            <a:r>
              <a:rPr lang="en-US" sz="1200" dirty="0">
                <a:solidFill>
                  <a:srgbClr val="BFBFBF"/>
                </a:solidFill>
                <a:latin typeface="Menlo-Regular"/>
              </a:rPr>
              <a:t>&gt;0; </a:t>
            </a:r>
            <a:r>
              <a:rPr lang="en-US" sz="1200" dirty="0" err="1">
                <a:solidFill>
                  <a:srgbClr val="BFBFBF"/>
                </a:solidFill>
                <a:latin typeface="Menlo-Regular"/>
              </a:rPr>
              <a:t>i</a:t>
            </a:r>
            <a:r>
              <a:rPr lang="en-US" sz="1200" dirty="0">
                <a:solidFill>
                  <a:srgbClr val="BFBFBF"/>
                </a:solidFill>
                <a:latin typeface="Menlo-Regular"/>
              </a:rPr>
              <a:t>--)  </a:t>
            </a:r>
            <a:endParaRPr lang="en-US" sz="1200" dirty="0" smtClean="0">
              <a:solidFill>
                <a:srgbClr val="BFBFBF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BFBFBF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BFBFBF"/>
                </a:solidFill>
                <a:latin typeface="Menlo-Regular"/>
              </a:rPr>
              <a:t> {  /</a:t>
            </a:r>
            <a:r>
              <a:rPr lang="en-US" sz="1200" dirty="0">
                <a:solidFill>
                  <a:srgbClr val="BFBFBF"/>
                </a:solidFill>
                <a:latin typeface="Menlo-Regular"/>
              </a:rPr>
              <a:t>/ -------------------- Tally phase (backward sweep) -------------------- </a:t>
            </a:r>
            <a:r>
              <a:rPr lang="en-US" sz="1200" dirty="0" smtClean="0">
                <a:solidFill>
                  <a:srgbClr val="BFBFBF"/>
                </a:solidFill>
                <a:latin typeface="Menlo-Regular"/>
              </a:rPr>
              <a:t>     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     </a:t>
            </a:r>
          </a:p>
          <a:p>
            <a:r>
              <a:rPr lang="en-US" sz="1200" dirty="0">
                <a:solidFill>
                  <a:srgbClr val="008000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   </a:t>
            </a:r>
            <a:r>
              <a:rPr lang="en-US" sz="1200" dirty="0" err="1" smtClean="0">
                <a:solidFill>
                  <a:srgbClr val="000000"/>
                </a:solidFill>
                <a:latin typeface="Menlo-Regular"/>
              </a:rPr>
              <a:t>GrB_eWiseMult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w,sigmas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Menlo-Regular"/>
              </a:rPr>
              <a:t>],GrB_NULL,FP32Mul,bcu,nspinv,desc_r);       </a:t>
            </a:r>
            <a:endParaRPr lang="en-US" sz="12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/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/ w&lt;</a:t>
            </a:r>
            <a:r>
              <a:rPr lang="en-US" sz="1200" dirty="0" err="1">
                <a:solidFill>
                  <a:srgbClr val="008000"/>
                </a:solidFill>
                <a:latin typeface="Menlo-Regular"/>
              </a:rPr>
              <a:t>sigmas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[</a:t>
            </a:r>
            <a:r>
              <a:rPr lang="en-US" sz="1200" dirty="0" err="1">
                <a:solidFill>
                  <a:srgbClr val="008000"/>
                </a:solidFill>
                <a:latin typeface="Menlo-Regular"/>
              </a:rPr>
              <a:t>i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]&gt;=(1 ./ </a:t>
            </a:r>
            <a:r>
              <a:rPr lang="en-US" sz="1200" dirty="0" err="1">
                <a:solidFill>
                  <a:srgbClr val="008000"/>
                </a:solidFill>
                <a:latin typeface="Menlo-Regular"/>
              </a:rPr>
              <a:t>nsp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).*</a:t>
            </a:r>
            <a:r>
              <a:rPr lang="en-US" sz="1200" dirty="0" err="1" smtClean="0">
                <a:solidFill>
                  <a:srgbClr val="008000"/>
                </a:solidFill>
                <a:latin typeface="Menlo-Regular"/>
              </a:rPr>
              <a:t>bcu</a:t>
            </a:r>
            <a:endParaRPr lang="en-US" sz="1200" dirty="0" smtClean="0">
              <a:solidFill>
                <a:srgbClr val="008000"/>
              </a:solidFill>
              <a:latin typeface="Menlo-Regular"/>
            </a:endParaRPr>
          </a:p>
          <a:p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200" dirty="0" smtClean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/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/ add contributions by successors and mask with that BFS level's frontier</a:t>
            </a:r>
          </a:p>
          <a:p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    </a:t>
            </a:r>
            <a:r>
              <a:rPr lang="pl-PL" sz="1200" dirty="0" err="1" smtClean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GrB_mxm</a:t>
            </a:r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(&amp;</a:t>
            </a:r>
            <a:r>
              <a:rPr lang="pl-PL" sz="1200" dirty="0" err="1">
                <a:solidFill>
                  <a:schemeClr val="bg1">
                    <a:lumMod val="75000"/>
                  </a:schemeClr>
                </a:solidFill>
                <a:latin typeface="Menlo-Regular"/>
              </a:rPr>
              <a:t>w,sigmas</a:t>
            </a:r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[i-1],GrB_NULL,FP32AddMul,A,w,desc_r);   </a:t>
            </a:r>
            <a:r>
              <a:rPr lang="pl-PL" sz="1200" dirty="0" smtClean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/</a:t>
            </a:r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/ w&lt;</a:t>
            </a:r>
            <a:r>
              <a:rPr lang="pl-PL" sz="1200" dirty="0" err="1">
                <a:solidFill>
                  <a:schemeClr val="bg1">
                    <a:lumMod val="75000"/>
                  </a:schemeClr>
                </a:solidFill>
                <a:latin typeface="Menlo-Regular"/>
              </a:rPr>
              <a:t>sigmas</a:t>
            </a:r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[i-1]&gt; = (A +.* w) </a:t>
            </a:r>
            <a:r>
              <a:rPr lang="pl-PL" sz="1200" dirty="0" smtClean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    </a:t>
            </a:r>
          </a:p>
          <a:p>
            <a:endParaRPr lang="pl-PL" sz="1200" dirty="0">
              <a:solidFill>
                <a:schemeClr val="bg1">
                  <a:lumMod val="75000"/>
                </a:schemeClr>
              </a:solidFill>
              <a:latin typeface="Menlo-Regular"/>
            </a:endParaRPr>
          </a:p>
          <a:p>
            <a:r>
              <a:rPr lang="pl-PL" sz="1200" dirty="0" smtClean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    </a:t>
            </a:r>
            <a:r>
              <a:rPr lang="pl-PL" sz="1200" dirty="0" err="1" smtClean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GrB_eWiseMult</a:t>
            </a:r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(&amp;bcu,GrB_NULL,GrB_PLUS_FP32,FP32Mul,w,numsp,GrB_NULL);  </a:t>
            </a:r>
            <a:endParaRPr lang="pl-PL" sz="1200" dirty="0" smtClean="0">
              <a:solidFill>
                <a:schemeClr val="bg1">
                  <a:lumMod val="75000"/>
                </a:schemeClr>
              </a:solidFill>
              <a:latin typeface="Menlo-Regular"/>
            </a:endParaRPr>
          </a:p>
          <a:p>
            <a:r>
              <a:rPr lang="pl-PL" sz="1200" dirty="0" smtClean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    /</a:t>
            </a:r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/ </a:t>
            </a:r>
            <a:r>
              <a:rPr lang="pl-PL" sz="1200" dirty="0" err="1">
                <a:solidFill>
                  <a:schemeClr val="bg1">
                    <a:lumMod val="75000"/>
                  </a:schemeClr>
                </a:solidFill>
                <a:latin typeface="Menlo-Regular"/>
              </a:rPr>
              <a:t>bcu</a:t>
            </a:r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 += w .* </a:t>
            </a:r>
            <a:r>
              <a:rPr lang="pl-PL" sz="1200" dirty="0" err="1" smtClean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numsp</a:t>
            </a:r>
            <a:endParaRPr lang="pl-PL" sz="1200" dirty="0">
              <a:solidFill>
                <a:schemeClr val="bg1">
                  <a:lumMod val="75000"/>
                </a:schemeClr>
              </a:solidFill>
              <a:latin typeface="Menlo-Regular"/>
            </a:endParaRPr>
          </a:p>
          <a:p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  }</a:t>
            </a:r>
          </a:p>
          <a:p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  // </a:t>
            </a:r>
            <a:r>
              <a:rPr lang="pl-PL" sz="1200" dirty="0" err="1">
                <a:solidFill>
                  <a:schemeClr val="bg1">
                    <a:lumMod val="75000"/>
                  </a:schemeClr>
                </a:solidFill>
                <a:latin typeface="Menlo-Regular"/>
              </a:rPr>
              <a:t>subtract</a:t>
            </a:r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 "</a:t>
            </a:r>
            <a:r>
              <a:rPr lang="pl-PL" sz="1200" dirty="0" err="1">
                <a:solidFill>
                  <a:schemeClr val="bg1">
                    <a:lumMod val="75000"/>
                  </a:schemeClr>
                </a:solidFill>
                <a:latin typeface="Menlo-Regular"/>
              </a:rPr>
              <a:t>nsver</a:t>
            </a:r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" from </a:t>
            </a:r>
            <a:r>
              <a:rPr lang="pl-PL" sz="1200" dirty="0" err="1">
                <a:solidFill>
                  <a:schemeClr val="bg1">
                    <a:lumMod val="75000"/>
                  </a:schemeClr>
                </a:solidFill>
                <a:latin typeface="Menlo-Regular"/>
              </a:rPr>
              <a:t>every</a:t>
            </a:r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 </a:t>
            </a:r>
            <a:r>
              <a:rPr lang="pl-PL" sz="1200" dirty="0" err="1">
                <a:solidFill>
                  <a:schemeClr val="bg1">
                    <a:lumMod val="75000"/>
                  </a:schemeClr>
                </a:solidFill>
                <a:latin typeface="Menlo-Regular"/>
              </a:rPr>
              <a:t>entry</a:t>
            </a:r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 in delta (1 extra </a:t>
            </a:r>
            <a:r>
              <a:rPr lang="pl-PL" sz="1200" dirty="0" err="1">
                <a:solidFill>
                  <a:schemeClr val="bg1">
                    <a:lumMod val="75000"/>
                  </a:schemeClr>
                </a:solidFill>
                <a:latin typeface="Menlo-Regular"/>
              </a:rPr>
              <a:t>value</a:t>
            </a:r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 per </a:t>
            </a:r>
            <a:r>
              <a:rPr lang="pl-PL" sz="1200" dirty="0" err="1">
                <a:solidFill>
                  <a:schemeClr val="bg1">
                    <a:lumMod val="75000"/>
                  </a:schemeClr>
                </a:solidFill>
                <a:latin typeface="Menlo-Regular"/>
              </a:rPr>
              <a:t>bcu</a:t>
            </a:r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 element </a:t>
            </a:r>
            <a:r>
              <a:rPr lang="pl-PL" sz="1200" dirty="0" err="1">
                <a:solidFill>
                  <a:schemeClr val="bg1">
                    <a:lumMod val="75000"/>
                  </a:schemeClr>
                </a:solidFill>
                <a:latin typeface="Menlo-Regular"/>
              </a:rPr>
              <a:t>crept</a:t>
            </a:r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 in)</a:t>
            </a:r>
          </a:p>
          <a:p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  </a:t>
            </a:r>
            <a:r>
              <a:rPr lang="pl-PL" sz="1200" dirty="0" err="1">
                <a:solidFill>
                  <a:schemeClr val="bg1">
                    <a:lumMod val="75000"/>
                  </a:schemeClr>
                </a:solidFill>
                <a:latin typeface="Menlo-Regular"/>
              </a:rPr>
              <a:t>GrB_assign</a:t>
            </a:r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(</a:t>
            </a:r>
            <a:r>
              <a:rPr lang="pl-PL" sz="1200" dirty="0" err="1">
                <a:solidFill>
                  <a:schemeClr val="bg1">
                    <a:lumMod val="75000"/>
                  </a:schemeClr>
                </a:solidFill>
                <a:latin typeface="Menlo-Regular"/>
              </a:rPr>
              <a:t>delta,GrB_NULL,GrB_NULL</a:t>
            </a:r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,-(</a:t>
            </a:r>
            <a:r>
              <a:rPr lang="pl-PL" sz="1200" dirty="0" err="1">
                <a:solidFill>
                  <a:schemeClr val="bg1">
                    <a:lumMod val="75000"/>
                  </a:schemeClr>
                </a:solidFill>
                <a:latin typeface="Menlo-Regular"/>
              </a:rPr>
              <a:t>float</a:t>
            </a:r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)</a:t>
            </a:r>
            <a:r>
              <a:rPr lang="pl-PL" sz="1200" dirty="0" err="1">
                <a:solidFill>
                  <a:schemeClr val="bg1">
                    <a:lumMod val="75000"/>
                  </a:schemeClr>
                </a:solidFill>
                <a:latin typeface="Menlo-Regular"/>
              </a:rPr>
              <a:t>nsver,GrB_ALL,n,GrB_NULL</a:t>
            </a:r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);   </a:t>
            </a:r>
            <a:r>
              <a:rPr lang="pl-PL" sz="1200" dirty="0" smtClean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/</a:t>
            </a:r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/ </a:t>
            </a:r>
            <a:r>
              <a:rPr lang="pl-PL" sz="1200" dirty="0" err="1">
                <a:solidFill>
                  <a:schemeClr val="bg1">
                    <a:lumMod val="75000"/>
                  </a:schemeClr>
                </a:solidFill>
                <a:latin typeface="Menlo-Regular"/>
              </a:rPr>
              <a:t>fill</a:t>
            </a:r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 with -</a:t>
            </a:r>
            <a:r>
              <a:rPr lang="pl-PL" sz="1200" dirty="0" err="1">
                <a:solidFill>
                  <a:schemeClr val="bg1">
                    <a:lumMod val="75000"/>
                  </a:schemeClr>
                </a:solidFill>
                <a:latin typeface="Menlo-Regular"/>
              </a:rPr>
              <a:t>nsver</a:t>
            </a:r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   </a:t>
            </a:r>
          </a:p>
          <a:p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  </a:t>
            </a:r>
            <a:r>
              <a:rPr lang="pl-PL" sz="1200" dirty="0" err="1">
                <a:solidFill>
                  <a:schemeClr val="bg1">
                    <a:lumMod val="75000"/>
                  </a:schemeClr>
                </a:solidFill>
                <a:latin typeface="Menlo-Regular"/>
              </a:rPr>
              <a:t>GrB_reduce</a:t>
            </a:r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(delta,GrB_NULL,GrB_PLUS_FP32,GrB_PLUS_FP32,bcu,GrB_NULL);      </a:t>
            </a:r>
            <a:endParaRPr lang="pl-PL" sz="1200" dirty="0" smtClean="0">
              <a:solidFill>
                <a:schemeClr val="bg1">
                  <a:lumMod val="75000"/>
                </a:schemeClr>
              </a:solidFill>
              <a:latin typeface="Menlo-Regular"/>
            </a:endParaRPr>
          </a:p>
          <a:p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 </a:t>
            </a:r>
            <a:r>
              <a:rPr lang="pl-PL" sz="1200" dirty="0" smtClean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 /</a:t>
            </a:r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/ </a:t>
            </a:r>
            <a:r>
              <a:rPr lang="pl-PL" sz="1200" dirty="0" err="1">
                <a:solidFill>
                  <a:schemeClr val="bg1">
                    <a:lumMod val="75000"/>
                  </a:schemeClr>
                </a:solidFill>
                <a:latin typeface="Menlo-Regular"/>
              </a:rPr>
              <a:t>add</a:t>
            </a:r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 </a:t>
            </a:r>
            <a:r>
              <a:rPr lang="pl-PL" sz="1200" dirty="0" err="1">
                <a:solidFill>
                  <a:schemeClr val="bg1">
                    <a:lumMod val="75000"/>
                  </a:schemeClr>
                </a:solidFill>
                <a:latin typeface="Menlo-Regular"/>
              </a:rPr>
              <a:t>all</a:t>
            </a:r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 </a:t>
            </a:r>
            <a:r>
              <a:rPr lang="pl-PL" sz="1200" dirty="0" err="1">
                <a:solidFill>
                  <a:schemeClr val="bg1">
                    <a:lumMod val="75000"/>
                  </a:schemeClr>
                </a:solidFill>
                <a:latin typeface="Menlo-Regular"/>
              </a:rPr>
              <a:t>updates</a:t>
            </a:r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 to </a:t>
            </a:r>
            <a:r>
              <a:rPr lang="pl-PL" sz="1200" dirty="0" smtClean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–</a:t>
            </a:r>
            <a:r>
              <a:rPr lang="pl-PL" sz="1200" dirty="0" err="1" smtClean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nsver</a:t>
            </a:r>
            <a:endParaRPr lang="pl-PL" sz="1200" dirty="0" smtClean="0">
              <a:solidFill>
                <a:schemeClr val="bg1">
                  <a:lumMod val="75000"/>
                </a:schemeClr>
              </a:solidFill>
              <a:latin typeface="Menlo-Regular"/>
            </a:endParaRPr>
          </a:p>
          <a:p>
            <a:endParaRPr lang="pl-PL" sz="1200" dirty="0">
              <a:solidFill>
                <a:schemeClr val="bg1">
                  <a:lumMod val="75000"/>
                </a:schemeClr>
              </a:solidFill>
              <a:latin typeface="Menlo-Regular"/>
            </a:endParaRPr>
          </a:p>
          <a:p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  for(</a:t>
            </a:r>
            <a:r>
              <a:rPr lang="pl-PL" sz="1200" dirty="0" err="1">
                <a:solidFill>
                  <a:schemeClr val="bg1">
                    <a:lumMod val="75000"/>
                  </a:schemeClr>
                </a:solidFill>
                <a:latin typeface="Menlo-Regular"/>
              </a:rPr>
              <a:t>int</a:t>
            </a:r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 i=0; i&lt;d; i++) { </a:t>
            </a:r>
            <a:r>
              <a:rPr lang="pl-PL" sz="1200" dirty="0" err="1">
                <a:solidFill>
                  <a:schemeClr val="bg1">
                    <a:lumMod val="75000"/>
                  </a:schemeClr>
                </a:solidFill>
                <a:latin typeface="Menlo-Regular"/>
              </a:rPr>
              <a:t>GrB_free</a:t>
            </a:r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(</a:t>
            </a:r>
            <a:r>
              <a:rPr lang="pl-PL" sz="1200" dirty="0" err="1">
                <a:solidFill>
                  <a:schemeClr val="bg1">
                    <a:lumMod val="75000"/>
                  </a:schemeClr>
                </a:solidFill>
                <a:latin typeface="Menlo-Regular"/>
              </a:rPr>
              <a:t>sigmas</a:t>
            </a:r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[i]); } </a:t>
            </a:r>
            <a:endParaRPr lang="pl-PL" sz="1200" dirty="0" smtClean="0">
              <a:solidFill>
                <a:schemeClr val="bg1">
                  <a:lumMod val="75000"/>
                </a:schemeClr>
              </a:solidFill>
              <a:latin typeface="Menlo-Regular"/>
            </a:endParaRPr>
          </a:p>
          <a:p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 </a:t>
            </a:r>
            <a:r>
              <a:rPr lang="pl-PL" sz="1200" dirty="0" smtClean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 </a:t>
            </a:r>
            <a:r>
              <a:rPr lang="pl-PL" sz="1200" dirty="0" err="1" smtClean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free</a:t>
            </a:r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(</a:t>
            </a:r>
            <a:r>
              <a:rPr lang="pl-PL" sz="1200" dirty="0" err="1">
                <a:solidFill>
                  <a:schemeClr val="bg1">
                    <a:lumMod val="75000"/>
                  </a:schemeClr>
                </a:solidFill>
                <a:latin typeface="Menlo-Regular"/>
              </a:rPr>
              <a:t>sigmas</a:t>
            </a:r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);</a:t>
            </a:r>
          </a:p>
          <a:p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  </a:t>
            </a:r>
            <a:r>
              <a:rPr lang="pl-PL" sz="1200" dirty="0" err="1">
                <a:solidFill>
                  <a:schemeClr val="bg1">
                    <a:lumMod val="75000"/>
                  </a:schemeClr>
                </a:solidFill>
                <a:latin typeface="Menlo-Regular"/>
              </a:rPr>
              <a:t>GrB_free_all</a:t>
            </a:r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(</a:t>
            </a:r>
            <a:r>
              <a:rPr lang="pl-PL" sz="1200" dirty="0" err="1">
                <a:solidFill>
                  <a:schemeClr val="bg1">
                    <a:lumMod val="75000"/>
                  </a:schemeClr>
                </a:solidFill>
                <a:latin typeface="Menlo-Regular"/>
              </a:rPr>
              <a:t>frontier,numsp,nspinv,w,bcu,desc_tsr,desc_r</a:t>
            </a:r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);   </a:t>
            </a:r>
            <a:endParaRPr lang="pl-PL" sz="1200" dirty="0" smtClean="0">
              <a:solidFill>
                <a:schemeClr val="bg1">
                  <a:lumMod val="75000"/>
                </a:schemeClr>
              </a:solidFill>
              <a:latin typeface="Menlo-Regular"/>
            </a:endParaRPr>
          </a:p>
          <a:p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 </a:t>
            </a:r>
            <a:r>
              <a:rPr lang="pl-PL" sz="1200" dirty="0" smtClean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 /</a:t>
            </a:r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/ macro </a:t>
            </a:r>
            <a:r>
              <a:rPr lang="pl-PL" sz="1200" dirty="0" err="1">
                <a:solidFill>
                  <a:schemeClr val="bg1">
                    <a:lumMod val="75000"/>
                  </a:schemeClr>
                </a:solidFill>
                <a:latin typeface="Menlo-Regular"/>
              </a:rPr>
              <a:t>that</a:t>
            </a:r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 </a:t>
            </a:r>
            <a:r>
              <a:rPr lang="pl-PL" sz="1200" dirty="0" err="1">
                <a:solidFill>
                  <a:schemeClr val="bg1">
                    <a:lumMod val="75000"/>
                  </a:schemeClr>
                </a:solidFill>
                <a:latin typeface="Menlo-Regular"/>
              </a:rPr>
              <a:t>expands</a:t>
            </a:r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 </a:t>
            </a:r>
            <a:r>
              <a:rPr lang="pl-PL" sz="1200" dirty="0" err="1">
                <a:solidFill>
                  <a:schemeClr val="bg1">
                    <a:lumMod val="75000"/>
                  </a:schemeClr>
                </a:solidFill>
                <a:latin typeface="Menlo-Regular"/>
              </a:rPr>
              <a:t>GrB_free</a:t>
            </a:r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() for </a:t>
            </a:r>
            <a:r>
              <a:rPr lang="pl-PL" sz="1200" dirty="0" err="1">
                <a:solidFill>
                  <a:schemeClr val="bg1">
                    <a:lumMod val="75000"/>
                  </a:schemeClr>
                </a:solidFill>
                <a:latin typeface="Menlo-Regular"/>
              </a:rPr>
              <a:t>each</a:t>
            </a:r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 </a:t>
            </a:r>
            <a:r>
              <a:rPr lang="pl-PL" sz="1200" dirty="0" err="1">
                <a:solidFill>
                  <a:schemeClr val="bg1">
                    <a:lumMod val="75000"/>
                  </a:schemeClr>
                </a:solidFill>
                <a:latin typeface="Menlo-Regular"/>
              </a:rPr>
              <a:t>parameter</a:t>
            </a:r>
            <a:endParaRPr lang="pl-PL" sz="1200" dirty="0">
              <a:solidFill>
                <a:schemeClr val="bg1">
                  <a:lumMod val="75000"/>
                </a:schemeClr>
              </a:solidFill>
              <a:latin typeface="Menlo-Regular"/>
            </a:endParaRPr>
          </a:p>
          <a:p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  </a:t>
            </a:r>
            <a:r>
              <a:rPr lang="pl-PL" sz="1200" dirty="0" err="1">
                <a:solidFill>
                  <a:schemeClr val="bg1">
                    <a:lumMod val="75000"/>
                  </a:schemeClr>
                </a:solidFill>
                <a:latin typeface="Menlo-Regular"/>
              </a:rPr>
              <a:t>GrB_free_all</a:t>
            </a:r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(Int32AddMul,Int32Add,FP32AddMul,FP32Add,FP32Mul);</a:t>
            </a:r>
          </a:p>
          <a:p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  return </a:t>
            </a:r>
            <a:r>
              <a:rPr lang="pl-PL" sz="1200" dirty="0" err="1">
                <a:solidFill>
                  <a:schemeClr val="bg1">
                    <a:lumMod val="75000"/>
                  </a:schemeClr>
                </a:solidFill>
                <a:latin typeface="Menlo-Regular"/>
              </a:rPr>
              <a:t>GrB_SUCCESS</a:t>
            </a:r>
            <a:r>
              <a:rPr lang="pl-PL" sz="1200" dirty="0">
                <a:solidFill>
                  <a:schemeClr val="bg1">
                    <a:lumMod val="75000"/>
                  </a:schemeClr>
                </a:solidFill>
                <a:latin typeface="Menlo-Regular"/>
              </a:rPr>
              <a:t>;</a:t>
            </a:r>
          </a:p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238250" y="2952750"/>
            <a:ext cx="7127400" cy="1606550"/>
          </a:xfrm>
          <a:prstGeom prst="rect">
            <a:avLst/>
          </a:prstGeom>
          <a:solidFill>
            <a:srgbClr val="3544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contributions of each “end” vertex to its predecessors are divided by the number of shortest paths that reach them.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</a:t>
            </a:r>
            <a:r>
              <a:rPr lang="en-US" dirty="0"/>
              <a:t>is accomplished with an </a:t>
            </a:r>
            <a:r>
              <a:rPr lang="en-US" dirty="0" err="1"/>
              <a:t>eWiseMult</a:t>
            </a:r>
            <a:r>
              <a:rPr lang="en-US" dirty="0"/>
              <a:t> operation where the sigma[</a:t>
            </a:r>
            <a:r>
              <a:rPr lang="en-US" dirty="0" err="1"/>
              <a:t>i</a:t>
            </a:r>
            <a:r>
              <a:rPr lang="en-US" dirty="0"/>
              <a:t>] matrix is used </a:t>
            </a:r>
            <a:r>
              <a:rPr lang="en-US" dirty="0" smtClean="0"/>
              <a:t>as a mask to </a:t>
            </a:r>
            <a:r>
              <a:rPr lang="en-US" dirty="0"/>
              <a:t>ensure that only paths identified in the BFS phase </a:t>
            </a:r>
            <a:r>
              <a:rPr lang="en-US" dirty="0" smtClean="0"/>
              <a:t>(i.e. edges that belong to the BFS tree) are </a:t>
            </a:r>
            <a:r>
              <a:rPr lang="en-US" dirty="0"/>
              <a:t>assigned to the result. </a:t>
            </a:r>
          </a:p>
        </p:txBody>
      </p:sp>
    </p:spTree>
    <p:extLst>
      <p:ext uri="{BB962C8B-B14F-4D97-AF65-F5344CB8AC3E}">
        <p14:creationId xmlns:p14="http://schemas.microsoft.com/office/powerpoint/2010/main" val="198836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4500" y="2451100"/>
            <a:ext cx="8429150" cy="539750"/>
          </a:xfrm>
          <a:prstGeom prst="rect">
            <a:avLst/>
          </a:prstGeom>
          <a:solidFill>
            <a:schemeClr val="accent1">
              <a:lumMod val="60000"/>
              <a:lumOff val="40000"/>
              <a:alpha val="13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9144000" cy="129480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6" name="Rectangle 10"/>
          <p:cNvSpPr txBox="1">
            <a:spLocks noChangeArrowheads="1"/>
          </p:cNvSpPr>
          <p:nvPr/>
        </p:nvSpPr>
        <p:spPr bwMode="auto">
          <a:xfrm>
            <a:off x="85250" y="-38285"/>
            <a:ext cx="8788400" cy="6470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228600" tIns="228600" rIns="228600" bIns="228600" numCol="1" anchor="t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algn="l" eaLnBrk="0" hangingPunct="0">
              <a:buFontTx/>
              <a:buNone/>
            </a:pPr>
            <a:r>
              <a:rPr lang="en-US" sz="2800" b="0" dirty="0" smtClean="0">
                <a:solidFill>
                  <a:srgbClr val="FFFF00"/>
                </a:solidFill>
              </a:rPr>
              <a:t>Backward sweep </a:t>
            </a:r>
            <a:r>
              <a:rPr lang="en-US" sz="2800" b="0" dirty="0">
                <a:solidFill>
                  <a:srgbClr val="FFFF00"/>
                </a:solidFill>
              </a:rPr>
              <a:t>of BC in GraphBLAS C API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952" y="1264384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1485" y="1231703"/>
            <a:ext cx="8785434" cy="4708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…</a:t>
            </a:r>
          </a:p>
          <a:p>
            <a:r>
              <a:rPr lang="en-US" sz="1200" dirty="0" smtClean="0">
                <a:solidFill>
                  <a:srgbClr val="BFBFBF"/>
                </a:solidFill>
                <a:latin typeface="Menlo"/>
                <a:ea typeface="Menlo"/>
                <a:cs typeface="Menlo"/>
              </a:rPr>
              <a:t>  </a:t>
            </a:r>
            <a:r>
              <a:rPr lang="en-US" sz="1200" dirty="0">
                <a:solidFill>
                  <a:srgbClr val="BFBFBF"/>
                </a:solidFill>
                <a:latin typeface="Menlo-Regular"/>
              </a:rPr>
              <a:t>for (</a:t>
            </a:r>
            <a:r>
              <a:rPr lang="en-US" sz="1200" dirty="0" err="1">
                <a:solidFill>
                  <a:srgbClr val="BFBFBF"/>
                </a:solidFill>
                <a:latin typeface="Menlo-Regular"/>
              </a:rPr>
              <a:t>int</a:t>
            </a:r>
            <a:r>
              <a:rPr lang="en-US" sz="1200" dirty="0">
                <a:solidFill>
                  <a:srgbClr val="BFBFBF"/>
                </a:solidFill>
                <a:latin typeface="Menlo-Regular"/>
              </a:rPr>
              <a:t> </a:t>
            </a:r>
            <a:r>
              <a:rPr lang="en-US" sz="1200" dirty="0" err="1">
                <a:solidFill>
                  <a:srgbClr val="BFBFBF"/>
                </a:solidFill>
                <a:latin typeface="Menlo-Regular"/>
              </a:rPr>
              <a:t>i</a:t>
            </a:r>
            <a:r>
              <a:rPr lang="en-US" sz="1200" dirty="0">
                <a:solidFill>
                  <a:srgbClr val="BFBFBF"/>
                </a:solidFill>
                <a:latin typeface="Menlo-Regular"/>
              </a:rPr>
              <a:t>=d-1; </a:t>
            </a:r>
            <a:r>
              <a:rPr lang="en-US" sz="1200" dirty="0" err="1">
                <a:solidFill>
                  <a:srgbClr val="BFBFBF"/>
                </a:solidFill>
                <a:latin typeface="Menlo-Regular"/>
              </a:rPr>
              <a:t>i</a:t>
            </a:r>
            <a:r>
              <a:rPr lang="en-US" sz="1200" dirty="0">
                <a:solidFill>
                  <a:srgbClr val="BFBFBF"/>
                </a:solidFill>
                <a:latin typeface="Menlo-Regular"/>
              </a:rPr>
              <a:t>&gt;0; </a:t>
            </a:r>
            <a:r>
              <a:rPr lang="en-US" sz="1200" dirty="0" err="1">
                <a:solidFill>
                  <a:srgbClr val="BFBFBF"/>
                </a:solidFill>
                <a:latin typeface="Menlo-Regular"/>
              </a:rPr>
              <a:t>i</a:t>
            </a:r>
            <a:r>
              <a:rPr lang="en-US" sz="1200" dirty="0">
                <a:solidFill>
                  <a:srgbClr val="BFBFBF"/>
                </a:solidFill>
                <a:latin typeface="Menlo-Regular"/>
              </a:rPr>
              <a:t>--)  </a:t>
            </a:r>
            <a:endParaRPr lang="en-US" sz="1200" dirty="0" smtClean="0">
              <a:solidFill>
                <a:srgbClr val="BFBFBF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BFBFBF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BFBFBF"/>
                </a:solidFill>
                <a:latin typeface="Menlo-Regular"/>
              </a:rPr>
              <a:t> {  /</a:t>
            </a:r>
            <a:r>
              <a:rPr lang="en-US" sz="1200" dirty="0">
                <a:solidFill>
                  <a:srgbClr val="BFBFBF"/>
                </a:solidFill>
                <a:latin typeface="Menlo-Regular"/>
              </a:rPr>
              <a:t>/ -------------------- Tally phase (backward sweep) -------------------- </a:t>
            </a:r>
            <a:r>
              <a:rPr lang="en-US" sz="1200" dirty="0" smtClean="0">
                <a:solidFill>
                  <a:srgbClr val="BFBFBF"/>
                </a:solidFill>
                <a:latin typeface="Menlo-Regular"/>
              </a:rPr>
              <a:t>     </a:t>
            </a:r>
          </a:p>
          <a:p>
            <a:r>
              <a:rPr lang="en-US" sz="1200" dirty="0" smtClean="0">
                <a:solidFill>
                  <a:srgbClr val="BFBFBF"/>
                </a:solidFill>
                <a:latin typeface="Menlo-Regular"/>
              </a:rPr>
              <a:t>     </a:t>
            </a:r>
          </a:p>
          <a:p>
            <a:r>
              <a:rPr lang="en-US" sz="1200" dirty="0">
                <a:solidFill>
                  <a:srgbClr val="BFBFBF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BFBFBF"/>
                </a:solidFill>
                <a:latin typeface="Menlo-Regular"/>
              </a:rPr>
              <a:t>   </a:t>
            </a:r>
            <a:r>
              <a:rPr lang="en-US" sz="1200" dirty="0" err="1" smtClean="0">
                <a:solidFill>
                  <a:srgbClr val="BFBFBF"/>
                </a:solidFill>
                <a:latin typeface="Menlo-Regular"/>
              </a:rPr>
              <a:t>GrB_eWiseMult</a:t>
            </a:r>
            <a:r>
              <a:rPr lang="en-US" sz="1200" dirty="0">
                <a:solidFill>
                  <a:srgbClr val="BFBFBF"/>
                </a:solidFill>
                <a:latin typeface="Menlo-Regular"/>
              </a:rPr>
              <a:t>(&amp;</a:t>
            </a:r>
            <a:r>
              <a:rPr lang="en-US" sz="1200" dirty="0" err="1">
                <a:solidFill>
                  <a:srgbClr val="BFBFBF"/>
                </a:solidFill>
                <a:latin typeface="Menlo-Regular"/>
              </a:rPr>
              <a:t>w,sigmas</a:t>
            </a:r>
            <a:r>
              <a:rPr lang="en-US" sz="1200" dirty="0">
                <a:solidFill>
                  <a:srgbClr val="BFBFBF"/>
                </a:solidFill>
                <a:latin typeface="Menlo-Regular"/>
              </a:rPr>
              <a:t>[</a:t>
            </a:r>
            <a:r>
              <a:rPr lang="en-US" sz="1200" dirty="0" err="1">
                <a:solidFill>
                  <a:srgbClr val="BFBFBF"/>
                </a:solidFill>
                <a:latin typeface="Menlo-Regular"/>
              </a:rPr>
              <a:t>i</a:t>
            </a:r>
            <a:r>
              <a:rPr lang="en-US" sz="1200" dirty="0">
                <a:solidFill>
                  <a:srgbClr val="BFBFBF"/>
                </a:solidFill>
                <a:latin typeface="Menlo-Regular"/>
              </a:rPr>
              <a:t>],GrB_NULL,FP32Mul,bcu,nspinv,desc_r);       </a:t>
            </a:r>
            <a:endParaRPr lang="en-US" sz="1200" dirty="0" smtClean="0">
              <a:solidFill>
                <a:srgbClr val="BFBFBF"/>
              </a:solidFill>
              <a:latin typeface="Menlo-Regular"/>
            </a:endParaRPr>
          </a:p>
          <a:p>
            <a:r>
              <a:rPr lang="en-US" sz="1200" dirty="0" smtClean="0">
                <a:solidFill>
                  <a:srgbClr val="BFBFBF"/>
                </a:solidFill>
                <a:latin typeface="Menlo-Regular"/>
              </a:rPr>
              <a:t>    /</a:t>
            </a:r>
            <a:r>
              <a:rPr lang="en-US" sz="1200" dirty="0">
                <a:solidFill>
                  <a:srgbClr val="BFBFBF"/>
                </a:solidFill>
                <a:latin typeface="Menlo-Regular"/>
              </a:rPr>
              <a:t>/ w&lt;</a:t>
            </a:r>
            <a:r>
              <a:rPr lang="en-US" sz="1200" dirty="0" err="1">
                <a:solidFill>
                  <a:srgbClr val="BFBFBF"/>
                </a:solidFill>
                <a:latin typeface="Menlo-Regular"/>
              </a:rPr>
              <a:t>sigmas</a:t>
            </a:r>
            <a:r>
              <a:rPr lang="en-US" sz="1200" dirty="0">
                <a:solidFill>
                  <a:srgbClr val="BFBFBF"/>
                </a:solidFill>
                <a:latin typeface="Menlo-Regular"/>
              </a:rPr>
              <a:t>[</a:t>
            </a:r>
            <a:r>
              <a:rPr lang="en-US" sz="1200" dirty="0" err="1">
                <a:solidFill>
                  <a:srgbClr val="BFBFBF"/>
                </a:solidFill>
                <a:latin typeface="Menlo-Regular"/>
              </a:rPr>
              <a:t>i</a:t>
            </a:r>
            <a:r>
              <a:rPr lang="en-US" sz="1200" dirty="0">
                <a:solidFill>
                  <a:srgbClr val="BFBFBF"/>
                </a:solidFill>
                <a:latin typeface="Menlo-Regular"/>
              </a:rPr>
              <a:t>]&gt;=(1 ./ </a:t>
            </a:r>
            <a:r>
              <a:rPr lang="en-US" sz="1200" dirty="0" err="1">
                <a:solidFill>
                  <a:srgbClr val="BFBFBF"/>
                </a:solidFill>
                <a:latin typeface="Menlo-Regular"/>
              </a:rPr>
              <a:t>nsp</a:t>
            </a:r>
            <a:r>
              <a:rPr lang="en-US" sz="1200" dirty="0">
                <a:solidFill>
                  <a:srgbClr val="BFBFBF"/>
                </a:solidFill>
                <a:latin typeface="Menlo-Regular"/>
              </a:rPr>
              <a:t>).*</a:t>
            </a:r>
            <a:r>
              <a:rPr lang="en-US" sz="1200" dirty="0" err="1" smtClean="0">
                <a:solidFill>
                  <a:srgbClr val="BFBFBF"/>
                </a:solidFill>
                <a:latin typeface="Menlo-Regular"/>
              </a:rPr>
              <a:t>bcu</a:t>
            </a:r>
            <a:endParaRPr lang="en-US" sz="1200" dirty="0" smtClean="0">
              <a:solidFill>
                <a:srgbClr val="BFBFBF"/>
              </a:solidFill>
              <a:latin typeface="Menlo-Regular"/>
            </a:endParaRPr>
          </a:p>
          <a:p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200" dirty="0" smtClean="0">
                <a:solidFill>
                  <a:srgbClr val="008000"/>
                </a:solidFill>
                <a:latin typeface="Menlo-Regular"/>
              </a:rPr>
              <a:t>/</a:t>
            </a:r>
            <a:r>
              <a:rPr lang="en-US" sz="1200" dirty="0">
                <a:solidFill>
                  <a:srgbClr val="008000"/>
                </a:solidFill>
                <a:latin typeface="Menlo-Regular"/>
              </a:rPr>
              <a:t>/ add contributions by successors and mask with that BFS level's frontier</a:t>
            </a:r>
            <a:endParaRPr lang="en-US" sz="1200" dirty="0">
              <a:solidFill>
                <a:srgbClr val="000000"/>
              </a:solidFill>
              <a:latin typeface="Menlo-Regular"/>
            </a:endParaRPr>
          </a:p>
          <a:p>
            <a:r>
              <a:rPr lang="pl-PL" sz="12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pl-PL" sz="1200" dirty="0" err="1" smtClean="0">
                <a:solidFill>
                  <a:srgbClr val="000000"/>
                </a:solidFill>
                <a:latin typeface="Menlo-Regular"/>
              </a:rPr>
              <a:t>GrB_mxm</a:t>
            </a:r>
            <a:r>
              <a:rPr lang="pl-PL" sz="1200" dirty="0">
                <a:solidFill>
                  <a:srgbClr val="000000"/>
                </a:solidFill>
                <a:latin typeface="Menlo-Regular"/>
              </a:rPr>
              <a:t>(&amp;</a:t>
            </a:r>
            <a:r>
              <a:rPr lang="pl-PL" sz="1200" dirty="0" err="1">
                <a:solidFill>
                  <a:srgbClr val="000000"/>
                </a:solidFill>
                <a:latin typeface="Menlo-Regular"/>
              </a:rPr>
              <a:t>w,sigmas</a:t>
            </a:r>
            <a:r>
              <a:rPr lang="pl-PL" sz="1200" dirty="0">
                <a:solidFill>
                  <a:srgbClr val="000000"/>
                </a:solidFill>
                <a:latin typeface="Menlo-Regular"/>
              </a:rPr>
              <a:t>[i-1],GrB_NULL,FP32AddMul,A,w,desc_r);   </a:t>
            </a:r>
            <a:r>
              <a:rPr lang="pl-PL" sz="1200" dirty="0" smtClean="0">
                <a:solidFill>
                  <a:srgbClr val="008000"/>
                </a:solidFill>
                <a:latin typeface="Menlo-Regular"/>
              </a:rPr>
              <a:t>/</a:t>
            </a:r>
            <a:r>
              <a:rPr lang="pl-PL" sz="1200" dirty="0">
                <a:solidFill>
                  <a:srgbClr val="008000"/>
                </a:solidFill>
                <a:latin typeface="Menlo-Regular"/>
              </a:rPr>
              <a:t>/ w&lt;</a:t>
            </a:r>
            <a:r>
              <a:rPr lang="pl-PL" sz="1200" dirty="0" err="1">
                <a:solidFill>
                  <a:srgbClr val="008000"/>
                </a:solidFill>
                <a:latin typeface="Menlo-Regular"/>
              </a:rPr>
              <a:t>sigmas</a:t>
            </a:r>
            <a:r>
              <a:rPr lang="pl-PL" sz="1200" dirty="0">
                <a:solidFill>
                  <a:srgbClr val="008000"/>
                </a:solidFill>
                <a:latin typeface="Menlo-Regular"/>
              </a:rPr>
              <a:t>[i-1]&gt; = (A +.* w) </a:t>
            </a:r>
            <a:r>
              <a:rPr lang="pl-PL" sz="1200" dirty="0" smtClean="0">
                <a:solidFill>
                  <a:srgbClr val="008000"/>
                </a:solidFill>
                <a:latin typeface="Menlo-Regular"/>
              </a:rPr>
              <a:t>    </a:t>
            </a:r>
          </a:p>
          <a:p>
            <a:endParaRPr lang="pl-PL" sz="1200" dirty="0">
              <a:solidFill>
                <a:srgbClr val="008000"/>
              </a:solidFill>
              <a:latin typeface="Menlo-Regular"/>
            </a:endParaRPr>
          </a:p>
          <a:p>
            <a:r>
              <a:rPr lang="pl-PL" sz="1200" dirty="0" smtClean="0">
                <a:solidFill>
                  <a:srgbClr val="008000"/>
                </a:solidFill>
                <a:latin typeface="Menlo-Regular"/>
              </a:rPr>
              <a:t>    </a:t>
            </a:r>
            <a:r>
              <a:rPr lang="pl-PL" sz="1200" dirty="0" err="1" smtClean="0">
                <a:solidFill>
                  <a:srgbClr val="BFBFBF"/>
                </a:solidFill>
                <a:latin typeface="Menlo-Regular"/>
              </a:rPr>
              <a:t>GrB_eWiseMult</a:t>
            </a:r>
            <a:r>
              <a:rPr lang="pl-PL" sz="1200" dirty="0">
                <a:solidFill>
                  <a:srgbClr val="BFBFBF"/>
                </a:solidFill>
                <a:latin typeface="Menlo-Regular"/>
              </a:rPr>
              <a:t>(&amp;bcu,GrB_NULL,GrB_PLUS_FP32,FP32Mul,w,numsp,GrB_NULL);  </a:t>
            </a:r>
            <a:endParaRPr lang="pl-PL" sz="1200" dirty="0" smtClean="0">
              <a:solidFill>
                <a:srgbClr val="BFBFBF"/>
              </a:solidFill>
              <a:latin typeface="Menlo-Regular"/>
            </a:endParaRPr>
          </a:p>
          <a:p>
            <a:r>
              <a:rPr lang="pl-PL" sz="1200" dirty="0" smtClean="0">
                <a:solidFill>
                  <a:srgbClr val="BFBFBF"/>
                </a:solidFill>
                <a:latin typeface="Menlo-Regular"/>
              </a:rPr>
              <a:t>    /</a:t>
            </a:r>
            <a:r>
              <a:rPr lang="pl-PL" sz="1200" dirty="0">
                <a:solidFill>
                  <a:srgbClr val="BFBFBF"/>
                </a:solidFill>
                <a:latin typeface="Menlo-Regular"/>
              </a:rPr>
              <a:t>/ </a:t>
            </a:r>
            <a:r>
              <a:rPr lang="pl-PL" sz="1200" dirty="0" err="1">
                <a:solidFill>
                  <a:srgbClr val="BFBFBF"/>
                </a:solidFill>
                <a:latin typeface="Menlo-Regular"/>
              </a:rPr>
              <a:t>bcu</a:t>
            </a:r>
            <a:r>
              <a:rPr lang="pl-PL" sz="1200" dirty="0">
                <a:solidFill>
                  <a:srgbClr val="BFBFBF"/>
                </a:solidFill>
                <a:latin typeface="Menlo-Regular"/>
              </a:rPr>
              <a:t> += w .* </a:t>
            </a:r>
            <a:r>
              <a:rPr lang="pl-PL" sz="1200" dirty="0" err="1" smtClean="0">
                <a:solidFill>
                  <a:srgbClr val="BFBFBF"/>
                </a:solidFill>
                <a:latin typeface="Menlo-Regular"/>
              </a:rPr>
              <a:t>numsp</a:t>
            </a:r>
            <a:endParaRPr lang="pl-PL" sz="1200" dirty="0">
              <a:solidFill>
                <a:srgbClr val="BFBFBF"/>
              </a:solidFill>
              <a:latin typeface="Menlo-Regular"/>
            </a:endParaRPr>
          </a:p>
          <a:p>
            <a:r>
              <a:rPr lang="pl-PL" sz="1200" dirty="0">
                <a:solidFill>
                  <a:srgbClr val="BFBFBF"/>
                </a:solidFill>
                <a:latin typeface="Menlo-Regular"/>
              </a:rPr>
              <a:t>  }</a:t>
            </a:r>
          </a:p>
          <a:p>
            <a:r>
              <a:rPr lang="pl-PL" sz="1200" dirty="0">
                <a:solidFill>
                  <a:srgbClr val="BFBFBF"/>
                </a:solidFill>
                <a:latin typeface="Menlo-Regular"/>
              </a:rPr>
              <a:t>  // </a:t>
            </a:r>
            <a:r>
              <a:rPr lang="pl-PL" sz="1200" dirty="0" err="1">
                <a:solidFill>
                  <a:srgbClr val="BFBFBF"/>
                </a:solidFill>
                <a:latin typeface="Menlo-Regular"/>
              </a:rPr>
              <a:t>subtract</a:t>
            </a:r>
            <a:r>
              <a:rPr lang="pl-PL" sz="1200" dirty="0">
                <a:solidFill>
                  <a:srgbClr val="BFBFBF"/>
                </a:solidFill>
                <a:latin typeface="Menlo-Regular"/>
              </a:rPr>
              <a:t> "</a:t>
            </a:r>
            <a:r>
              <a:rPr lang="pl-PL" sz="1200" dirty="0" err="1">
                <a:solidFill>
                  <a:srgbClr val="BFBFBF"/>
                </a:solidFill>
                <a:latin typeface="Menlo-Regular"/>
              </a:rPr>
              <a:t>nsver</a:t>
            </a:r>
            <a:r>
              <a:rPr lang="pl-PL" sz="1200" dirty="0">
                <a:solidFill>
                  <a:srgbClr val="BFBFBF"/>
                </a:solidFill>
                <a:latin typeface="Menlo-Regular"/>
              </a:rPr>
              <a:t>" from </a:t>
            </a:r>
            <a:r>
              <a:rPr lang="pl-PL" sz="1200" dirty="0" err="1">
                <a:solidFill>
                  <a:srgbClr val="BFBFBF"/>
                </a:solidFill>
                <a:latin typeface="Menlo-Regular"/>
              </a:rPr>
              <a:t>every</a:t>
            </a:r>
            <a:r>
              <a:rPr lang="pl-PL" sz="1200" dirty="0">
                <a:solidFill>
                  <a:srgbClr val="BFBFBF"/>
                </a:solidFill>
                <a:latin typeface="Menlo-Regular"/>
              </a:rPr>
              <a:t> </a:t>
            </a:r>
            <a:r>
              <a:rPr lang="pl-PL" sz="1200" dirty="0" err="1">
                <a:solidFill>
                  <a:srgbClr val="BFBFBF"/>
                </a:solidFill>
                <a:latin typeface="Menlo-Regular"/>
              </a:rPr>
              <a:t>entry</a:t>
            </a:r>
            <a:r>
              <a:rPr lang="pl-PL" sz="1200" dirty="0">
                <a:solidFill>
                  <a:srgbClr val="BFBFBF"/>
                </a:solidFill>
                <a:latin typeface="Menlo-Regular"/>
              </a:rPr>
              <a:t> in delta (1 extra </a:t>
            </a:r>
            <a:r>
              <a:rPr lang="pl-PL" sz="1200" dirty="0" err="1">
                <a:solidFill>
                  <a:srgbClr val="BFBFBF"/>
                </a:solidFill>
                <a:latin typeface="Menlo-Regular"/>
              </a:rPr>
              <a:t>value</a:t>
            </a:r>
            <a:r>
              <a:rPr lang="pl-PL" sz="1200" dirty="0">
                <a:solidFill>
                  <a:srgbClr val="BFBFBF"/>
                </a:solidFill>
                <a:latin typeface="Menlo-Regular"/>
              </a:rPr>
              <a:t> per </a:t>
            </a:r>
            <a:r>
              <a:rPr lang="pl-PL" sz="1200" dirty="0" err="1">
                <a:solidFill>
                  <a:srgbClr val="BFBFBF"/>
                </a:solidFill>
                <a:latin typeface="Menlo-Regular"/>
              </a:rPr>
              <a:t>bcu</a:t>
            </a:r>
            <a:r>
              <a:rPr lang="pl-PL" sz="1200" dirty="0">
                <a:solidFill>
                  <a:srgbClr val="BFBFBF"/>
                </a:solidFill>
                <a:latin typeface="Menlo-Regular"/>
              </a:rPr>
              <a:t> element </a:t>
            </a:r>
            <a:r>
              <a:rPr lang="pl-PL" sz="1200" dirty="0" err="1">
                <a:solidFill>
                  <a:srgbClr val="BFBFBF"/>
                </a:solidFill>
                <a:latin typeface="Menlo-Regular"/>
              </a:rPr>
              <a:t>crept</a:t>
            </a:r>
            <a:r>
              <a:rPr lang="pl-PL" sz="1200" dirty="0">
                <a:solidFill>
                  <a:srgbClr val="BFBFBF"/>
                </a:solidFill>
                <a:latin typeface="Menlo-Regular"/>
              </a:rPr>
              <a:t> in)</a:t>
            </a:r>
          </a:p>
          <a:p>
            <a:r>
              <a:rPr lang="pl-PL" sz="1200" dirty="0">
                <a:solidFill>
                  <a:srgbClr val="BFBFBF"/>
                </a:solidFill>
                <a:latin typeface="Menlo-Regular"/>
              </a:rPr>
              <a:t>  </a:t>
            </a:r>
            <a:r>
              <a:rPr lang="pl-PL" sz="1200" dirty="0" err="1">
                <a:solidFill>
                  <a:srgbClr val="BFBFBF"/>
                </a:solidFill>
                <a:latin typeface="Menlo-Regular"/>
              </a:rPr>
              <a:t>GrB_assign</a:t>
            </a:r>
            <a:r>
              <a:rPr lang="pl-PL" sz="1200" dirty="0">
                <a:solidFill>
                  <a:srgbClr val="BFBFBF"/>
                </a:solidFill>
                <a:latin typeface="Menlo-Regular"/>
              </a:rPr>
              <a:t>(</a:t>
            </a:r>
            <a:r>
              <a:rPr lang="pl-PL" sz="1200" dirty="0" err="1">
                <a:solidFill>
                  <a:srgbClr val="BFBFBF"/>
                </a:solidFill>
                <a:latin typeface="Menlo-Regular"/>
              </a:rPr>
              <a:t>delta,GrB_NULL,GrB_NULL</a:t>
            </a:r>
            <a:r>
              <a:rPr lang="pl-PL" sz="1200" dirty="0">
                <a:solidFill>
                  <a:srgbClr val="BFBFBF"/>
                </a:solidFill>
                <a:latin typeface="Menlo-Regular"/>
              </a:rPr>
              <a:t>,-(</a:t>
            </a:r>
            <a:r>
              <a:rPr lang="pl-PL" sz="1200" dirty="0" err="1">
                <a:solidFill>
                  <a:srgbClr val="BFBFBF"/>
                </a:solidFill>
                <a:latin typeface="Menlo-Regular"/>
              </a:rPr>
              <a:t>float</a:t>
            </a:r>
            <a:r>
              <a:rPr lang="pl-PL" sz="1200" dirty="0">
                <a:solidFill>
                  <a:srgbClr val="BFBFBF"/>
                </a:solidFill>
                <a:latin typeface="Menlo-Regular"/>
              </a:rPr>
              <a:t>)</a:t>
            </a:r>
            <a:r>
              <a:rPr lang="pl-PL" sz="1200" dirty="0" err="1">
                <a:solidFill>
                  <a:srgbClr val="BFBFBF"/>
                </a:solidFill>
                <a:latin typeface="Menlo-Regular"/>
              </a:rPr>
              <a:t>nsver,GrB_ALL,n,GrB_NULL</a:t>
            </a:r>
            <a:r>
              <a:rPr lang="pl-PL" sz="1200" dirty="0">
                <a:solidFill>
                  <a:srgbClr val="BFBFBF"/>
                </a:solidFill>
                <a:latin typeface="Menlo-Regular"/>
              </a:rPr>
              <a:t>);   </a:t>
            </a:r>
            <a:r>
              <a:rPr lang="pl-PL" sz="1200" dirty="0" smtClean="0">
                <a:solidFill>
                  <a:srgbClr val="BFBFBF"/>
                </a:solidFill>
                <a:latin typeface="Menlo-Regular"/>
              </a:rPr>
              <a:t>/</a:t>
            </a:r>
            <a:r>
              <a:rPr lang="pl-PL" sz="1200" dirty="0">
                <a:solidFill>
                  <a:srgbClr val="BFBFBF"/>
                </a:solidFill>
                <a:latin typeface="Menlo-Regular"/>
              </a:rPr>
              <a:t>/ </a:t>
            </a:r>
            <a:r>
              <a:rPr lang="pl-PL" sz="1200" dirty="0" err="1">
                <a:solidFill>
                  <a:srgbClr val="BFBFBF"/>
                </a:solidFill>
                <a:latin typeface="Menlo-Regular"/>
              </a:rPr>
              <a:t>fill</a:t>
            </a:r>
            <a:r>
              <a:rPr lang="pl-PL" sz="1200" dirty="0">
                <a:solidFill>
                  <a:srgbClr val="BFBFBF"/>
                </a:solidFill>
                <a:latin typeface="Menlo-Regular"/>
              </a:rPr>
              <a:t> with -</a:t>
            </a:r>
            <a:r>
              <a:rPr lang="pl-PL" sz="1200" dirty="0" err="1">
                <a:solidFill>
                  <a:srgbClr val="BFBFBF"/>
                </a:solidFill>
                <a:latin typeface="Menlo-Regular"/>
              </a:rPr>
              <a:t>nsver</a:t>
            </a:r>
            <a:r>
              <a:rPr lang="pl-PL" sz="1200" dirty="0">
                <a:solidFill>
                  <a:srgbClr val="BFBFBF"/>
                </a:solidFill>
                <a:latin typeface="Menlo-Regular"/>
              </a:rPr>
              <a:t>   </a:t>
            </a:r>
          </a:p>
          <a:p>
            <a:r>
              <a:rPr lang="pl-PL" sz="1200" dirty="0">
                <a:solidFill>
                  <a:srgbClr val="BFBFBF"/>
                </a:solidFill>
                <a:latin typeface="Menlo-Regular"/>
              </a:rPr>
              <a:t>  </a:t>
            </a:r>
            <a:r>
              <a:rPr lang="pl-PL" sz="1200" dirty="0" err="1">
                <a:solidFill>
                  <a:srgbClr val="BFBFBF"/>
                </a:solidFill>
                <a:latin typeface="Menlo-Regular"/>
              </a:rPr>
              <a:t>GrB_reduce</a:t>
            </a:r>
            <a:r>
              <a:rPr lang="pl-PL" sz="1200" dirty="0">
                <a:solidFill>
                  <a:srgbClr val="BFBFBF"/>
                </a:solidFill>
                <a:latin typeface="Menlo-Regular"/>
              </a:rPr>
              <a:t>(delta,GrB_NULL,GrB_PLUS_FP32,GrB_PLUS_FP32,bcu,GrB_NULL);      </a:t>
            </a:r>
            <a:endParaRPr lang="pl-PL" sz="1200" dirty="0" smtClean="0">
              <a:solidFill>
                <a:srgbClr val="BFBFBF"/>
              </a:solidFill>
              <a:latin typeface="Menlo-Regular"/>
            </a:endParaRPr>
          </a:p>
          <a:p>
            <a:r>
              <a:rPr lang="pl-PL" sz="1200" dirty="0">
                <a:solidFill>
                  <a:srgbClr val="BFBFBF"/>
                </a:solidFill>
                <a:latin typeface="Menlo-Regular"/>
              </a:rPr>
              <a:t> </a:t>
            </a:r>
            <a:r>
              <a:rPr lang="pl-PL" sz="1200" dirty="0" smtClean="0">
                <a:solidFill>
                  <a:srgbClr val="BFBFBF"/>
                </a:solidFill>
                <a:latin typeface="Menlo-Regular"/>
              </a:rPr>
              <a:t> /</a:t>
            </a:r>
            <a:r>
              <a:rPr lang="pl-PL" sz="1200" dirty="0">
                <a:solidFill>
                  <a:srgbClr val="BFBFBF"/>
                </a:solidFill>
                <a:latin typeface="Menlo-Regular"/>
              </a:rPr>
              <a:t>/ </a:t>
            </a:r>
            <a:r>
              <a:rPr lang="pl-PL" sz="1200" dirty="0" err="1">
                <a:solidFill>
                  <a:srgbClr val="BFBFBF"/>
                </a:solidFill>
                <a:latin typeface="Menlo-Regular"/>
              </a:rPr>
              <a:t>add</a:t>
            </a:r>
            <a:r>
              <a:rPr lang="pl-PL" sz="1200" dirty="0">
                <a:solidFill>
                  <a:srgbClr val="BFBFBF"/>
                </a:solidFill>
                <a:latin typeface="Menlo-Regular"/>
              </a:rPr>
              <a:t> </a:t>
            </a:r>
            <a:r>
              <a:rPr lang="pl-PL" sz="1200" dirty="0" err="1">
                <a:solidFill>
                  <a:srgbClr val="BFBFBF"/>
                </a:solidFill>
                <a:latin typeface="Menlo-Regular"/>
              </a:rPr>
              <a:t>all</a:t>
            </a:r>
            <a:r>
              <a:rPr lang="pl-PL" sz="1200" dirty="0">
                <a:solidFill>
                  <a:srgbClr val="BFBFBF"/>
                </a:solidFill>
                <a:latin typeface="Menlo-Regular"/>
              </a:rPr>
              <a:t> </a:t>
            </a:r>
            <a:r>
              <a:rPr lang="pl-PL" sz="1200" dirty="0" err="1">
                <a:solidFill>
                  <a:srgbClr val="BFBFBF"/>
                </a:solidFill>
                <a:latin typeface="Menlo-Regular"/>
              </a:rPr>
              <a:t>updates</a:t>
            </a:r>
            <a:r>
              <a:rPr lang="pl-PL" sz="1200" dirty="0">
                <a:solidFill>
                  <a:srgbClr val="BFBFBF"/>
                </a:solidFill>
                <a:latin typeface="Menlo-Regular"/>
              </a:rPr>
              <a:t> to </a:t>
            </a:r>
            <a:r>
              <a:rPr lang="pl-PL" sz="1200" dirty="0" smtClean="0">
                <a:solidFill>
                  <a:srgbClr val="BFBFBF"/>
                </a:solidFill>
                <a:latin typeface="Menlo-Regular"/>
              </a:rPr>
              <a:t>–</a:t>
            </a:r>
            <a:r>
              <a:rPr lang="pl-PL" sz="1200" dirty="0" err="1" smtClean="0">
                <a:solidFill>
                  <a:srgbClr val="BFBFBF"/>
                </a:solidFill>
                <a:latin typeface="Menlo-Regular"/>
              </a:rPr>
              <a:t>nsver</a:t>
            </a:r>
            <a:endParaRPr lang="pl-PL" sz="1200" dirty="0" smtClean="0">
              <a:solidFill>
                <a:srgbClr val="BFBFBF"/>
              </a:solidFill>
              <a:latin typeface="Menlo-Regular"/>
            </a:endParaRPr>
          </a:p>
          <a:p>
            <a:endParaRPr lang="pl-PL" sz="1200" dirty="0">
              <a:solidFill>
                <a:srgbClr val="BFBFBF"/>
              </a:solidFill>
              <a:latin typeface="Menlo-Regular"/>
            </a:endParaRPr>
          </a:p>
          <a:p>
            <a:r>
              <a:rPr lang="pl-PL" sz="1200" dirty="0">
                <a:solidFill>
                  <a:srgbClr val="BFBFBF"/>
                </a:solidFill>
                <a:latin typeface="Menlo-Regular"/>
              </a:rPr>
              <a:t>  for(</a:t>
            </a:r>
            <a:r>
              <a:rPr lang="pl-PL" sz="1200" dirty="0" err="1">
                <a:solidFill>
                  <a:srgbClr val="BFBFBF"/>
                </a:solidFill>
                <a:latin typeface="Menlo-Regular"/>
              </a:rPr>
              <a:t>int</a:t>
            </a:r>
            <a:r>
              <a:rPr lang="pl-PL" sz="1200" dirty="0">
                <a:solidFill>
                  <a:srgbClr val="BFBFBF"/>
                </a:solidFill>
                <a:latin typeface="Menlo-Regular"/>
              </a:rPr>
              <a:t> i=0; i&lt;d; i++) { </a:t>
            </a:r>
            <a:r>
              <a:rPr lang="pl-PL" sz="1200" dirty="0" err="1">
                <a:solidFill>
                  <a:srgbClr val="BFBFBF"/>
                </a:solidFill>
                <a:latin typeface="Menlo-Regular"/>
              </a:rPr>
              <a:t>GrB_free</a:t>
            </a:r>
            <a:r>
              <a:rPr lang="pl-PL" sz="1200" dirty="0">
                <a:solidFill>
                  <a:srgbClr val="BFBFBF"/>
                </a:solidFill>
                <a:latin typeface="Menlo-Regular"/>
              </a:rPr>
              <a:t>(</a:t>
            </a:r>
            <a:r>
              <a:rPr lang="pl-PL" sz="1200" dirty="0" err="1">
                <a:solidFill>
                  <a:srgbClr val="BFBFBF"/>
                </a:solidFill>
                <a:latin typeface="Menlo-Regular"/>
              </a:rPr>
              <a:t>sigmas</a:t>
            </a:r>
            <a:r>
              <a:rPr lang="pl-PL" sz="1200" dirty="0">
                <a:solidFill>
                  <a:srgbClr val="BFBFBF"/>
                </a:solidFill>
                <a:latin typeface="Menlo-Regular"/>
              </a:rPr>
              <a:t>[i]); } </a:t>
            </a:r>
            <a:endParaRPr lang="pl-PL" sz="1200" dirty="0" smtClean="0">
              <a:solidFill>
                <a:srgbClr val="BFBFBF"/>
              </a:solidFill>
              <a:latin typeface="Menlo-Regular"/>
            </a:endParaRPr>
          </a:p>
          <a:p>
            <a:r>
              <a:rPr lang="pl-PL" sz="1200" dirty="0">
                <a:solidFill>
                  <a:srgbClr val="BFBFBF"/>
                </a:solidFill>
                <a:latin typeface="Menlo-Regular"/>
              </a:rPr>
              <a:t> </a:t>
            </a:r>
            <a:r>
              <a:rPr lang="pl-PL" sz="1200" dirty="0" smtClean="0">
                <a:solidFill>
                  <a:srgbClr val="BFBFBF"/>
                </a:solidFill>
                <a:latin typeface="Menlo-Regular"/>
              </a:rPr>
              <a:t> </a:t>
            </a:r>
            <a:r>
              <a:rPr lang="pl-PL" sz="1200" dirty="0" err="1" smtClean="0">
                <a:solidFill>
                  <a:srgbClr val="BFBFBF"/>
                </a:solidFill>
                <a:latin typeface="Menlo-Regular"/>
              </a:rPr>
              <a:t>free</a:t>
            </a:r>
            <a:r>
              <a:rPr lang="pl-PL" sz="1200" dirty="0">
                <a:solidFill>
                  <a:srgbClr val="BFBFBF"/>
                </a:solidFill>
                <a:latin typeface="Menlo-Regular"/>
              </a:rPr>
              <a:t>(</a:t>
            </a:r>
            <a:r>
              <a:rPr lang="pl-PL" sz="1200" dirty="0" err="1">
                <a:solidFill>
                  <a:srgbClr val="BFBFBF"/>
                </a:solidFill>
                <a:latin typeface="Menlo-Regular"/>
              </a:rPr>
              <a:t>sigmas</a:t>
            </a:r>
            <a:r>
              <a:rPr lang="pl-PL" sz="1200" dirty="0">
                <a:solidFill>
                  <a:srgbClr val="BFBFBF"/>
                </a:solidFill>
                <a:latin typeface="Menlo-Regular"/>
              </a:rPr>
              <a:t>);</a:t>
            </a:r>
          </a:p>
          <a:p>
            <a:r>
              <a:rPr lang="pl-PL" sz="1200" dirty="0">
                <a:solidFill>
                  <a:srgbClr val="BFBFBF"/>
                </a:solidFill>
                <a:latin typeface="Menlo-Regular"/>
              </a:rPr>
              <a:t>  </a:t>
            </a:r>
            <a:r>
              <a:rPr lang="pl-PL" sz="1200" dirty="0" err="1">
                <a:solidFill>
                  <a:srgbClr val="BFBFBF"/>
                </a:solidFill>
                <a:latin typeface="Menlo-Regular"/>
              </a:rPr>
              <a:t>GrB_free_all</a:t>
            </a:r>
            <a:r>
              <a:rPr lang="pl-PL" sz="1200" dirty="0">
                <a:solidFill>
                  <a:srgbClr val="BFBFBF"/>
                </a:solidFill>
                <a:latin typeface="Menlo-Regular"/>
              </a:rPr>
              <a:t>(</a:t>
            </a:r>
            <a:r>
              <a:rPr lang="pl-PL" sz="1200" dirty="0" err="1">
                <a:solidFill>
                  <a:srgbClr val="BFBFBF"/>
                </a:solidFill>
                <a:latin typeface="Menlo-Regular"/>
              </a:rPr>
              <a:t>frontier,numsp,nspinv,w,bcu,desc_tsr,desc_r</a:t>
            </a:r>
            <a:r>
              <a:rPr lang="pl-PL" sz="1200" dirty="0">
                <a:solidFill>
                  <a:srgbClr val="BFBFBF"/>
                </a:solidFill>
                <a:latin typeface="Menlo-Regular"/>
              </a:rPr>
              <a:t>);   </a:t>
            </a:r>
            <a:endParaRPr lang="pl-PL" sz="1200" dirty="0" smtClean="0">
              <a:solidFill>
                <a:srgbClr val="BFBFBF"/>
              </a:solidFill>
              <a:latin typeface="Menlo-Regular"/>
            </a:endParaRPr>
          </a:p>
          <a:p>
            <a:r>
              <a:rPr lang="pl-PL" sz="1200" dirty="0">
                <a:solidFill>
                  <a:srgbClr val="BFBFBF"/>
                </a:solidFill>
                <a:latin typeface="Menlo-Regular"/>
              </a:rPr>
              <a:t> </a:t>
            </a:r>
            <a:r>
              <a:rPr lang="pl-PL" sz="1200" dirty="0" smtClean="0">
                <a:solidFill>
                  <a:srgbClr val="BFBFBF"/>
                </a:solidFill>
                <a:latin typeface="Menlo-Regular"/>
              </a:rPr>
              <a:t> /</a:t>
            </a:r>
            <a:r>
              <a:rPr lang="pl-PL" sz="1200" dirty="0">
                <a:solidFill>
                  <a:srgbClr val="BFBFBF"/>
                </a:solidFill>
                <a:latin typeface="Menlo-Regular"/>
              </a:rPr>
              <a:t>/ macro </a:t>
            </a:r>
            <a:r>
              <a:rPr lang="pl-PL" sz="1200" dirty="0" err="1">
                <a:solidFill>
                  <a:srgbClr val="BFBFBF"/>
                </a:solidFill>
                <a:latin typeface="Menlo-Regular"/>
              </a:rPr>
              <a:t>that</a:t>
            </a:r>
            <a:r>
              <a:rPr lang="pl-PL" sz="1200" dirty="0">
                <a:solidFill>
                  <a:srgbClr val="BFBFBF"/>
                </a:solidFill>
                <a:latin typeface="Menlo-Regular"/>
              </a:rPr>
              <a:t> </a:t>
            </a:r>
            <a:r>
              <a:rPr lang="pl-PL" sz="1200" dirty="0" err="1">
                <a:solidFill>
                  <a:srgbClr val="BFBFBF"/>
                </a:solidFill>
                <a:latin typeface="Menlo-Regular"/>
              </a:rPr>
              <a:t>expands</a:t>
            </a:r>
            <a:r>
              <a:rPr lang="pl-PL" sz="1200" dirty="0">
                <a:solidFill>
                  <a:srgbClr val="BFBFBF"/>
                </a:solidFill>
                <a:latin typeface="Menlo-Regular"/>
              </a:rPr>
              <a:t> </a:t>
            </a:r>
            <a:r>
              <a:rPr lang="pl-PL" sz="1200" dirty="0" err="1">
                <a:solidFill>
                  <a:srgbClr val="BFBFBF"/>
                </a:solidFill>
                <a:latin typeface="Menlo-Regular"/>
              </a:rPr>
              <a:t>GrB_free</a:t>
            </a:r>
            <a:r>
              <a:rPr lang="pl-PL" sz="1200" dirty="0">
                <a:solidFill>
                  <a:srgbClr val="BFBFBF"/>
                </a:solidFill>
                <a:latin typeface="Menlo-Regular"/>
              </a:rPr>
              <a:t>() for </a:t>
            </a:r>
            <a:r>
              <a:rPr lang="pl-PL" sz="1200" dirty="0" err="1">
                <a:solidFill>
                  <a:srgbClr val="BFBFBF"/>
                </a:solidFill>
                <a:latin typeface="Menlo-Regular"/>
              </a:rPr>
              <a:t>each</a:t>
            </a:r>
            <a:r>
              <a:rPr lang="pl-PL" sz="1200" dirty="0">
                <a:solidFill>
                  <a:srgbClr val="BFBFBF"/>
                </a:solidFill>
                <a:latin typeface="Menlo-Regular"/>
              </a:rPr>
              <a:t> </a:t>
            </a:r>
            <a:r>
              <a:rPr lang="pl-PL" sz="1200" dirty="0" err="1">
                <a:solidFill>
                  <a:srgbClr val="BFBFBF"/>
                </a:solidFill>
                <a:latin typeface="Menlo-Regular"/>
              </a:rPr>
              <a:t>parameter</a:t>
            </a:r>
            <a:endParaRPr lang="pl-PL" sz="1200" dirty="0">
              <a:solidFill>
                <a:srgbClr val="BFBFBF"/>
              </a:solidFill>
              <a:latin typeface="Menlo-Regular"/>
            </a:endParaRPr>
          </a:p>
          <a:p>
            <a:r>
              <a:rPr lang="pl-PL" sz="1200" dirty="0">
                <a:solidFill>
                  <a:srgbClr val="BFBFBF"/>
                </a:solidFill>
                <a:latin typeface="Menlo-Regular"/>
              </a:rPr>
              <a:t>  </a:t>
            </a:r>
            <a:r>
              <a:rPr lang="pl-PL" sz="1200" dirty="0" err="1">
                <a:solidFill>
                  <a:srgbClr val="BFBFBF"/>
                </a:solidFill>
                <a:latin typeface="Menlo-Regular"/>
              </a:rPr>
              <a:t>GrB_free_all</a:t>
            </a:r>
            <a:r>
              <a:rPr lang="pl-PL" sz="1200" dirty="0">
                <a:solidFill>
                  <a:srgbClr val="BFBFBF"/>
                </a:solidFill>
                <a:latin typeface="Menlo-Regular"/>
              </a:rPr>
              <a:t>(Int32AddMul,Int32Add,FP32AddMul,FP32Add,FP32Mul);</a:t>
            </a:r>
          </a:p>
          <a:p>
            <a:r>
              <a:rPr lang="pl-PL" sz="1200" dirty="0">
                <a:solidFill>
                  <a:srgbClr val="BFBFBF"/>
                </a:solidFill>
                <a:latin typeface="Menlo-Regular"/>
              </a:rPr>
              <a:t>  return </a:t>
            </a:r>
            <a:r>
              <a:rPr lang="pl-PL" sz="1200" dirty="0" err="1">
                <a:solidFill>
                  <a:srgbClr val="BFBFBF"/>
                </a:solidFill>
                <a:latin typeface="Menlo-Regular"/>
              </a:rPr>
              <a:t>GrB_SUCCESS</a:t>
            </a:r>
            <a:r>
              <a:rPr lang="pl-PL" sz="1200" dirty="0">
                <a:solidFill>
                  <a:srgbClr val="BFBFBF"/>
                </a:solidFill>
                <a:latin typeface="Menlo-Regular"/>
              </a:rPr>
              <a:t>;</a:t>
            </a:r>
          </a:p>
          <a:p>
            <a:r>
              <a:rPr lang="en-US" sz="1200" b="1" dirty="0">
                <a:solidFill>
                  <a:srgbClr val="BFBFBF"/>
                </a:solidFill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746250" y="3879849"/>
            <a:ext cx="7127400" cy="2060833"/>
          </a:xfrm>
          <a:prstGeom prst="rect">
            <a:avLst/>
          </a:prstGeom>
          <a:solidFill>
            <a:srgbClr val="35446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/>
              <a:buChar char="•"/>
            </a:pPr>
            <a:r>
              <a:rPr lang="en-US" dirty="0"/>
              <a:t>The </a:t>
            </a:r>
            <a:r>
              <a:rPr lang="en-US" dirty="0" err="1"/>
              <a:t>GrB_mxm</a:t>
            </a:r>
            <a:r>
              <a:rPr lang="en-US" dirty="0"/>
              <a:t> call </a:t>
            </a:r>
            <a:r>
              <a:rPr lang="en-US" dirty="0" smtClean="0"/>
              <a:t>discovers </a:t>
            </a:r>
            <a:r>
              <a:rPr lang="en-US" i="1" dirty="0"/>
              <a:t>predecessors </a:t>
            </a:r>
            <a:r>
              <a:rPr lang="en-US" dirty="0"/>
              <a:t>(as opposed to successors in the forward sweep) by its use of the descriptor </a:t>
            </a:r>
            <a:r>
              <a:rPr lang="en-US" dirty="0" err="1"/>
              <a:t>desc_r</a:t>
            </a:r>
            <a:r>
              <a:rPr lang="en-US" dirty="0"/>
              <a:t> </a:t>
            </a:r>
            <a:r>
              <a:rPr lang="en-US" dirty="0" smtClean="0"/>
              <a:t>that </a:t>
            </a:r>
            <a:r>
              <a:rPr lang="en-US" dirty="0"/>
              <a:t>uses the adjacency matrix (as opposed to its transpose).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</a:t>
            </a:r>
            <a:r>
              <a:rPr lang="en-US" dirty="0"/>
              <a:t>algorithm assures that the BC contributions are transferred only to direct parents on the BFS tree by passing the previous level of BFS tree (sigma[i-1]) as a mask to </a:t>
            </a:r>
            <a:r>
              <a:rPr lang="en-US" dirty="0" err="1"/>
              <a:t>GrB_mxm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5758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9144000" cy="129480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6" name="Rectangle 10"/>
          <p:cNvSpPr txBox="1">
            <a:spLocks noChangeArrowheads="1"/>
          </p:cNvSpPr>
          <p:nvPr/>
        </p:nvSpPr>
        <p:spPr bwMode="auto">
          <a:xfrm>
            <a:off x="85250" y="-38285"/>
            <a:ext cx="8788400" cy="6470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228600" tIns="228600" rIns="228600" bIns="228600" numCol="1" anchor="t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algn="l" eaLnBrk="0" hangingPunct="0">
              <a:buFontTx/>
              <a:buNone/>
            </a:pPr>
            <a:r>
              <a:rPr lang="en-US" sz="2800" b="0" dirty="0" smtClean="0">
                <a:solidFill>
                  <a:srgbClr val="FFFF00"/>
                </a:solidFill>
              </a:rPr>
              <a:t>Important Concepts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952" y="1264384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506" y="1318431"/>
            <a:ext cx="8412542" cy="3093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spcBef>
                <a:spcPts val="300"/>
              </a:spcBef>
              <a:buFont typeface="Arial"/>
              <a:buChar char="•"/>
            </a:pPr>
            <a:r>
              <a:rPr lang="en-US" dirty="0" smtClean="0"/>
              <a:t>Masks </a:t>
            </a:r>
            <a:r>
              <a:rPr lang="en-US" dirty="0"/>
              <a:t>a</a:t>
            </a:r>
            <a:r>
              <a:rPr lang="en-US" b="0" dirty="0" smtClean="0"/>
              <a:t>voids computation and materialization of intermediate objects. </a:t>
            </a:r>
          </a:p>
          <a:p>
            <a:pPr marL="285750" indent="-285750" algn="l">
              <a:spcBef>
                <a:spcPts val="300"/>
              </a:spcBef>
              <a:buFont typeface="Arial"/>
              <a:buChar char="•"/>
            </a:pPr>
            <a:r>
              <a:rPr lang="en-US" b="0" dirty="0" smtClean="0"/>
              <a:t>The BC example shows how we both expand the current frontier and prune the previously discovered vertices via a single call to </a:t>
            </a:r>
            <a:r>
              <a:rPr lang="en-US" dirty="0" err="1" smtClean="0"/>
              <a:t>mxm</a:t>
            </a:r>
            <a:r>
              <a:rPr lang="en-US" dirty="0" smtClean="0"/>
              <a:t> (or </a:t>
            </a:r>
            <a:r>
              <a:rPr lang="en-US" dirty="0" err="1" smtClean="0"/>
              <a:t>v</a:t>
            </a:r>
            <a:r>
              <a:rPr lang="en-US" b="0" dirty="0" err="1" smtClean="0"/>
              <a:t>xm</a:t>
            </a:r>
            <a:r>
              <a:rPr lang="en-US" b="0" dirty="0" smtClean="0"/>
              <a:t>) using masks.</a:t>
            </a:r>
          </a:p>
          <a:p>
            <a:pPr marL="285750" indent="-285750" algn="l">
              <a:spcBef>
                <a:spcPts val="300"/>
              </a:spcBef>
              <a:buFont typeface="Arial"/>
              <a:buChar char="•"/>
            </a:pPr>
            <a:r>
              <a:rPr lang="en-US" dirty="0" smtClean="0"/>
              <a:t>All masks are “write” masks (i.e. they apply to the output as opposed to any intermediate product). </a:t>
            </a:r>
          </a:p>
          <a:p>
            <a:pPr marL="285750" indent="-285750" algn="l">
              <a:spcBef>
                <a:spcPts val="300"/>
              </a:spcBef>
              <a:buFont typeface="Arial"/>
              <a:buChar char="•"/>
            </a:pPr>
            <a:r>
              <a:rPr lang="en-US" dirty="0" smtClean="0"/>
              <a:t>Any object (not just Boolean) can be passed as a mask</a:t>
            </a:r>
          </a:p>
          <a:p>
            <a:pPr marL="285750" indent="-285750" algn="l">
              <a:spcBef>
                <a:spcPts val="300"/>
              </a:spcBef>
              <a:buFont typeface="Arial"/>
              <a:buChar char="•"/>
            </a:pPr>
            <a:r>
              <a:rPr lang="en-US" dirty="0"/>
              <a:t>C</a:t>
            </a:r>
            <a:r>
              <a:rPr lang="en-US" dirty="0" smtClean="0"/>
              <a:t>heck the spec for the intricate semantics of mixing masks and accumulators). </a:t>
            </a:r>
            <a:endParaRPr lang="en-US" b="0" dirty="0" smtClean="0"/>
          </a:p>
          <a:p>
            <a:pPr marL="285750" indent="-285750" algn="l">
              <a:spcBef>
                <a:spcPts val="300"/>
              </a:spcBef>
              <a:buFont typeface="Arial"/>
              <a:buChar char="•"/>
            </a:pPr>
            <a:r>
              <a:rPr lang="en-US" dirty="0" err="1" smtClean="0"/>
              <a:t>Sparsity</a:t>
            </a:r>
            <a:r>
              <a:rPr lang="en-US" dirty="0" smtClean="0"/>
              <a:t> of matrix/vector objects are not declarative (runtime determines storage)</a:t>
            </a:r>
          </a:p>
          <a:p>
            <a:pPr marL="285750" indent="-285750" algn="l">
              <a:spcBef>
                <a:spcPts val="300"/>
              </a:spcBef>
              <a:buFont typeface="Arial"/>
              <a:buChar char="•"/>
            </a:pPr>
            <a:r>
              <a:rPr lang="en-US" b="0" dirty="0" smtClean="0"/>
              <a:t>Mixed-type arithmetic is achieved via either by the user specified semirings or by relying on the type casting abilities of the underlying language.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6506" y="4515278"/>
            <a:ext cx="7913511" cy="203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2400" dirty="0" smtClean="0"/>
              <a:t>Common </a:t>
            </a:r>
            <a:r>
              <a:rPr lang="en-US" sz="2400" dirty="0"/>
              <a:t>e</a:t>
            </a:r>
            <a:r>
              <a:rPr lang="en-US" sz="2400" dirty="0" smtClean="0"/>
              <a:t>lements in </a:t>
            </a:r>
            <a:r>
              <a:rPr lang="en-US" sz="2400" dirty="0"/>
              <a:t>f</a:t>
            </a:r>
            <a:r>
              <a:rPr lang="en-US" sz="2400" dirty="0" smtClean="0"/>
              <a:t>unction calls:</a:t>
            </a:r>
          </a:p>
          <a:p>
            <a:pPr marL="342900" indent="-3429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dirty="0" err="1" smtClean="0"/>
              <a:t>GrB</a:t>
            </a:r>
            <a:r>
              <a:rPr lang="en-US" b="0" dirty="0" smtClean="0"/>
              <a:t>_ “namespace”</a:t>
            </a:r>
          </a:p>
          <a:p>
            <a:pPr marL="342900" indent="-3429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dirty="0" smtClean="0"/>
              <a:t>Destination </a:t>
            </a:r>
            <a:r>
              <a:rPr lang="en-US" dirty="0" smtClean="0"/>
              <a:t>object </a:t>
            </a:r>
            <a:r>
              <a:rPr lang="en-US" b="0" dirty="0" smtClean="0"/>
              <a:t>is the first parameter</a:t>
            </a:r>
          </a:p>
          <a:p>
            <a:pPr marL="342900" indent="-3429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dirty="0" smtClean="0"/>
              <a:t>Mask matrix and accumulation function are next (if supported)</a:t>
            </a:r>
          </a:p>
          <a:p>
            <a:pPr marL="800100" lvl="1" indent="-3429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b="0" dirty="0" smtClean="0"/>
              <a:t>Pass </a:t>
            </a:r>
            <a:r>
              <a:rPr lang="en-US" sz="1800" b="0" dirty="0" err="1" smtClean="0"/>
              <a:t>GrB_NULL</a:t>
            </a:r>
            <a:r>
              <a:rPr lang="en-US" sz="1800" b="0" dirty="0" smtClean="0"/>
              <a:t> if not needed.</a:t>
            </a:r>
          </a:p>
          <a:p>
            <a:pPr marL="342900" indent="-3429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dirty="0" smtClean="0"/>
              <a:t>Descriptor is optional and is always last (</a:t>
            </a:r>
            <a:r>
              <a:rPr lang="en-US" b="0" dirty="0" smtClean="0">
                <a:solidFill>
                  <a:srgbClr val="FF0000"/>
                </a:solidFill>
              </a:rPr>
              <a:t>or use </a:t>
            </a:r>
            <a:r>
              <a:rPr lang="en-US" b="0" dirty="0" err="1" smtClean="0">
                <a:solidFill>
                  <a:srgbClr val="FF0000"/>
                </a:solidFill>
              </a:rPr>
              <a:t>GrB_NULL</a:t>
            </a:r>
            <a:r>
              <a:rPr lang="en-US" b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997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9144000" cy="129480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6" name="Rectangle 10"/>
          <p:cNvSpPr txBox="1">
            <a:spLocks noChangeArrowheads="1"/>
          </p:cNvSpPr>
          <p:nvPr/>
        </p:nvSpPr>
        <p:spPr bwMode="auto">
          <a:xfrm>
            <a:off x="85250" y="-38285"/>
            <a:ext cx="8788400" cy="6470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228600" tIns="228600" rIns="228600" bIns="228600" numCol="1" anchor="t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algn="l" eaLnBrk="0" hangingPunct="0">
              <a:buFontTx/>
              <a:buNone/>
            </a:pPr>
            <a:r>
              <a:rPr lang="en-US" sz="2800" b="0" dirty="0" smtClean="0">
                <a:solidFill>
                  <a:srgbClr val="FFFF00"/>
                </a:solidFill>
              </a:rPr>
              <a:t>Important Concepts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952" y="1264384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1905" y="1318431"/>
            <a:ext cx="8805014" cy="5347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lang="en-US" dirty="0" smtClean="0"/>
              <a:t>All objects are opaque</a:t>
            </a:r>
            <a:r>
              <a:rPr lang="en-US" b="0" dirty="0" smtClean="0"/>
              <a:t>. But: </a:t>
            </a:r>
            <a:r>
              <a:rPr lang="en-US" dirty="0"/>
              <a:t>o</a:t>
            </a:r>
            <a:r>
              <a:rPr lang="en-US" dirty="0" smtClean="0"/>
              <a:t>paque ≠ undefined </a:t>
            </a:r>
            <a:endParaRPr lang="en-US" b="0" dirty="0" smtClean="0"/>
          </a:p>
          <a:p>
            <a:pPr marL="285750" indent="-285750" algn="l">
              <a:spcBef>
                <a:spcPts val="300"/>
              </a:spcBef>
              <a:buFont typeface="Arial"/>
              <a:buChar char="•"/>
            </a:pPr>
            <a:r>
              <a:rPr lang="en-US" dirty="0" smtClean="0"/>
              <a:t>i.e. opaque objects need to be “defined” by the implementation</a:t>
            </a:r>
            <a:endParaRPr lang="en-US" b="0" dirty="0"/>
          </a:p>
          <a:p>
            <a:pPr algn="l">
              <a:spcBef>
                <a:spcPts val="900"/>
              </a:spcBef>
            </a:pPr>
            <a:r>
              <a:rPr lang="en-US" b="1" dirty="0" smtClean="0"/>
              <a:t>Supported execution models: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lang="en-US" b="1" dirty="0" smtClean="0"/>
              <a:t>blocking: </a:t>
            </a:r>
            <a:r>
              <a:rPr lang="en-US" dirty="0"/>
              <a:t>E</a:t>
            </a:r>
            <a:r>
              <a:rPr lang="en-US" b="0" dirty="0" smtClean="0"/>
              <a:t>ach method in a sequence completes the </a:t>
            </a:r>
            <a:r>
              <a:rPr lang="en-US" b="0" dirty="0" err="1" smtClean="0"/>
              <a:t>GraphBLAS</a:t>
            </a:r>
            <a:r>
              <a:rPr lang="en-US" b="0" dirty="0" smtClean="0"/>
              <a:t> operation defined by the method before proceeding to the next statement in program order. Output  </a:t>
            </a:r>
            <a:r>
              <a:rPr lang="en-US" b="0" dirty="0" err="1" smtClean="0"/>
              <a:t>GraphBLAS</a:t>
            </a:r>
            <a:r>
              <a:rPr lang="en-US" b="0" dirty="0" smtClean="0"/>
              <a:t> objects defined by a method are stored in memory and are available to other C functions after each method returns. 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lang="en-US" b="1" dirty="0" err="1" smtClean="0"/>
              <a:t>nonblocking</a:t>
            </a:r>
            <a:r>
              <a:rPr lang="en-US" b="1" dirty="0" smtClean="0"/>
              <a:t>: </a:t>
            </a:r>
            <a:r>
              <a:rPr lang="en-US" dirty="0"/>
              <a:t>E</a:t>
            </a:r>
            <a:r>
              <a:rPr lang="en-US" b="0" dirty="0" smtClean="0"/>
              <a:t>ach method may return once the input arguments have been inspected and verified to define a well formed </a:t>
            </a:r>
            <a:r>
              <a:rPr lang="en-US" b="0" dirty="0" err="1" smtClean="0"/>
              <a:t>GraphBLAS</a:t>
            </a:r>
            <a:r>
              <a:rPr lang="en-US" b="0" dirty="0" smtClean="0"/>
              <a:t> operation. The </a:t>
            </a:r>
            <a:r>
              <a:rPr lang="en-US" b="0" dirty="0" err="1" smtClean="0"/>
              <a:t>GraphBLAS</a:t>
            </a:r>
            <a:r>
              <a:rPr lang="en-US" b="0" dirty="0" smtClean="0"/>
              <a:t> operation and the state of any </a:t>
            </a:r>
            <a:r>
              <a:rPr lang="en-US" b="0" dirty="0" err="1" smtClean="0"/>
              <a:t>GraphBLAS</a:t>
            </a:r>
            <a:r>
              <a:rPr lang="en-US" b="0" dirty="0" smtClean="0"/>
              <a:t> objects are undefined when a method returns until the terminating method in the sequence returns. 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endParaRPr lang="en-US" dirty="0"/>
          </a:p>
          <a:p>
            <a:r>
              <a:rPr lang="en-US" dirty="0" err="1"/>
              <a:t>Nonblocking</a:t>
            </a:r>
            <a:r>
              <a:rPr lang="en-US" dirty="0"/>
              <a:t> mode allows for any execution strategy that satisfies the mathematical definition of </a:t>
            </a:r>
            <a:r>
              <a:rPr lang="en-US" dirty="0" smtClean="0"/>
              <a:t>the </a:t>
            </a:r>
            <a:r>
              <a:rPr lang="en-US" dirty="0"/>
              <a:t>sequence. The methods can be placed into a queue and deferred. They can be chained together </a:t>
            </a:r>
            <a:r>
              <a:rPr lang="en-US" dirty="0" smtClean="0"/>
              <a:t>and </a:t>
            </a:r>
            <a:r>
              <a:rPr lang="en-US" dirty="0"/>
              <a:t>fused (e.g. replacing a chained pair of matrix products with a matrix triple product). Lazy </a:t>
            </a:r>
            <a:r>
              <a:rPr lang="en-US" dirty="0" smtClean="0"/>
              <a:t>evaluation</a:t>
            </a:r>
            <a:r>
              <a:rPr lang="en-US" dirty="0"/>
              <a:t>, greedy evaluation or asynchronous execution are all valid as long as the final result </a:t>
            </a:r>
            <a:r>
              <a:rPr lang="en-US" dirty="0" smtClean="0"/>
              <a:t>agrees </a:t>
            </a:r>
            <a:r>
              <a:rPr lang="en-US" dirty="0"/>
              <a:t>with the mathematical definition provided by the sequence of </a:t>
            </a:r>
            <a:r>
              <a:rPr lang="en-US" dirty="0" err="1"/>
              <a:t>GraphBLAS</a:t>
            </a:r>
            <a:r>
              <a:rPr lang="en-US" dirty="0"/>
              <a:t> method calls </a:t>
            </a:r>
            <a:r>
              <a:rPr lang="en-US" dirty="0" smtClean="0"/>
              <a:t>appearing </a:t>
            </a:r>
            <a:r>
              <a:rPr lang="en-US" dirty="0"/>
              <a:t>in program order. 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251072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5" name="Oval 3"/>
          <p:cNvSpPr>
            <a:spLocks noChangeAspect="1" noChangeArrowheads="1"/>
          </p:cNvSpPr>
          <p:nvPr/>
        </p:nvSpPr>
        <p:spPr bwMode="auto">
          <a:xfrm>
            <a:off x="4194175" y="1946275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448516" name="Rectangle 4"/>
          <p:cNvSpPr>
            <a:spLocks noChangeAspect="1" noChangeArrowheads="1"/>
          </p:cNvSpPr>
          <p:nvPr/>
        </p:nvSpPr>
        <p:spPr bwMode="auto">
          <a:xfrm>
            <a:off x="4129088" y="1227138"/>
            <a:ext cx="258762" cy="223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448517" name="Oval 5"/>
          <p:cNvSpPr>
            <a:spLocks noChangeAspect="1" noChangeArrowheads="1"/>
          </p:cNvSpPr>
          <p:nvPr/>
        </p:nvSpPr>
        <p:spPr bwMode="auto">
          <a:xfrm>
            <a:off x="4194175" y="2928938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448518" name="Oval 6"/>
          <p:cNvSpPr>
            <a:spLocks noChangeAspect="1" noChangeArrowheads="1"/>
          </p:cNvSpPr>
          <p:nvPr/>
        </p:nvSpPr>
        <p:spPr bwMode="auto">
          <a:xfrm>
            <a:off x="4194175" y="1292225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448519" name="Oval 7"/>
          <p:cNvSpPr>
            <a:spLocks noChangeAspect="1" noChangeArrowheads="1"/>
          </p:cNvSpPr>
          <p:nvPr/>
        </p:nvSpPr>
        <p:spPr bwMode="auto">
          <a:xfrm>
            <a:off x="4194175" y="1619250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448520" name="Oval 8"/>
          <p:cNvSpPr>
            <a:spLocks noChangeAspect="1" noChangeArrowheads="1"/>
          </p:cNvSpPr>
          <p:nvPr/>
        </p:nvSpPr>
        <p:spPr bwMode="auto">
          <a:xfrm>
            <a:off x="4194175" y="2274888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448521" name="Oval 9"/>
          <p:cNvSpPr>
            <a:spLocks noChangeAspect="1" noChangeArrowheads="1"/>
          </p:cNvSpPr>
          <p:nvPr/>
        </p:nvSpPr>
        <p:spPr bwMode="auto">
          <a:xfrm>
            <a:off x="4194175" y="2601913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448522" name="Oval 10"/>
          <p:cNvSpPr>
            <a:spLocks noChangeAspect="1" noChangeArrowheads="1"/>
          </p:cNvSpPr>
          <p:nvPr/>
        </p:nvSpPr>
        <p:spPr bwMode="auto">
          <a:xfrm>
            <a:off x="4194175" y="3257550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grpSp>
        <p:nvGrpSpPr>
          <p:cNvPr id="27657" name="Group 235"/>
          <p:cNvGrpSpPr>
            <a:grpSpLocks/>
          </p:cNvGrpSpPr>
          <p:nvPr/>
        </p:nvGrpSpPr>
        <p:grpSpPr bwMode="auto">
          <a:xfrm>
            <a:off x="3136900" y="1349375"/>
            <a:ext cx="258763" cy="2233613"/>
            <a:chOff x="1976" y="773"/>
            <a:chExt cx="163" cy="1407"/>
          </a:xfrm>
        </p:grpSpPr>
        <p:sp>
          <p:nvSpPr>
            <p:cNvPr id="448523" name="Rectangle 11"/>
            <p:cNvSpPr>
              <a:spLocks noChangeAspect="1" noChangeArrowheads="1"/>
            </p:cNvSpPr>
            <p:nvPr/>
          </p:nvSpPr>
          <p:spPr bwMode="auto">
            <a:xfrm>
              <a:off x="1976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527" name="Oval 15"/>
            <p:cNvSpPr>
              <a:spLocks noChangeAspect="1" noChangeArrowheads="1"/>
            </p:cNvSpPr>
            <p:nvPr/>
          </p:nvSpPr>
          <p:spPr bwMode="auto">
            <a:xfrm>
              <a:off x="2017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528" name="Oval 16"/>
            <p:cNvSpPr>
              <a:spLocks noChangeAspect="1" noChangeArrowheads="1"/>
            </p:cNvSpPr>
            <p:nvPr/>
          </p:nvSpPr>
          <p:spPr bwMode="auto">
            <a:xfrm>
              <a:off x="2017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529" name="Oval 17"/>
            <p:cNvSpPr>
              <a:spLocks noChangeAspect="1" noChangeArrowheads="1"/>
            </p:cNvSpPr>
            <p:nvPr/>
          </p:nvSpPr>
          <p:spPr bwMode="auto">
            <a:xfrm>
              <a:off x="2017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530" name="Oval 18"/>
            <p:cNvSpPr>
              <a:spLocks noChangeAspect="1" noChangeArrowheads="1"/>
            </p:cNvSpPr>
            <p:nvPr/>
          </p:nvSpPr>
          <p:spPr bwMode="auto">
            <a:xfrm>
              <a:off x="2017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531" name="Oval 19"/>
            <p:cNvSpPr>
              <a:spLocks noChangeAspect="1" noChangeArrowheads="1"/>
            </p:cNvSpPr>
            <p:nvPr/>
          </p:nvSpPr>
          <p:spPr bwMode="auto">
            <a:xfrm>
              <a:off x="2017" y="1433"/>
              <a:ext cx="86" cy="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532" name="Oval 20"/>
            <p:cNvSpPr>
              <a:spLocks noChangeAspect="1" noChangeArrowheads="1"/>
            </p:cNvSpPr>
            <p:nvPr/>
          </p:nvSpPr>
          <p:spPr bwMode="auto">
            <a:xfrm>
              <a:off x="2017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533" name="Oval 21"/>
            <p:cNvSpPr>
              <a:spLocks noChangeAspect="1" noChangeArrowheads="1"/>
            </p:cNvSpPr>
            <p:nvPr/>
          </p:nvSpPr>
          <p:spPr bwMode="auto">
            <a:xfrm>
              <a:off x="2017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</p:grpSp>
      <p:grpSp>
        <p:nvGrpSpPr>
          <p:cNvPr id="27658" name="Group 254"/>
          <p:cNvGrpSpPr>
            <a:grpSpLocks/>
          </p:cNvGrpSpPr>
          <p:nvPr/>
        </p:nvGrpSpPr>
        <p:grpSpPr bwMode="auto">
          <a:xfrm>
            <a:off x="685800" y="1349375"/>
            <a:ext cx="2230438" cy="2233613"/>
            <a:chOff x="432" y="773"/>
            <a:chExt cx="1405" cy="1407"/>
          </a:xfrm>
        </p:grpSpPr>
        <p:sp>
          <p:nvSpPr>
            <p:cNvPr id="448586" name="Oval 74"/>
            <p:cNvSpPr>
              <a:spLocks noChangeAspect="1" noChangeArrowheads="1"/>
            </p:cNvSpPr>
            <p:nvPr/>
          </p:nvSpPr>
          <p:spPr bwMode="auto">
            <a:xfrm>
              <a:off x="473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587" name="Rectangle 75"/>
            <p:cNvSpPr>
              <a:spLocks noChangeAspect="1" noChangeArrowheads="1"/>
            </p:cNvSpPr>
            <p:nvPr/>
          </p:nvSpPr>
          <p:spPr bwMode="auto">
            <a:xfrm>
              <a:off x="432" y="773"/>
              <a:ext cx="1405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588" name="Oval 76"/>
            <p:cNvSpPr>
              <a:spLocks noChangeAspect="1" noChangeArrowheads="1"/>
            </p:cNvSpPr>
            <p:nvPr/>
          </p:nvSpPr>
          <p:spPr bwMode="auto">
            <a:xfrm>
              <a:off x="473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589" name="Oval 77"/>
            <p:cNvSpPr>
              <a:spLocks noChangeAspect="1" noChangeArrowheads="1"/>
            </p:cNvSpPr>
            <p:nvPr/>
          </p:nvSpPr>
          <p:spPr bwMode="auto">
            <a:xfrm>
              <a:off x="679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590" name="Oval 78"/>
            <p:cNvSpPr>
              <a:spLocks noChangeAspect="1" noChangeArrowheads="1"/>
            </p:cNvSpPr>
            <p:nvPr/>
          </p:nvSpPr>
          <p:spPr bwMode="auto">
            <a:xfrm>
              <a:off x="885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591" name="Oval 79"/>
            <p:cNvSpPr>
              <a:spLocks noChangeAspect="1" noChangeArrowheads="1"/>
            </p:cNvSpPr>
            <p:nvPr/>
          </p:nvSpPr>
          <p:spPr bwMode="auto">
            <a:xfrm>
              <a:off x="109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592" name="Oval 80"/>
            <p:cNvSpPr>
              <a:spLocks noChangeAspect="1" noChangeArrowheads="1"/>
            </p:cNvSpPr>
            <p:nvPr/>
          </p:nvSpPr>
          <p:spPr bwMode="auto">
            <a:xfrm>
              <a:off x="1298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594" name="Oval 82"/>
            <p:cNvSpPr>
              <a:spLocks noChangeAspect="1" noChangeArrowheads="1"/>
            </p:cNvSpPr>
            <p:nvPr/>
          </p:nvSpPr>
          <p:spPr bwMode="auto">
            <a:xfrm>
              <a:off x="1711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596" name="Oval 84"/>
            <p:cNvSpPr>
              <a:spLocks noChangeAspect="1" noChangeArrowheads="1"/>
            </p:cNvSpPr>
            <p:nvPr/>
          </p:nvSpPr>
          <p:spPr bwMode="auto">
            <a:xfrm>
              <a:off x="885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597" name="Oval 85"/>
            <p:cNvSpPr>
              <a:spLocks noChangeAspect="1" noChangeArrowheads="1"/>
            </p:cNvSpPr>
            <p:nvPr/>
          </p:nvSpPr>
          <p:spPr bwMode="auto">
            <a:xfrm>
              <a:off x="1092" y="814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1400" b="1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598" name="Oval 86"/>
            <p:cNvSpPr>
              <a:spLocks noChangeAspect="1" noChangeArrowheads="1"/>
            </p:cNvSpPr>
            <p:nvPr/>
          </p:nvSpPr>
          <p:spPr bwMode="auto">
            <a:xfrm>
              <a:off x="1298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599" name="Oval 87"/>
            <p:cNvSpPr>
              <a:spLocks noChangeAspect="1" noChangeArrowheads="1"/>
            </p:cNvSpPr>
            <p:nvPr/>
          </p:nvSpPr>
          <p:spPr bwMode="auto">
            <a:xfrm>
              <a:off x="1504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600" name="Oval 88"/>
            <p:cNvSpPr>
              <a:spLocks noChangeAspect="1" noChangeArrowheads="1"/>
            </p:cNvSpPr>
            <p:nvPr/>
          </p:nvSpPr>
          <p:spPr bwMode="auto">
            <a:xfrm>
              <a:off x="1711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601" name="Oval 89"/>
            <p:cNvSpPr>
              <a:spLocks noChangeAspect="1" noChangeArrowheads="1"/>
            </p:cNvSpPr>
            <p:nvPr/>
          </p:nvSpPr>
          <p:spPr bwMode="auto">
            <a:xfrm>
              <a:off x="473" y="1020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603" name="Oval 91"/>
            <p:cNvSpPr>
              <a:spLocks noChangeAspect="1" noChangeArrowheads="1"/>
            </p:cNvSpPr>
            <p:nvPr/>
          </p:nvSpPr>
          <p:spPr bwMode="auto">
            <a:xfrm>
              <a:off x="885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604" name="Oval 92"/>
            <p:cNvSpPr>
              <a:spLocks noChangeAspect="1" noChangeArrowheads="1"/>
            </p:cNvSpPr>
            <p:nvPr/>
          </p:nvSpPr>
          <p:spPr bwMode="auto">
            <a:xfrm>
              <a:off x="109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605" name="Oval 93"/>
            <p:cNvSpPr>
              <a:spLocks noChangeAspect="1" noChangeArrowheads="1"/>
            </p:cNvSpPr>
            <p:nvPr/>
          </p:nvSpPr>
          <p:spPr bwMode="auto">
            <a:xfrm>
              <a:off x="1504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606" name="Oval 94"/>
            <p:cNvSpPr>
              <a:spLocks noChangeAspect="1" noChangeArrowheads="1"/>
            </p:cNvSpPr>
            <p:nvPr/>
          </p:nvSpPr>
          <p:spPr bwMode="auto">
            <a:xfrm>
              <a:off x="679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608" name="Oval 96"/>
            <p:cNvSpPr>
              <a:spLocks noChangeAspect="1" noChangeArrowheads="1"/>
            </p:cNvSpPr>
            <p:nvPr/>
          </p:nvSpPr>
          <p:spPr bwMode="auto">
            <a:xfrm>
              <a:off x="1092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609" name="Oval 97"/>
            <p:cNvSpPr>
              <a:spLocks noChangeAspect="1" noChangeArrowheads="1"/>
            </p:cNvSpPr>
            <p:nvPr/>
          </p:nvSpPr>
          <p:spPr bwMode="auto">
            <a:xfrm>
              <a:off x="1298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610" name="Oval 98"/>
            <p:cNvSpPr>
              <a:spLocks noChangeAspect="1" noChangeArrowheads="1"/>
            </p:cNvSpPr>
            <p:nvPr/>
          </p:nvSpPr>
          <p:spPr bwMode="auto">
            <a:xfrm>
              <a:off x="1504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611" name="Oval 99"/>
            <p:cNvSpPr>
              <a:spLocks noChangeAspect="1" noChangeArrowheads="1"/>
            </p:cNvSpPr>
            <p:nvPr/>
          </p:nvSpPr>
          <p:spPr bwMode="auto">
            <a:xfrm>
              <a:off x="1711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612" name="Oval 100"/>
            <p:cNvSpPr>
              <a:spLocks noChangeAspect="1" noChangeArrowheads="1"/>
            </p:cNvSpPr>
            <p:nvPr/>
          </p:nvSpPr>
          <p:spPr bwMode="auto">
            <a:xfrm>
              <a:off x="473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613" name="Oval 101"/>
            <p:cNvSpPr>
              <a:spLocks noChangeAspect="1" noChangeArrowheads="1"/>
            </p:cNvSpPr>
            <p:nvPr/>
          </p:nvSpPr>
          <p:spPr bwMode="auto">
            <a:xfrm>
              <a:off x="679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615" name="Oval 103"/>
            <p:cNvSpPr>
              <a:spLocks noChangeAspect="1" noChangeArrowheads="1"/>
            </p:cNvSpPr>
            <p:nvPr/>
          </p:nvSpPr>
          <p:spPr bwMode="auto">
            <a:xfrm>
              <a:off x="1298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616" name="Oval 104"/>
            <p:cNvSpPr>
              <a:spLocks noChangeAspect="1" noChangeArrowheads="1"/>
            </p:cNvSpPr>
            <p:nvPr/>
          </p:nvSpPr>
          <p:spPr bwMode="auto">
            <a:xfrm>
              <a:off x="1504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617" name="Oval 105"/>
            <p:cNvSpPr>
              <a:spLocks noChangeAspect="1" noChangeArrowheads="1"/>
            </p:cNvSpPr>
            <p:nvPr/>
          </p:nvSpPr>
          <p:spPr bwMode="auto">
            <a:xfrm>
              <a:off x="1711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618" name="Oval 106"/>
            <p:cNvSpPr>
              <a:spLocks noChangeAspect="1" noChangeArrowheads="1"/>
            </p:cNvSpPr>
            <p:nvPr/>
          </p:nvSpPr>
          <p:spPr bwMode="auto">
            <a:xfrm>
              <a:off x="473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619" name="Oval 107"/>
            <p:cNvSpPr>
              <a:spLocks noChangeAspect="1" noChangeArrowheads="1"/>
            </p:cNvSpPr>
            <p:nvPr/>
          </p:nvSpPr>
          <p:spPr bwMode="auto">
            <a:xfrm>
              <a:off x="679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620" name="Oval 108"/>
            <p:cNvSpPr>
              <a:spLocks noChangeAspect="1" noChangeArrowheads="1"/>
            </p:cNvSpPr>
            <p:nvPr/>
          </p:nvSpPr>
          <p:spPr bwMode="auto">
            <a:xfrm>
              <a:off x="885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621" name="Oval 109"/>
            <p:cNvSpPr>
              <a:spLocks noChangeAspect="1" noChangeArrowheads="1"/>
            </p:cNvSpPr>
            <p:nvPr/>
          </p:nvSpPr>
          <p:spPr bwMode="auto">
            <a:xfrm>
              <a:off x="109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623" name="Oval 111"/>
            <p:cNvSpPr>
              <a:spLocks noChangeAspect="1" noChangeArrowheads="1"/>
            </p:cNvSpPr>
            <p:nvPr/>
          </p:nvSpPr>
          <p:spPr bwMode="auto">
            <a:xfrm>
              <a:off x="1711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624" name="Oval 112"/>
            <p:cNvSpPr>
              <a:spLocks noChangeAspect="1" noChangeArrowheads="1"/>
            </p:cNvSpPr>
            <p:nvPr/>
          </p:nvSpPr>
          <p:spPr bwMode="auto">
            <a:xfrm>
              <a:off x="473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625" name="Oval 113"/>
            <p:cNvSpPr>
              <a:spLocks noChangeAspect="1" noChangeArrowheads="1"/>
            </p:cNvSpPr>
            <p:nvPr/>
          </p:nvSpPr>
          <p:spPr bwMode="auto">
            <a:xfrm>
              <a:off x="679" y="2052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626" name="Oval 114"/>
            <p:cNvSpPr>
              <a:spLocks noChangeAspect="1" noChangeArrowheads="1"/>
            </p:cNvSpPr>
            <p:nvPr/>
          </p:nvSpPr>
          <p:spPr bwMode="auto">
            <a:xfrm>
              <a:off x="885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627" name="Oval 115"/>
            <p:cNvSpPr>
              <a:spLocks noChangeAspect="1" noChangeArrowheads="1"/>
            </p:cNvSpPr>
            <p:nvPr/>
          </p:nvSpPr>
          <p:spPr bwMode="auto">
            <a:xfrm>
              <a:off x="109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628" name="Oval 116"/>
            <p:cNvSpPr>
              <a:spLocks noChangeAspect="1" noChangeArrowheads="1"/>
            </p:cNvSpPr>
            <p:nvPr/>
          </p:nvSpPr>
          <p:spPr bwMode="auto">
            <a:xfrm>
              <a:off x="1504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</p:grpSp>
      <p:sp>
        <p:nvSpPr>
          <p:cNvPr id="448631" name="Text Box 119"/>
          <p:cNvSpPr txBox="1">
            <a:spLocks noChangeArrowheads="1"/>
          </p:cNvSpPr>
          <p:nvPr/>
        </p:nvSpPr>
        <p:spPr bwMode="auto">
          <a:xfrm>
            <a:off x="3505200" y="2057400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  <a:latin typeface="Arial"/>
                <a:ea typeface="ＭＳ Ｐゴシック"/>
                <a:sym typeface="Wingdings" charset="0"/>
              </a:rPr>
              <a:t></a:t>
            </a:r>
          </a:p>
        </p:txBody>
      </p:sp>
      <p:sp>
        <p:nvSpPr>
          <p:cNvPr id="448775" name="Rectangle 263"/>
          <p:cNvSpPr>
            <a:spLocks noGrp="1" noChangeArrowheads="1"/>
          </p:cNvSpPr>
          <p:nvPr>
            <p:ph idx="1"/>
          </p:nvPr>
        </p:nvSpPr>
        <p:spPr>
          <a:xfrm>
            <a:off x="4460875" y="3763963"/>
            <a:ext cx="4832350" cy="2613025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smtClean="0">
                <a:cs typeface="+mn-cs"/>
              </a:rPr>
              <a:t>Pick a starting vertex (4)</a:t>
            </a:r>
          </a:p>
          <a:p>
            <a:pPr>
              <a:lnSpc>
                <a:spcPct val="120000"/>
              </a:lnSpc>
              <a:defRPr/>
            </a:pPr>
            <a:r>
              <a:rPr lang="en-US" smtClean="0">
                <a:cs typeface="+mn-cs"/>
              </a:rPr>
              <a:t>Initialize vectors: </a:t>
            </a:r>
            <a:r>
              <a:rPr lang="en-US" smtClean="0">
                <a:solidFill>
                  <a:schemeClr val="hlink"/>
                </a:solidFill>
                <a:cs typeface="+mn-cs"/>
              </a:rPr>
              <a:t>q</a:t>
            </a:r>
            <a:r>
              <a:rPr lang="en-US" smtClean="0">
                <a:cs typeface="+mn-cs"/>
              </a:rPr>
              <a:t>,</a:t>
            </a:r>
            <a:r>
              <a:rPr lang="en-US" smtClean="0">
                <a:solidFill>
                  <a:schemeClr val="hlink"/>
                </a:solidFill>
                <a:cs typeface="+mn-cs"/>
              </a:rPr>
              <a:t> q</a:t>
            </a:r>
            <a:r>
              <a:rPr lang="en-US" smtClean="0">
                <a:cs typeface="+mn-cs"/>
              </a:rPr>
              <a:t>, and </a:t>
            </a:r>
            <a:r>
              <a:rPr lang="en-US" smtClean="0">
                <a:solidFill>
                  <a:schemeClr val="hlink"/>
                </a:solidFill>
                <a:cs typeface="+mn-cs"/>
              </a:rPr>
              <a:t>t</a:t>
            </a:r>
            <a:r>
              <a:rPr lang="en-US" baseline="-25000" smtClean="0">
                <a:solidFill>
                  <a:schemeClr val="hlink"/>
                </a:solidFill>
                <a:cs typeface="+mn-cs"/>
              </a:rPr>
              <a:t>d</a:t>
            </a:r>
            <a:r>
              <a:rPr lang="en-US" smtClean="0">
                <a:cs typeface="+mn-cs"/>
              </a:rPr>
              <a:t> </a:t>
            </a:r>
          </a:p>
          <a:p>
            <a:pPr>
              <a:lnSpc>
                <a:spcPct val="120000"/>
              </a:lnSpc>
              <a:defRPr/>
            </a:pPr>
            <a:endParaRPr lang="en-US" smtClean="0">
              <a:cs typeface="+mn-cs"/>
            </a:endParaRPr>
          </a:p>
        </p:txBody>
      </p:sp>
      <p:sp>
        <p:nvSpPr>
          <p:cNvPr id="448675" name="Oval 163"/>
          <p:cNvSpPr>
            <a:spLocks noChangeAspect="1" noChangeArrowheads="1"/>
          </p:cNvSpPr>
          <p:nvPr/>
        </p:nvSpPr>
        <p:spPr bwMode="auto">
          <a:xfrm>
            <a:off x="1057275" y="4622800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448676" name="Rectangle 164"/>
          <p:cNvSpPr>
            <a:spLocks noChangeAspect="1" noChangeArrowheads="1"/>
          </p:cNvSpPr>
          <p:nvPr/>
        </p:nvSpPr>
        <p:spPr bwMode="auto">
          <a:xfrm>
            <a:off x="992188" y="3903663"/>
            <a:ext cx="258762" cy="22336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448677" name="Oval 165"/>
          <p:cNvSpPr>
            <a:spLocks noChangeAspect="1" noChangeArrowheads="1"/>
          </p:cNvSpPr>
          <p:nvPr/>
        </p:nvSpPr>
        <p:spPr bwMode="auto">
          <a:xfrm>
            <a:off x="1057275" y="5605463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448678" name="Oval 166"/>
          <p:cNvSpPr>
            <a:spLocks noChangeAspect="1" noChangeArrowheads="1"/>
          </p:cNvSpPr>
          <p:nvPr/>
        </p:nvSpPr>
        <p:spPr bwMode="auto">
          <a:xfrm>
            <a:off x="1057275" y="3968750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448679" name="Oval 167"/>
          <p:cNvSpPr>
            <a:spLocks noChangeAspect="1" noChangeArrowheads="1"/>
          </p:cNvSpPr>
          <p:nvPr/>
        </p:nvSpPr>
        <p:spPr bwMode="auto">
          <a:xfrm>
            <a:off x="1057275" y="4295775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448680" name="Oval 168"/>
          <p:cNvSpPr>
            <a:spLocks noChangeAspect="1" noChangeArrowheads="1"/>
          </p:cNvSpPr>
          <p:nvPr/>
        </p:nvSpPr>
        <p:spPr bwMode="auto">
          <a:xfrm>
            <a:off x="1057275" y="4951413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448681" name="Oval 169"/>
          <p:cNvSpPr>
            <a:spLocks noChangeAspect="1" noChangeArrowheads="1"/>
          </p:cNvSpPr>
          <p:nvPr/>
        </p:nvSpPr>
        <p:spPr bwMode="auto">
          <a:xfrm>
            <a:off x="1057275" y="5278438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448682" name="Oval 170"/>
          <p:cNvSpPr>
            <a:spLocks noChangeAspect="1" noChangeArrowheads="1"/>
          </p:cNvSpPr>
          <p:nvPr/>
        </p:nvSpPr>
        <p:spPr bwMode="auto">
          <a:xfrm>
            <a:off x="1057275" y="5934075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grpSp>
        <p:nvGrpSpPr>
          <p:cNvPr id="27669" name="Group 171"/>
          <p:cNvGrpSpPr>
            <a:grpSpLocks/>
          </p:cNvGrpSpPr>
          <p:nvPr/>
        </p:nvGrpSpPr>
        <p:grpSpPr bwMode="auto">
          <a:xfrm>
            <a:off x="733425" y="3903663"/>
            <a:ext cx="258763" cy="2233612"/>
            <a:chOff x="1976" y="773"/>
            <a:chExt cx="163" cy="1407"/>
          </a:xfrm>
        </p:grpSpPr>
        <p:sp>
          <p:nvSpPr>
            <p:cNvPr id="448684" name="Rectangle 172"/>
            <p:cNvSpPr>
              <a:spLocks noChangeAspect="1" noChangeArrowheads="1"/>
            </p:cNvSpPr>
            <p:nvPr/>
          </p:nvSpPr>
          <p:spPr bwMode="auto">
            <a:xfrm>
              <a:off x="1976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grpSp>
          <p:nvGrpSpPr>
            <p:cNvPr id="27759" name="Group 173"/>
            <p:cNvGrpSpPr>
              <a:grpSpLocks/>
            </p:cNvGrpSpPr>
            <p:nvPr/>
          </p:nvGrpSpPr>
          <p:grpSpPr bwMode="auto">
            <a:xfrm>
              <a:off x="2017" y="814"/>
              <a:ext cx="86" cy="1324"/>
              <a:chOff x="2017" y="814"/>
              <a:chExt cx="86" cy="1324"/>
            </a:xfrm>
          </p:grpSpPr>
          <p:sp>
            <p:nvSpPr>
              <p:cNvPr id="448686" name="Oval 174"/>
              <p:cNvSpPr>
                <a:spLocks noChangeAspect="1" noChangeArrowheads="1"/>
              </p:cNvSpPr>
              <p:nvPr/>
            </p:nvSpPr>
            <p:spPr bwMode="auto">
              <a:xfrm>
                <a:off x="2017" y="122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48687" name="Oval 175"/>
              <p:cNvSpPr>
                <a:spLocks noChangeAspect="1" noChangeArrowheads="1"/>
              </p:cNvSpPr>
              <p:nvPr/>
            </p:nvSpPr>
            <p:spPr bwMode="auto">
              <a:xfrm>
                <a:off x="2017" y="184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48688" name="Oval 176"/>
              <p:cNvSpPr>
                <a:spLocks noChangeAspect="1" noChangeArrowheads="1"/>
              </p:cNvSpPr>
              <p:nvPr/>
            </p:nvSpPr>
            <p:spPr bwMode="auto">
              <a:xfrm>
                <a:off x="2017" y="81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48689" name="Oval 177"/>
              <p:cNvSpPr>
                <a:spLocks noChangeAspect="1" noChangeArrowheads="1"/>
              </p:cNvSpPr>
              <p:nvPr/>
            </p:nvSpPr>
            <p:spPr bwMode="auto">
              <a:xfrm>
                <a:off x="2017" y="102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48690" name="Oval 178"/>
              <p:cNvSpPr>
                <a:spLocks noChangeAspect="1" noChangeArrowheads="1"/>
              </p:cNvSpPr>
              <p:nvPr/>
            </p:nvSpPr>
            <p:spPr bwMode="auto">
              <a:xfrm>
                <a:off x="2017" y="1433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48691" name="Oval 179"/>
              <p:cNvSpPr>
                <a:spLocks noChangeAspect="1" noChangeArrowheads="1"/>
              </p:cNvSpPr>
              <p:nvPr/>
            </p:nvSpPr>
            <p:spPr bwMode="auto">
              <a:xfrm>
                <a:off x="2017" y="163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48692" name="Oval 180"/>
              <p:cNvSpPr>
                <a:spLocks noChangeAspect="1" noChangeArrowheads="1"/>
              </p:cNvSpPr>
              <p:nvPr/>
            </p:nvSpPr>
            <p:spPr bwMode="auto">
              <a:xfrm>
                <a:off x="2017" y="205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</p:grpSp>
      <p:sp>
        <p:nvSpPr>
          <p:cNvPr id="448712" name="Rectangle 200"/>
          <p:cNvSpPr>
            <a:spLocks noChangeArrowheads="1"/>
          </p:cNvSpPr>
          <p:nvPr/>
        </p:nvSpPr>
        <p:spPr bwMode="auto">
          <a:xfrm>
            <a:off x="244475" y="47371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FF0000"/>
                </a:solidFill>
                <a:latin typeface="Times" charset="0"/>
                <a:ea typeface="ＭＳ Ｐゴシック"/>
              </a:rPr>
              <a:t>T</a:t>
            </a:r>
          </a:p>
        </p:txBody>
      </p:sp>
      <p:sp>
        <p:nvSpPr>
          <p:cNvPr id="448713" name="Rectangle 201"/>
          <p:cNvSpPr>
            <a:spLocks noChangeArrowheads="1"/>
          </p:cNvSpPr>
          <p:nvPr/>
        </p:nvSpPr>
        <p:spPr bwMode="auto">
          <a:xfrm>
            <a:off x="623888" y="6040438"/>
            <a:ext cx="132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/>
              </a:rPr>
              <a:t>1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/>
              </a:rPr>
              <a:t>2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/>
              </a:rPr>
              <a:t>3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/>
              </a:rPr>
              <a:t>4</a:t>
            </a:r>
          </a:p>
        </p:txBody>
      </p:sp>
      <p:sp>
        <p:nvSpPr>
          <p:cNvPr id="448717" name="Oval 205"/>
          <p:cNvSpPr>
            <a:spLocks noChangeAspect="1" noChangeArrowheads="1"/>
          </p:cNvSpPr>
          <p:nvPr/>
        </p:nvSpPr>
        <p:spPr bwMode="auto">
          <a:xfrm>
            <a:off x="1317625" y="4622800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448718" name="Rectangle 206"/>
          <p:cNvSpPr>
            <a:spLocks noChangeAspect="1" noChangeArrowheads="1"/>
          </p:cNvSpPr>
          <p:nvPr/>
        </p:nvSpPr>
        <p:spPr bwMode="auto">
          <a:xfrm>
            <a:off x="1252538" y="3903663"/>
            <a:ext cx="258762" cy="22336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448719" name="Oval 207"/>
          <p:cNvSpPr>
            <a:spLocks noChangeAspect="1" noChangeArrowheads="1"/>
          </p:cNvSpPr>
          <p:nvPr/>
        </p:nvSpPr>
        <p:spPr bwMode="auto">
          <a:xfrm>
            <a:off x="1317625" y="5605463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448720" name="Oval 208"/>
          <p:cNvSpPr>
            <a:spLocks noChangeAspect="1" noChangeArrowheads="1"/>
          </p:cNvSpPr>
          <p:nvPr/>
        </p:nvSpPr>
        <p:spPr bwMode="auto">
          <a:xfrm>
            <a:off x="1317625" y="3968750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448721" name="Oval 209"/>
          <p:cNvSpPr>
            <a:spLocks noChangeAspect="1" noChangeArrowheads="1"/>
          </p:cNvSpPr>
          <p:nvPr/>
        </p:nvSpPr>
        <p:spPr bwMode="auto">
          <a:xfrm>
            <a:off x="1317625" y="4295775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448722" name="Oval 210"/>
          <p:cNvSpPr>
            <a:spLocks noChangeAspect="1" noChangeArrowheads="1"/>
          </p:cNvSpPr>
          <p:nvPr/>
        </p:nvSpPr>
        <p:spPr bwMode="auto">
          <a:xfrm>
            <a:off x="1317625" y="4951413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448723" name="Oval 211"/>
          <p:cNvSpPr>
            <a:spLocks noChangeAspect="1" noChangeArrowheads="1"/>
          </p:cNvSpPr>
          <p:nvPr/>
        </p:nvSpPr>
        <p:spPr bwMode="auto">
          <a:xfrm>
            <a:off x="1317625" y="5278438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448724" name="Oval 212"/>
          <p:cNvSpPr>
            <a:spLocks noChangeAspect="1" noChangeArrowheads="1"/>
          </p:cNvSpPr>
          <p:nvPr/>
        </p:nvSpPr>
        <p:spPr bwMode="auto">
          <a:xfrm>
            <a:off x="1317625" y="5934075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grpSp>
        <p:nvGrpSpPr>
          <p:cNvPr id="27680" name="Group 248"/>
          <p:cNvGrpSpPr>
            <a:grpSpLocks/>
          </p:cNvGrpSpPr>
          <p:nvPr/>
        </p:nvGrpSpPr>
        <p:grpSpPr bwMode="auto">
          <a:xfrm>
            <a:off x="1511300" y="3903663"/>
            <a:ext cx="258763" cy="2233612"/>
            <a:chOff x="952" y="2459"/>
            <a:chExt cx="163" cy="1407"/>
          </a:xfrm>
        </p:grpSpPr>
        <p:sp>
          <p:nvSpPr>
            <p:cNvPr id="448738" name="Oval 226"/>
            <p:cNvSpPr>
              <a:spLocks noChangeAspect="1" noChangeArrowheads="1"/>
            </p:cNvSpPr>
            <p:nvPr/>
          </p:nvSpPr>
          <p:spPr bwMode="auto">
            <a:xfrm>
              <a:off x="993" y="291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739" name="Rectangle 227"/>
            <p:cNvSpPr>
              <a:spLocks noChangeAspect="1" noChangeArrowheads="1"/>
            </p:cNvSpPr>
            <p:nvPr/>
          </p:nvSpPr>
          <p:spPr bwMode="auto">
            <a:xfrm>
              <a:off x="952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740" name="Oval 228"/>
            <p:cNvSpPr>
              <a:spLocks noChangeAspect="1" noChangeArrowheads="1"/>
            </p:cNvSpPr>
            <p:nvPr/>
          </p:nvSpPr>
          <p:spPr bwMode="auto">
            <a:xfrm>
              <a:off x="993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741" name="Oval 229"/>
            <p:cNvSpPr>
              <a:spLocks noChangeAspect="1" noChangeArrowheads="1"/>
            </p:cNvSpPr>
            <p:nvPr/>
          </p:nvSpPr>
          <p:spPr bwMode="auto">
            <a:xfrm>
              <a:off x="993" y="25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742" name="Oval 230"/>
            <p:cNvSpPr>
              <a:spLocks noChangeAspect="1" noChangeArrowheads="1"/>
            </p:cNvSpPr>
            <p:nvPr/>
          </p:nvSpPr>
          <p:spPr bwMode="auto">
            <a:xfrm>
              <a:off x="993" y="270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743" name="Oval 231"/>
            <p:cNvSpPr>
              <a:spLocks noChangeAspect="1" noChangeArrowheads="1"/>
            </p:cNvSpPr>
            <p:nvPr/>
          </p:nvSpPr>
          <p:spPr bwMode="auto">
            <a:xfrm>
              <a:off x="993" y="311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744" name="Oval 232"/>
            <p:cNvSpPr>
              <a:spLocks noChangeAspect="1" noChangeArrowheads="1"/>
            </p:cNvSpPr>
            <p:nvPr/>
          </p:nvSpPr>
          <p:spPr bwMode="auto">
            <a:xfrm>
              <a:off x="993" y="332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745" name="Oval 233"/>
            <p:cNvSpPr>
              <a:spLocks noChangeAspect="1" noChangeArrowheads="1"/>
            </p:cNvSpPr>
            <p:nvPr/>
          </p:nvSpPr>
          <p:spPr bwMode="auto">
            <a:xfrm>
              <a:off x="993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</p:grpSp>
      <p:sp>
        <p:nvSpPr>
          <p:cNvPr id="448749" name="Rectangle 237"/>
          <p:cNvSpPr>
            <a:spLocks noChangeAspect="1" noChangeArrowheads="1"/>
          </p:cNvSpPr>
          <p:nvPr/>
        </p:nvSpPr>
        <p:spPr bwMode="auto">
          <a:xfrm>
            <a:off x="2351088" y="3903663"/>
            <a:ext cx="258762" cy="22336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448750" name="Oval 238"/>
          <p:cNvSpPr>
            <a:spLocks noChangeAspect="1" noChangeArrowheads="1"/>
          </p:cNvSpPr>
          <p:nvPr/>
        </p:nvSpPr>
        <p:spPr bwMode="auto">
          <a:xfrm>
            <a:off x="2416175" y="4622800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448751" name="Oval 239"/>
          <p:cNvSpPr>
            <a:spLocks noChangeAspect="1" noChangeArrowheads="1"/>
          </p:cNvSpPr>
          <p:nvPr/>
        </p:nvSpPr>
        <p:spPr bwMode="auto">
          <a:xfrm>
            <a:off x="2416175" y="5605463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448752" name="Oval 240"/>
          <p:cNvSpPr>
            <a:spLocks noChangeAspect="1" noChangeArrowheads="1"/>
          </p:cNvSpPr>
          <p:nvPr/>
        </p:nvSpPr>
        <p:spPr bwMode="auto">
          <a:xfrm>
            <a:off x="2416175" y="3968750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448753" name="Oval 241"/>
          <p:cNvSpPr>
            <a:spLocks noChangeAspect="1" noChangeArrowheads="1"/>
          </p:cNvSpPr>
          <p:nvPr/>
        </p:nvSpPr>
        <p:spPr bwMode="auto">
          <a:xfrm>
            <a:off x="2416175" y="4295775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448754" name="Oval 242"/>
          <p:cNvSpPr>
            <a:spLocks noChangeAspect="1" noChangeArrowheads="1"/>
          </p:cNvSpPr>
          <p:nvPr/>
        </p:nvSpPr>
        <p:spPr bwMode="auto">
          <a:xfrm>
            <a:off x="2416175" y="4951413"/>
            <a:ext cx="136525" cy="136525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448755" name="Oval 243"/>
          <p:cNvSpPr>
            <a:spLocks noChangeAspect="1" noChangeArrowheads="1"/>
          </p:cNvSpPr>
          <p:nvPr/>
        </p:nvSpPr>
        <p:spPr bwMode="auto">
          <a:xfrm>
            <a:off x="2416175" y="5278438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448756" name="Oval 244"/>
          <p:cNvSpPr>
            <a:spLocks noChangeAspect="1" noChangeArrowheads="1"/>
          </p:cNvSpPr>
          <p:nvPr/>
        </p:nvSpPr>
        <p:spPr bwMode="auto">
          <a:xfrm>
            <a:off x="2416175" y="5934075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448757" name="Text Box 245"/>
          <p:cNvSpPr txBox="1">
            <a:spLocks noChangeArrowheads="1"/>
          </p:cNvSpPr>
          <p:nvPr/>
        </p:nvSpPr>
        <p:spPr bwMode="auto">
          <a:xfrm>
            <a:off x="2297113" y="5997575"/>
            <a:ext cx="382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/>
              </a:rPr>
              <a:t>q</a:t>
            </a:r>
            <a:endParaRPr lang="en-US" sz="2800">
              <a:solidFill>
                <a:srgbClr val="FF0000"/>
              </a:solidFill>
              <a:latin typeface="Times" charset="0"/>
              <a:ea typeface="ＭＳ Ｐゴシック"/>
            </a:endParaRPr>
          </a:p>
        </p:txBody>
      </p:sp>
      <p:grpSp>
        <p:nvGrpSpPr>
          <p:cNvPr id="27690" name="Group 252"/>
          <p:cNvGrpSpPr>
            <a:grpSpLocks/>
          </p:cNvGrpSpPr>
          <p:nvPr/>
        </p:nvGrpSpPr>
        <p:grpSpPr bwMode="auto">
          <a:xfrm>
            <a:off x="5915025" y="1066800"/>
            <a:ext cx="3235325" cy="2493963"/>
            <a:chOff x="3486" y="672"/>
            <a:chExt cx="2038" cy="1571"/>
          </a:xfrm>
        </p:grpSpPr>
        <p:grpSp>
          <p:nvGrpSpPr>
            <p:cNvPr id="27697" name="Group 23"/>
            <p:cNvGrpSpPr>
              <a:grpSpLocks/>
            </p:cNvGrpSpPr>
            <p:nvPr/>
          </p:nvGrpSpPr>
          <p:grpSpPr bwMode="auto">
            <a:xfrm>
              <a:off x="3609" y="879"/>
              <a:ext cx="152" cy="513"/>
              <a:chOff x="2776" y="1167"/>
              <a:chExt cx="152" cy="513"/>
            </a:xfrm>
          </p:grpSpPr>
          <p:sp>
            <p:nvSpPr>
              <p:cNvPr id="448536" name="Line 24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48537" name="Freeform 25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grpSp>
          <p:nvGrpSpPr>
            <p:cNvPr id="27698" name="Group 26"/>
            <p:cNvGrpSpPr>
              <a:grpSpLocks/>
            </p:cNvGrpSpPr>
            <p:nvPr/>
          </p:nvGrpSpPr>
          <p:grpSpPr bwMode="auto">
            <a:xfrm flipH="1" flipV="1">
              <a:off x="3785" y="879"/>
              <a:ext cx="152" cy="513"/>
              <a:chOff x="2776" y="1167"/>
              <a:chExt cx="152" cy="513"/>
            </a:xfrm>
          </p:grpSpPr>
          <p:sp>
            <p:nvSpPr>
              <p:cNvPr id="448539" name="Line 27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48540" name="Freeform 28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grpSp>
          <p:nvGrpSpPr>
            <p:cNvPr id="27699" name="Group 29"/>
            <p:cNvGrpSpPr>
              <a:grpSpLocks/>
            </p:cNvGrpSpPr>
            <p:nvPr/>
          </p:nvGrpSpPr>
          <p:grpSpPr bwMode="auto">
            <a:xfrm>
              <a:off x="3761" y="740"/>
              <a:ext cx="777" cy="133"/>
              <a:chOff x="2928" y="1028"/>
              <a:chExt cx="777" cy="133"/>
            </a:xfrm>
          </p:grpSpPr>
          <p:sp>
            <p:nvSpPr>
              <p:cNvPr id="448542" name="Line 30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48543" name="Freeform 31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sp>
          <p:nvSpPr>
            <p:cNvPr id="448544" name="Oval 32"/>
            <p:cNvSpPr>
              <a:spLocks noChangeAspect="1" noChangeArrowheads="1"/>
            </p:cNvSpPr>
            <p:nvPr/>
          </p:nvSpPr>
          <p:spPr bwMode="auto">
            <a:xfrm>
              <a:off x="3713" y="816"/>
              <a:ext cx="120" cy="1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45000"/>
                </a:spcBef>
                <a:defRPr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/>
              </a:endParaRPr>
            </a:p>
          </p:txBody>
        </p:sp>
        <p:grpSp>
          <p:nvGrpSpPr>
            <p:cNvPr id="27701" name="Group 33"/>
            <p:cNvGrpSpPr>
              <a:grpSpLocks/>
            </p:cNvGrpSpPr>
            <p:nvPr/>
          </p:nvGrpSpPr>
          <p:grpSpPr bwMode="auto">
            <a:xfrm>
              <a:off x="3767" y="1403"/>
              <a:ext cx="777" cy="523"/>
              <a:chOff x="2934" y="1691"/>
              <a:chExt cx="777" cy="523"/>
            </a:xfrm>
          </p:grpSpPr>
          <p:sp>
            <p:nvSpPr>
              <p:cNvPr id="448546" name="Line 34"/>
              <p:cNvSpPr>
                <a:spLocks noChangeAspect="1" noChangeShapeType="1"/>
              </p:cNvSpPr>
              <p:nvPr/>
            </p:nvSpPr>
            <p:spPr bwMode="auto">
              <a:xfrm rot="3635357">
                <a:off x="3104" y="199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48547" name="Freeform 35"/>
              <p:cNvSpPr>
                <a:spLocks/>
              </p:cNvSpPr>
              <p:nvPr/>
            </p:nvSpPr>
            <p:spPr bwMode="auto">
              <a:xfrm>
                <a:off x="2934" y="1691"/>
                <a:ext cx="777" cy="523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sp>
          <p:nvSpPr>
            <p:cNvPr id="448548" name="Text Box 36"/>
            <p:cNvSpPr txBox="1">
              <a:spLocks noChangeArrowheads="1"/>
            </p:cNvSpPr>
            <p:nvPr/>
          </p:nvSpPr>
          <p:spPr bwMode="auto">
            <a:xfrm>
              <a:off x="3589" y="6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/>
                  <a:ea typeface="ＭＳ Ｐゴシック"/>
                </a:rPr>
                <a:t>1</a:t>
              </a:r>
            </a:p>
          </p:txBody>
        </p:sp>
        <p:sp>
          <p:nvSpPr>
            <p:cNvPr id="448549" name="Text Box 37"/>
            <p:cNvSpPr txBox="1">
              <a:spLocks noChangeArrowheads="1"/>
            </p:cNvSpPr>
            <p:nvPr/>
          </p:nvSpPr>
          <p:spPr bwMode="auto">
            <a:xfrm>
              <a:off x="4545" y="6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/>
                  <a:ea typeface="ＭＳ Ｐゴシック"/>
                </a:rPr>
                <a:t>2</a:t>
              </a:r>
            </a:p>
          </p:txBody>
        </p:sp>
        <p:sp>
          <p:nvSpPr>
            <p:cNvPr id="448550" name="Text Box 38"/>
            <p:cNvSpPr txBox="1">
              <a:spLocks noChangeArrowheads="1"/>
            </p:cNvSpPr>
            <p:nvPr/>
          </p:nvSpPr>
          <p:spPr bwMode="auto">
            <a:xfrm>
              <a:off x="3601" y="19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/>
                  <a:ea typeface="ＭＳ Ｐゴシック"/>
                </a:rPr>
                <a:t>3</a:t>
              </a:r>
            </a:p>
          </p:txBody>
        </p:sp>
        <p:sp>
          <p:nvSpPr>
            <p:cNvPr id="448551" name="Text Box 39"/>
            <p:cNvSpPr txBox="1">
              <a:spLocks noChangeArrowheads="1"/>
            </p:cNvSpPr>
            <p:nvPr/>
          </p:nvSpPr>
          <p:spPr bwMode="auto">
            <a:xfrm>
              <a:off x="3552" y="12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/>
                  <a:ea typeface="ＭＳ Ｐゴシック"/>
                </a:rPr>
                <a:t>4</a:t>
              </a:r>
            </a:p>
          </p:txBody>
        </p:sp>
        <p:sp>
          <p:nvSpPr>
            <p:cNvPr id="448552" name="Text Box 40"/>
            <p:cNvSpPr txBox="1">
              <a:spLocks noChangeArrowheads="1"/>
            </p:cNvSpPr>
            <p:nvPr/>
          </p:nvSpPr>
          <p:spPr bwMode="auto">
            <a:xfrm>
              <a:off x="4557" y="134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/>
                  <a:ea typeface="ＭＳ Ｐゴシック"/>
                </a:rPr>
                <a:t>7</a:t>
              </a:r>
            </a:p>
          </p:txBody>
        </p:sp>
        <p:sp>
          <p:nvSpPr>
            <p:cNvPr id="448553" name="Oval 41"/>
            <p:cNvSpPr>
              <a:spLocks noChangeAspect="1" noChangeArrowheads="1"/>
            </p:cNvSpPr>
            <p:nvPr/>
          </p:nvSpPr>
          <p:spPr bwMode="auto">
            <a:xfrm>
              <a:off x="4481" y="187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554" name="Oval 42"/>
            <p:cNvSpPr>
              <a:spLocks noChangeAspect="1" noChangeArrowheads="1"/>
            </p:cNvSpPr>
            <p:nvPr/>
          </p:nvSpPr>
          <p:spPr bwMode="auto">
            <a:xfrm>
              <a:off x="4481" y="816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555" name="Oval 43"/>
            <p:cNvSpPr>
              <a:spLocks noChangeAspect="1" noChangeArrowheads="1"/>
            </p:cNvSpPr>
            <p:nvPr/>
          </p:nvSpPr>
          <p:spPr bwMode="auto">
            <a:xfrm>
              <a:off x="4481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556" name="Oval 44"/>
            <p:cNvSpPr>
              <a:spLocks noChangeAspect="1" noChangeArrowheads="1"/>
            </p:cNvSpPr>
            <p:nvPr/>
          </p:nvSpPr>
          <p:spPr bwMode="auto">
            <a:xfrm>
              <a:off x="5249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grpSp>
          <p:nvGrpSpPr>
            <p:cNvPr id="27711" name="Group 45"/>
            <p:cNvGrpSpPr>
              <a:grpSpLocks/>
            </p:cNvGrpSpPr>
            <p:nvPr/>
          </p:nvGrpSpPr>
          <p:grpSpPr bwMode="auto">
            <a:xfrm>
              <a:off x="4553" y="1276"/>
              <a:ext cx="777" cy="133"/>
              <a:chOff x="2928" y="1028"/>
              <a:chExt cx="777" cy="133"/>
            </a:xfrm>
          </p:grpSpPr>
          <p:sp>
            <p:nvSpPr>
              <p:cNvPr id="448558" name="Line 46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48559" name="Freeform 47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grpSp>
          <p:nvGrpSpPr>
            <p:cNvPr id="27712" name="Group 48"/>
            <p:cNvGrpSpPr>
              <a:grpSpLocks/>
            </p:cNvGrpSpPr>
            <p:nvPr/>
          </p:nvGrpSpPr>
          <p:grpSpPr bwMode="auto">
            <a:xfrm>
              <a:off x="3769" y="1808"/>
              <a:ext cx="777" cy="133"/>
              <a:chOff x="2928" y="1028"/>
              <a:chExt cx="777" cy="133"/>
            </a:xfrm>
          </p:grpSpPr>
          <p:sp>
            <p:nvSpPr>
              <p:cNvPr id="448561" name="Line 49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48562" name="Freeform 50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grpSp>
          <p:nvGrpSpPr>
            <p:cNvPr id="27713" name="Group 51"/>
            <p:cNvGrpSpPr>
              <a:grpSpLocks/>
            </p:cNvGrpSpPr>
            <p:nvPr/>
          </p:nvGrpSpPr>
          <p:grpSpPr bwMode="auto">
            <a:xfrm flipH="1" flipV="1">
              <a:off x="3757" y="1940"/>
              <a:ext cx="777" cy="133"/>
              <a:chOff x="2928" y="1028"/>
              <a:chExt cx="777" cy="133"/>
            </a:xfrm>
          </p:grpSpPr>
          <p:sp>
            <p:nvSpPr>
              <p:cNvPr id="448564" name="Line 52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48565" name="Freeform 53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grpSp>
          <p:nvGrpSpPr>
            <p:cNvPr id="27714" name="Group 54"/>
            <p:cNvGrpSpPr>
              <a:grpSpLocks/>
            </p:cNvGrpSpPr>
            <p:nvPr/>
          </p:nvGrpSpPr>
          <p:grpSpPr bwMode="auto">
            <a:xfrm flipH="1" flipV="1">
              <a:off x="3773" y="1404"/>
              <a:ext cx="777" cy="133"/>
              <a:chOff x="2928" y="1028"/>
              <a:chExt cx="777" cy="133"/>
            </a:xfrm>
          </p:grpSpPr>
          <p:sp>
            <p:nvSpPr>
              <p:cNvPr id="448567" name="Line 55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48568" name="Freeform 56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grpSp>
          <p:nvGrpSpPr>
            <p:cNvPr id="27715" name="Group 57"/>
            <p:cNvGrpSpPr>
              <a:grpSpLocks/>
            </p:cNvGrpSpPr>
            <p:nvPr/>
          </p:nvGrpSpPr>
          <p:grpSpPr bwMode="auto">
            <a:xfrm flipV="1">
              <a:off x="3605" y="1423"/>
              <a:ext cx="152" cy="513"/>
              <a:chOff x="2776" y="1167"/>
              <a:chExt cx="152" cy="513"/>
            </a:xfrm>
          </p:grpSpPr>
          <p:sp>
            <p:nvSpPr>
              <p:cNvPr id="448570" name="Line 58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48571" name="Freeform 59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grpSp>
          <p:nvGrpSpPr>
            <p:cNvPr id="27716" name="Group 60"/>
            <p:cNvGrpSpPr>
              <a:grpSpLocks/>
            </p:cNvGrpSpPr>
            <p:nvPr/>
          </p:nvGrpSpPr>
          <p:grpSpPr bwMode="auto">
            <a:xfrm flipH="1" flipV="1">
              <a:off x="4545" y="879"/>
              <a:ext cx="152" cy="513"/>
              <a:chOff x="2776" y="1167"/>
              <a:chExt cx="152" cy="513"/>
            </a:xfrm>
          </p:grpSpPr>
          <p:sp>
            <p:nvSpPr>
              <p:cNvPr id="448573" name="Line 61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48574" name="Freeform 62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grpSp>
          <p:nvGrpSpPr>
            <p:cNvPr id="27717" name="Group 63"/>
            <p:cNvGrpSpPr>
              <a:grpSpLocks/>
            </p:cNvGrpSpPr>
            <p:nvPr/>
          </p:nvGrpSpPr>
          <p:grpSpPr bwMode="auto">
            <a:xfrm>
              <a:off x="4538" y="1397"/>
              <a:ext cx="764" cy="543"/>
              <a:chOff x="3696" y="1680"/>
              <a:chExt cx="764" cy="543"/>
            </a:xfrm>
          </p:grpSpPr>
          <p:sp>
            <p:nvSpPr>
              <p:cNvPr id="448576" name="Line 64"/>
              <p:cNvSpPr>
                <a:spLocks noChangeAspect="1" noChangeShapeType="1"/>
              </p:cNvSpPr>
              <p:nvPr/>
            </p:nvSpPr>
            <p:spPr bwMode="auto">
              <a:xfrm rot="4334049">
                <a:off x="3989" y="2106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48577" name="Freeform 65"/>
              <p:cNvSpPr>
                <a:spLocks/>
              </p:cNvSpPr>
              <p:nvPr/>
            </p:nvSpPr>
            <p:spPr bwMode="auto">
              <a:xfrm>
                <a:off x="3696" y="168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grpSp>
          <p:nvGrpSpPr>
            <p:cNvPr id="27718" name="Group 66"/>
            <p:cNvGrpSpPr>
              <a:grpSpLocks/>
            </p:cNvGrpSpPr>
            <p:nvPr/>
          </p:nvGrpSpPr>
          <p:grpSpPr bwMode="auto">
            <a:xfrm>
              <a:off x="4559" y="882"/>
              <a:ext cx="764" cy="543"/>
              <a:chOff x="3726" y="1170"/>
              <a:chExt cx="764" cy="543"/>
            </a:xfrm>
          </p:grpSpPr>
          <p:sp>
            <p:nvSpPr>
              <p:cNvPr id="448579" name="Line 67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4304" y="1379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48580" name="Freeform 68"/>
              <p:cNvSpPr>
                <a:spLocks/>
              </p:cNvSpPr>
              <p:nvPr/>
            </p:nvSpPr>
            <p:spPr bwMode="auto">
              <a:xfrm rot="10800000" flipH="1">
                <a:off x="3726" y="117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sp>
          <p:nvSpPr>
            <p:cNvPr id="448581" name="Text Box 69"/>
            <p:cNvSpPr txBox="1">
              <a:spLocks noChangeArrowheads="1"/>
            </p:cNvSpPr>
            <p:nvPr/>
          </p:nvSpPr>
          <p:spPr bwMode="auto">
            <a:xfrm>
              <a:off x="4537" y="192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/>
                  <a:ea typeface="ＭＳ Ｐゴシック"/>
                </a:rPr>
                <a:t>6</a:t>
              </a:r>
            </a:p>
          </p:txBody>
        </p:sp>
        <p:sp>
          <p:nvSpPr>
            <p:cNvPr id="448582" name="Text Box 70"/>
            <p:cNvSpPr txBox="1">
              <a:spLocks noChangeArrowheads="1"/>
            </p:cNvSpPr>
            <p:nvPr/>
          </p:nvSpPr>
          <p:spPr bwMode="auto">
            <a:xfrm>
              <a:off x="5337" y="130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/>
                  <a:ea typeface="ＭＳ Ｐゴシック"/>
                </a:rPr>
                <a:t>5</a:t>
              </a:r>
            </a:p>
          </p:txBody>
        </p:sp>
        <p:sp>
          <p:nvSpPr>
            <p:cNvPr id="448583" name="Oval 71"/>
            <p:cNvSpPr>
              <a:spLocks noChangeAspect="1" noChangeArrowheads="1"/>
            </p:cNvSpPr>
            <p:nvPr/>
          </p:nvSpPr>
          <p:spPr bwMode="auto">
            <a:xfrm>
              <a:off x="3713" y="1344"/>
              <a:ext cx="120" cy="1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8584" name="Oval 72"/>
            <p:cNvSpPr>
              <a:spLocks noChangeAspect="1" noChangeArrowheads="1"/>
            </p:cNvSpPr>
            <p:nvPr/>
          </p:nvSpPr>
          <p:spPr bwMode="auto">
            <a:xfrm>
              <a:off x="3713" y="1872"/>
              <a:ext cx="120" cy="1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grpSp>
          <p:nvGrpSpPr>
            <p:cNvPr id="27723" name="Group 249"/>
            <p:cNvGrpSpPr>
              <a:grpSpLocks/>
            </p:cNvGrpSpPr>
            <p:nvPr/>
          </p:nvGrpSpPr>
          <p:grpSpPr bwMode="auto">
            <a:xfrm>
              <a:off x="3486" y="875"/>
              <a:ext cx="1047" cy="1368"/>
              <a:chOff x="3486" y="875"/>
              <a:chExt cx="1047" cy="1368"/>
            </a:xfrm>
          </p:grpSpPr>
          <p:sp>
            <p:nvSpPr>
              <p:cNvPr id="448762" name="Freeform 250"/>
              <p:cNvSpPr>
                <a:spLocks/>
              </p:cNvSpPr>
              <p:nvPr/>
            </p:nvSpPr>
            <p:spPr bwMode="auto">
              <a:xfrm>
                <a:off x="3486" y="875"/>
                <a:ext cx="1047" cy="1368"/>
              </a:xfrm>
              <a:custGeom>
                <a:avLst/>
                <a:gdLst>
                  <a:gd name="T0" fmla="*/ 269 w 1047"/>
                  <a:gd name="T1" fmla="*/ 0 h 1368"/>
                  <a:gd name="T2" fmla="*/ 13 w 1047"/>
                  <a:gd name="T3" fmla="*/ 437 h 1368"/>
                  <a:gd name="T4" fmla="*/ 194 w 1047"/>
                  <a:gd name="T5" fmla="*/ 1258 h 1368"/>
                  <a:gd name="T6" fmla="*/ 1047 w 1047"/>
                  <a:gd name="T7" fmla="*/ 1098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7" h="1368">
                    <a:moveTo>
                      <a:pt x="269" y="0"/>
                    </a:moveTo>
                    <a:cubicBezTo>
                      <a:pt x="226" y="73"/>
                      <a:pt x="26" y="227"/>
                      <a:pt x="13" y="437"/>
                    </a:cubicBezTo>
                    <a:cubicBezTo>
                      <a:pt x="0" y="647"/>
                      <a:pt x="22" y="1148"/>
                      <a:pt x="194" y="1258"/>
                    </a:cubicBezTo>
                    <a:cubicBezTo>
                      <a:pt x="366" y="1368"/>
                      <a:pt x="870" y="1131"/>
                      <a:pt x="1047" y="1098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48763" name="Line 251"/>
              <p:cNvSpPr>
                <a:spLocks noChangeAspect="1" noChangeShapeType="1"/>
              </p:cNvSpPr>
              <p:nvPr/>
            </p:nvSpPr>
            <p:spPr bwMode="auto">
              <a:xfrm rot="19744468" flipH="1">
                <a:off x="3614" y="2018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</p:grpSp>
      <p:sp>
        <p:nvSpPr>
          <p:cNvPr id="448767" name="Text Box 255"/>
          <p:cNvSpPr txBox="1">
            <a:spLocks noChangeArrowheads="1"/>
          </p:cNvSpPr>
          <p:nvPr/>
        </p:nvSpPr>
        <p:spPr bwMode="auto">
          <a:xfrm>
            <a:off x="1400175" y="817563"/>
            <a:ext cx="639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3200" b="1">
                <a:solidFill>
                  <a:srgbClr val="FF0000"/>
                </a:solidFill>
                <a:latin typeface="Times" charset="0"/>
                <a:ea typeface="ＭＳ Ｐゴシック"/>
              </a:rPr>
              <a:t>A</a:t>
            </a:r>
            <a:r>
              <a:rPr lang="en-US" sz="3200" baseline="30000">
                <a:solidFill>
                  <a:srgbClr val="FF0000"/>
                </a:solidFill>
                <a:latin typeface="Times" charset="0"/>
                <a:ea typeface="ＭＳ Ｐゴシック"/>
              </a:rPr>
              <a:t>T</a:t>
            </a:r>
          </a:p>
        </p:txBody>
      </p:sp>
      <p:grpSp>
        <p:nvGrpSpPr>
          <p:cNvPr id="27692" name="Group 256"/>
          <p:cNvGrpSpPr>
            <a:grpSpLocks/>
          </p:cNvGrpSpPr>
          <p:nvPr/>
        </p:nvGrpSpPr>
        <p:grpSpPr bwMode="auto">
          <a:xfrm>
            <a:off x="3052763" y="739775"/>
            <a:ext cx="415925" cy="657225"/>
            <a:chOff x="1923" y="2121"/>
            <a:chExt cx="262" cy="414"/>
          </a:xfrm>
        </p:grpSpPr>
        <p:sp>
          <p:nvSpPr>
            <p:cNvPr id="448769" name="Text Box 257"/>
            <p:cNvSpPr txBox="1">
              <a:spLocks noChangeArrowheads="1"/>
            </p:cNvSpPr>
            <p:nvPr/>
          </p:nvSpPr>
          <p:spPr bwMode="auto">
            <a:xfrm>
              <a:off x="1923" y="2121"/>
              <a:ext cx="2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>
                  <a:solidFill>
                    <a:srgbClr val="FF0000"/>
                  </a:solidFill>
                  <a:latin typeface="Times" charset="0"/>
                  <a:ea typeface="ＭＳ Ｐゴシック"/>
                </a:rPr>
                <a:t>~</a:t>
              </a:r>
            </a:p>
          </p:txBody>
        </p:sp>
        <p:sp>
          <p:nvSpPr>
            <p:cNvPr id="448770" name="Text Box 258"/>
            <p:cNvSpPr txBox="1">
              <a:spLocks noChangeArrowheads="1"/>
            </p:cNvSpPr>
            <p:nvPr/>
          </p:nvSpPr>
          <p:spPr bwMode="auto">
            <a:xfrm>
              <a:off x="1944" y="220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/>
                </a:rPr>
                <a:t>q</a:t>
              </a:r>
              <a:endParaRPr lang="en-US" sz="2800">
                <a:solidFill>
                  <a:srgbClr val="FF0000"/>
                </a:solidFill>
                <a:latin typeface="Times" charset="0"/>
                <a:ea typeface="ＭＳ Ｐゴシック"/>
              </a:endParaRPr>
            </a:p>
          </p:txBody>
        </p:sp>
      </p:grpSp>
      <p:sp>
        <p:nvSpPr>
          <p:cNvPr id="448776" name="Rectangle 264"/>
          <p:cNvSpPr>
            <a:spLocks noChangeArrowheads="1"/>
          </p:cNvSpPr>
          <p:nvPr/>
        </p:nvSpPr>
        <p:spPr bwMode="auto">
          <a:xfrm>
            <a:off x="8127775" y="4471987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Arial"/>
                <a:ea typeface="ＭＳ Ｐゴシック"/>
              </a:rPr>
              <a:t>~</a:t>
            </a:r>
          </a:p>
        </p:txBody>
      </p:sp>
      <p:sp>
        <p:nvSpPr>
          <p:cNvPr id="166" name="Rectangle 130"/>
          <p:cNvSpPr>
            <a:spLocks noGrp="1" noChangeArrowheads="1"/>
          </p:cNvSpPr>
          <p:nvPr>
            <p:ph type="title"/>
          </p:nvPr>
        </p:nvSpPr>
        <p:spPr>
          <a:xfrm>
            <a:off x="276225" y="-90487"/>
            <a:ext cx="8651876" cy="114300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sz="3600" b="1" dirty="0" smtClean="0">
                <a:cs typeface="+mj-cs"/>
              </a:rPr>
              <a:t>Betweenness Centrality: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10991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7" name="Group 134"/>
          <p:cNvGrpSpPr>
            <a:grpSpLocks/>
          </p:cNvGrpSpPr>
          <p:nvPr/>
        </p:nvGrpSpPr>
        <p:grpSpPr bwMode="auto">
          <a:xfrm>
            <a:off x="4129088" y="1349375"/>
            <a:ext cx="258762" cy="2233613"/>
            <a:chOff x="2601" y="773"/>
            <a:chExt cx="163" cy="1407"/>
          </a:xfrm>
        </p:grpSpPr>
        <p:sp>
          <p:nvSpPr>
            <p:cNvPr id="449539" name="Oval 3"/>
            <p:cNvSpPr>
              <a:spLocks noChangeAspect="1" noChangeArrowheads="1"/>
            </p:cNvSpPr>
            <p:nvPr/>
          </p:nvSpPr>
          <p:spPr bwMode="auto">
            <a:xfrm>
              <a:off x="2642" y="1226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540" name="Rectangle 4"/>
            <p:cNvSpPr>
              <a:spLocks noChangeAspect="1" noChangeArrowheads="1"/>
            </p:cNvSpPr>
            <p:nvPr/>
          </p:nvSpPr>
          <p:spPr bwMode="auto">
            <a:xfrm>
              <a:off x="2601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541" name="Oval 5"/>
            <p:cNvSpPr>
              <a:spLocks noChangeAspect="1" noChangeArrowheads="1"/>
            </p:cNvSpPr>
            <p:nvPr/>
          </p:nvSpPr>
          <p:spPr bwMode="auto">
            <a:xfrm>
              <a:off x="264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542" name="Oval 6"/>
            <p:cNvSpPr>
              <a:spLocks noChangeAspect="1" noChangeArrowheads="1"/>
            </p:cNvSpPr>
            <p:nvPr/>
          </p:nvSpPr>
          <p:spPr bwMode="auto">
            <a:xfrm>
              <a:off x="2642" y="814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543" name="Oval 7"/>
            <p:cNvSpPr>
              <a:spLocks noChangeAspect="1" noChangeArrowheads="1"/>
            </p:cNvSpPr>
            <p:nvPr/>
          </p:nvSpPr>
          <p:spPr bwMode="auto">
            <a:xfrm>
              <a:off x="264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544" name="Oval 8"/>
            <p:cNvSpPr>
              <a:spLocks noChangeAspect="1" noChangeArrowheads="1"/>
            </p:cNvSpPr>
            <p:nvPr/>
          </p:nvSpPr>
          <p:spPr bwMode="auto">
            <a:xfrm>
              <a:off x="2642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545" name="Oval 9"/>
            <p:cNvSpPr>
              <a:spLocks noChangeAspect="1" noChangeArrowheads="1"/>
            </p:cNvSpPr>
            <p:nvPr/>
          </p:nvSpPr>
          <p:spPr bwMode="auto">
            <a:xfrm>
              <a:off x="264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546" name="Oval 10"/>
            <p:cNvSpPr>
              <a:spLocks noChangeAspect="1" noChangeArrowheads="1"/>
            </p:cNvSpPr>
            <p:nvPr/>
          </p:nvSpPr>
          <p:spPr bwMode="auto">
            <a:xfrm>
              <a:off x="264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</p:grpSp>
      <p:grpSp>
        <p:nvGrpSpPr>
          <p:cNvPr id="29698" name="Group 133"/>
          <p:cNvGrpSpPr>
            <a:grpSpLocks/>
          </p:cNvGrpSpPr>
          <p:nvPr/>
        </p:nvGrpSpPr>
        <p:grpSpPr bwMode="auto">
          <a:xfrm>
            <a:off x="3136900" y="1349375"/>
            <a:ext cx="258763" cy="2233613"/>
            <a:chOff x="1976" y="773"/>
            <a:chExt cx="163" cy="1407"/>
          </a:xfrm>
        </p:grpSpPr>
        <p:sp>
          <p:nvSpPr>
            <p:cNvPr id="449547" name="Rectangle 11"/>
            <p:cNvSpPr>
              <a:spLocks noChangeAspect="1" noChangeArrowheads="1"/>
            </p:cNvSpPr>
            <p:nvPr/>
          </p:nvSpPr>
          <p:spPr bwMode="auto">
            <a:xfrm>
              <a:off x="1976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grpSp>
          <p:nvGrpSpPr>
            <p:cNvPr id="29858" name="Group 14"/>
            <p:cNvGrpSpPr>
              <a:grpSpLocks/>
            </p:cNvGrpSpPr>
            <p:nvPr/>
          </p:nvGrpSpPr>
          <p:grpSpPr bwMode="auto">
            <a:xfrm>
              <a:off x="2017" y="814"/>
              <a:ext cx="86" cy="1324"/>
              <a:chOff x="2017" y="814"/>
              <a:chExt cx="86" cy="1324"/>
            </a:xfrm>
          </p:grpSpPr>
          <p:sp>
            <p:nvSpPr>
              <p:cNvPr id="449551" name="Oval 15"/>
              <p:cNvSpPr>
                <a:spLocks noChangeAspect="1" noChangeArrowheads="1"/>
              </p:cNvSpPr>
              <p:nvPr/>
            </p:nvSpPr>
            <p:spPr bwMode="auto">
              <a:xfrm>
                <a:off x="2017" y="122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49552" name="Oval 16"/>
              <p:cNvSpPr>
                <a:spLocks noChangeAspect="1" noChangeArrowheads="1"/>
              </p:cNvSpPr>
              <p:nvPr/>
            </p:nvSpPr>
            <p:spPr bwMode="auto">
              <a:xfrm>
                <a:off x="2017" y="184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49553" name="Oval 17"/>
              <p:cNvSpPr>
                <a:spLocks noChangeAspect="1" noChangeArrowheads="1"/>
              </p:cNvSpPr>
              <p:nvPr/>
            </p:nvSpPr>
            <p:spPr bwMode="auto">
              <a:xfrm>
                <a:off x="2017" y="81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49554" name="Oval 18"/>
              <p:cNvSpPr>
                <a:spLocks noChangeAspect="1" noChangeArrowheads="1"/>
              </p:cNvSpPr>
              <p:nvPr/>
            </p:nvSpPr>
            <p:spPr bwMode="auto">
              <a:xfrm>
                <a:off x="2017" y="102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49555" name="Oval 19"/>
              <p:cNvSpPr>
                <a:spLocks noChangeAspect="1" noChangeArrowheads="1"/>
              </p:cNvSpPr>
              <p:nvPr/>
            </p:nvSpPr>
            <p:spPr bwMode="auto">
              <a:xfrm>
                <a:off x="2017" y="1433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49556" name="Oval 20"/>
              <p:cNvSpPr>
                <a:spLocks noChangeAspect="1" noChangeArrowheads="1"/>
              </p:cNvSpPr>
              <p:nvPr/>
            </p:nvSpPr>
            <p:spPr bwMode="auto">
              <a:xfrm>
                <a:off x="2017" y="163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49557" name="Oval 21"/>
              <p:cNvSpPr>
                <a:spLocks noChangeAspect="1" noChangeArrowheads="1"/>
              </p:cNvSpPr>
              <p:nvPr/>
            </p:nvSpPr>
            <p:spPr bwMode="auto">
              <a:xfrm>
                <a:off x="2017" y="205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</p:grpSp>
      <p:grpSp>
        <p:nvGrpSpPr>
          <p:cNvPr id="29699" name="Group 218"/>
          <p:cNvGrpSpPr>
            <a:grpSpLocks/>
          </p:cNvGrpSpPr>
          <p:nvPr/>
        </p:nvGrpSpPr>
        <p:grpSpPr bwMode="auto">
          <a:xfrm>
            <a:off x="5915025" y="1066800"/>
            <a:ext cx="3235325" cy="2493963"/>
            <a:chOff x="3486" y="672"/>
            <a:chExt cx="2038" cy="1571"/>
          </a:xfrm>
        </p:grpSpPr>
        <p:grpSp>
          <p:nvGrpSpPr>
            <p:cNvPr id="29804" name="Group 215"/>
            <p:cNvGrpSpPr>
              <a:grpSpLocks/>
            </p:cNvGrpSpPr>
            <p:nvPr/>
          </p:nvGrpSpPr>
          <p:grpSpPr bwMode="auto">
            <a:xfrm>
              <a:off x="3486" y="875"/>
              <a:ext cx="1047" cy="1368"/>
              <a:chOff x="3486" y="875"/>
              <a:chExt cx="1047" cy="1368"/>
            </a:xfrm>
          </p:grpSpPr>
          <p:sp>
            <p:nvSpPr>
              <p:cNvPr id="449752" name="Freeform 216"/>
              <p:cNvSpPr>
                <a:spLocks/>
              </p:cNvSpPr>
              <p:nvPr/>
            </p:nvSpPr>
            <p:spPr bwMode="auto">
              <a:xfrm>
                <a:off x="3486" y="875"/>
                <a:ext cx="1047" cy="1368"/>
              </a:xfrm>
              <a:custGeom>
                <a:avLst/>
                <a:gdLst>
                  <a:gd name="T0" fmla="*/ 269 w 1047"/>
                  <a:gd name="T1" fmla="*/ 0 h 1368"/>
                  <a:gd name="T2" fmla="*/ 13 w 1047"/>
                  <a:gd name="T3" fmla="*/ 437 h 1368"/>
                  <a:gd name="T4" fmla="*/ 194 w 1047"/>
                  <a:gd name="T5" fmla="*/ 1258 h 1368"/>
                  <a:gd name="T6" fmla="*/ 1047 w 1047"/>
                  <a:gd name="T7" fmla="*/ 1098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7" h="1368">
                    <a:moveTo>
                      <a:pt x="269" y="0"/>
                    </a:moveTo>
                    <a:cubicBezTo>
                      <a:pt x="226" y="73"/>
                      <a:pt x="26" y="227"/>
                      <a:pt x="13" y="437"/>
                    </a:cubicBezTo>
                    <a:cubicBezTo>
                      <a:pt x="0" y="647"/>
                      <a:pt x="22" y="1148"/>
                      <a:pt x="194" y="1258"/>
                    </a:cubicBezTo>
                    <a:cubicBezTo>
                      <a:pt x="366" y="1368"/>
                      <a:pt x="870" y="1131"/>
                      <a:pt x="1047" y="1098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49753" name="Line 217"/>
              <p:cNvSpPr>
                <a:spLocks noChangeAspect="1" noChangeShapeType="1"/>
              </p:cNvSpPr>
              <p:nvPr/>
            </p:nvSpPr>
            <p:spPr bwMode="auto">
              <a:xfrm rot="19744468" flipH="1">
                <a:off x="3614" y="2018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grpSp>
          <p:nvGrpSpPr>
            <p:cNvPr id="29805" name="Group 23"/>
            <p:cNvGrpSpPr>
              <a:grpSpLocks/>
            </p:cNvGrpSpPr>
            <p:nvPr/>
          </p:nvGrpSpPr>
          <p:grpSpPr bwMode="auto">
            <a:xfrm>
              <a:off x="3609" y="879"/>
              <a:ext cx="152" cy="513"/>
              <a:chOff x="2776" y="1167"/>
              <a:chExt cx="152" cy="513"/>
            </a:xfrm>
          </p:grpSpPr>
          <p:sp>
            <p:nvSpPr>
              <p:cNvPr id="449560" name="Line 24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49561" name="Freeform 25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grpSp>
          <p:nvGrpSpPr>
            <p:cNvPr id="29806" name="Group 26"/>
            <p:cNvGrpSpPr>
              <a:grpSpLocks/>
            </p:cNvGrpSpPr>
            <p:nvPr/>
          </p:nvGrpSpPr>
          <p:grpSpPr bwMode="auto">
            <a:xfrm flipH="1" flipV="1">
              <a:off x="3785" y="879"/>
              <a:ext cx="152" cy="513"/>
              <a:chOff x="2776" y="1167"/>
              <a:chExt cx="152" cy="513"/>
            </a:xfrm>
          </p:grpSpPr>
          <p:sp>
            <p:nvSpPr>
              <p:cNvPr id="449563" name="Line 27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49564" name="Freeform 28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grpSp>
          <p:nvGrpSpPr>
            <p:cNvPr id="29807" name="Group 29"/>
            <p:cNvGrpSpPr>
              <a:grpSpLocks/>
            </p:cNvGrpSpPr>
            <p:nvPr/>
          </p:nvGrpSpPr>
          <p:grpSpPr bwMode="auto">
            <a:xfrm>
              <a:off x="3761" y="740"/>
              <a:ext cx="777" cy="133"/>
              <a:chOff x="2928" y="1028"/>
              <a:chExt cx="777" cy="133"/>
            </a:xfrm>
          </p:grpSpPr>
          <p:sp>
            <p:nvSpPr>
              <p:cNvPr id="449566" name="Line 30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49567" name="Freeform 31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sp>
          <p:nvSpPr>
            <p:cNvPr id="449568" name="Oval 32"/>
            <p:cNvSpPr>
              <a:spLocks noChangeAspect="1" noChangeArrowheads="1"/>
            </p:cNvSpPr>
            <p:nvPr/>
          </p:nvSpPr>
          <p:spPr bwMode="auto">
            <a:xfrm>
              <a:off x="3713" y="816"/>
              <a:ext cx="120" cy="12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45000"/>
                </a:spcBef>
                <a:defRPr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/>
              </a:endParaRPr>
            </a:p>
          </p:txBody>
        </p:sp>
        <p:grpSp>
          <p:nvGrpSpPr>
            <p:cNvPr id="29809" name="Group 33"/>
            <p:cNvGrpSpPr>
              <a:grpSpLocks/>
            </p:cNvGrpSpPr>
            <p:nvPr/>
          </p:nvGrpSpPr>
          <p:grpSpPr bwMode="auto">
            <a:xfrm>
              <a:off x="3767" y="1403"/>
              <a:ext cx="777" cy="523"/>
              <a:chOff x="2934" y="1691"/>
              <a:chExt cx="777" cy="523"/>
            </a:xfrm>
          </p:grpSpPr>
          <p:sp>
            <p:nvSpPr>
              <p:cNvPr id="449570" name="Line 34"/>
              <p:cNvSpPr>
                <a:spLocks noChangeAspect="1" noChangeShapeType="1"/>
              </p:cNvSpPr>
              <p:nvPr/>
            </p:nvSpPr>
            <p:spPr bwMode="auto">
              <a:xfrm rot="3635357">
                <a:off x="3104" y="199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49571" name="Freeform 35"/>
              <p:cNvSpPr>
                <a:spLocks/>
              </p:cNvSpPr>
              <p:nvPr/>
            </p:nvSpPr>
            <p:spPr bwMode="auto">
              <a:xfrm>
                <a:off x="2934" y="1691"/>
                <a:ext cx="777" cy="523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sp>
          <p:nvSpPr>
            <p:cNvPr id="449572" name="Text Box 36"/>
            <p:cNvSpPr txBox="1">
              <a:spLocks noChangeArrowheads="1"/>
            </p:cNvSpPr>
            <p:nvPr/>
          </p:nvSpPr>
          <p:spPr bwMode="auto">
            <a:xfrm>
              <a:off x="3589" y="6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/>
                  <a:ea typeface="ＭＳ Ｐゴシック"/>
                </a:rPr>
                <a:t>1</a:t>
              </a:r>
            </a:p>
          </p:txBody>
        </p:sp>
        <p:sp>
          <p:nvSpPr>
            <p:cNvPr id="449573" name="Text Box 37"/>
            <p:cNvSpPr txBox="1">
              <a:spLocks noChangeArrowheads="1"/>
            </p:cNvSpPr>
            <p:nvPr/>
          </p:nvSpPr>
          <p:spPr bwMode="auto">
            <a:xfrm>
              <a:off x="4545" y="6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/>
                  <a:ea typeface="ＭＳ Ｐゴシック"/>
                </a:rPr>
                <a:t>2</a:t>
              </a:r>
            </a:p>
          </p:txBody>
        </p:sp>
        <p:sp>
          <p:nvSpPr>
            <p:cNvPr id="449574" name="Text Box 38"/>
            <p:cNvSpPr txBox="1">
              <a:spLocks noChangeArrowheads="1"/>
            </p:cNvSpPr>
            <p:nvPr/>
          </p:nvSpPr>
          <p:spPr bwMode="auto">
            <a:xfrm>
              <a:off x="3601" y="19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/>
                  <a:ea typeface="ＭＳ Ｐゴシック"/>
                </a:rPr>
                <a:t>3</a:t>
              </a:r>
            </a:p>
          </p:txBody>
        </p:sp>
        <p:sp>
          <p:nvSpPr>
            <p:cNvPr id="449575" name="Text Box 39"/>
            <p:cNvSpPr txBox="1">
              <a:spLocks noChangeArrowheads="1"/>
            </p:cNvSpPr>
            <p:nvPr/>
          </p:nvSpPr>
          <p:spPr bwMode="auto">
            <a:xfrm>
              <a:off x="3552" y="12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/>
                  <a:ea typeface="ＭＳ Ｐゴシック"/>
                </a:rPr>
                <a:t>4</a:t>
              </a:r>
            </a:p>
          </p:txBody>
        </p:sp>
        <p:sp>
          <p:nvSpPr>
            <p:cNvPr id="449576" name="Text Box 40"/>
            <p:cNvSpPr txBox="1">
              <a:spLocks noChangeArrowheads="1"/>
            </p:cNvSpPr>
            <p:nvPr/>
          </p:nvSpPr>
          <p:spPr bwMode="auto">
            <a:xfrm>
              <a:off x="4557" y="134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/>
                  <a:ea typeface="ＭＳ Ｐゴシック"/>
                </a:rPr>
                <a:t>7</a:t>
              </a:r>
            </a:p>
          </p:txBody>
        </p:sp>
        <p:sp>
          <p:nvSpPr>
            <p:cNvPr id="449577" name="Oval 41"/>
            <p:cNvSpPr>
              <a:spLocks noChangeAspect="1" noChangeArrowheads="1"/>
            </p:cNvSpPr>
            <p:nvPr/>
          </p:nvSpPr>
          <p:spPr bwMode="auto">
            <a:xfrm>
              <a:off x="4481" y="187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578" name="Oval 42"/>
            <p:cNvSpPr>
              <a:spLocks noChangeAspect="1" noChangeArrowheads="1"/>
            </p:cNvSpPr>
            <p:nvPr/>
          </p:nvSpPr>
          <p:spPr bwMode="auto">
            <a:xfrm>
              <a:off x="4481" y="816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579" name="Oval 43"/>
            <p:cNvSpPr>
              <a:spLocks noChangeAspect="1" noChangeArrowheads="1"/>
            </p:cNvSpPr>
            <p:nvPr/>
          </p:nvSpPr>
          <p:spPr bwMode="auto">
            <a:xfrm>
              <a:off x="4481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580" name="Oval 44"/>
            <p:cNvSpPr>
              <a:spLocks noChangeAspect="1" noChangeArrowheads="1"/>
            </p:cNvSpPr>
            <p:nvPr/>
          </p:nvSpPr>
          <p:spPr bwMode="auto">
            <a:xfrm>
              <a:off x="5249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grpSp>
          <p:nvGrpSpPr>
            <p:cNvPr id="29819" name="Group 45"/>
            <p:cNvGrpSpPr>
              <a:grpSpLocks/>
            </p:cNvGrpSpPr>
            <p:nvPr/>
          </p:nvGrpSpPr>
          <p:grpSpPr bwMode="auto">
            <a:xfrm>
              <a:off x="4553" y="1276"/>
              <a:ext cx="777" cy="133"/>
              <a:chOff x="2928" y="1028"/>
              <a:chExt cx="777" cy="133"/>
            </a:xfrm>
          </p:grpSpPr>
          <p:sp>
            <p:nvSpPr>
              <p:cNvPr id="449582" name="Line 46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49583" name="Freeform 47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grpSp>
          <p:nvGrpSpPr>
            <p:cNvPr id="29820" name="Group 48"/>
            <p:cNvGrpSpPr>
              <a:grpSpLocks/>
            </p:cNvGrpSpPr>
            <p:nvPr/>
          </p:nvGrpSpPr>
          <p:grpSpPr bwMode="auto">
            <a:xfrm>
              <a:off x="3769" y="1808"/>
              <a:ext cx="777" cy="133"/>
              <a:chOff x="2928" y="1028"/>
              <a:chExt cx="777" cy="133"/>
            </a:xfrm>
          </p:grpSpPr>
          <p:sp>
            <p:nvSpPr>
              <p:cNvPr id="449585" name="Line 49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49586" name="Freeform 50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grpSp>
          <p:nvGrpSpPr>
            <p:cNvPr id="29821" name="Group 51"/>
            <p:cNvGrpSpPr>
              <a:grpSpLocks/>
            </p:cNvGrpSpPr>
            <p:nvPr/>
          </p:nvGrpSpPr>
          <p:grpSpPr bwMode="auto">
            <a:xfrm flipH="1" flipV="1">
              <a:off x="3757" y="1940"/>
              <a:ext cx="777" cy="133"/>
              <a:chOff x="2928" y="1028"/>
              <a:chExt cx="777" cy="133"/>
            </a:xfrm>
          </p:grpSpPr>
          <p:sp>
            <p:nvSpPr>
              <p:cNvPr id="449588" name="Line 52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49589" name="Freeform 53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grpSp>
          <p:nvGrpSpPr>
            <p:cNvPr id="29822" name="Group 54"/>
            <p:cNvGrpSpPr>
              <a:grpSpLocks/>
            </p:cNvGrpSpPr>
            <p:nvPr/>
          </p:nvGrpSpPr>
          <p:grpSpPr bwMode="auto">
            <a:xfrm flipH="1" flipV="1">
              <a:off x="3773" y="1404"/>
              <a:ext cx="777" cy="133"/>
              <a:chOff x="2928" y="1028"/>
              <a:chExt cx="777" cy="133"/>
            </a:xfrm>
          </p:grpSpPr>
          <p:sp>
            <p:nvSpPr>
              <p:cNvPr id="449591" name="Line 55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49592" name="Freeform 56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grpSp>
          <p:nvGrpSpPr>
            <p:cNvPr id="29823" name="Group 57"/>
            <p:cNvGrpSpPr>
              <a:grpSpLocks/>
            </p:cNvGrpSpPr>
            <p:nvPr/>
          </p:nvGrpSpPr>
          <p:grpSpPr bwMode="auto">
            <a:xfrm flipV="1">
              <a:off x="3605" y="1423"/>
              <a:ext cx="152" cy="513"/>
              <a:chOff x="2776" y="1167"/>
              <a:chExt cx="152" cy="513"/>
            </a:xfrm>
          </p:grpSpPr>
          <p:sp>
            <p:nvSpPr>
              <p:cNvPr id="449594" name="Line 58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49595" name="Freeform 59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grpSp>
          <p:nvGrpSpPr>
            <p:cNvPr id="29824" name="Group 60"/>
            <p:cNvGrpSpPr>
              <a:grpSpLocks/>
            </p:cNvGrpSpPr>
            <p:nvPr/>
          </p:nvGrpSpPr>
          <p:grpSpPr bwMode="auto">
            <a:xfrm flipH="1" flipV="1">
              <a:off x="4545" y="879"/>
              <a:ext cx="152" cy="513"/>
              <a:chOff x="2776" y="1167"/>
              <a:chExt cx="152" cy="513"/>
            </a:xfrm>
          </p:grpSpPr>
          <p:sp>
            <p:nvSpPr>
              <p:cNvPr id="449597" name="Line 61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49598" name="Freeform 62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grpSp>
          <p:nvGrpSpPr>
            <p:cNvPr id="29825" name="Group 63"/>
            <p:cNvGrpSpPr>
              <a:grpSpLocks/>
            </p:cNvGrpSpPr>
            <p:nvPr/>
          </p:nvGrpSpPr>
          <p:grpSpPr bwMode="auto">
            <a:xfrm>
              <a:off x="4538" y="1397"/>
              <a:ext cx="764" cy="543"/>
              <a:chOff x="3696" y="1680"/>
              <a:chExt cx="764" cy="543"/>
            </a:xfrm>
          </p:grpSpPr>
          <p:sp>
            <p:nvSpPr>
              <p:cNvPr id="449600" name="Line 64"/>
              <p:cNvSpPr>
                <a:spLocks noChangeAspect="1" noChangeShapeType="1"/>
              </p:cNvSpPr>
              <p:nvPr/>
            </p:nvSpPr>
            <p:spPr bwMode="auto">
              <a:xfrm rot="4334049">
                <a:off x="3989" y="2106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49601" name="Freeform 65"/>
              <p:cNvSpPr>
                <a:spLocks/>
              </p:cNvSpPr>
              <p:nvPr/>
            </p:nvSpPr>
            <p:spPr bwMode="auto">
              <a:xfrm>
                <a:off x="3696" y="168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grpSp>
          <p:nvGrpSpPr>
            <p:cNvPr id="29826" name="Group 66"/>
            <p:cNvGrpSpPr>
              <a:grpSpLocks/>
            </p:cNvGrpSpPr>
            <p:nvPr/>
          </p:nvGrpSpPr>
          <p:grpSpPr bwMode="auto">
            <a:xfrm>
              <a:off x="4559" y="882"/>
              <a:ext cx="764" cy="543"/>
              <a:chOff x="3726" y="1170"/>
              <a:chExt cx="764" cy="543"/>
            </a:xfrm>
          </p:grpSpPr>
          <p:sp>
            <p:nvSpPr>
              <p:cNvPr id="449603" name="Line 67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4304" y="1379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49604" name="Freeform 68"/>
              <p:cNvSpPr>
                <a:spLocks/>
              </p:cNvSpPr>
              <p:nvPr/>
            </p:nvSpPr>
            <p:spPr bwMode="auto">
              <a:xfrm rot="10800000" flipH="1">
                <a:off x="3726" y="117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sp>
          <p:nvSpPr>
            <p:cNvPr id="449605" name="Text Box 69"/>
            <p:cNvSpPr txBox="1">
              <a:spLocks noChangeArrowheads="1"/>
            </p:cNvSpPr>
            <p:nvPr/>
          </p:nvSpPr>
          <p:spPr bwMode="auto">
            <a:xfrm>
              <a:off x="4537" y="192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/>
                  <a:ea typeface="ＭＳ Ｐゴシック"/>
                </a:rPr>
                <a:t>6</a:t>
              </a:r>
            </a:p>
          </p:txBody>
        </p:sp>
        <p:sp>
          <p:nvSpPr>
            <p:cNvPr id="449606" name="Text Box 70"/>
            <p:cNvSpPr txBox="1">
              <a:spLocks noChangeArrowheads="1"/>
            </p:cNvSpPr>
            <p:nvPr/>
          </p:nvSpPr>
          <p:spPr bwMode="auto">
            <a:xfrm>
              <a:off x="5337" y="130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/>
                  <a:ea typeface="ＭＳ Ｐゴシック"/>
                </a:rPr>
                <a:t>5</a:t>
              </a:r>
            </a:p>
          </p:txBody>
        </p:sp>
        <p:sp>
          <p:nvSpPr>
            <p:cNvPr id="449607" name="Oval 71"/>
            <p:cNvSpPr>
              <a:spLocks noChangeAspect="1" noChangeArrowheads="1"/>
            </p:cNvSpPr>
            <p:nvPr/>
          </p:nvSpPr>
          <p:spPr bwMode="auto">
            <a:xfrm>
              <a:off x="3713" y="1344"/>
              <a:ext cx="120" cy="1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608" name="Oval 72"/>
            <p:cNvSpPr>
              <a:spLocks noChangeAspect="1" noChangeArrowheads="1"/>
            </p:cNvSpPr>
            <p:nvPr/>
          </p:nvSpPr>
          <p:spPr bwMode="auto">
            <a:xfrm>
              <a:off x="3713" y="1872"/>
              <a:ext cx="120" cy="12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</p:grpSp>
      <p:grpSp>
        <p:nvGrpSpPr>
          <p:cNvPr id="29700" name="Group 219"/>
          <p:cNvGrpSpPr>
            <a:grpSpLocks/>
          </p:cNvGrpSpPr>
          <p:nvPr/>
        </p:nvGrpSpPr>
        <p:grpSpPr bwMode="auto">
          <a:xfrm>
            <a:off x="685800" y="1349375"/>
            <a:ext cx="2230438" cy="2233613"/>
            <a:chOff x="432" y="773"/>
            <a:chExt cx="1405" cy="1407"/>
          </a:xfrm>
        </p:grpSpPr>
        <p:sp>
          <p:nvSpPr>
            <p:cNvPr id="449610" name="Oval 74"/>
            <p:cNvSpPr>
              <a:spLocks noChangeAspect="1" noChangeArrowheads="1"/>
            </p:cNvSpPr>
            <p:nvPr/>
          </p:nvSpPr>
          <p:spPr bwMode="auto">
            <a:xfrm>
              <a:off x="473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611" name="Rectangle 75"/>
            <p:cNvSpPr>
              <a:spLocks noChangeAspect="1" noChangeArrowheads="1"/>
            </p:cNvSpPr>
            <p:nvPr/>
          </p:nvSpPr>
          <p:spPr bwMode="auto">
            <a:xfrm>
              <a:off x="432" y="773"/>
              <a:ext cx="1405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612" name="Oval 76"/>
            <p:cNvSpPr>
              <a:spLocks noChangeAspect="1" noChangeArrowheads="1"/>
            </p:cNvSpPr>
            <p:nvPr/>
          </p:nvSpPr>
          <p:spPr bwMode="auto">
            <a:xfrm>
              <a:off x="473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613" name="Oval 77"/>
            <p:cNvSpPr>
              <a:spLocks noChangeAspect="1" noChangeArrowheads="1"/>
            </p:cNvSpPr>
            <p:nvPr/>
          </p:nvSpPr>
          <p:spPr bwMode="auto">
            <a:xfrm>
              <a:off x="679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614" name="Oval 78"/>
            <p:cNvSpPr>
              <a:spLocks noChangeAspect="1" noChangeArrowheads="1"/>
            </p:cNvSpPr>
            <p:nvPr/>
          </p:nvSpPr>
          <p:spPr bwMode="auto">
            <a:xfrm>
              <a:off x="885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615" name="Oval 79"/>
            <p:cNvSpPr>
              <a:spLocks noChangeAspect="1" noChangeArrowheads="1"/>
            </p:cNvSpPr>
            <p:nvPr/>
          </p:nvSpPr>
          <p:spPr bwMode="auto">
            <a:xfrm>
              <a:off x="109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616" name="Oval 80"/>
            <p:cNvSpPr>
              <a:spLocks noChangeAspect="1" noChangeArrowheads="1"/>
            </p:cNvSpPr>
            <p:nvPr/>
          </p:nvSpPr>
          <p:spPr bwMode="auto">
            <a:xfrm>
              <a:off x="1298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618" name="Oval 82"/>
            <p:cNvSpPr>
              <a:spLocks noChangeAspect="1" noChangeArrowheads="1"/>
            </p:cNvSpPr>
            <p:nvPr/>
          </p:nvSpPr>
          <p:spPr bwMode="auto">
            <a:xfrm>
              <a:off x="1711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620" name="Oval 84"/>
            <p:cNvSpPr>
              <a:spLocks noChangeAspect="1" noChangeArrowheads="1"/>
            </p:cNvSpPr>
            <p:nvPr/>
          </p:nvSpPr>
          <p:spPr bwMode="auto">
            <a:xfrm>
              <a:off x="885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621" name="Oval 85"/>
            <p:cNvSpPr>
              <a:spLocks noChangeAspect="1" noChangeArrowheads="1"/>
            </p:cNvSpPr>
            <p:nvPr/>
          </p:nvSpPr>
          <p:spPr bwMode="auto">
            <a:xfrm>
              <a:off x="1092" y="814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622" name="Oval 86"/>
            <p:cNvSpPr>
              <a:spLocks noChangeAspect="1" noChangeArrowheads="1"/>
            </p:cNvSpPr>
            <p:nvPr/>
          </p:nvSpPr>
          <p:spPr bwMode="auto">
            <a:xfrm>
              <a:off x="1298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623" name="Oval 87"/>
            <p:cNvSpPr>
              <a:spLocks noChangeAspect="1" noChangeArrowheads="1"/>
            </p:cNvSpPr>
            <p:nvPr/>
          </p:nvSpPr>
          <p:spPr bwMode="auto">
            <a:xfrm>
              <a:off x="1504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624" name="Oval 88"/>
            <p:cNvSpPr>
              <a:spLocks noChangeAspect="1" noChangeArrowheads="1"/>
            </p:cNvSpPr>
            <p:nvPr/>
          </p:nvSpPr>
          <p:spPr bwMode="auto">
            <a:xfrm>
              <a:off x="1711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625" name="Oval 89"/>
            <p:cNvSpPr>
              <a:spLocks noChangeAspect="1" noChangeArrowheads="1"/>
            </p:cNvSpPr>
            <p:nvPr/>
          </p:nvSpPr>
          <p:spPr bwMode="auto">
            <a:xfrm>
              <a:off x="473" y="1020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627" name="Oval 91"/>
            <p:cNvSpPr>
              <a:spLocks noChangeAspect="1" noChangeArrowheads="1"/>
            </p:cNvSpPr>
            <p:nvPr/>
          </p:nvSpPr>
          <p:spPr bwMode="auto">
            <a:xfrm>
              <a:off x="885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628" name="Oval 92"/>
            <p:cNvSpPr>
              <a:spLocks noChangeAspect="1" noChangeArrowheads="1"/>
            </p:cNvSpPr>
            <p:nvPr/>
          </p:nvSpPr>
          <p:spPr bwMode="auto">
            <a:xfrm>
              <a:off x="109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629" name="Oval 93"/>
            <p:cNvSpPr>
              <a:spLocks noChangeAspect="1" noChangeArrowheads="1"/>
            </p:cNvSpPr>
            <p:nvPr/>
          </p:nvSpPr>
          <p:spPr bwMode="auto">
            <a:xfrm>
              <a:off x="1504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630" name="Oval 94"/>
            <p:cNvSpPr>
              <a:spLocks noChangeAspect="1" noChangeArrowheads="1"/>
            </p:cNvSpPr>
            <p:nvPr/>
          </p:nvSpPr>
          <p:spPr bwMode="auto">
            <a:xfrm>
              <a:off x="679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632" name="Oval 96"/>
            <p:cNvSpPr>
              <a:spLocks noChangeAspect="1" noChangeArrowheads="1"/>
            </p:cNvSpPr>
            <p:nvPr/>
          </p:nvSpPr>
          <p:spPr bwMode="auto">
            <a:xfrm>
              <a:off x="1092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633" name="Oval 97"/>
            <p:cNvSpPr>
              <a:spLocks noChangeAspect="1" noChangeArrowheads="1"/>
            </p:cNvSpPr>
            <p:nvPr/>
          </p:nvSpPr>
          <p:spPr bwMode="auto">
            <a:xfrm>
              <a:off x="1298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634" name="Oval 98"/>
            <p:cNvSpPr>
              <a:spLocks noChangeAspect="1" noChangeArrowheads="1"/>
            </p:cNvSpPr>
            <p:nvPr/>
          </p:nvSpPr>
          <p:spPr bwMode="auto">
            <a:xfrm>
              <a:off x="1504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635" name="Oval 99"/>
            <p:cNvSpPr>
              <a:spLocks noChangeAspect="1" noChangeArrowheads="1"/>
            </p:cNvSpPr>
            <p:nvPr/>
          </p:nvSpPr>
          <p:spPr bwMode="auto">
            <a:xfrm>
              <a:off x="1711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636" name="Oval 100"/>
            <p:cNvSpPr>
              <a:spLocks noChangeAspect="1" noChangeArrowheads="1"/>
            </p:cNvSpPr>
            <p:nvPr/>
          </p:nvSpPr>
          <p:spPr bwMode="auto">
            <a:xfrm>
              <a:off x="473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637" name="Oval 101"/>
            <p:cNvSpPr>
              <a:spLocks noChangeAspect="1" noChangeArrowheads="1"/>
            </p:cNvSpPr>
            <p:nvPr/>
          </p:nvSpPr>
          <p:spPr bwMode="auto">
            <a:xfrm>
              <a:off x="679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639" name="Oval 103"/>
            <p:cNvSpPr>
              <a:spLocks noChangeAspect="1" noChangeArrowheads="1"/>
            </p:cNvSpPr>
            <p:nvPr/>
          </p:nvSpPr>
          <p:spPr bwMode="auto">
            <a:xfrm>
              <a:off x="1298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640" name="Oval 104"/>
            <p:cNvSpPr>
              <a:spLocks noChangeAspect="1" noChangeArrowheads="1"/>
            </p:cNvSpPr>
            <p:nvPr/>
          </p:nvSpPr>
          <p:spPr bwMode="auto">
            <a:xfrm>
              <a:off x="1504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641" name="Oval 105"/>
            <p:cNvSpPr>
              <a:spLocks noChangeAspect="1" noChangeArrowheads="1"/>
            </p:cNvSpPr>
            <p:nvPr/>
          </p:nvSpPr>
          <p:spPr bwMode="auto">
            <a:xfrm>
              <a:off x="1711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642" name="Oval 106"/>
            <p:cNvSpPr>
              <a:spLocks noChangeAspect="1" noChangeArrowheads="1"/>
            </p:cNvSpPr>
            <p:nvPr/>
          </p:nvSpPr>
          <p:spPr bwMode="auto">
            <a:xfrm>
              <a:off x="473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643" name="Oval 107"/>
            <p:cNvSpPr>
              <a:spLocks noChangeAspect="1" noChangeArrowheads="1"/>
            </p:cNvSpPr>
            <p:nvPr/>
          </p:nvSpPr>
          <p:spPr bwMode="auto">
            <a:xfrm>
              <a:off x="679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644" name="Oval 108"/>
            <p:cNvSpPr>
              <a:spLocks noChangeAspect="1" noChangeArrowheads="1"/>
            </p:cNvSpPr>
            <p:nvPr/>
          </p:nvSpPr>
          <p:spPr bwMode="auto">
            <a:xfrm>
              <a:off x="885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645" name="Oval 109"/>
            <p:cNvSpPr>
              <a:spLocks noChangeAspect="1" noChangeArrowheads="1"/>
            </p:cNvSpPr>
            <p:nvPr/>
          </p:nvSpPr>
          <p:spPr bwMode="auto">
            <a:xfrm>
              <a:off x="109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647" name="Oval 111"/>
            <p:cNvSpPr>
              <a:spLocks noChangeAspect="1" noChangeArrowheads="1"/>
            </p:cNvSpPr>
            <p:nvPr/>
          </p:nvSpPr>
          <p:spPr bwMode="auto">
            <a:xfrm>
              <a:off x="1711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648" name="Oval 112"/>
            <p:cNvSpPr>
              <a:spLocks noChangeAspect="1" noChangeArrowheads="1"/>
            </p:cNvSpPr>
            <p:nvPr/>
          </p:nvSpPr>
          <p:spPr bwMode="auto">
            <a:xfrm>
              <a:off x="473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649" name="Oval 113"/>
            <p:cNvSpPr>
              <a:spLocks noChangeAspect="1" noChangeArrowheads="1"/>
            </p:cNvSpPr>
            <p:nvPr/>
          </p:nvSpPr>
          <p:spPr bwMode="auto">
            <a:xfrm>
              <a:off x="679" y="2052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650" name="Oval 114"/>
            <p:cNvSpPr>
              <a:spLocks noChangeAspect="1" noChangeArrowheads="1"/>
            </p:cNvSpPr>
            <p:nvPr/>
          </p:nvSpPr>
          <p:spPr bwMode="auto">
            <a:xfrm>
              <a:off x="885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651" name="Oval 115"/>
            <p:cNvSpPr>
              <a:spLocks noChangeAspect="1" noChangeArrowheads="1"/>
            </p:cNvSpPr>
            <p:nvPr/>
          </p:nvSpPr>
          <p:spPr bwMode="auto">
            <a:xfrm>
              <a:off x="109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652" name="Oval 116"/>
            <p:cNvSpPr>
              <a:spLocks noChangeAspect="1" noChangeArrowheads="1"/>
            </p:cNvSpPr>
            <p:nvPr/>
          </p:nvSpPr>
          <p:spPr bwMode="auto">
            <a:xfrm>
              <a:off x="1504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</p:grpSp>
      <p:sp>
        <p:nvSpPr>
          <p:cNvPr id="449654" name="Text Box 118"/>
          <p:cNvSpPr txBox="1">
            <a:spLocks noChangeArrowheads="1"/>
          </p:cNvSpPr>
          <p:nvPr/>
        </p:nvSpPr>
        <p:spPr bwMode="auto">
          <a:xfrm>
            <a:off x="1400175" y="817563"/>
            <a:ext cx="639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3200" b="1">
                <a:solidFill>
                  <a:srgbClr val="FF0000"/>
                </a:solidFill>
                <a:latin typeface="Times" charset="0"/>
                <a:ea typeface="ＭＳ Ｐゴシック"/>
              </a:rPr>
              <a:t>A</a:t>
            </a:r>
            <a:r>
              <a:rPr lang="en-US" sz="3200" baseline="30000">
                <a:solidFill>
                  <a:srgbClr val="FF0000"/>
                </a:solidFill>
                <a:latin typeface="Times" charset="0"/>
                <a:ea typeface="ＭＳ Ｐゴシック"/>
              </a:rPr>
              <a:t>T</a:t>
            </a:r>
          </a:p>
        </p:txBody>
      </p:sp>
      <p:sp>
        <p:nvSpPr>
          <p:cNvPr id="449655" name="Text Box 119"/>
          <p:cNvSpPr txBox="1">
            <a:spLocks noChangeArrowheads="1"/>
          </p:cNvSpPr>
          <p:nvPr/>
        </p:nvSpPr>
        <p:spPr bwMode="auto">
          <a:xfrm>
            <a:off x="3505200" y="2179638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  <a:sym typeface="Wingdings" charset="0"/>
              </a:rPr>
              <a:t></a:t>
            </a:r>
          </a:p>
        </p:txBody>
      </p:sp>
      <p:grpSp>
        <p:nvGrpSpPr>
          <p:cNvPr id="29703" name="Group 127"/>
          <p:cNvGrpSpPr>
            <a:grpSpLocks/>
          </p:cNvGrpSpPr>
          <p:nvPr/>
        </p:nvGrpSpPr>
        <p:grpSpPr bwMode="auto">
          <a:xfrm>
            <a:off x="3052763" y="739775"/>
            <a:ext cx="415925" cy="657225"/>
            <a:chOff x="1923" y="2121"/>
            <a:chExt cx="262" cy="414"/>
          </a:xfrm>
        </p:grpSpPr>
        <p:sp>
          <p:nvSpPr>
            <p:cNvPr id="449657" name="Text Box 121"/>
            <p:cNvSpPr txBox="1">
              <a:spLocks noChangeArrowheads="1"/>
            </p:cNvSpPr>
            <p:nvPr/>
          </p:nvSpPr>
          <p:spPr bwMode="auto">
            <a:xfrm>
              <a:off x="1923" y="2121"/>
              <a:ext cx="2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>
                  <a:solidFill>
                    <a:srgbClr val="FF0000"/>
                  </a:solidFill>
                  <a:latin typeface="Times" charset="0"/>
                  <a:ea typeface="ＭＳ Ｐゴシック"/>
                </a:rPr>
                <a:t>~</a:t>
              </a:r>
            </a:p>
          </p:txBody>
        </p:sp>
        <p:sp>
          <p:nvSpPr>
            <p:cNvPr id="449658" name="Text Box 122"/>
            <p:cNvSpPr txBox="1">
              <a:spLocks noChangeArrowheads="1"/>
            </p:cNvSpPr>
            <p:nvPr/>
          </p:nvSpPr>
          <p:spPr bwMode="auto">
            <a:xfrm>
              <a:off x="1944" y="220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/>
                </a:rPr>
                <a:t>q</a:t>
              </a:r>
              <a:endParaRPr lang="en-US" sz="2800">
                <a:solidFill>
                  <a:srgbClr val="FF0000"/>
                </a:solidFill>
                <a:latin typeface="Times" charset="0"/>
                <a:ea typeface="ＭＳ Ｐゴシック"/>
              </a:endParaRPr>
            </a:p>
          </p:txBody>
        </p:sp>
      </p:grpSp>
      <p:grpSp>
        <p:nvGrpSpPr>
          <p:cNvPr id="29704" name="Group 220"/>
          <p:cNvGrpSpPr>
            <a:grpSpLocks/>
          </p:cNvGrpSpPr>
          <p:nvPr/>
        </p:nvGrpSpPr>
        <p:grpSpPr bwMode="auto">
          <a:xfrm>
            <a:off x="3778250" y="730250"/>
            <a:ext cx="2095500" cy="673100"/>
            <a:chOff x="2380" y="2115"/>
            <a:chExt cx="1320" cy="424"/>
          </a:xfrm>
        </p:grpSpPr>
        <p:sp>
          <p:nvSpPr>
            <p:cNvPr id="449665" name="Text Box 129"/>
            <p:cNvSpPr txBox="1">
              <a:spLocks noChangeArrowheads="1"/>
            </p:cNvSpPr>
            <p:nvPr/>
          </p:nvSpPr>
          <p:spPr bwMode="auto">
            <a:xfrm>
              <a:off x="2772" y="2115"/>
              <a:ext cx="2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>
                  <a:solidFill>
                    <a:srgbClr val="FF0000"/>
                  </a:solidFill>
                  <a:latin typeface="Times" charset="0"/>
                  <a:ea typeface="ＭＳ Ｐゴシック"/>
                </a:rPr>
                <a:t>~</a:t>
              </a:r>
            </a:p>
          </p:txBody>
        </p:sp>
        <p:sp>
          <p:nvSpPr>
            <p:cNvPr id="449666" name="Text Box 130"/>
            <p:cNvSpPr txBox="1">
              <a:spLocks noChangeArrowheads="1"/>
            </p:cNvSpPr>
            <p:nvPr/>
          </p:nvSpPr>
          <p:spPr bwMode="auto">
            <a:xfrm>
              <a:off x="2380" y="2174"/>
              <a:ext cx="13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3200" b="1">
                  <a:solidFill>
                    <a:srgbClr val="FF0000"/>
                  </a:solidFill>
                  <a:latin typeface="Times" charset="0"/>
                  <a:ea typeface="ＭＳ Ｐゴシック"/>
                </a:rPr>
                <a:t>(A</a:t>
              </a:r>
              <a:r>
                <a:rPr lang="en-US" sz="3200" baseline="30000">
                  <a:solidFill>
                    <a:srgbClr val="FF0000"/>
                  </a:solidFill>
                  <a:latin typeface="Times" charset="0"/>
                  <a:ea typeface="ＭＳ Ｐゴシック"/>
                </a:rPr>
                <a:t>T</a:t>
              </a: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/>
                </a:rPr>
                <a:t>q).*¬q</a:t>
              </a:r>
            </a:p>
          </p:txBody>
        </p:sp>
      </p:grpSp>
      <p:sp>
        <p:nvSpPr>
          <p:cNvPr id="449667" name="Text Box 131"/>
          <p:cNvSpPr txBox="1">
            <a:spLocks noChangeArrowheads="1"/>
          </p:cNvSpPr>
          <p:nvPr/>
        </p:nvSpPr>
        <p:spPr bwMode="auto">
          <a:xfrm>
            <a:off x="3505200" y="954088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  <a:sym typeface="Wingdings" charset="0"/>
              </a:rPr>
              <a:t></a:t>
            </a:r>
          </a:p>
        </p:txBody>
      </p:sp>
      <p:grpSp>
        <p:nvGrpSpPr>
          <p:cNvPr id="29706" name="Group 155"/>
          <p:cNvGrpSpPr>
            <a:grpSpLocks/>
          </p:cNvGrpSpPr>
          <p:nvPr/>
        </p:nvGrpSpPr>
        <p:grpSpPr bwMode="auto">
          <a:xfrm>
            <a:off x="992188" y="3903663"/>
            <a:ext cx="258762" cy="2233612"/>
            <a:chOff x="2601" y="773"/>
            <a:chExt cx="163" cy="1407"/>
          </a:xfrm>
        </p:grpSpPr>
        <p:sp>
          <p:nvSpPr>
            <p:cNvPr id="449692" name="Oval 156"/>
            <p:cNvSpPr>
              <a:spLocks noChangeAspect="1" noChangeArrowheads="1"/>
            </p:cNvSpPr>
            <p:nvPr/>
          </p:nvSpPr>
          <p:spPr bwMode="auto">
            <a:xfrm>
              <a:off x="2642" y="1226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693" name="Rectangle 157"/>
            <p:cNvSpPr>
              <a:spLocks noChangeAspect="1" noChangeArrowheads="1"/>
            </p:cNvSpPr>
            <p:nvPr/>
          </p:nvSpPr>
          <p:spPr bwMode="auto">
            <a:xfrm>
              <a:off x="2601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694" name="Oval 158"/>
            <p:cNvSpPr>
              <a:spLocks noChangeAspect="1" noChangeArrowheads="1"/>
            </p:cNvSpPr>
            <p:nvPr/>
          </p:nvSpPr>
          <p:spPr bwMode="auto">
            <a:xfrm>
              <a:off x="264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695" name="Oval 159"/>
            <p:cNvSpPr>
              <a:spLocks noChangeAspect="1" noChangeArrowheads="1"/>
            </p:cNvSpPr>
            <p:nvPr/>
          </p:nvSpPr>
          <p:spPr bwMode="auto">
            <a:xfrm>
              <a:off x="2642" y="814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696" name="Oval 160"/>
            <p:cNvSpPr>
              <a:spLocks noChangeAspect="1" noChangeArrowheads="1"/>
            </p:cNvSpPr>
            <p:nvPr/>
          </p:nvSpPr>
          <p:spPr bwMode="auto">
            <a:xfrm>
              <a:off x="264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697" name="Oval 161"/>
            <p:cNvSpPr>
              <a:spLocks noChangeAspect="1" noChangeArrowheads="1"/>
            </p:cNvSpPr>
            <p:nvPr/>
          </p:nvSpPr>
          <p:spPr bwMode="auto">
            <a:xfrm>
              <a:off x="2642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698" name="Oval 162"/>
            <p:cNvSpPr>
              <a:spLocks noChangeAspect="1" noChangeArrowheads="1"/>
            </p:cNvSpPr>
            <p:nvPr/>
          </p:nvSpPr>
          <p:spPr bwMode="auto">
            <a:xfrm>
              <a:off x="264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699" name="Oval 163"/>
            <p:cNvSpPr>
              <a:spLocks noChangeAspect="1" noChangeArrowheads="1"/>
            </p:cNvSpPr>
            <p:nvPr/>
          </p:nvSpPr>
          <p:spPr bwMode="auto">
            <a:xfrm>
              <a:off x="264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</p:grpSp>
      <p:grpSp>
        <p:nvGrpSpPr>
          <p:cNvPr id="29707" name="Group 164"/>
          <p:cNvGrpSpPr>
            <a:grpSpLocks/>
          </p:cNvGrpSpPr>
          <p:nvPr/>
        </p:nvGrpSpPr>
        <p:grpSpPr bwMode="auto">
          <a:xfrm>
            <a:off x="733425" y="3903663"/>
            <a:ext cx="258763" cy="2233612"/>
            <a:chOff x="1976" y="773"/>
            <a:chExt cx="163" cy="1407"/>
          </a:xfrm>
        </p:grpSpPr>
        <p:sp>
          <p:nvSpPr>
            <p:cNvPr id="449701" name="Rectangle 165"/>
            <p:cNvSpPr>
              <a:spLocks noChangeAspect="1" noChangeArrowheads="1"/>
            </p:cNvSpPr>
            <p:nvPr/>
          </p:nvSpPr>
          <p:spPr bwMode="auto">
            <a:xfrm>
              <a:off x="1976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grpSp>
          <p:nvGrpSpPr>
            <p:cNvPr id="29747" name="Group 166"/>
            <p:cNvGrpSpPr>
              <a:grpSpLocks/>
            </p:cNvGrpSpPr>
            <p:nvPr/>
          </p:nvGrpSpPr>
          <p:grpSpPr bwMode="auto">
            <a:xfrm>
              <a:off x="2017" y="814"/>
              <a:ext cx="86" cy="1324"/>
              <a:chOff x="2017" y="814"/>
              <a:chExt cx="86" cy="1324"/>
            </a:xfrm>
          </p:grpSpPr>
          <p:sp>
            <p:nvSpPr>
              <p:cNvPr id="449703" name="Oval 167"/>
              <p:cNvSpPr>
                <a:spLocks noChangeAspect="1" noChangeArrowheads="1"/>
              </p:cNvSpPr>
              <p:nvPr/>
            </p:nvSpPr>
            <p:spPr bwMode="auto">
              <a:xfrm>
                <a:off x="2017" y="122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49704" name="Oval 168"/>
              <p:cNvSpPr>
                <a:spLocks noChangeAspect="1" noChangeArrowheads="1"/>
              </p:cNvSpPr>
              <p:nvPr/>
            </p:nvSpPr>
            <p:spPr bwMode="auto">
              <a:xfrm>
                <a:off x="2017" y="184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49705" name="Oval 169"/>
              <p:cNvSpPr>
                <a:spLocks noChangeAspect="1" noChangeArrowheads="1"/>
              </p:cNvSpPr>
              <p:nvPr/>
            </p:nvSpPr>
            <p:spPr bwMode="auto">
              <a:xfrm>
                <a:off x="2017" y="81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49706" name="Oval 170"/>
              <p:cNvSpPr>
                <a:spLocks noChangeAspect="1" noChangeArrowheads="1"/>
              </p:cNvSpPr>
              <p:nvPr/>
            </p:nvSpPr>
            <p:spPr bwMode="auto">
              <a:xfrm>
                <a:off x="2017" y="102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49707" name="Oval 171"/>
              <p:cNvSpPr>
                <a:spLocks noChangeAspect="1" noChangeArrowheads="1"/>
              </p:cNvSpPr>
              <p:nvPr/>
            </p:nvSpPr>
            <p:spPr bwMode="auto">
              <a:xfrm>
                <a:off x="2017" y="1433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49708" name="Oval 172"/>
              <p:cNvSpPr>
                <a:spLocks noChangeAspect="1" noChangeArrowheads="1"/>
              </p:cNvSpPr>
              <p:nvPr/>
            </p:nvSpPr>
            <p:spPr bwMode="auto">
              <a:xfrm>
                <a:off x="2017" y="163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49709" name="Oval 173"/>
              <p:cNvSpPr>
                <a:spLocks noChangeAspect="1" noChangeArrowheads="1"/>
              </p:cNvSpPr>
              <p:nvPr/>
            </p:nvSpPr>
            <p:spPr bwMode="auto">
              <a:xfrm>
                <a:off x="2017" y="205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</p:grpSp>
      <p:sp>
        <p:nvSpPr>
          <p:cNvPr id="449710" name="Rectangle 174"/>
          <p:cNvSpPr>
            <a:spLocks noChangeArrowheads="1"/>
          </p:cNvSpPr>
          <p:nvPr/>
        </p:nvSpPr>
        <p:spPr bwMode="auto">
          <a:xfrm>
            <a:off x="244475" y="47371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FF0000"/>
                </a:solidFill>
                <a:latin typeface="Times" charset="0"/>
                <a:ea typeface="ＭＳ Ｐゴシック"/>
              </a:rPr>
              <a:t>T</a:t>
            </a:r>
          </a:p>
        </p:txBody>
      </p:sp>
      <p:grpSp>
        <p:nvGrpSpPr>
          <p:cNvPr id="29709" name="Group 210"/>
          <p:cNvGrpSpPr>
            <a:grpSpLocks/>
          </p:cNvGrpSpPr>
          <p:nvPr/>
        </p:nvGrpSpPr>
        <p:grpSpPr bwMode="auto">
          <a:xfrm>
            <a:off x="1252538" y="3903663"/>
            <a:ext cx="258762" cy="2233612"/>
            <a:chOff x="789" y="2459"/>
            <a:chExt cx="163" cy="1407"/>
          </a:xfrm>
        </p:grpSpPr>
        <p:sp>
          <p:nvSpPr>
            <p:cNvPr id="449713" name="Oval 177"/>
            <p:cNvSpPr>
              <a:spLocks noChangeAspect="1" noChangeArrowheads="1"/>
            </p:cNvSpPr>
            <p:nvPr/>
          </p:nvSpPr>
          <p:spPr bwMode="auto">
            <a:xfrm>
              <a:off x="830" y="291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714" name="Rectangle 178"/>
            <p:cNvSpPr>
              <a:spLocks noChangeAspect="1" noChangeArrowheads="1"/>
            </p:cNvSpPr>
            <p:nvPr/>
          </p:nvSpPr>
          <p:spPr bwMode="auto">
            <a:xfrm>
              <a:off x="789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715" name="Oval 179"/>
            <p:cNvSpPr>
              <a:spLocks noChangeAspect="1" noChangeArrowheads="1"/>
            </p:cNvSpPr>
            <p:nvPr/>
          </p:nvSpPr>
          <p:spPr bwMode="auto">
            <a:xfrm>
              <a:off x="830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716" name="Oval 180"/>
            <p:cNvSpPr>
              <a:spLocks noChangeAspect="1" noChangeArrowheads="1"/>
            </p:cNvSpPr>
            <p:nvPr/>
          </p:nvSpPr>
          <p:spPr bwMode="auto">
            <a:xfrm>
              <a:off x="830" y="25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717" name="Oval 181"/>
            <p:cNvSpPr>
              <a:spLocks noChangeAspect="1" noChangeArrowheads="1"/>
            </p:cNvSpPr>
            <p:nvPr/>
          </p:nvSpPr>
          <p:spPr bwMode="auto">
            <a:xfrm>
              <a:off x="830" y="270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718" name="Oval 182"/>
            <p:cNvSpPr>
              <a:spLocks noChangeAspect="1" noChangeArrowheads="1"/>
            </p:cNvSpPr>
            <p:nvPr/>
          </p:nvSpPr>
          <p:spPr bwMode="auto">
            <a:xfrm>
              <a:off x="830" y="311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719" name="Oval 183"/>
            <p:cNvSpPr>
              <a:spLocks noChangeAspect="1" noChangeArrowheads="1"/>
            </p:cNvSpPr>
            <p:nvPr/>
          </p:nvSpPr>
          <p:spPr bwMode="auto">
            <a:xfrm>
              <a:off x="830" y="332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720" name="Oval 184"/>
            <p:cNvSpPr>
              <a:spLocks noChangeAspect="1" noChangeArrowheads="1"/>
            </p:cNvSpPr>
            <p:nvPr/>
          </p:nvSpPr>
          <p:spPr bwMode="auto">
            <a:xfrm>
              <a:off x="830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</p:grpSp>
      <p:grpSp>
        <p:nvGrpSpPr>
          <p:cNvPr id="29710" name="Group 221"/>
          <p:cNvGrpSpPr>
            <a:grpSpLocks/>
          </p:cNvGrpSpPr>
          <p:nvPr/>
        </p:nvGrpSpPr>
        <p:grpSpPr bwMode="auto">
          <a:xfrm>
            <a:off x="1511300" y="3903663"/>
            <a:ext cx="258763" cy="2233612"/>
            <a:chOff x="952" y="2459"/>
            <a:chExt cx="163" cy="1407"/>
          </a:xfrm>
        </p:grpSpPr>
        <p:sp>
          <p:nvSpPr>
            <p:cNvPr id="449722" name="Oval 186"/>
            <p:cNvSpPr>
              <a:spLocks noChangeAspect="1" noChangeArrowheads="1"/>
            </p:cNvSpPr>
            <p:nvPr/>
          </p:nvSpPr>
          <p:spPr bwMode="auto">
            <a:xfrm>
              <a:off x="993" y="291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723" name="Rectangle 187"/>
            <p:cNvSpPr>
              <a:spLocks noChangeAspect="1" noChangeArrowheads="1"/>
            </p:cNvSpPr>
            <p:nvPr/>
          </p:nvSpPr>
          <p:spPr bwMode="auto">
            <a:xfrm>
              <a:off x="952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724" name="Oval 188"/>
            <p:cNvSpPr>
              <a:spLocks noChangeAspect="1" noChangeArrowheads="1"/>
            </p:cNvSpPr>
            <p:nvPr/>
          </p:nvSpPr>
          <p:spPr bwMode="auto">
            <a:xfrm>
              <a:off x="993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725" name="Oval 189"/>
            <p:cNvSpPr>
              <a:spLocks noChangeAspect="1" noChangeArrowheads="1"/>
            </p:cNvSpPr>
            <p:nvPr/>
          </p:nvSpPr>
          <p:spPr bwMode="auto">
            <a:xfrm>
              <a:off x="993" y="25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726" name="Oval 190"/>
            <p:cNvSpPr>
              <a:spLocks noChangeAspect="1" noChangeArrowheads="1"/>
            </p:cNvSpPr>
            <p:nvPr/>
          </p:nvSpPr>
          <p:spPr bwMode="auto">
            <a:xfrm>
              <a:off x="993" y="270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727" name="Oval 191"/>
            <p:cNvSpPr>
              <a:spLocks noChangeAspect="1" noChangeArrowheads="1"/>
            </p:cNvSpPr>
            <p:nvPr/>
          </p:nvSpPr>
          <p:spPr bwMode="auto">
            <a:xfrm>
              <a:off x="993" y="311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728" name="Oval 192"/>
            <p:cNvSpPr>
              <a:spLocks noChangeAspect="1" noChangeArrowheads="1"/>
            </p:cNvSpPr>
            <p:nvPr/>
          </p:nvSpPr>
          <p:spPr bwMode="auto">
            <a:xfrm>
              <a:off x="993" y="332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729" name="Oval 193"/>
            <p:cNvSpPr>
              <a:spLocks noChangeAspect="1" noChangeArrowheads="1"/>
            </p:cNvSpPr>
            <p:nvPr/>
          </p:nvSpPr>
          <p:spPr bwMode="auto">
            <a:xfrm>
              <a:off x="993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</p:grpSp>
      <p:grpSp>
        <p:nvGrpSpPr>
          <p:cNvPr id="29711" name="Group 214"/>
          <p:cNvGrpSpPr>
            <a:grpSpLocks/>
          </p:cNvGrpSpPr>
          <p:nvPr/>
        </p:nvGrpSpPr>
        <p:grpSpPr bwMode="auto">
          <a:xfrm>
            <a:off x="2351088" y="3903663"/>
            <a:ext cx="258762" cy="2233612"/>
            <a:chOff x="1976" y="2459"/>
            <a:chExt cx="163" cy="1407"/>
          </a:xfrm>
        </p:grpSpPr>
        <p:sp>
          <p:nvSpPr>
            <p:cNvPr id="449731" name="Rectangle 195"/>
            <p:cNvSpPr>
              <a:spLocks noChangeAspect="1" noChangeArrowheads="1"/>
            </p:cNvSpPr>
            <p:nvPr/>
          </p:nvSpPr>
          <p:spPr bwMode="auto">
            <a:xfrm>
              <a:off x="1976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732" name="Oval 196"/>
            <p:cNvSpPr>
              <a:spLocks noChangeAspect="1" noChangeArrowheads="1"/>
            </p:cNvSpPr>
            <p:nvPr/>
          </p:nvSpPr>
          <p:spPr bwMode="auto">
            <a:xfrm>
              <a:off x="2017" y="2912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733" name="Oval 197"/>
            <p:cNvSpPr>
              <a:spLocks noChangeAspect="1" noChangeArrowheads="1"/>
            </p:cNvSpPr>
            <p:nvPr/>
          </p:nvSpPr>
          <p:spPr bwMode="auto">
            <a:xfrm>
              <a:off x="2017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734" name="Oval 198"/>
            <p:cNvSpPr>
              <a:spLocks noChangeAspect="1" noChangeArrowheads="1"/>
            </p:cNvSpPr>
            <p:nvPr/>
          </p:nvSpPr>
          <p:spPr bwMode="auto">
            <a:xfrm>
              <a:off x="2017" y="2500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735" name="Oval 199"/>
            <p:cNvSpPr>
              <a:spLocks noChangeAspect="1" noChangeArrowheads="1"/>
            </p:cNvSpPr>
            <p:nvPr/>
          </p:nvSpPr>
          <p:spPr bwMode="auto">
            <a:xfrm>
              <a:off x="2017" y="270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736" name="Oval 200"/>
            <p:cNvSpPr>
              <a:spLocks noChangeAspect="1" noChangeArrowheads="1"/>
            </p:cNvSpPr>
            <p:nvPr/>
          </p:nvSpPr>
          <p:spPr bwMode="auto">
            <a:xfrm>
              <a:off x="2017" y="3119"/>
              <a:ext cx="86" cy="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49737" name="Oval 201"/>
            <p:cNvSpPr>
              <a:spLocks noChangeAspect="1" noChangeArrowheads="1"/>
            </p:cNvSpPr>
            <p:nvPr/>
          </p:nvSpPr>
          <p:spPr bwMode="auto">
            <a:xfrm>
              <a:off x="2017" y="332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</p:grpSp>
      <p:sp>
        <p:nvSpPr>
          <p:cNvPr id="449745" name="Rectangle 209"/>
          <p:cNvSpPr>
            <a:spLocks noChangeArrowheads="1"/>
          </p:cNvSpPr>
          <p:nvPr/>
        </p:nvSpPr>
        <p:spPr bwMode="auto">
          <a:xfrm>
            <a:off x="623888" y="6040438"/>
            <a:ext cx="132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/>
              </a:rPr>
              <a:t>1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/>
              </a:rPr>
              <a:t>2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/>
              </a:rPr>
              <a:t>3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/>
              </a:rPr>
              <a:t>4</a:t>
            </a:r>
          </a:p>
        </p:txBody>
      </p:sp>
      <p:grpSp>
        <p:nvGrpSpPr>
          <p:cNvPr id="29713" name="Group 213"/>
          <p:cNvGrpSpPr>
            <a:grpSpLocks/>
          </p:cNvGrpSpPr>
          <p:nvPr/>
        </p:nvGrpSpPr>
        <p:grpSpPr bwMode="auto">
          <a:xfrm>
            <a:off x="2297113" y="5859463"/>
            <a:ext cx="1162050" cy="657225"/>
            <a:chOff x="1942" y="3691"/>
            <a:chExt cx="732" cy="414"/>
          </a:xfrm>
        </p:grpSpPr>
        <p:grpSp>
          <p:nvGrpSpPr>
            <p:cNvPr id="29719" name="Group 212"/>
            <p:cNvGrpSpPr>
              <a:grpSpLocks/>
            </p:cNvGrpSpPr>
            <p:nvPr/>
          </p:nvGrpSpPr>
          <p:grpSpPr bwMode="auto">
            <a:xfrm>
              <a:off x="1942" y="3738"/>
              <a:ext cx="732" cy="367"/>
              <a:chOff x="1942" y="3738"/>
              <a:chExt cx="732" cy="367"/>
            </a:xfrm>
          </p:grpSpPr>
          <p:sp>
            <p:nvSpPr>
              <p:cNvPr id="449738" name="Oval 202"/>
              <p:cNvSpPr>
                <a:spLocks noChangeAspect="1" noChangeArrowheads="1"/>
              </p:cNvSpPr>
              <p:nvPr/>
            </p:nvSpPr>
            <p:spPr bwMode="auto">
              <a:xfrm>
                <a:off x="2017" y="373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49739" name="Text Box 203"/>
              <p:cNvSpPr txBox="1">
                <a:spLocks noChangeArrowheads="1"/>
              </p:cNvSpPr>
              <p:nvPr/>
            </p:nvSpPr>
            <p:spPr bwMode="auto">
              <a:xfrm>
                <a:off x="1942" y="3778"/>
                <a:ext cx="73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800" b="1">
                    <a:solidFill>
                      <a:srgbClr val="FF0000"/>
                    </a:solidFill>
                    <a:latin typeface="Times" charset="0"/>
                    <a:ea typeface="ＭＳ Ｐゴシック"/>
                  </a:rPr>
                  <a:t>q += q</a:t>
                </a:r>
                <a:endParaRPr lang="en-US" sz="2800">
                  <a:solidFill>
                    <a:srgbClr val="FF0000"/>
                  </a:solidFill>
                  <a:latin typeface="Times" charset="0"/>
                  <a:ea typeface="ＭＳ Ｐゴシック"/>
                </a:endParaRPr>
              </a:p>
            </p:txBody>
          </p:sp>
        </p:grpSp>
        <p:sp>
          <p:nvSpPr>
            <p:cNvPr id="449747" name="Rectangle 211"/>
            <p:cNvSpPr>
              <a:spLocks noChangeArrowheads="1"/>
            </p:cNvSpPr>
            <p:nvPr/>
          </p:nvSpPr>
          <p:spPr bwMode="auto">
            <a:xfrm>
              <a:off x="2424" y="3691"/>
              <a:ext cx="2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>
                  <a:solidFill>
                    <a:srgbClr val="FF0000"/>
                  </a:solidFill>
                  <a:latin typeface="Times" charset="0"/>
                  <a:ea typeface="ＭＳ Ｐゴシック"/>
                </a:rPr>
                <a:t>~</a:t>
              </a:r>
            </a:p>
          </p:txBody>
        </p:sp>
      </p:grpSp>
      <p:sp>
        <p:nvSpPr>
          <p:cNvPr id="449768" name="Rectangle 232"/>
          <p:cNvSpPr>
            <a:spLocks noGrp="1" noChangeArrowheads="1"/>
          </p:cNvSpPr>
          <p:nvPr>
            <p:ph idx="1"/>
          </p:nvPr>
        </p:nvSpPr>
        <p:spPr>
          <a:xfrm>
            <a:off x="4460875" y="3763963"/>
            <a:ext cx="4832350" cy="26130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 smtClean="0">
                <a:cs typeface="+mn-cs"/>
              </a:rPr>
              <a:t>Get </a:t>
            </a:r>
            <a:r>
              <a:rPr lang="en-US" dirty="0" smtClean="0">
                <a:solidFill>
                  <a:srgbClr val="0000FF"/>
                </a:solidFill>
                <a:cs typeface="+mn-cs"/>
              </a:rPr>
              <a:t>2nd</a:t>
            </a:r>
            <a:r>
              <a:rPr lang="en-US" dirty="0" smtClean="0">
                <a:cs typeface="+mn-cs"/>
              </a:rPr>
              <a:t> neighbors from starting vertex: </a:t>
            </a:r>
            <a:r>
              <a:rPr lang="en-US" dirty="0" smtClean="0">
                <a:solidFill>
                  <a:schemeClr val="hlink"/>
                </a:solidFill>
                <a:cs typeface="+mn-cs"/>
              </a:rPr>
              <a:t>A</a:t>
            </a:r>
            <a:r>
              <a:rPr lang="en-US" baseline="30000" dirty="0" smtClean="0">
                <a:solidFill>
                  <a:schemeClr val="hlink"/>
                </a:solidFill>
                <a:cs typeface="+mn-cs"/>
              </a:rPr>
              <a:t>T </a:t>
            </a:r>
            <a:r>
              <a:rPr lang="en-US" dirty="0" smtClean="0">
                <a:solidFill>
                  <a:schemeClr val="hlink"/>
                </a:solidFill>
                <a:cs typeface="+mn-cs"/>
              </a:rPr>
              <a:t>q</a:t>
            </a:r>
            <a:r>
              <a:rPr lang="en-US" dirty="0" smtClean="0">
                <a:cs typeface="+mn-cs"/>
              </a:rPr>
              <a:t>  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>
                <a:cs typeface="+mn-cs"/>
              </a:rPr>
              <a:t>Eliminate existing vertices: </a:t>
            </a:r>
            <a:r>
              <a:rPr lang="en-US" dirty="0" smtClean="0">
                <a:solidFill>
                  <a:schemeClr val="hlink"/>
                </a:solidFill>
                <a:cs typeface="+mn-cs"/>
              </a:rPr>
              <a:t>.*¬q</a:t>
            </a:r>
            <a:r>
              <a:rPr lang="en-US" dirty="0" smtClean="0">
                <a:cs typeface="+mn-cs"/>
              </a:rPr>
              <a:t>  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>
                <a:cs typeface="+mn-cs"/>
              </a:rPr>
              <a:t>Tally:  </a:t>
            </a:r>
            <a:r>
              <a:rPr lang="en-US" dirty="0" smtClean="0">
                <a:solidFill>
                  <a:schemeClr val="hlink"/>
                </a:solidFill>
                <a:cs typeface="+mn-cs"/>
              </a:rPr>
              <a:t>q+=q</a:t>
            </a:r>
            <a:r>
              <a:rPr lang="en-US" dirty="0" smtClean="0">
                <a:cs typeface="+mn-cs"/>
              </a:rPr>
              <a:t>  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>
                <a:cs typeface="+mn-cs"/>
              </a:rPr>
              <a:t>Update table:  </a:t>
            </a:r>
            <a:r>
              <a:rPr lang="en-US" dirty="0" smtClean="0">
                <a:solidFill>
                  <a:schemeClr val="hlink"/>
                </a:solidFill>
                <a:cs typeface="+mn-cs"/>
              </a:rPr>
              <a:t>t</a:t>
            </a:r>
            <a:r>
              <a:rPr lang="en-US" baseline="-25000" dirty="0" smtClean="0">
                <a:solidFill>
                  <a:schemeClr val="hlink"/>
                </a:solidFill>
                <a:cs typeface="+mn-cs"/>
              </a:rPr>
              <a:t>2</a:t>
            </a:r>
            <a:r>
              <a:rPr lang="en-US" dirty="0" smtClean="0">
                <a:solidFill>
                  <a:schemeClr val="hlink"/>
                </a:solidFill>
                <a:cs typeface="+mn-cs"/>
              </a:rPr>
              <a:t> = q</a:t>
            </a:r>
            <a:endParaRPr lang="en-US" dirty="0" smtClean="0">
              <a:cs typeface="+mn-cs"/>
            </a:endParaRPr>
          </a:p>
          <a:p>
            <a:pPr>
              <a:lnSpc>
                <a:spcPct val="120000"/>
              </a:lnSpc>
              <a:defRPr/>
            </a:pPr>
            <a:endParaRPr lang="en-US" dirty="0" smtClean="0">
              <a:cs typeface="+mn-cs"/>
            </a:endParaRPr>
          </a:p>
        </p:txBody>
      </p:sp>
      <p:sp>
        <p:nvSpPr>
          <p:cNvPr id="449777" name="Rectangle 241"/>
          <p:cNvSpPr>
            <a:spLocks noChangeArrowheads="1"/>
          </p:cNvSpPr>
          <p:nvPr/>
        </p:nvSpPr>
        <p:spPr bwMode="auto">
          <a:xfrm>
            <a:off x="6130925" y="4056063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Arial"/>
                <a:ea typeface="ＭＳ Ｐゴシック"/>
              </a:rPr>
              <a:t>~</a:t>
            </a:r>
          </a:p>
        </p:txBody>
      </p:sp>
      <p:sp>
        <p:nvSpPr>
          <p:cNvPr id="449778" name="Rectangle 242"/>
          <p:cNvSpPr>
            <a:spLocks noChangeArrowheads="1"/>
          </p:cNvSpPr>
          <p:nvPr/>
        </p:nvSpPr>
        <p:spPr bwMode="auto">
          <a:xfrm>
            <a:off x="6073775" y="4968875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0000FF"/>
                </a:solidFill>
                <a:latin typeface="Arial"/>
                <a:ea typeface="ＭＳ Ｐゴシック"/>
              </a:rPr>
              <a:t>~</a:t>
            </a:r>
          </a:p>
        </p:txBody>
      </p:sp>
      <p:sp>
        <p:nvSpPr>
          <p:cNvPr id="449779" name="Rectangle 243"/>
          <p:cNvSpPr>
            <a:spLocks noChangeArrowheads="1"/>
          </p:cNvSpPr>
          <p:nvPr/>
        </p:nvSpPr>
        <p:spPr bwMode="auto">
          <a:xfrm>
            <a:off x="7249991" y="5407025"/>
            <a:ext cx="331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Arial"/>
                <a:ea typeface="ＭＳ Ｐゴシック"/>
              </a:rPr>
              <a:t>~</a:t>
            </a:r>
          </a:p>
        </p:txBody>
      </p:sp>
      <p:sp>
        <p:nvSpPr>
          <p:cNvPr id="180" name="Rectangle 130"/>
          <p:cNvSpPr txBox="1">
            <a:spLocks noChangeArrowheads="1"/>
          </p:cNvSpPr>
          <p:nvPr/>
        </p:nvSpPr>
        <p:spPr>
          <a:xfrm>
            <a:off x="276225" y="-90487"/>
            <a:ext cx="86518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3600" b="1" smtClean="0"/>
              <a:t>Betweenness Centrality: Get Neighbors</a:t>
            </a: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14727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Group 213"/>
          <p:cNvGrpSpPr>
            <a:grpSpLocks/>
          </p:cNvGrpSpPr>
          <p:nvPr/>
        </p:nvGrpSpPr>
        <p:grpSpPr bwMode="auto">
          <a:xfrm>
            <a:off x="685800" y="1349375"/>
            <a:ext cx="2230438" cy="2233613"/>
            <a:chOff x="432" y="773"/>
            <a:chExt cx="1405" cy="1407"/>
          </a:xfrm>
        </p:grpSpPr>
        <p:sp>
          <p:nvSpPr>
            <p:cNvPr id="450565" name="Oval 5"/>
            <p:cNvSpPr>
              <a:spLocks noChangeAspect="1" noChangeArrowheads="1"/>
            </p:cNvSpPr>
            <p:nvPr/>
          </p:nvSpPr>
          <p:spPr bwMode="auto">
            <a:xfrm>
              <a:off x="473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566" name="Rectangle 6"/>
            <p:cNvSpPr>
              <a:spLocks noChangeAspect="1" noChangeArrowheads="1"/>
            </p:cNvSpPr>
            <p:nvPr/>
          </p:nvSpPr>
          <p:spPr bwMode="auto">
            <a:xfrm>
              <a:off x="432" y="773"/>
              <a:ext cx="1405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567" name="Oval 7"/>
            <p:cNvSpPr>
              <a:spLocks noChangeAspect="1" noChangeArrowheads="1"/>
            </p:cNvSpPr>
            <p:nvPr/>
          </p:nvSpPr>
          <p:spPr bwMode="auto">
            <a:xfrm>
              <a:off x="473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568" name="Oval 8"/>
            <p:cNvSpPr>
              <a:spLocks noChangeAspect="1" noChangeArrowheads="1"/>
            </p:cNvSpPr>
            <p:nvPr/>
          </p:nvSpPr>
          <p:spPr bwMode="auto">
            <a:xfrm>
              <a:off x="679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569" name="Oval 9"/>
            <p:cNvSpPr>
              <a:spLocks noChangeAspect="1" noChangeArrowheads="1"/>
            </p:cNvSpPr>
            <p:nvPr/>
          </p:nvSpPr>
          <p:spPr bwMode="auto">
            <a:xfrm>
              <a:off x="885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570" name="Oval 10"/>
            <p:cNvSpPr>
              <a:spLocks noChangeAspect="1" noChangeArrowheads="1"/>
            </p:cNvSpPr>
            <p:nvPr/>
          </p:nvSpPr>
          <p:spPr bwMode="auto">
            <a:xfrm>
              <a:off x="109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571" name="Oval 11"/>
            <p:cNvSpPr>
              <a:spLocks noChangeAspect="1" noChangeArrowheads="1"/>
            </p:cNvSpPr>
            <p:nvPr/>
          </p:nvSpPr>
          <p:spPr bwMode="auto">
            <a:xfrm>
              <a:off x="1298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573" name="Oval 13"/>
            <p:cNvSpPr>
              <a:spLocks noChangeAspect="1" noChangeArrowheads="1"/>
            </p:cNvSpPr>
            <p:nvPr/>
          </p:nvSpPr>
          <p:spPr bwMode="auto">
            <a:xfrm>
              <a:off x="1711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575" name="Oval 15"/>
            <p:cNvSpPr>
              <a:spLocks noChangeAspect="1" noChangeArrowheads="1"/>
            </p:cNvSpPr>
            <p:nvPr/>
          </p:nvSpPr>
          <p:spPr bwMode="auto">
            <a:xfrm>
              <a:off x="885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576" name="Oval 16"/>
            <p:cNvSpPr>
              <a:spLocks noChangeAspect="1" noChangeArrowheads="1"/>
            </p:cNvSpPr>
            <p:nvPr/>
          </p:nvSpPr>
          <p:spPr bwMode="auto">
            <a:xfrm>
              <a:off x="1092" y="814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577" name="Oval 17"/>
            <p:cNvSpPr>
              <a:spLocks noChangeAspect="1" noChangeArrowheads="1"/>
            </p:cNvSpPr>
            <p:nvPr/>
          </p:nvSpPr>
          <p:spPr bwMode="auto">
            <a:xfrm>
              <a:off x="1298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578" name="Oval 18"/>
            <p:cNvSpPr>
              <a:spLocks noChangeAspect="1" noChangeArrowheads="1"/>
            </p:cNvSpPr>
            <p:nvPr/>
          </p:nvSpPr>
          <p:spPr bwMode="auto">
            <a:xfrm>
              <a:off x="1504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579" name="Oval 19"/>
            <p:cNvSpPr>
              <a:spLocks noChangeAspect="1" noChangeArrowheads="1"/>
            </p:cNvSpPr>
            <p:nvPr/>
          </p:nvSpPr>
          <p:spPr bwMode="auto">
            <a:xfrm>
              <a:off x="1711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580" name="Oval 20"/>
            <p:cNvSpPr>
              <a:spLocks noChangeAspect="1" noChangeArrowheads="1"/>
            </p:cNvSpPr>
            <p:nvPr/>
          </p:nvSpPr>
          <p:spPr bwMode="auto">
            <a:xfrm>
              <a:off x="473" y="1020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582" name="Oval 22"/>
            <p:cNvSpPr>
              <a:spLocks noChangeAspect="1" noChangeArrowheads="1"/>
            </p:cNvSpPr>
            <p:nvPr/>
          </p:nvSpPr>
          <p:spPr bwMode="auto">
            <a:xfrm>
              <a:off x="885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583" name="Oval 23"/>
            <p:cNvSpPr>
              <a:spLocks noChangeAspect="1" noChangeArrowheads="1"/>
            </p:cNvSpPr>
            <p:nvPr/>
          </p:nvSpPr>
          <p:spPr bwMode="auto">
            <a:xfrm>
              <a:off x="109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584" name="Oval 24"/>
            <p:cNvSpPr>
              <a:spLocks noChangeAspect="1" noChangeArrowheads="1"/>
            </p:cNvSpPr>
            <p:nvPr/>
          </p:nvSpPr>
          <p:spPr bwMode="auto">
            <a:xfrm>
              <a:off x="1504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585" name="Oval 25"/>
            <p:cNvSpPr>
              <a:spLocks noChangeAspect="1" noChangeArrowheads="1"/>
            </p:cNvSpPr>
            <p:nvPr/>
          </p:nvSpPr>
          <p:spPr bwMode="auto">
            <a:xfrm>
              <a:off x="679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587" name="Oval 27"/>
            <p:cNvSpPr>
              <a:spLocks noChangeAspect="1" noChangeArrowheads="1"/>
            </p:cNvSpPr>
            <p:nvPr/>
          </p:nvSpPr>
          <p:spPr bwMode="auto">
            <a:xfrm>
              <a:off x="1092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588" name="Oval 28"/>
            <p:cNvSpPr>
              <a:spLocks noChangeAspect="1" noChangeArrowheads="1"/>
            </p:cNvSpPr>
            <p:nvPr/>
          </p:nvSpPr>
          <p:spPr bwMode="auto">
            <a:xfrm>
              <a:off x="1298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589" name="Oval 29"/>
            <p:cNvSpPr>
              <a:spLocks noChangeAspect="1" noChangeArrowheads="1"/>
            </p:cNvSpPr>
            <p:nvPr/>
          </p:nvSpPr>
          <p:spPr bwMode="auto">
            <a:xfrm>
              <a:off x="1504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590" name="Oval 30"/>
            <p:cNvSpPr>
              <a:spLocks noChangeAspect="1" noChangeArrowheads="1"/>
            </p:cNvSpPr>
            <p:nvPr/>
          </p:nvSpPr>
          <p:spPr bwMode="auto">
            <a:xfrm>
              <a:off x="1711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591" name="Oval 31"/>
            <p:cNvSpPr>
              <a:spLocks noChangeAspect="1" noChangeArrowheads="1"/>
            </p:cNvSpPr>
            <p:nvPr/>
          </p:nvSpPr>
          <p:spPr bwMode="auto">
            <a:xfrm>
              <a:off x="473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592" name="Oval 32"/>
            <p:cNvSpPr>
              <a:spLocks noChangeAspect="1" noChangeArrowheads="1"/>
            </p:cNvSpPr>
            <p:nvPr/>
          </p:nvSpPr>
          <p:spPr bwMode="auto">
            <a:xfrm>
              <a:off x="679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594" name="Oval 34"/>
            <p:cNvSpPr>
              <a:spLocks noChangeAspect="1" noChangeArrowheads="1"/>
            </p:cNvSpPr>
            <p:nvPr/>
          </p:nvSpPr>
          <p:spPr bwMode="auto">
            <a:xfrm>
              <a:off x="1298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595" name="Oval 35"/>
            <p:cNvSpPr>
              <a:spLocks noChangeAspect="1" noChangeArrowheads="1"/>
            </p:cNvSpPr>
            <p:nvPr/>
          </p:nvSpPr>
          <p:spPr bwMode="auto">
            <a:xfrm>
              <a:off x="1504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596" name="Oval 36"/>
            <p:cNvSpPr>
              <a:spLocks noChangeAspect="1" noChangeArrowheads="1"/>
            </p:cNvSpPr>
            <p:nvPr/>
          </p:nvSpPr>
          <p:spPr bwMode="auto">
            <a:xfrm>
              <a:off x="1711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597" name="Oval 37"/>
            <p:cNvSpPr>
              <a:spLocks noChangeAspect="1" noChangeArrowheads="1"/>
            </p:cNvSpPr>
            <p:nvPr/>
          </p:nvSpPr>
          <p:spPr bwMode="auto">
            <a:xfrm>
              <a:off x="473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598" name="Oval 38"/>
            <p:cNvSpPr>
              <a:spLocks noChangeAspect="1" noChangeArrowheads="1"/>
            </p:cNvSpPr>
            <p:nvPr/>
          </p:nvSpPr>
          <p:spPr bwMode="auto">
            <a:xfrm>
              <a:off x="679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599" name="Oval 39"/>
            <p:cNvSpPr>
              <a:spLocks noChangeAspect="1" noChangeArrowheads="1"/>
            </p:cNvSpPr>
            <p:nvPr/>
          </p:nvSpPr>
          <p:spPr bwMode="auto">
            <a:xfrm>
              <a:off x="885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600" name="Oval 40"/>
            <p:cNvSpPr>
              <a:spLocks noChangeAspect="1" noChangeArrowheads="1"/>
            </p:cNvSpPr>
            <p:nvPr/>
          </p:nvSpPr>
          <p:spPr bwMode="auto">
            <a:xfrm>
              <a:off x="109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602" name="Oval 42"/>
            <p:cNvSpPr>
              <a:spLocks noChangeAspect="1" noChangeArrowheads="1"/>
            </p:cNvSpPr>
            <p:nvPr/>
          </p:nvSpPr>
          <p:spPr bwMode="auto">
            <a:xfrm>
              <a:off x="1711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603" name="Oval 43"/>
            <p:cNvSpPr>
              <a:spLocks noChangeAspect="1" noChangeArrowheads="1"/>
            </p:cNvSpPr>
            <p:nvPr/>
          </p:nvSpPr>
          <p:spPr bwMode="auto">
            <a:xfrm>
              <a:off x="473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604" name="Oval 44"/>
            <p:cNvSpPr>
              <a:spLocks noChangeAspect="1" noChangeArrowheads="1"/>
            </p:cNvSpPr>
            <p:nvPr/>
          </p:nvSpPr>
          <p:spPr bwMode="auto">
            <a:xfrm>
              <a:off x="679" y="2052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605" name="Oval 45"/>
            <p:cNvSpPr>
              <a:spLocks noChangeAspect="1" noChangeArrowheads="1"/>
            </p:cNvSpPr>
            <p:nvPr/>
          </p:nvSpPr>
          <p:spPr bwMode="auto">
            <a:xfrm>
              <a:off x="885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606" name="Oval 46"/>
            <p:cNvSpPr>
              <a:spLocks noChangeAspect="1" noChangeArrowheads="1"/>
            </p:cNvSpPr>
            <p:nvPr/>
          </p:nvSpPr>
          <p:spPr bwMode="auto">
            <a:xfrm>
              <a:off x="109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607" name="Oval 47"/>
            <p:cNvSpPr>
              <a:spLocks noChangeAspect="1" noChangeArrowheads="1"/>
            </p:cNvSpPr>
            <p:nvPr/>
          </p:nvSpPr>
          <p:spPr bwMode="auto">
            <a:xfrm>
              <a:off x="1504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</p:grpSp>
      <p:grpSp>
        <p:nvGrpSpPr>
          <p:cNvPr id="31746" name="Group 212"/>
          <p:cNvGrpSpPr>
            <a:grpSpLocks/>
          </p:cNvGrpSpPr>
          <p:nvPr/>
        </p:nvGrpSpPr>
        <p:grpSpPr bwMode="auto">
          <a:xfrm>
            <a:off x="5907088" y="1063625"/>
            <a:ext cx="3235325" cy="2493963"/>
            <a:chOff x="3486" y="672"/>
            <a:chExt cx="2038" cy="1571"/>
          </a:xfrm>
        </p:grpSpPr>
        <p:grpSp>
          <p:nvGrpSpPr>
            <p:cNvPr id="31830" name="Group 209"/>
            <p:cNvGrpSpPr>
              <a:grpSpLocks/>
            </p:cNvGrpSpPr>
            <p:nvPr/>
          </p:nvGrpSpPr>
          <p:grpSpPr bwMode="auto">
            <a:xfrm>
              <a:off x="3486" y="875"/>
              <a:ext cx="1047" cy="1368"/>
              <a:chOff x="3486" y="875"/>
              <a:chExt cx="1047" cy="1368"/>
            </a:xfrm>
          </p:grpSpPr>
          <p:sp>
            <p:nvSpPr>
              <p:cNvPr id="450770" name="Freeform 210"/>
              <p:cNvSpPr>
                <a:spLocks/>
              </p:cNvSpPr>
              <p:nvPr/>
            </p:nvSpPr>
            <p:spPr bwMode="auto">
              <a:xfrm>
                <a:off x="3486" y="875"/>
                <a:ext cx="1047" cy="1368"/>
              </a:xfrm>
              <a:custGeom>
                <a:avLst/>
                <a:gdLst>
                  <a:gd name="T0" fmla="*/ 269 w 1047"/>
                  <a:gd name="T1" fmla="*/ 0 h 1368"/>
                  <a:gd name="T2" fmla="*/ 13 w 1047"/>
                  <a:gd name="T3" fmla="*/ 437 h 1368"/>
                  <a:gd name="T4" fmla="*/ 194 w 1047"/>
                  <a:gd name="T5" fmla="*/ 1258 h 1368"/>
                  <a:gd name="T6" fmla="*/ 1047 w 1047"/>
                  <a:gd name="T7" fmla="*/ 1098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7" h="1368">
                    <a:moveTo>
                      <a:pt x="269" y="0"/>
                    </a:moveTo>
                    <a:cubicBezTo>
                      <a:pt x="226" y="73"/>
                      <a:pt x="26" y="227"/>
                      <a:pt x="13" y="437"/>
                    </a:cubicBezTo>
                    <a:cubicBezTo>
                      <a:pt x="0" y="647"/>
                      <a:pt x="22" y="1148"/>
                      <a:pt x="194" y="1258"/>
                    </a:cubicBezTo>
                    <a:cubicBezTo>
                      <a:pt x="366" y="1368"/>
                      <a:pt x="870" y="1131"/>
                      <a:pt x="1047" y="1098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50771" name="Line 211"/>
              <p:cNvSpPr>
                <a:spLocks noChangeAspect="1" noChangeShapeType="1"/>
              </p:cNvSpPr>
              <p:nvPr/>
            </p:nvSpPr>
            <p:spPr bwMode="auto">
              <a:xfrm rot="19744468" flipH="1">
                <a:off x="3614" y="2018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grpSp>
          <p:nvGrpSpPr>
            <p:cNvPr id="31831" name="Group 50"/>
            <p:cNvGrpSpPr>
              <a:grpSpLocks/>
            </p:cNvGrpSpPr>
            <p:nvPr/>
          </p:nvGrpSpPr>
          <p:grpSpPr bwMode="auto">
            <a:xfrm>
              <a:off x="3609" y="879"/>
              <a:ext cx="152" cy="513"/>
              <a:chOff x="2776" y="1167"/>
              <a:chExt cx="152" cy="513"/>
            </a:xfrm>
          </p:grpSpPr>
          <p:sp>
            <p:nvSpPr>
              <p:cNvPr id="450611" name="Line 51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50612" name="Freeform 52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grpSp>
          <p:nvGrpSpPr>
            <p:cNvPr id="31832" name="Group 53"/>
            <p:cNvGrpSpPr>
              <a:grpSpLocks/>
            </p:cNvGrpSpPr>
            <p:nvPr/>
          </p:nvGrpSpPr>
          <p:grpSpPr bwMode="auto">
            <a:xfrm flipH="1" flipV="1">
              <a:off x="3785" y="879"/>
              <a:ext cx="152" cy="513"/>
              <a:chOff x="2776" y="1167"/>
              <a:chExt cx="152" cy="513"/>
            </a:xfrm>
          </p:grpSpPr>
          <p:sp>
            <p:nvSpPr>
              <p:cNvPr id="450614" name="Line 54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50615" name="Freeform 55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grpSp>
          <p:nvGrpSpPr>
            <p:cNvPr id="31833" name="Group 56"/>
            <p:cNvGrpSpPr>
              <a:grpSpLocks/>
            </p:cNvGrpSpPr>
            <p:nvPr/>
          </p:nvGrpSpPr>
          <p:grpSpPr bwMode="auto">
            <a:xfrm>
              <a:off x="3761" y="740"/>
              <a:ext cx="777" cy="133"/>
              <a:chOff x="2928" y="1028"/>
              <a:chExt cx="777" cy="133"/>
            </a:xfrm>
          </p:grpSpPr>
          <p:sp>
            <p:nvSpPr>
              <p:cNvPr id="450617" name="Line 57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50618" name="Freeform 58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sp>
          <p:nvSpPr>
            <p:cNvPr id="450619" name="Oval 59"/>
            <p:cNvSpPr>
              <a:spLocks noChangeAspect="1" noChangeArrowheads="1"/>
            </p:cNvSpPr>
            <p:nvPr/>
          </p:nvSpPr>
          <p:spPr bwMode="auto">
            <a:xfrm>
              <a:off x="3713" y="816"/>
              <a:ext cx="120" cy="12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45000"/>
                </a:spcBef>
                <a:defRPr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/>
              </a:endParaRPr>
            </a:p>
          </p:txBody>
        </p:sp>
        <p:grpSp>
          <p:nvGrpSpPr>
            <p:cNvPr id="31835" name="Group 60"/>
            <p:cNvGrpSpPr>
              <a:grpSpLocks/>
            </p:cNvGrpSpPr>
            <p:nvPr/>
          </p:nvGrpSpPr>
          <p:grpSpPr bwMode="auto">
            <a:xfrm>
              <a:off x="3767" y="1403"/>
              <a:ext cx="777" cy="523"/>
              <a:chOff x="2934" y="1691"/>
              <a:chExt cx="777" cy="523"/>
            </a:xfrm>
          </p:grpSpPr>
          <p:sp>
            <p:nvSpPr>
              <p:cNvPr id="450621" name="Line 61"/>
              <p:cNvSpPr>
                <a:spLocks noChangeAspect="1" noChangeShapeType="1"/>
              </p:cNvSpPr>
              <p:nvPr/>
            </p:nvSpPr>
            <p:spPr bwMode="auto">
              <a:xfrm rot="3635357">
                <a:off x="3104" y="199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50622" name="Freeform 62"/>
              <p:cNvSpPr>
                <a:spLocks/>
              </p:cNvSpPr>
              <p:nvPr/>
            </p:nvSpPr>
            <p:spPr bwMode="auto">
              <a:xfrm>
                <a:off x="2934" y="1691"/>
                <a:ext cx="777" cy="523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sp>
          <p:nvSpPr>
            <p:cNvPr id="450623" name="Text Box 63"/>
            <p:cNvSpPr txBox="1">
              <a:spLocks noChangeArrowheads="1"/>
            </p:cNvSpPr>
            <p:nvPr/>
          </p:nvSpPr>
          <p:spPr bwMode="auto">
            <a:xfrm>
              <a:off x="3589" y="6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/>
                  <a:ea typeface="ＭＳ Ｐゴシック"/>
                </a:rPr>
                <a:t>1</a:t>
              </a:r>
            </a:p>
          </p:txBody>
        </p:sp>
        <p:sp>
          <p:nvSpPr>
            <p:cNvPr id="450624" name="Text Box 64"/>
            <p:cNvSpPr txBox="1">
              <a:spLocks noChangeArrowheads="1"/>
            </p:cNvSpPr>
            <p:nvPr/>
          </p:nvSpPr>
          <p:spPr bwMode="auto">
            <a:xfrm>
              <a:off x="4545" y="6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/>
                  <a:ea typeface="ＭＳ Ｐゴシック"/>
                </a:rPr>
                <a:t>2</a:t>
              </a:r>
            </a:p>
          </p:txBody>
        </p:sp>
        <p:sp>
          <p:nvSpPr>
            <p:cNvPr id="450625" name="Text Box 65"/>
            <p:cNvSpPr txBox="1">
              <a:spLocks noChangeArrowheads="1"/>
            </p:cNvSpPr>
            <p:nvPr/>
          </p:nvSpPr>
          <p:spPr bwMode="auto">
            <a:xfrm>
              <a:off x="3601" y="19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/>
                  <a:ea typeface="ＭＳ Ｐゴシック"/>
                </a:rPr>
                <a:t>3</a:t>
              </a:r>
            </a:p>
          </p:txBody>
        </p:sp>
        <p:sp>
          <p:nvSpPr>
            <p:cNvPr id="450626" name="Text Box 66"/>
            <p:cNvSpPr txBox="1">
              <a:spLocks noChangeArrowheads="1"/>
            </p:cNvSpPr>
            <p:nvPr/>
          </p:nvSpPr>
          <p:spPr bwMode="auto">
            <a:xfrm>
              <a:off x="3552" y="12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/>
                  <a:ea typeface="ＭＳ Ｐゴシック"/>
                </a:rPr>
                <a:t>4</a:t>
              </a:r>
            </a:p>
          </p:txBody>
        </p:sp>
        <p:sp>
          <p:nvSpPr>
            <p:cNvPr id="450627" name="Text Box 67"/>
            <p:cNvSpPr txBox="1">
              <a:spLocks noChangeArrowheads="1"/>
            </p:cNvSpPr>
            <p:nvPr/>
          </p:nvSpPr>
          <p:spPr bwMode="auto">
            <a:xfrm>
              <a:off x="4557" y="134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/>
                  <a:ea typeface="ＭＳ Ｐゴシック"/>
                </a:rPr>
                <a:t>7</a:t>
              </a:r>
            </a:p>
          </p:txBody>
        </p:sp>
        <p:sp>
          <p:nvSpPr>
            <p:cNvPr id="450628" name="Oval 68"/>
            <p:cNvSpPr>
              <a:spLocks noChangeAspect="1" noChangeArrowheads="1"/>
            </p:cNvSpPr>
            <p:nvPr/>
          </p:nvSpPr>
          <p:spPr bwMode="auto">
            <a:xfrm>
              <a:off x="4481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629" name="Oval 69"/>
            <p:cNvSpPr>
              <a:spLocks noChangeAspect="1" noChangeArrowheads="1"/>
            </p:cNvSpPr>
            <p:nvPr/>
          </p:nvSpPr>
          <p:spPr bwMode="auto">
            <a:xfrm>
              <a:off x="5249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grpSp>
          <p:nvGrpSpPr>
            <p:cNvPr id="31843" name="Group 70"/>
            <p:cNvGrpSpPr>
              <a:grpSpLocks/>
            </p:cNvGrpSpPr>
            <p:nvPr/>
          </p:nvGrpSpPr>
          <p:grpSpPr bwMode="auto">
            <a:xfrm>
              <a:off x="4553" y="1276"/>
              <a:ext cx="777" cy="133"/>
              <a:chOff x="2928" y="1028"/>
              <a:chExt cx="777" cy="133"/>
            </a:xfrm>
          </p:grpSpPr>
          <p:sp>
            <p:nvSpPr>
              <p:cNvPr id="450631" name="Line 71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50632" name="Freeform 72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grpSp>
          <p:nvGrpSpPr>
            <p:cNvPr id="31844" name="Group 73"/>
            <p:cNvGrpSpPr>
              <a:grpSpLocks/>
            </p:cNvGrpSpPr>
            <p:nvPr/>
          </p:nvGrpSpPr>
          <p:grpSpPr bwMode="auto">
            <a:xfrm>
              <a:off x="3769" y="1808"/>
              <a:ext cx="777" cy="133"/>
              <a:chOff x="2928" y="1028"/>
              <a:chExt cx="777" cy="133"/>
            </a:xfrm>
          </p:grpSpPr>
          <p:sp>
            <p:nvSpPr>
              <p:cNvPr id="450634" name="Line 74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50635" name="Freeform 75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grpSp>
          <p:nvGrpSpPr>
            <p:cNvPr id="31845" name="Group 76"/>
            <p:cNvGrpSpPr>
              <a:grpSpLocks/>
            </p:cNvGrpSpPr>
            <p:nvPr/>
          </p:nvGrpSpPr>
          <p:grpSpPr bwMode="auto">
            <a:xfrm flipH="1" flipV="1">
              <a:off x="3757" y="1940"/>
              <a:ext cx="777" cy="133"/>
              <a:chOff x="2928" y="1028"/>
              <a:chExt cx="777" cy="133"/>
            </a:xfrm>
          </p:grpSpPr>
          <p:sp>
            <p:nvSpPr>
              <p:cNvPr id="450637" name="Line 77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50638" name="Freeform 78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grpSp>
          <p:nvGrpSpPr>
            <p:cNvPr id="31846" name="Group 79"/>
            <p:cNvGrpSpPr>
              <a:grpSpLocks/>
            </p:cNvGrpSpPr>
            <p:nvPr/>
          </p:nvGrpSpPr>
          <p:grpSpPr bwMode="auto">
            <a:xfrm flipH="1" flipV="1">
              <a:off x="3773" y="1404"/>
              <a:ext cx="777" cy="133"/>
              <a:chOff x="2928" y="1028"/>
              <a:chExt cx="777" cy="133"/>
            </a:xfrm>
          </p:grpSpPr>
          <p:sp>
            <p:nvSpPr>
              <p:cNvPr id="450640" name="Line 80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50641" name="Freeform 81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grpSp>
          <p:nvGrpSpPr>
            <p:cNvPr id="31847" name="Group 82"/>
            <p:cNvGrpSpPr>
              <a:grpSpLocks/>
            </p:cNvGrpSpPr>
            <p:nvPr/>
          </p:nvGrpSpPr>
          <p:grpSpPr bwMode="auto">
            <a:xfrm flipV="1">
              <a:off x="3605" y="1423"/>
              <a:ext cx="152" cy="513"/>
              <a:chOff x="2776" y="1167"/>
              <a:chExt cx="152" cy="513"/>
            </a:xfrm>
          </p:grpSpPr>
          <p:sp>
            <p:nvSpPr>
              <p:cNvPr id="450643" name="Line 83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50644" name="Freeform 84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grpSp>
          <p:nvGrpSpPr>
            <p:cNvPr id="31848" name="Group 85"/>
            <p:cNvGrpSpPr>
              <a:grpSpLocks/>
            </p:cNvGrpSpPr>
            <p:nvPr/>
          </p:nvGrpSpPr>
          <p:grpSpPr bwMode="auto">
            <a:xfrm flipH="1" flipV="1">
              <a:off x="4545" y="879"/>
              <a:ext cx="152" cy="513"/>
              <a:chOff x="2776" y="1167"/>
              <a:chExt cx="152" cy="513"/>
            </a:xfrm>
          </p:grpSpPr>
          <p:sp>
            <p:nvSpPr>
              <p:cNvPr id="450646" name="Line 86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50647" name="Freeform 87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grpSp>
          <p:nvGrpSpPr>
            <p:cNvPr id="31849" name="Group 88"/>
            <p:cNvGrpSpPr>
              <a:grpSpLocks/>
            </p:cNvGrpSpPr>
            <p:nvPr/>
          </p:nvGrpSpPr>
          <p:grpSpPr bwMode="auto">
            <a:xfrm>
              <a:off x="4538" y="1397"/>
              <a:ext cx="764" cy="543"/>
              <a:chOff x="3696" y="1680"/>
              <a:chExt cx="764" cy="543"/>
            </a:xfrm>
          </p:grpSpPr>
          <p:sp>
            <p:nvSpPr>
              <p:cNvPr id="450649" name="Line 89"/>
              <p:cNvSpPr>
                <a:spLocks noChangeAspect="1" noChangeShapeType="1"/>
              </p:cNvSpPr>
              <p:nvPr/>
            </p:nvSpPr>
            <p:spPr bwMode="auto">
              <a:xfrm rot="4334049">
                <a:off x="3989" y="2106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50650" name="Freeform 90"/>
              <p:cNvSpPr>
                <a:spLocks/>
              </p:cNvSpPr>
              <p:nvPr/>
            </p:nvSpPr>
            <p:spPr bwMode="auto">
              <a:xfrm>
                <a:off x="3696" y="168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grpSp>
          <p:nvGrpSpPr>
            <p:cNvPr id="31850" name="Group 91"/>
            <p:cNvGrpSpPr>
              <a:grpSpLocks/>
            </p:cNvGrpSpPr>
            <p:nvPr/>
          </p:nvGrpSpPr>
          <p:grpSpPr bwMode="auto">
            <a:xfrm>
              <a:off x="4559" y="882"/>
              <a:ext cx="764" cy="543"/>
              <a:chOff x="3726" y="1170"/>
              <a:chExt cx="764" cy="543"/>
            </a:xfrm>
          </p:grpSpPr>
          <p:sp>
            <p:nvSpPr>
              <p:cNvPr id="450652" name="Line 92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4304" y="1379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50653" name="Freeform 93"/>
              <p:cNvSpPr>
                <a:spLocks/>
              </p:cNvSpPr>
              <p:nvPr/>
            </p:nvSpPr>
            <p:spPr bwMode="auto">
              <a:xfrm rot="10800000" flipH="1">
                <a:off x="3726" y="117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sp>
          <p:nvSpPr>
            <p:cNvPr id="450654" name="Text Box 94"/>
            <p:cNvSpPr txBox="1">
              <a:spLocks noChangeArrowheads="1"/>
            </p:cNvSpPr>
            <p:nvPr/>
          </p:nvSpPr>
          <p:spPr bwMode="auto">
            <a:xfrm>
              <a:off x="4537" y="192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/>
                  <a:ea typeface="ＭＳ Ｐゴシック"/>
                </a:rPr>
                <a:t>6</a:t>
              </a:r>
            </a:p>
          </p:txBody>
        </p:sp>
        <p:sp>
          <p:nvSpPr>
            <p:cNvPr id="450655" name="Text Box 95"/>
            <p:cNvSpPr txBox="1">
              <a:spLocks noChangeArrowheads="1"/>
            </p:cNvSpPr>
            <p:nvPr/>
          </p:nvSpPr>
          <p:spPr bwMode="auto">
            <a:xfrm>
              <a:off x="5337" y="130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/>
                  <a:ea typeface="ＭＳ Ｐゴシック"/>
                </a:rPr>
                <a:t>5</a:t>
              </a:r>
            </a:p>
          </p:txBody>
        </p:sp>
        <p:sp>
          <p:nvSpPr>
            <p:cNvPr id="450656" name="Oval 96"/>
            <p:cNvSpPr>
              <a:spLocks noChangeAspect="1" noChangeArrowheads="1"/>
            </p:cNvSpPr>
            <p:nvPr/>
          </p:nvSpPr>
          <p:spPr bwMode="auto">
            <a:xfrm>
              <a:off x="3713" y="1344"/>
              <a:ext cx="120" cy="1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657" name="Oval 97"/>
            <p:cNvSpPr>
              <a:spLocks noChangeAspect="1" noChangeArrowheads="1"/>
            </p:cNvSpPr>
            <p:nvPr/>
          </p:nvSpPr>
          <p:spPr bwMode="auto">
            <a:xfrm>
              <a:off x="3713" y="1872"/>
              <a:ext cx="120" cy="12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658" name="Oval 98"/>
            <p:cNvSpPr>
              <a:spLocks noChangeAspect="1" noChangeArrowheads="1"/>
            </p:cNvSpPr>
            <p:nvPr/>
          </p:nvSpPr>
          <p:spPr bwMode="auto">
            <a:xfrm>
              <a:off x="4481" y="816"/>
              <a:ext cx="120" cy="120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659" name="Oval 99"/>
            <p:cNvSpPr>
              <a:spLocks noChangeAspect="1" noChangeArrowheads="1"/>
            </p:cNvSpPr>
            <p:nvPr/>
          </p:nvSpPr>
          <p:spPr bwMode="auto">
            <a:xfrm>
              <a:off x="4481" y="1872"/>
              <a:ext cx="120" cy="120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</p:grpSp>
      <p:grpSp>
        <p:nvGrpSpPr>
          <p:cNvPr id="31747" name="Group 214"/>
          <p:cNvGrpSpPr>
            <a:grpSpLocks/>
          </p:cNvGrpSpPr>
          <p:nvPr/>
        </p:nvGrpSpPr>
        <p:grpSpPr bwMode="auto">
          <a:xfrm>
            <a:off x="4129088" y="1349375"/>
            <a:ext cx="258762" cy="2233613"/>
            <a:chOff x="2601" y="773"/>
            <a:chExt cx="163" cy="1407"/>
          </a:xfrm>
        </p:grpSpPr>
        <p:sp>
          <p:nvSpPr>
            <p:cNvPr id="450671" name="Oval 111"/>
            <p:cNvSpPr>
              <a:spLocks noChangeAspect="1" noChangeArrowheads="1"/>
            </p:cNvSpPr>
            <p:nvPr/>
          </p:nvSpPr>
          <p:spPr bwMode="auto">
            <a:xfrm>
              <a:off x="2642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672" name="Rectangle 112"/>
            <p:cNvSpPr>
              <a:spLocks noChangeAspect="1" noChangeArrowheads="1"/>
            </p:cNvSpPr>
            <p:nvPr/>
          </p:nvSpPr>
          <p:spPr bwMode="auto">
            <a:xfrm>
              <a:off x="2601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673" name="Oval 113"/>
            <p:cNvSpPr>
              <a:spLocks noChangeAspect="1" noChangeArrowheads="1"/>
            </p:cNvSpPr>
            <p:nvPr/>
          </p:nvSpPr>
          <p:spPr bwMode="auto">
            <a:xfrm>
              <a:off x="264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>
                  <a:solidFill>
                    <a:srgbClr val="00AE00"/>
                  </a:solidFill>
                  <a:latin typeface="Arial"/>
                  <a:ea typeface="ＭＳ Ｐゴシック"/>
                </a:rPr>
                <a:t>2</a:t>
              </a: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674" name="Oval 114"/>
            <p:cNvSpPr>
              <a:spLocks noChangeAspect="1" noChangeArrowheads="1"/>
            </p:cNvSpPr>
            <p:nvPr/>
          </p:nvSpPr>
          <p:spPr bwMode="auto">
            <a:xfrm>
              <a:off x="2642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675" name="Oval 115"/>
            <p:cNvSpPr>
              <a:spLocks noChangeAspect="1" noChangeArrowheads="1"/>
            </p:cNvSpPr>
            <p:nvPr/>
          </p:nvSpPr>
          <p:spPr bwMode="auto">
            <a:xfrm>
              <a:off x="2642" y="1020"/>
              <a:ext cx="86" cy="86"/>
            </a:xfrm>
            <a:prstGeom prst="ellipse">
              <a:avLst/>
            </a:prstGeom>
            <a:solidFill>
              <a:srgbClr val="1EC30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676" name="Oval 116"/>
            <p:cNvSpPr>
              <a:spLocks noChangeAspect="1" noChangeArrowheads="1"/>
            </p:cNvSpPr>
            <p:nvPr/>
          </p:nvSpPr>
          <p:spPr bwMode="auto">
            <a:xfrm>
              <a:off x="2642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677" name="Oval 117"/>
            <p:cNvSpPr>
              <a:spLocks noChangeAspect="1" noChangeArrowheads="1"/>
            </p:cNvSpPr>
            <p:nvPr/>
          </p:nvSpPr>
          <p:spPr bwMode="auto">
            <a:xfrm>
              <a:off x="264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678" name="Oval 118"/>
            <p:cNvSpPr>
              <a:spLocks noChangeAspect="1" noChangeArrowheads="1"/>
            </p:cNvSpPr>
            <p:nvPr/>
          </p:nvSpPr>
          <p:spPr bwMode="auto">
            <a:xfrm>
              <a:off x="264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</p:grpSp>
      <p:sp>
        <p:nvSpPr>
          <p:cNvPr id="450679" name="Rectangle 119"/>
          <p:cNvSpPr>
            <a:spLocks noChangeAspect="1" noChangeArrowheads="1"/>
          </p:cNvSpPr>
          <p:nvPr/>
        </p:nvSpPr>
        <p:spPr bwMode="auto">
          <a:xfrm>
            <a:off x="3136900" y="1349375"/>
            <a:ext cx="258763" cy="2233613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450680" name="Text Box 120"/>
          <p:cNvSpPr txBox="1">
            <a:spLocks noChangeArrowheads="1"/>
          </p:cNvSpPr>
          <p:nvPr/>
        </p:nvSpPr>
        <p:spPr bwMode="auto">
          <a:xfrm>
            <a:off x="3505200" y="2179638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45000"/>
              </a:spcBef>
              <a:defRPr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  <a:sym typeface="Wingdings" charset="0"/>
              </a:rPr>
              <a:t></a:t>
            </a:r>
            <a:endParaRPr lang="en-US" sz="2800">
              <a:solidFill>
                <a:srgbClr val="000000"/>
              </a:solidFill>
              <a:latin typeface="Verdana" charset="0"/>
              <a:ea typeface="ＭＳ Ｐゴシック"/>
            </a:endParaRPr>
          </a:p>
        </p:txBody>
      </p:sp>
      <p:sp>
        <p:nvSpPr>
          <p:cNvPr id="450681" name="Oval 121"/>
          <p:cNvSpPr>
            <a:spLocks noChangeAspect="1" noChangeArrowheads="1"/>
          </p:cNvSpPr>
          <p:nvPr/>
        </p:nvSpPr>
        <p:spPr bwMode="auto">
          <a:xfrm>
            <a:off x="3201988" y="2068513"/>
            <a:ext cx="136525" cy="136525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450682" name="Oval 122"/>
          <p:cNvSpPr>
            <a:spLocks noChangeAspect="1" noChangeArrowheads="1"/>
          </p:cNvSpPr>
          <p:nvPr/>
        </p:nvSpPr>
        <p:spPr bwMode="auto">
          <a:xfrm>
            <a:off x="3201988" y="3051175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450683" name="Oval 123"/>
          <p:cNvSpPr>
            <a:spLocks noChangeAspect="1" noChangeArrowheads="1"/>
          </p:cNvSpPr>
          <p:nvPr/>
        </p:nvSpPr>
        <p:spPr bwMode="auto">
          <a:xfrm>
            <a:off x="3201988" y="1414463"/>
            <a:ext cx="136525" cy="136525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450684" name="Oval 124"/>
          <p:cNvSpPr>
            <a:spLocks noChangeAspect="1" noChangeArrowheads="1"/>
          </p:cNvSpPr>
          <p:nvPr/>
        </p:nvSpPr>
        <p:spPr bwMode="auto">
          <a:xfrm>
            <a:off x="3201988" y="1741488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450685" name="Oval 125"/>
          <p:cNvSpPr>
            <a:spLocks noChangeAspect="1" noChangeArrowheads="1"/>
          </p:cNvSpPr>
          <p:nvPr/>
        </p:nvSpPr>
        <p:spPr bwMode="auto">
          <a:xfrm>
            <a:off x="3201988" y="2397125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450686" name="Oval 126"/>
          <p:cNvSpPr>
            <a:spLocks noChangeAspect="1" noChangeArrowheads="1"/>
          </p:cNvSpPr>
          <p:nvPr/>
        </p:nvSpPr>
        <p:spPr bwMode="auto">
          <a:xfrm>
            <a:off x="3201988" y="2724150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450687" name="Oval 127"/>
          <p:cNvSpPr>
            <a:spLocks noChangeAspect="1" noChangeArrowheads="1"/>
          </p:cNvSpPr>
          <p:nvPr/>
        </p:nvSpPr>
        <p:spPr bwMode="auto">
          <a:xfrm>
            <a:off x="3201988" y="3379788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450690" name="Rectangle 130"/>
          <p:cNvSpPr>
            <a:spLocks noGrp="1" noChangeArrowheads="1"/>
          </p:cNvSpPr>
          <p:nvPr>
            <p:ph type="title"/>
          </p:nvPr>
        </p:nvSpPr>
        <p:spPr>
          <a:xfrm>
            <a:off x="276225" y="-90487"/>
            <a:ext cx="8651876" cy="114300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sz="3600" b="1" dirty="0" smtClean="0">
                <a:cs typeface="+mj-cs"/>
              </a:rPr>
              <a:t>Betweenness Centrality: Get Neighbors</a:t>
            </a:r>
          </a:p>
        </p:txBody>
      </p:sp>
      <p:sp>
        <p:nvSpPr>
          <p:cNvPr id="450787" name="Rectangle 227"/>
          <p:cNvSpPr>
            <a:spLocks noGrp="1" noChangeArrowheads="1"/>
          </p:cNvSpPr>
          <p:nvPr>
            <p:ph idx="1"/>
          </p:nvPr>
        </p:nvSpPr>
        <p:spPr>
          <a:xfrm>
            <a:off x="4333875" y="3779838"/>
            <a:ext cx="4832350" cy="26130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 smtClean="0">
                <a:cs typeface="+mn-cs"/>
              </a:rPr>
              <a:t>Get </a:t>
            </a:r>
            <a:r>
              <a:rPr lang="en-US" dirty="0" smtClean="0">
                <a:solidFill>
                  <a:srgbClr val="1EC30F"/>
                </a:solidFill>
                <a:cs typeface="+mn-cs"/>
              </a:rPr>
              <a:t>3rd</a:t>
            </a:r>
            <a:r>
              <a:rPr lang="en-US" dirty="0" smtClean="0">
                <a:cs typeface="+mn-cs"/>
              </a:rPr>
              <a:t> neighbors from starting vertex: </a:t>
            </a:r>
            <a:r>
              <a:rPr lang="en-US" dirty="0" smtClean="0">
                <a:solidFill>
                  <a:schemeClr val="hlink"/>
                </a:solidFill>
                <a:cs typeface="+mn-cs"/>
              </a:rPr>
              <a:t>A</a:t>
            </a:r>
            <a:r>
              <a:rPr lang="en-US" baseline="30000" dirty="0" smtClean="0">
                <a:solidFill>
                  <a:schemeClr val="hlink"/>
                </a:solidFill>
                <a:cs typeface="+mn-cs"/>
              </a:rPr>
              <a:t>T </a:t>
            </a:r>
            <a:r>
              <a:rPr lang="en-US" dirty="0" smtClean="0">
                <a:solidFill>
                  <a:schemeClr val="hlink"/>
                </a:solidFill>
                <a:cs typeface="+mn-cs"/>
              </a:rPr>
              <a:t>q</a:t>
            </a:r>
            <a:r>
              <a:rPr lang="en-US" dirty="0" smtClean="0">
                <a:cs typeface="+mn-cs"/>
              </a:rPr>
              <a:t>  ; </a:t>
            </a:r>
            <a:r>
              <a:rPr lang="en-US" dirty="0" smtClean="0">
                <a:solidFill>
                  <a:srgbClr val="1EC30F"/>
                </a:solidFill>
                <a:cs typeface="+mn-cs"/>
              </a:rPr>
              <a:t>sum paths to vertex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>
                <a:cs typeface="+mn-cs"/>
              </a:rPr>
              <a:t>Eliminate existing vertices: </a:t>
            </a:r>
            <a:r>
              <a:rPr lang="en-US" dirty="0" smtClean="0">
                <a:solidFill>
                  <a:schemeClr val="hlink"/>
                </a:solidFill>
                <a:cs typeface="+mn-cs"/>
              </a:rPr>
              <a:t>.*¬q</a:t>
            </a:r>
            <a:r>
              <a:rPr lang="en-US" dirty="0" smtClean="0">
                <a:cs typeface="+mn-cs"/>
              </a:rPr>
              <a:t>  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>
                <a:cs typeface="+mn-cs"/>
              </a:rPr>
              <a:t>Tally:  </a:t>
            </a:r>
            <a:r>
              <a:rPr lang="en-US" dirty="0" smtClean="0">
                <a:solidFill>
                  <a:schemeClr val="hlink"/>
                </a:solidFill>
                <a:cs typeface="+mn-cs"/>
              </a:rPr>
              <a:t>q+=q</a:t>
            </a:r>
            <a:r>
              <a:rPr lang="en-US" dirty="0" smtClean="0">
                <a:cs typeface="+mn-cs"/>
              </a:rPr>
              <a:t>  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>
                <a:cs typeface="+mn-cs"/>
              </a:rPr>
              <a:t>Update table:  </a:t>
            </a:r>
            <a:r>
              <a:rPr lang="en-US" dirty="0" smtClean="0">
                <a:solidFill>
                  <a:schemeClr val="hlink"/>
                </a:solidFill>
                <a:cs typeface="+mn-cs"/>
              </a:rPr>
              <a:t>t</a:t>
            </a:r>
            <a:r>
              <a:rPr lang="en-US" baseline="-25000" dirty="0" smtClean="0">
                <a:solidFill>
                  <a:schemeClr val="hlink"/>
                </a:solidFill>
                <a:cs typeface="+mn-cs"/>
              </a:rPr>
              <a:t>2</a:t>
            </a:r>
            <a:r>
              <a:rPr lang="en-US" dirty="0" smtClean="0">
                <a:solidFill>
                  <a:schemeClr val="hlink"/>
                </a:solidFill>
                <a:cs typeface="+mn-cs"/>
              </a:rPr>
              <a:t> = q</a:t>
            </a:r>
            <a:endParaRPr lang="en-US" dirty="0" smtClean="0">
              <a:cs typeface="+mn-cs"/>
            </a:endParaRPr>
          </a:p>
          <a:p>
            <a:pPr>
              <a:lnSpc>
                <a:spcPct val="120000"/>
              </a:lnSpc>
              <a:defRPr/>
            </a:pPr>
            <a:endParaRPr lang="en-US" dirty="0" smtClean="0">
              <a:cs typeface="+mn-cs"/>
            </a:endParaRPr>
          </a:p>
        </p:txBody>
      </p:sp>
      <p:grpSp>
        <p:nvGrpSpPr>
          <p:cNvPr id="31758" name="Group 137"/>
          <p:cNvGrpSpPr>
            <a:grpSpLocks/>
          </p:cNvGrpSpPr>
          <p:nvPr/>
        </p:nvGrpSpPr>
        <p:grpSpPr bwMode="auto">
          <a:xfrm>
            <a:off x="992188" y="3903663"/>
            <a:ext cx="258762" cy="2233612"/>
            <a:chOff x="2601" y="773"/>
            <a:chExt cx="163" cy="1407"/>
          </a:xfrm>
        </p:grpSpPr>
        <p:sp>
          <p:nvSpPr>
            <p:cNvPr id="450698" name="Oval 138"/>
            <p:cNvSpPr>
              <a:spLocks noChangeAspect="1" noChangeArrowheads="1"/>
            </p:cNvSpPr>
            <p:nvPr/>
          </p:nvSpPr>
          <p:spPr bwMode="auto">
            <a:xfrm>
              <a:off x="2642" y="1226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699" name="Rectangle 139"/>
            <p:cNvSpPr>
              <a:spLocks noChangeAspect="1" noChangeArrowheads="1"/>
            </p:cNvSpPr>
            <p:nvPr/>
          </p:nvSpPr>
          <p:spPr bwMode="auto">
            <a:xfrm>
              <a:off x="2601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700" name="Oval 140"/>
            <p:cNvSpPr>
              <a:spLocks noChangeAspect="1" noChangeArrowheads="1"/>
            </p:cNvSpPr>
            <p:nvPr/>
          </p:nvSpPr>
          <p:spPr bwMode="auto">
            <a:xfrm>
              <a:off x="264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701" name="Oval 141"/>
            <p:cNvSpPr>
              <a:spLocks noChangeAspect="1" noChangeArrowheads="1"/>
            </p:cNvSpPr>
            <p:nvPr/>
          </p:nvSpPr>
          <p:spPr bwMode="auto">
            <a:xfrm>
              <a:off x="2642" y="814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702" name="Oval 142"/>
            <p:cNvSpPr>
              <a:spLocks noChangeAspect="1" noChangeArrowheads="1"/>
            </p:cNvSpPr>
            <p:nvPr/>
          </p:nvSpPr>
          <p:spPr bwMode="auto">
            <a:xfrm>
              <a:off x="264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703" name="Oval 143"/>
            <p:cNvSpPr>
              <a:spLocks noChangeAspect="1" noChangeArrowheads="1"/>
            </p:cNvSpPr>
            <p:nvPr/>
          </p:nvSpPr>
          <p:spPr bwMode="auto">
            <a:xfrm>
              <a:off x="2642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704" name="Oval 144"/>
            <p:cNvSpPr>
              <a:spLocks noChangeAspect="1" noChangeArrowheads="1"/>
            </p:cNvSpPr>
            <p:nvPr/>
          </p:nvSpPr>
          <p:spPr bwMode="auto">
            <a:xfrm>
              <a:off x="264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705" name="Oval 145"/>
            <p:cNvSpPr>
              <a:spLocks noChangeAspect="1" noChangeArrowheads="1"/>
            </p:cNvSpPr>
            <p:nvPr/>
          </p:nvSpPr>
          <p:spPr bwMode="auto">
            <a:xfrm>
              <a:off x="264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</p:grpSp>
      <p:grpSp>
        <p:nvGrpSpPr>
          <p:cNvPr id="31759" name="Group 146"/>
          <p:cNvGrpSpPr>
            <a:grpSpLocks/>
          </p:cNvGrpSpPr>
          <p:nvPr/>
        </p:nvGrpSpPr>
        <p:grpSpPr bwMode="auto">
          <a:xfrm>
            <a:off x="733425" y="3903663"/>
            <a:ext cx="258763" cy="2233612"/>
            <a:chOff x="1976" y="773"/>
            <a:chExt cx="163" cy="1407"/>
          </a:xfrm>
        </p:grpSpPr>
        <p:sp>
          <p:nvSpPr>
            <p:cNvPr id="450707" name="Rectangle 147"/>
            <p:cNvSpPr>
              <a:spLocks noChangeAspect="1" noChangeArrowheads="1"/>
            </p:cNvSpPr>
            <p:nvPr/>
          </p:nvSpPr>
          <p:spPr bwMode="auto">
            <a:xfrm>
              <a:off x="1976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grpSp>
          <p:nvGrpSpPr>
            <p:cNvPr id="31806" name="Group 148"/>
            <p:cNvGrpSpPr>
              <a:grpSpLocks/>
            </p:cNvGrpSpPr>
            <p:nvPr/>
          </p:nvGrpSpPr>
          <p:grpSpPr bwMode="auto">
            <a:xfrm>
              <a:off x="2017" y="814"/>
              <a:ext cx="86" cy="1324"/>
              <a:chOff x="2017" y="814"/>
              <a:chExt cx="86" cy="1324"/>
            </a:xfrm>
          </p:grpSpPr>
          <p:sp>
            <p:nvSpPr>
              <p:cNvPr id="450709" name="Oval 149"/>
              <p:cNvSpPr>
                <a:spLocks noChangeAspect="1" noChangeArrowheads="1"/>
              </p:cNvSpPr>
              <p:nvPr/>
            </p:nvSpPr>
            <p:spPr bwMode="auto">
              <a:xfrm>
                <a:off x="2017" y="122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50710" name="Oval 150"/>
              <p:cNvSpPr>
                <a:spLocks noChangeAspect="1" noChangeArrowheads="1"/>
              </p:cNvSpPr>
              <p:nvPr/>
            </p:nvSpPr>
            <p:spPr bwMode="auto">
              <a:xfrm>
                <a:off x="2017" y="184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50711" name="Oval 151"/>
              <p:cNvSpPr>
                <a:spLocks noChangeAspect="1" noChangeArrowheads="1"/>
              </p:cNvSpPr>
              <p:nvPr/>
            </p:nvSpPr>
            <p:spPr bwMode="auto">
              <a:xfrm>
                <a:off x="2017" y="81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50712" name="Oval 152"/>
              <p:cNvSpPr>
                <a:spLocks noChangeAspect="1" noChangeArrowheads="1"/>
              </p:cNvSpPr>
              <p:nvPr/>
            </p:nvSpPr>
            <p:spPr bwMode="auto">
              <a:xfrm>
                <a:off x="2017" y="102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50713" name="Oval 153"/>
              <p:cNvSpPr>
                <a:spLocks noChangeAspect="1" noChangeArrowheads="1"/>
              </p:cNvSpPr>
              <p:nvPr/>
            </p:nvSpPr>
            <p:spPr bwMode="auto">
              <a:xfrm>
                <a:off x="2017" y="1433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50714" name="Oval 154"/>
              <p:cNvSpPr>
                <a:spLocks noChangeAspect="1" noChangeArrowheads="1"/>
              </p:cNvSpPr>
              <p:nvPr/>
            </p:nvSpPr>
            <p:spPr bwMode="auto">
              <a:xfrm>
                <a:off x="2017" y="163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50715" name="Oval 155"/>
              <p:cNvSpPr>
                <a:spLocks noChangeAspect="1" noChangeArrowheads="1"/>
              </p:cNvSpPr>
              <p:nvPr/>
            </p:nvSpPr>
            <p:spPr bwMode="auto">
              <a:xfrm>
                <a:off x="2017" y="205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</p:grpSp>
      <p:sp>
        <p:nvSpPr>
          <p:cNvPr id="450716" name="Rectangle 156"/>
          <p:cNvSpPr>
            <a:spLocks noChangeArrowheads="1"/>
          </p:cNvSpPr>
          <p:nvPr/>
        </p:nvSpPr>
        <p:spPr bwMode="auto">
          <a:xfrm>
            <a:off x="244475" y="47371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FF0000"/>
                </a:solidFill>
                <a:latin typeface="Times" charset="0"/>
                <a:ea typeface="ＭＳ Ｐゴシック"/>
              </a:rPr>
              <a:t>T</a:t>
            </a:r>
          </a:p>
        </p:txBody>
      </p:sp>
      <p:grpSp>
        <p:nvGrpSpPr>
          <p:cNvPr id="31761" name="Group 158"/>
          <p:cNvGrpSpPr>
            <a:grpSpLocks/>
          </p:cNvGrpSpPr>
          <p:nvPr/>
        </p:nvGrpSpPr>
        <p:grpSpPr bwMode="auto">
          <a:xfrm>
            <a:off x="1252538" y="3903663"/>
            <a:ext cx="258762" cy="2233612"/>
            <a:chOff x="789" y="2467"/>
            <a:chExt cx="163" cy="1407"/>
          </a:xfrm>
        </p:grpSpPr>
        <p:sp>
          <p:nvSpPr>
            <p:cNvPr id="450719" name="Oval 159"/>
            <p:cNvSpPr>
              <a:spLocks noChangeAspect="1" noChangeArrowheads="1"/>
            </p:cNvSpPr>
            <p:nvPr/>
          </p:nvSpPr>
          <p:spPr bwMode="auto">
            <a:xfrm>
              <a:off x="830" y="29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720" name="Rectangle 160"/>
            <p:cNvSpPr>
              <a:spLocks noChangeAspect="1" noChangeArrowheads="1"/>
            </p:cNvSpPr>
            <p:nvPr/>
          </p:nvSpPr>
          <p:spPr bwMode="auto">
            <a:xfrm>
              <a:off x="789" y="2467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721" name="Oval 161"/>
            <p:cNvSpPr>
              <a:spLocks noChangeAspect="1" noChangeArrowheads="1"/>
            </p:cNvSpPr>
            <p:nvPr/>
          </p:nvSpPr>
          <p:spPr bwMode="auto">
            <a:xfrm>
              <a:off x="830" y="3539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722" name="Oval 162"/>
            <p:cNvSpPr>
              <a:spLocks noChangeAspect="1" noChangeArrowheads="1"/>
            </p:cNvSpPr>
            <p:nvPr/>
          </p:nvSpPr>
          <p:spPr bwMode="auto">
            <a:xfrm>
              <a:off x="830" y="250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723" name="Oval 163"/>
            <p:cNvSpPr>
              <a:spLocks noChangeAspect="1" noChangeArrowheads="1"/>
            </p:cNvSpPr>
            <p:nvPr/>
          </p:nvSpPr>
          <p:spPr bwMode="auto">
            <a:xfrm>
              <a:off x="830" y="2714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724" name="Oval 164"/>
            <p:cNvSpPr>
              <a:spLocks noChangeAspect="1" noChangeArrowheads="1"/>
            </p:cNvSpPr>
            <p:nvPr/>
          </p:nvSpPr>
          <p:spPr bwMode="auto">
            <a:xfrm>
              <a:off x="830" y="3127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725" name="Oval 165"/>
            <p:cNvSpPr>
              <a:spLocks noChangeAspect="1" noChangeArrowheads="1"/>
            </p:cNvSpPr>
            <p:nvPr/>
          </p:nvSpPr>
          <p:spPr bwMode="auto">
            <a:xfrm>
              <a:off x="830" y="33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726" name="Oval 166"/>
            <p:cNvSpPr>
              <a:spLocks noChangeAspect="1" noChangeArrowheads="1"/>
            </p:cNvSpPr>
            <p:nvPr/>
          </p:nvSpPr>
          <p:spPr bwMode="auto">
            <a:xfrm>
              <a:off x="830" y="374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</p:grpSp>
      <p:grpSp>
        <p:nvGrpSpPr>
          <p:cNvPr id="31762" name="Group 208"/>
          <p:cNvGrpSpPr>
            <a:grpSpLocks/>
          </p:cNvGrpSpPr>
          <p:nvPr/>
        </p:nvGrpSpPr>
        <p:grpSpPr bwMode="auto">
          <a:xfrm>
            <a:off x="1511300" y="3903663"/>
            <a:ext cx="258763" cy="2233612"/>
            <a:chOff x="952" y="2459"/>
            <a:chExt cx="163" cy="1407"/>
          </a:xfrm>
        </p:grpSpPr>
        <p:sp>
          <p:nvSpPr>
            <p:cNvPr id="450728" name="Oval 168"/>
            <p:cNvSpPr>
              <a:spLocks noChangeAspect="1" noChangeArrowheads="1"/>
            </p:cNvSpPr>
            <p:nvPr/>
          </p:nvSpPr>
          <p:spPr bwMode="auto">
            <a:xfrm>
              <a:off x="993" y="291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729" name="Rectangle 169"/>
            <p:cNvSpPr>
              <a:spLocks noChangeAspect="1" noChangeArrowheads="1"/>
            </p:cNvSpPr>
            <p:nvPr/>
          </p:nvSpPr>
          <p:spPr bwMode="auto">
            <a:xfrm>
              <a:off x="952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730" name="Oval 170"/>
            <p:cNvSpPr>
              <a:spLocks noChangeAspect="1" noChangeArrowheads="1"/>
            </p:cNvSpPr>
            <p:nvPr/>
          </p:nvSpPr>
          <p:spPr bwMode="auto">
            <a:xfrm>
              <a:off x="993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731" name="Oval 171"/>
            <p:cNvSpPr>
              <a:spLocks noChangeAspect="1" noChangeArrowheads="1"/>
            </p:cNvSpPr>
            <p:nvPr/>
          </p:nvSpPr>
          <p:spPr bwMode="auto">
            <a:xfrm>
              <a:off x="993" y="25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732" name="Oval 172"/>
            <p:cNvSpPr>
              <a:spLocks noChangeAspect="1" noChangeArrowheads="1"/>
            </p:cNvSpPr>
            <p:nvPr/>
          </p:nvSpPr>
          <p:spPr bwMode="auto">
            <a:xfrm>
              <a:off x="993" y="270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733" name="Oval 173"/>
            <p:cNvSpPr>
              <a:spLocks noChangeAspect="1" noChangeArrowheads="1"/>
            </p:cNvSpPr>
            <p:nvPr/>
          </p:nvSpPr>
          <p:spPr bwMode="auto">
            <a:xfrm>
              <a:off x="993" y="311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734" name="Oval 174"/>
            <p:cNvSpPr>
              <a:spLocks noChangeAspect="1" noChangeArrowheads="1"/>
            </p:cNvSpPr>
            <p:nvPr/>
          </p:nvSpPr>
          <p:spPr bwMode="auto">
            <a:xfrm>
              <a:off x="993" y="332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735" name="Oval 175"/>
            <p:cNvSpPr>
              <a:spLocks noChangeAspect="1" noChangeArrowheads="1"/>
            </p:cNvSpPr>
            <p:nvPr/>
          </p:nvSpPr>
          <p:spPr bwMode="auto">
            <a:xfrm>
              <a:off x="993" y="373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</p:grpSp>
      <p:sp>
        <p:nvSpPr>
          <p:cNvPr id="450750" name="Rectangle 190"/>
          <p:cNvSpPr>
            <a:spLocks noChangeArrowheads="1"/>
          </p:cNvSpPr>
          <p:nvPr/>
        </p:nvSpPr>
        <p:spPr bwMode="auto">
          <a:xfrm>
            <a:off x="623888" y="6040438"/>
            <a:ext cx="132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/>
              </a:rPr>
              <a:t>1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/>
              </a:rPr>
              <a:t>2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/>
              </a:rPr>
              <a:t>3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/>
              </a:rPr>
              <a:t>4</a:t>
            </a:r>
          </a:p>
        </p:txBody>
      </p:sp>
      <p:grpSp>
        <p:nvGrpSpPr>
          <p:cNvPr id="31764" name="Group 194"/>
          <p:cNvGrpSpPr>
            <a:grpSpLocks/>
          </p:cNvGrpSpPr>
          <p:nvPr/>
        </p:nvGrpSpPr>
        <p:grpSpPr bwMode="auto">
          <a:xfrm>
            <a:off x="2297113" y="5859463"/>
            <a:ext cx="1162050" cy="657225"/>
            <a:chOff x="1942" y="3691"/>
            <a:chExt cx="732" cy="414"/>
          </a:xfrm>
        </p:grpSpPr>
        <p:grpSp>
          <p:nvGrpSpPr>
            <p:cNvPr id="31785" name="Group 195"/>
            <p:cNvGrpSpPr>
              <a:grpSpLocks/>
            </p:cNvGrpSpPr>
            <p:nvPr/>
          </p:nvGrpSpPr>
          <p:grpSpPr bwMode="auto">
            <a:xfrm>
              <a:off x="1942" y="3738"/>
              <a:ext cx="732" cy="367"/>
              <a:chOff x="1942" y="3738"/>
              <a:chExt cx="732" cy="367"/>
            </a:xfrm>
          </p:grpSpPr>
          <p:sp>
            <p:nvSpPr>
              <p:cNvPr id="450756" name="Oval 196"/>
              <p:cNvSpPr>
                <a:spLocks noChangeAspect="1" noChangeArrowheads="1"/>
              </p:cNvSpPr>
              <p:nvPr/>
            </p:nvSpPr>
            <p:spPr bwMode="auto">
              <a:xfrm>
                <a:off x="2017" y="373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450757" name="Text Box 197"/>
              <p:cNvSpPr txBox="1">
                <a:spLocks noChangeArrowheads="1"/>
              </p:cNvSpPr>
              <p:nvPr/>
            </p:nvSpPr>
            <p:spPr bwMode="auto">
              <a:xfrm>
                <a:off x="1942" y="3778"/>
                <a:ext cx="73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800" b="1">
                    <a:solidFill>
                      <a:srgbClr val="FF0000"/>
                    </a:solidFill>
                    <a:latin typeface="Times" charset="0"/>
                    <a:ea typeface="ＭＳ Ｐゴシック"/>
                  </a:rPr>
                  <a:t>q += q</a:t>
                </a:r>
                <a:endParaRPr lang="en-US" sz="2800">
                  <a:solidFill>
                    <a:srgbClr val="FF0000"/>
                  </a:solidFill>
                  <a:latin typeface="Times" charset="0"/>
                  <a:ea typeface="ＭＳ Ｐゴシック"/>
                </a:endParaRPr>
              </a:p>
            </p:txBody>
          </p:sp>
        </p:grpSp>
        <p:sp>
          <p:nvSpPr>
            <p:cNvPr id="450758" name="Rectangle 198"/>
            <p:cNvSpPr>
              <a:spLocks noChangeArrowheads="1"/>
            </p:cNvSpPr>
            <p:nvPr/>
          </p:nvSpPr>
          <p:spPr bwMode="auto">
            <a:xfrm>
              <a:off x="2424" y="3691"/>
              <a:ext cx="2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>
                  <a:solidFill>
                    <a:srgbClr val="FF0000"/>
                  </a:solidFill>
                  <a:latin typeface="Times" charset="0"/>
                  <a:ea typeface="ＭＳ Ｐゴシック"/>
                </a:rPr>
                <a:t>~</a:t>
              </a:r>
            </a:p>
          </p:txBody>
        </p:sp>
      </p:grpSp>
      <p:grpSp>
        <p:nvGrpSpPr>
          <p:cNvPr id="31765" name="Group 215"/>
          <p:cNvGrpSpPr>
            <a:grpSpLocks/>
          </p:cNvGrpSpPr>
          <p:nvPr/>
        </p:nvGrpSpPr>
        <p:grpSpPr bwMode="auto">
          <a:xfrm>
            <a:off x="2351088" y="3903663"/>
            <a:ext cx="258762" cy="2233612"/>
            <a:chOff x="1976" y="2459"/>
            <a:chExt cx="163" cy="1407"/>
          </a:xfrm>
        </p:grpSpPr>
        <p:sp>
          <p:nvSpPr>
            <p:cNvPr id="450760" name="Rectangle 200"/>
            <p:cNvSpPr>
              <a:spLocks noChangeAspect="1" noChangeArrowheads="1"/>
            </p:cNvSpPr>
            <p:nvPr/>
          </p:nvSpPr>
          <p:spPr bwMode="auto">
            <a:xfrm>
              <a:off x="1976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761" name="Oval 201"/>
            <p:cNvSpPr>
              <a:spLocks noChangeAspect="1" noChangeArrowheads="1"/>
            </p:cNvSpPr>
            <p:nvPr/>
          </p:nvSpPr>
          <p:spPr bwMode="auto">
            <a:xfrm>
              <a:off x="2017" y="2912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762" name="Oval 202"/>
            <p:cNvSpPr>
              <a:spLocks noChangeAspect="1" noChangeArrowheads="1"/>
            </p:cNvSpPr>
            <p:nvPr/>
          </p:nvSpPr>
          <p:spPr bwMode="auto">
            <a:xfrm>
              <a:off x="2017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>
                  <a:solidFill>
                    <a:srgbClr val="00AE00"/>
                  </a:solidFill>
                  <a:latin typeface="Arial"/>
                  <a:ea typeface="ＭＳ Ｐゴシック"/>
                </a:rPr>
                <a:t>2</a:t>
              </a: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763" name="Oval 203"/>
            <p:cNvSpPr>
              <a:spLocks noChangeAspect="1" noChangeArrowheads="1"/>
            </p:cNvSpPr>
            <p:nvPr/>
          </p:nvSpPr>
          <p:spPr bwMode="auto">
            <a:xfrm>
              <a:off x="2017" y="2500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764" name="Oval 204"/>
            <p:cNvSpPr>
              <a:spLocks noChangeAspect="1" noChangeArrowheads="1"/>
            </p:cNvSpPr>
            <p:nvPr/>
          </p:nvSpPr>
          <p:spPr bwMode="auto">
            <a:xfrm>
              <a:off x="2017" y="2706"/>
              <a:ext cx="86" cy="86"/>
            </a:xfrm>
            <a:prstGeom prst="ellipse">
              <a:avLst/>
            </a:prstGeom>
            <a:solidFill>
              <a:srgbClr val="1EC30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765" name="Oval 205"/>
            <p:cNvSpPr>
              <a:spLocks noChangeAspect="1" noChangeArrowheads="1"/>
            </p:cNvSpPr>
            <p:nvPr/>
          </p:nvSpPr>
          <p:spPr bwMode="auto">
            <a:xfrm>
              <a:off x="2017" y="3119"/>
              <a:ext cx="86" cy="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450766" name="Oval 206"/>
            <p:cNvSpPr>
              <a:spLocks noChangeAspect="1" noChangeArrowheads="1"/>
            </p:cNvSpPr>
            <p:nvPr/>
          </p:nvSpPr>
          <p:spPr bwMode="auto">
            <a:xfrm>
              <a:off x="2017" y="332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</p:grpSp>
      <p:sp>
        <p:nvSpPr>
          <p:cNvPr id="450779" name="Text Box 219"/>
          <p:cNvSpPr txBox="1">
            <a:spLocks noChangeArrowheads="1"/>
          </p:cNvSpPr>
          <p:nvPr/>
        </p:nvSpPr>
        <p:spPr bwMode="auto">
          <a:xfrm>
            <a:off x="1400175" y="817563"/>
            <a:ext cx="639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3200" b="1">
                <a:solidFill>
                  <a:srgbClr val="FF0000"/>
                </a:solidFill>
                <a:latin typeface="Times" charset="0"/>
                <a:ea typeface="ＭＳ Ｐゴシック"/>
              </a:rPr>
              <a:t>A</a:t>
            </a:r>
            <a:r>
              <a:rPr lang="en-US" sz="3200" baseline="30000">
                <a:solidFill>
                  <a:srgbClr val="FF0000"/>
                </a:solidFill>
                <a:latin typeface="Times" charset="0"/>
                <a:ea typeface="ＭＳ Ｐゴシック"/>
              </a:rPr>
              <a:t>T</a:t>
            </a:r>
          </a:p>
        </p:txBody>
      </p:sp>
      <p:grpSp>
        <p:nvGrpSpPr>
          <p:cNvPr id="31767" name="Group 220"/>
          <p:cNvGrpSpPr>
            <a:grpSpLocks/>
          </p:cNvGrpSpPr>
          <p:nvPr/>
        </p:nvGrpSpPr>
        <p:grpSpPr bwMode="auto">
          <a:xfrm>
            <a:off x="3052763" y="739775"/>
            <a:ext cx="415925" cy="657225"/>
            <a:chOff x="1923" y="2121"/>
            <a:chExt cx="262" cy="414"/>
          </a:xfrm>
        </p:grpSpPr>
        <p:sp>
          <p:nvSpPr>
            <p:cNvPr id="450781" name="Text Box 221"/>
            <p:cNvSpPr txBox="1">
              <a:spLocks noChangeArrowheads="1"/>
            </p:cNvSpPr>
            <p:nvPr/>
          </p:nvSpPr>
          <p:spPr bwMode="auto">
            <a:xfrm>
              <a:off x="1923" y="2121"/>
              <a:ext cx="2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>
                  <a:solidFill>
                    <a:srgbClr val="FF0000"/>
                  </a:solidFill>
                  <a:latin typeface="Times" charset="0"/>
                  <a:ea typeface="ＭＳ Ｐゴシック"/>
                </a:rPr>
                <a:t>~</a:t>
              </a:r>
            </a:p>
          </p:txBody>
        </p:sp>
        <p:sp>
          <p:nvSpPr>
            <p:cNvPr id="450782" name="Text Box 222"/>
            <p:cNvSpPr txBox="1">
              <a:spLocks noChangeArrowheads="1"/>
            </p:cNvSpPr>
            <p:nvPr/>
          </p:nvSpPr>
          <p:spPr bwMode="auto">
            <a:xfrm>
              <a:off x="1944" y="220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/>
                </a:rPr>
                <a:t>q</a:t>
              </a:r>
              <a:endParaRPr lang="en-US" sz="2800">
                <a:solidFill>
                  <a:srgbClr val="FF0000"/>
                </a:solidFill>
                <a:latin typeface="Times" charset="0"/>
                <a:ea typeface="ＭＳ Ｐゴシック"/>
              </a:endParaRPr>
            </a:p>
          </p:txBody>
        </p:sp>
      </p:grpSp>
      <p:grpSp>
        <p:nvGrpSpPr>
          <p:cNvPr id="31768" name="Group 223"/>
          <p:cNvGrpSpPr>
            <a:grpSpLocks/>
          </p:cNvGrpSpPr>
          <p:nvPr/>
        </p:nvGrpSpPr>
        <p:grpSpPr bwMode="auto">
          <a:xfrm>
            <a:off x="3778250" y="730250"/>
            <a:ext cx="2095500" cy="673100"/>
            <a:chOff x="2380" y="2115"/>
            <a:chExt cx="1320" cy="424"/>
          </a:xfrm>
        </p:grpSpPr>
        <p:sp>
          <p:nvSpPr>
            <p:cNvPr id="450784" name="Text Box 224"/>
            <p:cNvSpPr txBox="1">
              <a:spLocks noChangeArrowheads="1"/>
            </p:cNvSpPr>
            <p:nvPr/>
          </p:nvSpPr>
          <p:spPr bwMode="auto">
            <a:xfrm>
              <a:off x="2772" y="2115"/>
              <a:ext cx="2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>
                  <a:solidFill>
                    <a:srgbClr val="FF0000"/>
                  </a:solidFill>
                  <a:latin typeface="Times" charset="0"/>
                  <a:ea typeface="ＭＳ Ｐゴシック"/>
                </a:rPr>
                <a:t>~</a:t>
              </a:r>
            </a:p>
          </p:txBody>
        </p:sp>
        <p:sp>
          <p:nvSpPr>
            <p:cNvPr id="450785" name="Text Box 225"/>
            <p:cNvSpPr txBox="1">
              <a:spLocks noChangeArrowheads="1"/>
            </p:cNvSpPr>
            <p:nvPr/>
          </p:nvSpPr>
          <p:spPr bwMode="auto">
            <a:xfrm>
              <a:off x="2380" y="2174"/>
              <a:ext cx="13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3200" b="1" dirty="0">
                  <a:solidFill>
                    <a:srgbClr val="FF0000"/>
                  </a:solidFill>
                  <a:latin typeface="Times" charset="0"/>
                  <a:ea typeface="ＭＳ Ｐゴシック"/>
                </a:rPr>
                <a:t>(</a:t>
              </a:r>
              <a:r>
                <a:rPr lang="en-US" sz="3200" b="1" dirty="0" err="1">
                  <a:solidFill>
                    <a:srgbClr val="FF0000"/>
                  </a:solidFill>
                  <a:latin typeface="Times" charset="0"/>
                  <a:ea typeface="ＭＳ Ｐゴシック"/>
                </a:rPr>
                <a:t>A</a:t>
              </a:r>
              <a:r>
                <a:rPr lang="en-US" sz="3200" baseline="30000" dirty="0" err="1">
                  <a:solidFill>
                    <a:srgbClr val="FF0000"/>
                  </a:solidFill>
                  <a:latin typeface="Times" charset="0"/>
                  <a:ea typeface="ＭＳ Ｐゴシック"/>
                </a:rPr>
                <a:t>T</a:t>
              </a:r>
              <a:r>
                <a:rPr lang="en-US" sz="2800" b="1" dirty="0" err="1">
                  <a:solidFill>
                    <a:srgbClr val="FF0000"/>
                  </a:solidFill>
                  <a:latin typeface="Times" charset="0"/>
                  <a:ea typeface="ＭＳ Ｐゴシック"/>
                </a:rPr>
                <a:t>q</a:t>
              </a:r>
              <a:r>
                <a:rPr lang="en-US" sz="2800" b="1" dirty="0">
                  <a:solidFill>
                    <a:srgbClr val="FF0000"/>
                  </a:solidFill>
                  <a:latin typeface="Times" charset="0"/>
                  <a:ea typeface="ＭＳ Ｐゴシック"/>
                </a:rPr>
                <a:t>).*¬q</a:t>
              </a:r>
            </a:p>
          </p:txBody>
        </p:sp>
      </p:grpSp>
      <p:sp>
        <p:nvSpPr>
          <p:cNvPr id="450786" name="Text Box 226"/>
          <p:cNvSpPr txBox="1">
            <a:spLocks noChangeArrowheads="1"/>
          </p:cNvSpPr>
          <p:nvPr/>
        </p:nvSpPr>
        <p:spPr bwMode="auto">
          <a:xfrm>
            <a:off x="3505200" y="954088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  <a:sym typeface="Wingdings" charset="0"/>
              </a:rPr>
              <a:t></a:t>
            </a:r>
          </a:p>
        </p:txBody>
      </p:sp>
      <p:sp>
        <p:nvSpPr>
          <p:cNvPr id="450788" name="Rectangle 228"/>
          <p:cNvSpPr>
            <a:spLocks noChangeArrowheads="1"/>
          </p:cNvSpPr>
          <p:nvPr/>
        </p:nvSpPr>
        <p:spPr bwMode="auto">
          <a:xfrm>
            <a:off x="5988050" y="4087813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Arial"/>
                <a:ea typeface="ＭＳ Ｐゴシック"/>
              </a:rPr>
              <a:t>~</a:t>
            </a:r>
          </a:p>
        </p:txBody>
      </p:sp>
      <p:sp>
        <p:nvSpPr>
          <p:cNvPr id="450789" name="Rectangle 229"/>
          <p:cNvSpPr>
            <a:spLocks noChangeArrowheads="1"/>
          </p:cNvSpPr>
          <p:nvPr/>
        </p:nvSpPr>
        <p:spPr bwMode="auto">
          <a:xfrm>
            <a:off x="5992814" y="5365750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Arial"/>
                <a:ea typeface="ＭＳ Ｐゴシック"/>
              </a:rPr>
              <a:t>~</a:t>
            </a:r>
          </a:p>
        </p:txBody>
      </p:sp>
      <p:sp>
        <p:nvSpPr>
          <p:cNvPr id="450790" name="Rectangle 230"/>
          <p:cNvSpPr>
            <a:spLocks noChangeArrowheads="1"/>
          </p:cNvSpPr>
          <p:nvPr/>
        </p:nvSpPr>
        <p:spPr bwMode="auto">
          <a:xfrm>
            <a:off x="7123116" y="5794375"/>
            <a:ext cx="331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Arial"/>
                <a:ea typeface="ＭＳ Ｐゴシック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411353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203"/>
          <p:cNvGrpSpPr>
            <a:grpSpLocks/>
          </p:cNvGrpSpPr>
          <p:nvPr/>
        </p:nvGrpSpPr>
        <p:grpSpPr bwMode="auto">
          <a:xfrm>
            <a:off x="685800" y="1349375"/>
            <a:ext cx="2230438" cy="2233613"/>
            <a:chOff x="432" y="773"/>
            <a:chExt cx="1405" cy="1407"/>
          </a:xfrm>
        </p:grpSpPr>
        <p:sp>
          <p:nvSpPr>
            <p:cNvPr id="674819" name="Oval 3"/>
            <p:cNvSpPr>
              <a:spLocks noChangeAspect="1" noChangeArrowheads="1"/>
            </p:cNvSpPr>
            <p:nvPr/>
          </p:nvSpPr>
          <p:spPr bwMode="auto">
            <a:xfrm>
              <a:off x="473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820" name="Rectangle 4"/>
            <p:cNvSpPr>
              <a:spLocks noChangeAspect="1" noChangeArrowheads="1"/>
            </p:cNvSpPr>
            <p:nvPr/>
          </p:nvSpPr>
          <p:spPr bwMode="auto">
            <a:xfrm>
              <a:off x="432" y="773"/>
              <a:ext cx="1405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821" name="Oval 5"/>
            <p:cNvSpPr>
              <a:spLocks noChangeAspect="1" noChangeArrowheads="1"/>
            </p:cNvSpPr>
            <p:nvPr/>
          </p:nvSpPr>
          <p:spPr bwMode="auto">
            <a:xfrm>
              <a:off x="473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822" name="Oval 6"/>
            <p:cNvSpPr>
              <a:spLocks noChangeAspect="1" noChangeArrowheads="1"/>
            </p:cNvSpPr>
            <p:nvPr/>
          </p:nvSpPr>
          <p:spPr bwMode="auto">
            <a:xfrm>
              <a:off x="679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823" name="Oval 7"/>
            <p:cNvSpPr>
              <a:spLocks noChangeAspect="1" noChangeArrowheads="1"/>
            </p:cNvSpPr>
            <p:nvPr/>
          </p:nvSpPr>
          <p:spPr bwMode="auto">
            <a:xfrm>
              <a:off x="885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824" name="Oval 8"/>
            <p:cNvSpPr>
              <a:spLocks noChangeAspect="1" noChangeArrowheads="1"/>
            </p:cNvSpPr>
            <p:nvPr/>
          </p:nvSpPr>
          <p:spPr bwMode="auto">
            <a:xfrm>
              <a:off x="109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825" name="Oval 9"/>
            <p:cNvSpPr>
              <a:spLocks noChangeAspect="1" noChangeArrowheads="1"/>
            </p:cNvSpPr>
            <p:nvPr/>
          </p:nvSpPr>
          <p:spPr bwMode="auto">
            <a:xfrm>
              <a:off x="1298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826" name="Oval 10"/>
            <p:cNvSpPr>
              <a:spLocks noChangeAspect="1" noChangeArrowheads="1"/>
            </p:cNvSpPr>
            <p:nvPr/>
          </p:nvSpPr>
          <p:spPr bwMode="auto">
            <a:xfrm>
              <a:off x="1711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827" name="Oval 11"/>
            <p:cNvSpPr>
              <a:spLocks noChangeAspect="1" noChangeArrowheads="1"/>
            </p:cNvSpPr>
            <p:nvPr/>
          </p:nvSpPr>
          <p:spPr bwMode="auto">
            <a:xfrm>
              <a:off x="885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828" name="Oval 12"/>
            <p:cNvSpPr>
              <a:spLocks noChangeAspect="1" noChangeArrowheads="1"/>
            </p:cNvSpPr>
            <p:nvPr/>
          </p:nvSpPr>
          <p:spPr bwMode="auto">
            <a:xfrm>
              <a:off x="1092" y="814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829" name="Oval 13"/>
            <p:cNvSpPr>
              <a:spLocks noChangeAspect="1" noChangeArrowheads="1"/>
            </p:cNvSpPr>
            <p:nvPr/>
          </p:nvSpPr>
          <p:spPr bwMode="auto">
            <a:xfrm>
              <a:off x="1298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830" name="Oval 14"/>
            <p:cNvSpPr>
              <a:spLocks noChangeAspect="1" noChangeArrowheads="1"/>
            </p:cNvSpPr>
            <p:nvPr/>
          </p:nvSpPr>
          <p:spPr bwMode="auto">
            <a:xfrm>
              <a:off x="1504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831" name="Oval 15"/>
            <p:cNvSpPr>
              <a:spLocks noChangeAspect="1" noChangeArrowheads="1"/>
            </p:cNvSpPr>
            <p:nvPr/>
          </p:nvSpPr>
          <p:spPr bwMode="auto">
            <a:xfrm>
              <a:off x="1711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832" name="Oval 16"/>
            <p:cNvSpPr>
              <a:spLocks noChangeAspect="1" noChangeArrowheads="1"/>
            </p:cNvSpPr>
            <p:nvPr/>
          </p:nvSpPr>
          <p:spPr bwMode="auto">
            <a:xfrm>
              <a:off x="473" y="1020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833" name="Oval 17"/>
            <p:cNvSpPr>
              <a:spLocks noChangeAspect="1" noChangeArrowheads="1"/>
            </p:cNvSpPr>
            <p:nvPr/>
          </p:nvSpPr>
          <p:spPr bwMode="auto">
            <a:xfrm>
              <a:off x="885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834" name="Oval 18"/>
            <p:cNvSpPr>
              <a:spLocks noChangeAspect="1" noChangeArrowheads="1"/>
            </p:cNvSpPr>
            <p:nvPr/>
          </p:nvSpPr>
          <p:spPr bwMode="auto">
            <a:xfrm>
              <a:off x="109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835" name="Oval 19"/>
            <p:cNvSpPr>
              <a:spLocks noChangeAspect="1" noChangeArrowheads="1"/>
            </p:cNvSpPr>
            <p:nvPr/>
          </p:nvSpPr>
          <p:spPr bwMode="auto">
            <a:xfrm>
              <a:off x="1504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836" name="Oval 20"/>
            <p:cNvSpPr>
              <a:spLocks noChangeAspect="1" noChangeArrowheads="1"/>
            </p:cNvSpPr>
            <p:nvPr/>
          </p:nvSpPr>
          <p:spPr bwMode="auto">
            <a:xfrm>
              <a:off x="679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837" name="Oval 21"/>
            <p:cNvSpPr>
              <a:spLocks noChangeAspect="1" noChangeArrowheads="1"/>
            </p:cNvSpPr>
            <p:nvPr/>
          </p:nvSpPr>
          <p:spPr bwMode="auto">
            <a:xfrm>
              <a:off x="1092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838" name="Oval 22"/>
            <p:cNvSpPr>
              <a:spLocks noChangeAspect="1" noChangeArrowheads="1"/>
            </p:cNvSpPr>
            <p:nvPr/>
          </p:nvSpPr>
          <p:spPr bwMode="auto">
            <a:xfrm>
              <a:off x="1298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839" name="Oval 23"/>
            <p:cNvSpPr>
              <a:spLocks noChangeAspect="1" noChangeArrowheads="1"/>
            </p:cNvSpPr>
            <p:nvPr/>
          </p:nvSpPr>
          <p:spPr bwMode="auto">
            <a:xfrm>
              <a:off x="1504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840" name="Oval 24"/>
            <p:cNvSpPr>
              <a:spLocks noChangeAspect="1" noChangeArrowheads="1"/>
            </p:cNvSpPr>
            <p:nvPr/>
          </p:nvSpPr>
          <p:spPr bwMode="auto">
            <a:xfrm>
              <a:off x="1711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841" name="Oval 25"/>
            <p:cNvSpPr>
              <a:spLocks noChangeAspect="1" noChangeArrowheads="1"/>
            </p:cNvSpPr>
            <p:nvPr/>
          </p:nvSpPr>
          <p:spPr bwMode="auto">
            <a:xfrm>
              <a:off x="473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842" name="Oval 26"/>
            <p:cNvSpPr>
              <a:spLocks noChangeAspect="1" noChangeArrowheads="1"/>
            </p:cNvSpPr>
            <p:nvPr/>
          </p:nvSpPr>
          <p:spPr bwMode="auto">
            <a:xfrm>
              <a:off x="679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843" name="Oval 27"/>
            <p:cNvSpPr>
              <a:spLocks noChangeAspect="1" noChangeArrowheads="1"/>
            </p:cNvSpPr>
            <p:nvPr/>
          </p:nvSpPr>
          <p:spPr bwMode="auto">
            <a:xfrm>
              <a:off x="1298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844" name="Oval 28"/>
            <p:cNvSpPr>
              <a:spLocks noChangeAspect="1" noChangeArrowheads="1"/>
            </p:cNvSpPr>
            <p:nvPr/>
          </p:nvSpPr>
          <p:spPr bwMode="auto">
            <a:xfrm>
              <a:off x="1504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845" name="Oval 29"/>
            <p:cNvSpPr>
              <a:spLocks noChangeAspect="1" noChangeArrowheads="1"/>
            </p:cNvSpPr>
            <p:nvPr/>
          </p:nvSpPr>
          <p:spPr bwMode="auto">
            <a:xfrm>
              <a:off x="1711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846" name="Oval 30"/>
            <p:cNvSpPr>
              <a:spLocks noChangeAspect="1" noChangeArrowheads="1"/>
            </p:cNvSpPr>
            <p:nvPr/>
          </p:nvSpPr>
          <p:spPr bwMode="auto">
            <a:xfrm>
              <a:off x="473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847" name="Oval 31"/>
            <p:cNvSpPr>
              <a:spLocks noChangeAspect="1" noChangeArrowheads="1"/>
            </p:cNvSpPr>
            <p:nvPr/>
          </p:nvSpPr>
          <p:spPr bwMode="auto">
            <a:xfrm>
              <a:off x="679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848" name="Oval 32"/>
            <p:cNvSpPr>
              <a:spLocks noChangeAspect="1" noChangeArrowheads="1"/>
            </p:cNvSpPr>
            <p:nvPr/>
          </p:nvSpPr>
          <p:spPr bwMode="auto">
            <a:xfrm>
              <a:off x="885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849" name="Oval 33"/>
            <p:cNvSpPr>
              <a:spLocks noChangeAspect="1" noChangeArrowheads="1"/>
            </p:cNvSpPr>
            <p:nvPr/>
          </p:nvSpPr>
          <p:spPr bwMode="auto">
            <a:xfrm>
              <a:off x="109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850" name="Oval 34"/>
            <p:cNvSpPr>
              <a:spLocks noChangeAspect="1" noChangeArrowheads="1"/>
            </p:cNvSpPr>
            <p:nvPr/>
          </p:nvSpPr>
          <p:spPr bwMode="auto">
            <a:xfrm>
              <a:off x="1711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851" name="Oval 35"/>
            <p:cNvSpPr>
              <a:spLocks noChangeAspect="1" noChangeArrowheads="1"/>
            </p:cNvSpPr>
            <p:nvPr/>
          </p:nvSpPr>
          <p:spPr bwMode="auto">
            <a:xfrm>
              <a:off x="473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852" name="Oval 36"/>
            <p:cNvSpPr>
              <a:spLocks noChangeAspect="1" noChangeArrowheads="1"/>
            </p:cNvSpPr>
            <p:nvPr/>
          </p:nvSpPr>
          <p:spPr bwMode="auto">
            <a:xfrm>
              <a:off x="679" y="2052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853" name="Oval 37"/>
            <p:cNvSpPr>
              <a:spLocks noChangeAspect="1" noChangeArrowheads="1"/>
            </p:cNvSpPr>
            <p:nvPr/>
          </p:nvSpPr>
          <p:spPr bwMode="auto">
            <a:xfrm>
              <a:off x="885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854" name="Oval 38"/>
            <p:cNvSpPr>
              <a:spLocks noChangeAspect="1" noChangeArrowheads="1"/>
            </p:cNvSpPr>
            <p:nvPr/>
          </p:nvSpPr>
          <p:spPr bwMode="auto">
            <a:xfrm>
              <a:off x="109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855" name="Oval 39"/>
            <p:cNvSpPr>
              <a:spLocks noChangeAspect="1" noChangeArrowheads="1"/>
            </p:cNvSpPr>
            <p:nvPr/>
          </p:nvSpPr>
          <p:spPr bwMode="auto">
            <a:xfrm>
              <a:off x="1504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</p:grpSp>
      <p:grpSp>
        <p:nvGrpSpPr>
          <p:cNvPr id="33794" name="Group 205"/>
          <p:cNvGrpSpPr>
            <a:grpSpLocks/>
          </p:cNvGrpSpPr>
          <p:nvPr/>
        </p:nvGrpSpPr>
        <p:grpSpPr bwMode="auto">
          <a:xfrm>
            <a:off x="4129088" y="1349375"/>
            <a:ext cx="258762" cy="2233613"/>
            <a:chOff x="2601" y="773"/>
            <a:chExt cx="163" cy="1407"/>
          </a:xfrm>
        </p:grpSpPr>
        <p:sp>
          <p:nvSpPr>
            <p:cNvPr id="674907" name="Oval 91"/>
            <p:cNvSpPr>
              <a:spLocks noChangeAspect="1" noChangeArrowheads="1"/>
            </p:cNvSpPr>
            <p:nvPr/>
          </p:nvSpPr>
          <p:spPr bwMode="auto">
            <a:xfrm>
              <a:off x="2642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908" name="Rectangle 92"/>
            <p:cNvSpPr>
              <a:spLocks noChangeAspect="1" noChangeArrowheads="1"/>
            </p:cNvSpPr>
            <p:nvPr/>
          </p:nvSpPr>
          <p:spPr bwMode="auto">
            <a:xfrm>
              <a:off x="2601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909" name="Oval 93"/>
            <p:cNvSpPr>
              <a:spLocks noChangeAspect="1" noChangeArrowheads="1"/>
            </p:cNvSpPr>
            <p:nvPr/>
          </p:nvSpPr>
          <p:spPr bwMode="auto">
            <a:xfrm>
              <a:off x="264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910" name="Oval 94"/>
            <p:cNvSpPr>
              <a:spLocks noChangeAspect="1" noChangeArrowheads="1"/>
            </p:cNvSpPr>
            <p:nvPr/>
          </p:nvSpPr>
          <p:spPr bwMode="auto">
            <a:xfrm>
              <a:off x="2642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911" name="Oval 95"/>
            <p:cNvSpPr>
              <a:spLocks noChangeAspect="1" noChangeArrowheads="1"/>
            </p:cNvSpPr>
            <p:nvPr/>
          </p:nvSpPr>
          <p:spPr bwMode="auto">
            <a:xfrm>
              <a:off x="264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912" name="Oval 96"/>
            <p:cNvSpPr>
              <a:spLocks noChangeAspect="1" noChangeArrowheads="1"/>
            </p:cNvSpPr>
            <p:nvPr/>
          </p:nvSpPr>
          <p:spPr bwMode="auto">
            <a:xfrm>
              <a:off x="2642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913" name="Oval 97"/>
            <p:cNvSpPr>
              <a:spLocks noChangeAspect="1" noChangeArrowheads="1"/>
            </p:cNvSpPr>
            <p:nvPr/>
          </p:nvSpPr>
          <p:spPr bwMode="auto">
            <a:xfrm>
              <a:off x="2642" y="1639"/>
              <a:ext cx="86" cy="8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E46C0A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914" name="Oval 98"/>
            <p:cNvSpPr>
              <a:spLocks noChangeAspect="1" noChangeArrowheads="1"/>
            </p:cNvSpPr>
            <p:nvPr/>
          </p:nvSpPr>
          <p:spPr bwMode="auto">
            <a:xfrm>
              <a:off x="2642" y="2052"/>
              <a:ext cx="86" cy="8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E46C0A"/>
                </a:solidFill>
                <a:latin typeface="Arial"/>
                <a:ea typeface="ＭＳ Ｐゴシック"/>
              </a:endParaRPr>
            </a:p>
          </p:txBody>
        </p:sp>
      </p:grpSp>
      <p:sp>
        <p:nvSpPr>
          <p:cNvPr id="674916" name="Text Box 100"/>
          <p:cNvSpPr txBox="1">
            <a:spLocks noChangeArrowheads="1"/>
          </p:cNvSpPr>
          <p:nvPr/>
        </p:nvSpPr>
        <p:spPr bwMode="auto">
          <a:xfrm>
            <a:off x="3505200" y="2179638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45000"/>
              </a:spcBef>
              <a:defRPr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  <a:sym typeface="Wingdings" charset="0"/>
              </a:rPr>
              <a:t></a:t>
            </a:r>
            <a:endParaRPr lang="en-US" sz="2800">
              <a:solidFill>
                <a:srgbClr val="000000"/>
              </a:solidFill>
              <a:latin typeface="Verdana" charset="0"/>
              <a:ea typeface="ＭＳ Ｐゴシック"/>
            </a:endParaRPr>
          </a:p>
        </p:txBody>
      </p:sp>
      <p:grpSp>
        <p:nvGrpSpPr>
          <p:cNvPr id="33796" name="Group 204"/>
          <p:cNvGrpSpPr>
            <a:grpSpLocks/>
          </p:cNvGrpSpPr>
          <p:nvPr/>
        </p:nvGrpSpPr>
        <p:grpSpPr bwMode="auto">
          <a:xfrm>
            <a:off x="3136900" y="1349375"/>
            <a:ext cx="258763" cy="2233613"/>
            <a:chOff x="1976" y="773"/>
            <a:chExt cx="163" cy="1407"/>
          </a:xfrm>
        </p:grpSpPr>
        <p:sp>
          <p:nvSpPr>
            <p:cNvPr id="674915" name="Rectangle 99"/>
            <p:cNvSpPr>
              <a:spLocks noChangeAspect="1" noChangeArrowheads="1"/>
            </p:cNvSpPr>
            <p:nvPr/>
          </p:nvSpPr>
          <p:spPr bwMode="auto">
            <a:xfrm>
              <a:off x="1976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917" name="Oval 101"/>
            <p:cNvSpPr>
              <a:spLocks noChangeAspect="1" noChangeArrowheads="1"/>
            </p:cNvSpPr>
            <p:nvPr/>
          </p:nvSpPr>
          <p:spPr bwMode="auto">
            <a:xfrm>
              <a:off x="2017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918" name="Oval 102"/>
            <p:cNvSpPr>
              <a:spLocks noChangeAspect="1" noChangeArrowheads="1"/>
            </p:cNvSpPr>
            <p:nvPr/>
          </p:nvSpPr>
          <p:spPr bwMode="auto">
            <a:xfrm>
              <a:off x="2017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>
                  <a:solidFill>
                    <a:srgbClr val="00AE00"/>
                  </a:solidFill>
                  <a:latin typeface="Arial"/>
                  <a:ea typeface="ＭＳ Ｐゴシック"/>
                </a:rPr>
                <a:t>2</a:t>
              </a: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919" name="Oval 103"/>
            <p:cNvSpPr>
              <a:spLocks noChangeAspect="1" noChangeArrowheads="1"/>
            </p:cNvSpPr>
            <p:nvPr/>
          </p:nvSpPr>
          <p:spPr bwMode="auto">
            <a:xfrm>
              <a:off x="2017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920" name="Oval 104"/>
            <p:cNvSpPr>
              <a:spLocks noChangeAspect="1" noChangeArrowheads="1"/>
            </p:cNvSpPr>
            <p:nvPr/>
          </p:nvSpPr>
          <p:spPr bwMode="auto">
            <a:xfrm>
              <a:off x="2017" y="1020"/>
              <a:ext cx="86" cy="86"/>
            </a:xfrm>
            <a:prstGeom prst="ellipse">
              <a:avLst/>
            </a:prstGeom>
            <a:solidFill>
              <a:srgbClr val="1EC30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921" name="Oval 105"/>
            <p:cNvSpPr>
              <a:spLocks noChangeAspect="1" noChangeArrowheads="1"/>
            </p:cNvSpPr>
            <p:nvPr/>
          </p:nvSpPr>
          <p:spPr bwMode="auto">
            <a:xfrm>
              <a:off x="2017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922" name="Oval 106"/>
            <p:cNvSpPr>
              <a:spLocks noChangeAspect="1" noChangeArrowheads="1"/>
            </p:cNvSpPr>
            <p:nvPr/>
          </p:nvSpPr>
          <p:spPr bwMode="auto">
            <a:xfrm>
              <a:off x="2017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923" name="Oval 107"/>
            <p:cNvSpPr>
              <a:spLocks noChangeAspect="1" noChangeArrowheads="1"/>
            </p:cNvSpPr>
            <p:nvPr/>
          </p:nvSpPr>
          <p:spPr bwMode="auto">
            <a:xfrm>
              <a:off x="2017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</p:grpSp>
      <p:sp>
        <p:nvSpPr>
          <p:cNvPr id="675022" name="Rectangle 206"/>
          <p:cNvSpPr>
            <a:spLocks noGrp="1" noChangeArrowheads="1"/>
          </p:cNvSpPr>
          <p:nvPr>
            <p:ph idx="1"/>
          </p:nvPr>
        </p:nvSpPr>
        <p:spPr>
          <a:xfrm>
            <a:off x="4445000" y="3763963"/>
            <a:ext cx="4832350" cy="26130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 smtClean="0">
                <a:cs typeface="+mn-cs"/>
              </a:rPr>
              <a:t>Get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+mn-cs"/>
              </a:rPr>
              <a:t>4th</a:t>
            </a:r>
            <a:r>
              <a:rPr lang="en-US" dirty="0" smtClean="0">
                <a:cs typeface="+mn-cs"/>
              </a:rPr>
              <a:t> neighbors from starting vertex: </a:t>
            </a:r>
            <a:r>
              <a:rPr lang="en-US" dirty="0" err="1" smtClean="0">
                <a:solidFill>
                  <a:schemeClr val="hlink"/>
                </a:solidFill>
                <a:cs typeface="+mn-cs"/>
              </a:rPr>
              <a:t>A</a:t>
            </a:r>
            <a:r>
              <a:rPr lang="en-US" baseline="30000" dirty="0" err="1" smtClean="0">
                <a:solidFill>
                  <a:schemeClr val="hlink"/>
                </a:solidFill>
                <a:cs typeface="+mn-cs"/>
              </a:rPr>
              <a:t>T</a:t>
            </a:r>
            <a:r>
              <a:rPr lang="en-US" dirty="0" err="1" smtClean="0">
                <a:solidFill>
                  <a:schemeClr val="hlink"/>
                </a:solidFill>
                <a:cs typeface="+mn-cs"/>
              </a:rPr>
              <a:t>q</a:t>
            </a:r>
            <a:r>
              <a:rPr lang="en-US" dirty="0" smtClean="0">
                <a:cs typeface="+mn-cs"/>
              </a:rPr>
              <a:t>  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>
                <a:cs typeface="+mn-cs"/>
              </a:rPr>
              <a:t>Eliminate existing vertices: </a:t>
            </a:r>
            <a:r>
              <a:rPr lang="en-US" dirty="0" smtClean="0">
                <a:solidFill>
                  <a:schemeClr val="hlink"/>
                </a:solidFill>
                <a:cs typeface="+mn-cs"/>
              </a:rPr>
              <a:t>.*¬q</a:t>
            </a:r>
            <a:r>
              <a:rPr lang="en-US" dirty="0" smtClean="0">
                <a:cs typeface="+mn-cs"/>
              </a:rPr>
              <a:t>  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>
                <a:cs typeface="+mn-cs"/>
              </a:rPr>
              <a:t>Tally:  </a:t>
            </a:r>
            <a:r>
              <a:rPr lang="en-US" dirty="0" smtClean="0">
                <a:solidFill>
                  <a:schemeClr val="hlink"/>
                </a:solidFill>
                <a:cs typeface="+mn-cs"/>
              </a:rPr>
              <a:t>q+=q</a:t>
            </a:r>
            <a:r>
              <a:rPr lang="en-US" dirty="0" smtClean="0">
                <a:cs typeface="+mn-cs"/>
              </a:rPr>
              <a:t>  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>
                <a:cs typeface="+mn-cs"/>
              </a:rPr>
              <a:t>Update table:  </a:t>
            </a:r>
            <a:r>
              <a:rPr lang="en-US" dirty="0" smtClean="0">
                <a:solidFill>
                  <a:schemeClr val="hlink"/>
                </a:solidFill>
                <a:cs typeface="+mn-cs"/>
              </a:rPr>
              <a:t>t</a:t>
            </a:r>
            <a:r>
              <a:rPr lang="en-US" baseline="-25000" dirty="0" smtClean="0">
                <a:solidFill>
                  <a:schemeClr val="hlink"/>
                </a:solidFill>
                <a:cs typeface="+mn-cs"/>
              </a:rPr>
              <a:t>2</a:t>
            </a:r>
            <a:r>
              <a:rPr lang="en-US" dirty="0" smtClean="0">
                <a:solidFill>
                  <a:schemeClr val="hlink"/>
                </a:solidFill>
                <a:cs typeface="+mn-cs"/>
              </a:rPr>
              <a:t> = q</a:t>
            </a:r>
            <a:endParaRPr lang="en-US" dirty="0" smtClean="0">
              <a:cs typeface="+mn-cs"/>
            </a:endParaRPr>
          </a:p>
          <a:p>
            <a:pPr>
              <a:lnSpc>
                <a:spcPct val="120000"/>
              </a:lnSpc>
              <a:defRPr/>
            </a:pPr>
            <a:endParaRPr lang="en-US" dirty="0" smtClean="0">
              <a:cs typeface="+mn-cs"/>
            </a:endParaRPr>
          </a:p>
        </p:txBody>
      </p:sp>
      <p:grpSp>
        <p:nvGrpSpPr>
          <p:cNvPr id="33798" name="Group 111"/>
          <p:cNvGrpSpPr>
            <a:grpSpLocks/>
          </p:cNvGrpSpPr>
          <p:nvPr/>
        </p:nvGrpSpPr>
        <p:grpSpPr bwMode="auto">
          <a:xfrm>
            <a:off x="992188" y="3903663"/>
            <a:ext cx="258762" cy="2233612"/>
            <a:chOff x="2601" y="773"/>
            <a:chExt cx="163" cy="1407"/>
          </a:xfrm>
        </p:grpSpPr>
        <p:sp>
          <p:nvSpPr>
            <p:cNvPr id="674928" name="Oval 112"/>
            <p:cNvSpPr>
              <a:spLocks noChangeAspect="1" noChangeArrowheads="1"/>
            </p:cNvSpPr>
            <p:nvPr/>
          </p:nvSpPr>
          <p:spPr bwMode="auto">
            <a:xfrm>
              <a:off x="2642" y="1226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929" name="Rectangle 113"/>
            <p:cNvSpPr>
              <a:spLocks noChangeAspect="1" noChangeArrowheads="1"/>
            </p:cNvSpPr>
            <p:nvPr/>
          </p:nvSpPr>
          <p:spPr bwMode="auto">
            <a:xfrm>
              <a:off x="2601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930" name="Oval 114"/>
            <p:cNvSpPr>
              <a:spLocks noChangeAspect="1" noChangeArrowheads="1"/>
            </p:cNvSpPr>
            <p:nvPr/>
          </p:nvSpPr>
          <p:spPr bwMode="auto">
            <a:xfrm>
              <a:off x="264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931" name="Oval 115"/>
            <p:cNvSpPr>
              <a:spLocks noChangeAspect="1" noChangeArrowheads="1"/>
            </p:cNvSpPr>
            <p:nvPr/>
          </p:nvSpPr>
          <p:spPr bwMode="auto">
            <a:xfrm>
              <a:off x="2642" y="814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932" name="Oval 116"/>
            <p:cNvSpPr>
              <a:spLocks noChangeAspect="1" noChangeArrowheads="1"/>
            </p:cNvSpPr>
            <p:nvPr/>
          </p:nvSpPr>
          <p:spPr bwMode="auto">
            <a:xfrm>
              <a:off x="264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933" name="Oval 117"/>
            <p:cNvSpPr>
              <a:spLocks noChangeAspect="1" noChangeArrowheads="1"/>
            </p:cNvSpPr>
            <p:nvPr/>
          </p:nvSpPr>
          <p:spPr bwMode="auto">
            <a:xfrm>
              <a:off x="2642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934" name="Oval 118"/>
            <p:cNvSpPr>
              <a:spLocks noChangeAspect="1" noChangeArrowheads="1"/>
            </p:cNvSpPr>
            <p:nvPr/>
          </p:nvSpPr>
          <p:spPr bwMode="auto">
            <a:xfrm>
              <a:off x="264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935" name="Oval 119"/>
            <p:cNvSpPr>
              <a:spLocks noChangeAspect="1" noChangeArrowheads="1"/>
            </p:cNvSpPr>
            <p:nvPr/>
          </p:nvSpPr>
          <p:spPr bwMode="auto">
            <a:xfrm>
              <a:off x="264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</p:grpSp>
      <p:grpSp>
        <p:nvGrpSpPr>
          <p:cNvPr id="33799" name="Group 120"/>
          <p:cNvGrpSpPr>
            <a:grpSpLocks/>
          </p:cNvGrpSpPr>
          <p:nvPr/>
        </p:nvGrpSpPr>
        <p:grpSpPr bwMode="auto">
          <a:xfrm>
            <a:off x="733425" y="3903663"/>
            <a:ext cx="258763" cy="2233612"/>
            <a:chOff x="1976" y="773"/>
            <a:chExt cx="163" cy="1407"/>
          </a:xfrm>
        </p:grpSpPr>
        <p:sp>
          <p:nvSpPr>
            <p:cNvPr id="674937" name="Rectangle 121"/>
            <p:cNvSpPr>
              <a:spLocks noChangeAspect="1" noChangeArrowheads="1"/>
            </p:cNvSpPr>
            <p:nvPr/>
          </p:nvSpPr>
          <p:spPr bwMode="auto">
            <a:xfrm>
              <a:off x="1976" y="773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grpSp>
          <p:nvGrpSpPr>
            <p:cNvPr id="33901" name="Group 122"/>
            <p:cNvGrpSpPr>
              <a:grpSpLocks/>
            </p:cNvGrpSpPr>
            <p:nvPr/>
          </p:nvGrpSpPr>
          <p:grpSpPr bwMode="auto">
            <a:xfrm>
              <a:off x="2017" y="814"/>
              <a:ext cx="86" cy="1324"/>
              <a:chOff x="2017" y="814"/>
              <a:chExt cx="86" cy="1324"/>
            </a:xfrm>
          </p:grpSpPr>
          <p:sp>
            <p:nvSpPr>
              <p:cNvPr id="674939" name="Oval 123"/>
              <p:cNvSpPr>
                <a:spLocks noChangeAspect="1" noChangeArrowheads="1"/>
              </p:cNvSpPr>
              <p:nvPr/>
            </p:nvSpPr>
            <p:spPr bwMode="auto">
              <a:xfrm>
                <a:off x="2017" y="1226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674940" name="Oval 124"/>
              <p:cNvSpPr>
                <a:spLocks noChangeAspect="1" noChangeArrowheads="1"/>
              </p:cNvSpPr>
              <p:nvPr/>
            </p:nvSpPr>
            <p:spPr bwMode="auto">
              <a:xfrm>
                <a:off x="2017" y="1845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674941" name="Oval 125"/>
              <p:cNvSpPr>
                <a:spLocks noChangeAspect="1" noChangeArrowheads="1"/>
              </p:cNvSpPr>
              <p:nvPr/>
            </p:nvSpPr>
            <p:spPr bwMode="auto">
              <a:xfrm>
                <a:off x="2017" y="814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674942" name="Oval 126"/>
              <p:cNvSpPr>
                <a:spLocks noChangeAspect="1" noChangeArrowheads="1"/>
              </p:cNvSpPr>
              <p:nvPr/>
            </p:nvSpPr>
            <p:spPr bwMode="auto">
              <a:xfrm>
                <a:off x="2017" y="1020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674943" name="Oval 127"/>
              <p:cNvSpPr>
                <a:spLocks noChangeAspect="1" noChangeArrowheads="1"/>
              </p:cNvSpPr>
              <p:nvPr/>
            </p:nvSpPr>
            <p:spPr bwMode="auto">
              <a:xfrm>
                <a:off x="2017" y="1433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674944" name="Oval 128"/>
              <p:cNvSpPr>
                <a:spLocks noChangeAspect="1" noChangeArrowheads="1"/>
              </p:cNvSpPr>
              <p:nvPr/>
            </p:nvSpPr>
            <p:spPr bwMode="auto">
              <a:xfrm>
                <a:off x="2017" y="1639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674945" name="Oval 129"/>
              <p:cNvSpPr>
                <a:spLocks noChangeAspect="1" noChangeArrowheads="1"/>
              </p:cNvSpPr>
              <p:nvPr/>
            </p:nvSpPr>
            <p:spPr bwMode="auto">
              <a:xfrm>
                <a:off x="2017" y="2052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</p:grpSp>
      <p:sp>
        <p:nvSpPr>
          <p:cNvPr id="674946" name="Rectangle 130"/>
          <p:cNvSpPr>
            <a:spLocks noChangeArrowheads="1"/>
          </p:cNvSpPr>
          <p:nvPr/>
        </p:nvSpPr>
        <p:spPr bwMode="auto">
          <a:xfrm>
            <a:off x="244475" y="47371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rgbClr val="FF0000"/>
                </a:solidFill>
                <a:latin typeface="Times" charset="0"/>
                <a:ea typeface="ＭＳ Ｐゴシック"/>
              </a:rPr>
              <a:t>T</a:t>
            </a:r>
          </a:p>
        </p:txBody>
      </p:sp>
      <p:grpSp>
        <p:nvGrpSpPr>
          <p:cNvPr id="33801" name="Group 132"/>
          <p:cNvGrpSpPr>
            <a:grpSpLocks/>
          </p:cNvGrpSpPr>
          <p:nvPr/>
        </p:nvGrpSpPr>
        <p:grpSpPr bwMode="auto">
          <a:xfrm>
            <a:off x="1252538" y="3903663"/>
            <a:ext cx="258762" cy="2233612"/>
            <a:chOff x="789" y="2467"/>
            <a:chExt cx="163" cy="1407"/>
          </a:xfrm>
        </p:grpSpPr>
        <p:sp>
          <p:nvSpPr>
            <p:cNvPr id="674949" name="Oval 133"/>
            <p:cNvSpPr>
              <a:spLocks noChangeAspect="1" noChangeArrowheads="1"/>
            </p:cNvSpPr>
            <p:nvPr/>
          </p:nvSpPr>
          <p:spPr bwMode="auto">
            <a:xfrm>
              <a:off x="830" y="29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950" name="Rectangle 134"/>
            <p:cNvSpPr>
              <a:spLocks noChangeAspect="1" noChangeArrowheads="1"/>
            </p:cNvSpPr>
            <p:nvPr/>
          </p:nvSpPr>
          <p:spPr bwMode="auto">
            <a:xfrm>
              <a:off x="789" y="2467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951" name="Oval 135"/>
            <p:cNvSpPr>
              <a:spLocks noChangeAspect="1" noChangeArrowheads="1"/>
            </p:cNvSpPr>
            <p:nvPr/>
          </p:nvSpPr>
          <p:spPr bwMode="auto">
            <a:xfrm>
              <a:off x="830" y="3539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952" name="Oval 136"/>
            <p:cNvSpPr>
              <a:spLocks noChangeAspect="1" noChangeArrowheads="1"/>
            </p:cNvSpPr>
            <p:nvPr/>
          </p:nvSpPr>
          <p:spPr bwMode="auto">
            <a:xfrm>
              <a:off x="830" y="2508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953" name="Oval 137"/>
            <p:cNvSpPr>
              <a:spLocks noChangeAspect="1" noChangeArrowheads="1"/>
            </p:cNvSpPr>
            <p:nvPr/>
          </p:nvSpPr>
          <p:spPr bwMode="auto">
            <a:xfrm>
              <a:off x="830" y="2714"/>
              <a:ext cx="86" cy="86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954" name="Oval 138"/>
            <p:cNvSpPr>
              <a:spLocks noChangeAspect="1" noChangeArrowheads="1"/>
            </p:cNvSpPr>
            <p:nvPr/>
          </p:nvSpPr>
          <p:spPr bwMode="auto">
            <a:xfrm>
              <a:off x="830" y="3127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955" name="Oval 139"/>
            <p:cNvSpPr>
              <a:spLocks noChangeAspect="1" noChangeArrowheads="1"/>
            </p:cNvSpPr>
            <p:nvPr/>
          </p:nvSpPr>
          <p:spPr bwMode="auto">
            <a:xfrm>
              <a:off x="830" y="33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956" name="Oval 140"/>
            <p:cNvSpPr>
              <a:spLocks noChangeAspect="1" noChangeArrowheads="1"/>
            </p:cNvSpPr>
            <p:nvPr/>
          </p:nvSpPr>
          <p:spPr bwMode="auto">
            <a:xfrm>
              <a:off x="830" y="374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</p:grpSp>
      <p:grpSp>
        <p:nvGrpSpPr>
          <p:cNvPr id="33802" name="Group 141"/>
          <p:cNvGrpSpPr>
            <a:grpSpLocks/>
          </p:cNvGrpSpPr>
          <p:nvPr/>
        </p:nvGrpSpPr>
        <p:grpSpPr bwMode="auto">
          <a:xfrm>
            <a:off x="1511300" y="3903663"/>
            <a:ext cx="258763" cy="2233612"/>
            <a:chOff x="952" y="2459"/>
            <a:chExt cx="163" cy="1407"/>
          </a:xfrm>
        </p:grpSpPr>
        <p:sp>
          <p:nvSpPr>
            <p:cNvPr id="674958" name="Oval 142"/>
            <p:cNvSpPr>
              <a:spLocks noChangeAspect="1" noChangeArrowheads="1"/>
            </p:cNvSpPr>
            <p:nvPr/>
          </p:nvSpPr>
          <p:spPr bwMode="auto">
            <a:xfrm>
              <a:off x="993" y="291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959" name="Rectangle 143"/>
            <p:cNvSpPr>
              <a:spLocks noChangeAspect="1" noChangeArrowheads="1"/>
            </p:cNvSpPr>
            <p:nvPr/>
          </p:nvSpPr>
          <p:spPr bwMode="auto">
            <a:xfrm>
              <a:off x="952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960" name="Oval 144"/>
            <p:cNvSpPr>
              <a:spLocks noChangeAspect="1" noChangeArrowheads="1"/>
            </p:cNvSpPr>
            <p:nvPr/>
          </p:nvSpPr>
          <p:spPr bwMode="auto">
            <a:xfrm>
              <a:off x="993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961" name="Oval 145"/>
            <p:cNvSpPr>
              <a:spLocks noChangeAspect="1" noChangeArrowheads="1"/>
            </p:cNvSpPr>
            <p:nvPr/>
          </p:nvSpPr>
          <p:spPr bwMode="auto">
            <a:xfrm>
              <a:off x="993" y="250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962" name="Oval 146"/>
            <p:cNvSpPr>
              <a:spLocks noChangeAspect="1" noChangeArrowheads="1"/>
            </p:cNvSpPr>
            <p:nvPr/>
          </p:nvSpPr>
          <p:spPr bwMode="auto">
            <a:xfrm>
              <a:off x="993" y="270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963" name="Oval 147"/>
            <p:cNvSpPr>
              <a:spLocks noChangeAspect="1" noChangeArrowheads="1"/>
            </p:cNvSpPr>
            <p:nvPr/>
          </p:nvSpPr>
          <p:spPr bwMode="auto">
            <a:xfrm>
              <a:off x="993" y="311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964" name="Oval 148"/>
            <p:cNvSpPr>
              <a:spLocks noChangeAspect="1" noChangeArrowheads="1"/>
            </p:cNvSpPr>
            <p:nvPr/>
          </p:nvSpPr>
          <p:spPr bwMode="auto">
            <a:xfrm>
              <a:off x="993" y="3325"/>
              <a:ext cx="86" cy="8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965" name="Oval 149"/>
            <p:cNvSpPr>
              <a:spLocks noChangeAspect="1" noChangeArrowheads="1"/>
            </p:cNvSpPr>
            <p:nvPr/>
          </p:nvSpPr>
          <p:spPr bwMode="auto">
            <a:xfrm>
              <a:off x="993" y="3738"/>
              <a:ext cx="86" cy="8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</p:grpSp>
      <p:sp>
        <p:nvSpPr>
          <p:cNvPr id="674982" name="Rectangle 166"/>
          <p:cNvSpPr>
            <a:spLocks noChangeArrowheads="1"/>
          </p:cNvSpPr>
          <p:nvPr/>
        </p:nvSpPr>
        <p:spPr bwMode="auto">
          <a:xfrm>
            <a:off x="623888" y="6040438"/>
            <a:ext cx="132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/>
              </a:rPr>
              <a:t>1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/>
              </a:rPr>
              <a:t>2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/>
              </a:rPr>
              <a:t>3 </a:t>
            </a:r>
            <a:r>
              <a:rPr lang="en-US" sz="2800" b="1">
                <a:solidFill>
                  <a:srgbClr val="FF0000"/>
                </a:solidFill>
                <a:latin typeface="Times" charset="0"/>
                <a:ea typeface="ＭＳ Ｐゴシック"/>
              </a:rPr>
              <a:t>t</a:t>
            </a:r>
            <a:r>
              <a:rPr lang="en-US" sz="2800" baseline="-25000">
                <a:solidFill>
                  <a:srgbClr val="FF0000"/>
                </a:solidFill>
                <a:latin typeface="Times" charset="0"/>
                <a:ea typeface="ＭＳ Ｐゴシック"/>
              </a:rPr>
              <a:t>4</a:t>
            </a:r>
          </a:p>
        </p:txBody>
      </p:sp>
      <p:grpSp>
        <p:nvGrpSpPr>
          <p:cNvPr id="33804" name="Group 184"/>
          <p:cNvGrpSpPr>
            <a:grpSpLocks/>
          </p:cNvGrpSpPr>
          <p:nvPr/>
        </p:nvGrpSpPr>
        <p:grpSpPr bwMode="auto">
          <a:xfrm>
            <a:off x="2297113" y="5859463"/>
            <a:ext cx="1162050" cy="657225"/>
            <a:chOff x="1942" y="3691"/>
            <a:chExt cx="732" cy="414"/>
          </a:xfrm>
        </p:grpSpPr>
        <p:grpSp>
          <p:nvGrpSpPr>
            <p:cNvPr id="33880" name="Group 171"/>
            <p:cNvGrpSpPr>
              <a:grpSpLocks/>
            </p:cNvGrpSpPr>
            <p:nvPr/>
          </p:nvGrpSpPr>
          <p:grpSpPr bwMode="auto">
            <a:xfrm>
              <a:off x="1942" y="3738"/>
              <a:ext cx="732" cy="367"/>
              <a:chOff x="1942" y="3738"/>
              <a:chExt cx="732" cy="367"/>
            </a:xfrm>
          </p:grpSpPr>
          <p:sp>
            <p:nvSpPr>
              <p:cNvPr id="674988" name="Oval 172"/>
              <p:cNvSpPr>
                <a:spLocks noChangeAspect="1" noChangeArrowheads="1"/>
              </p:cNvSpPr>
              <p:nvPr/>
            </p:nvSpPr>
            <p:spPr bwMode="auto">
              <a:xfrm>
                <a:off x="2017" y="3738"/>
                <a:ext cx="86" cy="86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674989" name="Text Box 173"/>
              <p:cNvSpPr txBox="1">
                <a:spLocks noChangeArrowheads="1"/>
              </p:cNvSpPr>
              <p:nvPr/>
            </p:nvSpPr>
            <p:spPr bwMode="auto">
              <a:xfrm>
                <a:off x="1942" y="3778"/>
                <a:ext cx="73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800" b="1">
                    <a:solidFill>
                      <a:srgbClr val="FF0000"/>
                    </a:solidFill>
                    <a:latin typeface="Times" charset="0"/>
                    <a:ea typeface="ＭＳ Ｐゴシック"/>
                  </a:rPr>
                  <a:t>q += q</a:t>
                </a:r>
                <a:endParaRPr lang="en-US" sz="2800">
                  <a:solidFill>
                    <a:srgbClr val="FF0000"/>
                  </a:solidFill>
                  <a:latin typeface="Times" charset="0"/>
                  <a:ea typeface="ＭＳ Ｐゴシック"/>
                </a:endParaRPr>
              </a:p>
            </p:txBody>
          </p:sp>
        </p:grpSp>
        <p:sp>
          <p:nvSpPr>
            <p:cNvPr id="674990" name="Rectangle 174"/>
            <p:cNvSpPr>
              <a:spLocks noChangeArrowheads="1"/>
            </p:cNvSpPr>
            <p:nvPr/>
          </p:nvSpPr>
          <p:spPr bwMode="auto">
            <a:xfrm>
              <a:off x="2424" y="3691"/>
              <a:ext cx="2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>
                  <a:solidFill>
                    <a:srgbClr val="FF0000"/>
                  </a:solidFill>
                  <a:latin typeface="Times" charset="0"/>
                  <a:ea typeface="ＭＳ Ｐゴシック"/>
                </a:rPr>
                <a:t>~</a:t>
              </a:r>
            </a:p>
          </p:txBody>
        </p:sp>
      </p:grpSp>
      <p:grpSp>
        <p:nvGrpSpPr>
          <p:cNvPr id="33805" name="Group 191"/>
          <p:cNvGrpSpPr>
            <a:grpSpLocks/>
          </p:cNvGrpSpPr>
          <p:nvPr/>
        </p:nvGrpSpPr>
        <p:grpSpPr bwMode="auto">
          <a:xfrm>
            <a:off x="2351088" y="3903663"/>
            <a:ext cx="258762" cy="2233612"/>
            <a:chOff x="1976" y="2459"/>
            <a:chExt cx="163" cy="1407"/>
          </a:xfrm>
        </p:grpSpPr>
        <p:sp>
          <p:nvSpPr>
            <p:cNvPr id="674992" name="Rectangle 176"/>
            <p:cNvSpPr>
              <a:spLocks noChangeAspect="1" noChangeArrowheads="1"/>
            </p:cNvSpPr>
            <p:nvPr/>
          </p:nvSpPr>
          <p:spPr bwMode="auto">
            <a:xfrm>
              <a:off x="1976" y="2459"/>
              <a:ext cx="163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993" name="Oval 177"/>
            <p:cNvSpPr>
              <a:spLocks noChangeAspect="1" noChangeArrowheads="1"/>
            </p:cNvSpPr>
            <p:nvPr/>
          </p:nvSpPr>
          <p:spPr bwMode="auto">
            <a:xfrm>
              <a:off x="2017" y="2912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994" name="Oval 178"/>
            <p:cNvSpPr>
              <a:spLocks noChangeAspect="1" noChangeArrowheads="1"/>
            </p:cNvSpPr>
            <p:nvPr/>
          </p:nvSpPr>
          <p:spPr bwMode="auto">
            <a:xfrm>
              <a:off x="2017" y="3531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>
                  <a:solidFill>
                    <a:srgbClr val="00AE00"/>
                  </a:solidFill>
                  <a:latin typeface="Arial"/>
                  <a:ea typeface="ＭＳ Ｐゴシック"/>
                </a:rPr>
                <a:t>2</a:t>
              </a: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995" name="Oval 179"/>
            <p:cNvSpPr>
              <a:spLocks noChangeAspect="1" noChangeArrowheads="1"/>
            </p:cNvSpPr>
            <p:nvPr/>
          </p:nvSpPr>
          <p:spPr bwMode="auto">
            <a:xfrm>
              <a:off x="2017" y="2500"/>
              <a:ext cx="86" cy="8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996" name="Oval 180"/>
            <p:cNvSpPr>
              <a:spLocks noChangeAspect="1" noChangeArrowheads="1"/>
            </p:cNvSpPr>
            <p:nvPr/>
          </p:nvSpPr>
          <p:spPr bwMode="auto">
            <a:xfrm>
              <a:off x="2017" y="2706"/>
              <a:ext cx="86" cy="86"/>
            </a:xfrm>
            <a:prstGeom prst="ellipse">
              <a:avLst/>
            </a:prstGeom>
            <a:solidFill>
              <a:srgbClr val="1EC30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997" name="Oval 181"/>
            <p:cNvSpPr>
              <a:spLocks noChangeAspect="1" noChangeArrowheads="1"/>
            </p:cNvSpPr>
            <p:nvPr/>
          </p:nvSpPr>
          <p:spPr bwMode="auto">
            <a:xfrm>
              <a:off x="2017" y="3119"/>
              <a:ext cx="86" cy="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4998" name="Oval 182"/>
            <p:cNvSpPr>
              <a:spLocks noChangeAspect="1" noChangeArrowheads="1"/>
            </p:cNvSpPr>
            <p:nvPr/>
          </p:nvSpPr>
          <p:spPr bwMode="auto">
            <a:xfrm>
              <a:off x="2017" y="3325"/>
              <a:ext cx="86" cy="8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</p:grpSp>
      <p:sp>
        <p:nvSpPr>
          <p:cNvPr id="674999" name="Oval 183"/>
          <p:cNvSpPr>
            <a:spLocks noChangeAspect="1" noChangeArrowheads="1"/>
          </p:cNvSpPr>
          <p:nvPr/>
        </p:nvSpPr>
        <p:spPr bwMode="auto">
          <a:xfrm>
            <a:off x="2414588" y="5929313"/>
            <a:ext cx="136525" cy="136525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675011" name="Text Box 195"/>
          <p:cNvSpPr txBox="1">
            <a:spLocks noChangeArrowheads="1"/>
          </p:cNvSpPr>
          <p:nvPr/>
        </p:nvSpPr>
        <p:spPr bwMode="auto">
          <a:xfrm>
            <a:off x="1400175" y="817563"/>
            <a:ext cx="639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3200" b="1">
                <a:solidFill>
                  <a:srgbClr val="FF0000"/>
                </a:solidFill>
                <a:latin typeface="Times" charset="0"/>
                <a:ea typeface="ＭＳ Ｐゴシック"/>
              </a:rPr>
              <a:t>A</a:t>
            </a:r>
            <a:r>
              <a:rPr lang="en-US" sz="3200" baseline="30000">
                <a:solidFill>
                  <a:srgbClr val="FF0000"/>
                </a:solidFill>
                <a:latin typeface="Times" charset="0"/>
                <a:ea typeface="ＭＳ Ｐゴシック"/>
              </a:rPr>
              <a:t>T</a:t>
            </a:r>
          </a:p>
        </p:txBody>
      </p:sp>
      <p:grpSp>
        <p:nvGrpSpPr>
          <p:cNvPr id="33808" name="Group 196"/>
          <p:cNvGrpSpPr>
            <a:grpSpLocks/>
          </p:cNvGrpSpPr>
          <p:nvPr/>
        </p:nvGrpSpPr>
        <p:grpSpPr bwMode="auto">
          <a:xfrm>
            <a:off x="3052763" y="739775"/>
            <a:ext cx="415925" cy="657225"/>
            <a:chOff x="1923" y="2121"/>
            <a:chExt cx="262" cy="414"/>
          </a:xfrm>
        </p:grpSpPr>
        <p:sp>
          <p:nvSpPr>
            <p:cNvPr id="675013" name="Text Box 197"/>
            <p:cNvSpPr txBox="1">
              <a:spLocks noChangeArrowheads="1"/>
            </p:cNvSpPr>
            <p:nvPr/>
          </p:nvSpPr>
          <p:spPr bwMode="auto">
            <a:xfrm>
              <a:off x="1923" y="2121"/>
              <a:ext cx="2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>
                  <a:solidFill>
                    <a:srgbClr val="FF0000"/>
                  </a:solidFill>
                  <a:latin typeface="Times" charset="0"/>
                  <a:ea typeface="ＭＳ Ｐゴシック"/>
                </a:rPr>
                <a:t>~</a:t>
              </a:r>
            </a:p>
          </p:txBody>
        </p:sp>
        <p:sp>
          <p:nvSpPr>
            <p:cNvPr id="675014" name="Text Box 198"/>
            <p:cNvSpPr txBox="1">
              <a:spLocks noChangeArrowheads="1"/>
            </p:cNvSpPr>
            <p:nvPr/>
          </p:nvSpPr>
          <p:spPr bwMode="auto">
            <a:xfrm>
              <a:off x="1944" y="2208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/>
                </a:rPr>
                <a:t>q</a:t>
              </a:r>
              <a:endParaRPr lang="en-US" sz="2800">
                <a:solidFill>
                  <a:srgbClr val="FF0000"/>
                </a:solidFill>
                <a:latin typeface="Times" charset="0"/>
                <a:ea typeface="ＭＳ Ｐゴシック"/>
              </a:endParaRPr>
            </a:p>
          </p:txBody>
        </p:sp>
      </p:grpSp>
      <p:grpSp>
        <p:nvGrpSpPr>
          <p:cNvPr id="33809" name="Group 199"/>
          <p:cNvGrpSpPr>
            <a:grpSpLocks/>
          </p:cNvGrpSpPr>
          <p:nvPr/>
        </p:nvGrpSpPr>
        <p:grpSpPr bwMode="auto">
          <a:xfrm>
            <a:off x="3778250" y="730250"/>
            <a:ext cx="2095500" cy="673100"/>
            <a:chOff x="2380" y="2115"/>
            <a:chExt cx="1320" cy="424"/>
          </a:xfrm>
        </p:grpSpPr>
        <p:sp>
          <p:nvSpPr>
            <p:cNvPr id="675016" name="Text Box 200"/>
            <p:cNvSpPr txBox="1">
              <a:spLocks noChangeArrowheads="1"/>
            </p:cNvSpPr>
            <p:nvPr/>
          </p:nvSpPr>
          <p:spPr bwMode="auto">
            <a:xfrm>
              <a:off x="2772" y="2115"/>
              <a:ext cx="2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>
                  <a:solidFill>
                    <a:srgbClr val="FF0000"/>
                  </a:solidFill>
                  <a:latin typeface="Times" charset="0"/>
                  <a:ea typeface="ＭＳ Ｐゴシック"/>
                </a:rPr>
                <a:t>~</a:t>
              </a:r>
            </a:p>
          </p:txBody>
        </p:sp>
        <p:sp>
          <p:nvSpPr>
            <p:cNvPr id="675017" name="Text Box 201"/>
            <p:cNvSpPr txBox="1">
              <a:spLocks noChangeArrowheads="1"/>
            </p:cNvSpPr>
            <p:nvPr/>
          </p:nvSpPr>
          <p:spPr bwMode="auto">
            <a:xfrm>
              <a:off x="2380" y="2174"/>
              <a:ext cx="13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3200" b="1">
                  <a:solidFill>
                    <a:srgbClr val="FF0000"/>
                  </a:solidFill>
                  <a:latin typeface="Times" charset="0"/>
                  <a:ea typeface="ＭＳ Ｐゴシック"/>
                </a:rPr>
                <a:t>(A</a:t>
              </a:r>
              <a:r>
                <a:rPr lang="en-US" sz="3200" baseline="30000">
                  <a:solidFill>
                    <a:srgbClr val="FF0000"/>
                  </a:solidFill>
                  <a:latin typeface="Times" charset="0"/>
                  <a:ea typeface="ＭＳ Ｐゴシック"/>
                </a:rPr>
                <a:t>T</a:t>
              </a:r>
              <a:r>
                <a:rPr lang="en-US" sz="2800" b="1">
                  <a:solidFill>
                    <a:srgbClr val="FF0000"/>
                  </a:solidFill>
                  <a:latin typeface="Times" charset="0"/>
                  <a:ea typeface="ＭＳ Ｐゴシック"/>
                </a:rPr>
                <a:t>q).*¬q</a:t>
              </a:r>
            </a:p>
          </p:txBody>
        </p:sp>
      </p:grpSp>
      <p:sp>
        <p:nvSpPr>
          <p:cNvPr id="675018" name="Text Box 202"/>
          <p:cNvSpPr txBox="1">
            <a:spLocks noChangeArrowheads="1"/>
          </p:cNvSpPr>
          <p:nvPr/>
        </p:nvSpPr>
        <p:spPr bwMode="auto">
          <a:xfrm>
            <a:off x="3505200" y="954088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rial"/>
                <a:ea typeface="ＭＳ Ｐゴシック"/>
                <a:sym typeface="Wingdings" charset="0"/>
              </a:rPr>
              <a:t></a:t>
            </a:r>
          </a:p>
        </p:txBody>
      </p:sp>
      <p:sp>
        <p:nvSpPr>
          <p:cNvPr id="675026" name="Rectangle 210"/>
          <p:cNvSpPr>
            <a:spLocks noChangeArrowheads="1"/>
          </p:cNvSpPr>
          <p:nvPr/>
        </p:nvSpPr>
        <p:spPr bwMode="auto">
          <a:xfrm>
            <a:off x="6067425" y="4056063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Arial"/>
                <a:ea typeface="ＭＳ Ｐゴシック"/>
              </a:rPr>
              <a:t>~</a:t>
            </a:r>
          </a:p>
        </p:txBody>
      </p:sp>
      <p:sp>
        <p:nvSpPr>
          <p:cNvPr id="675027" name="Rectangle 211"/>
          <p:cNvSpPr>
            <a:spLocks noChangeArrowheads="1"/>
          </p:cNvSpPr>
          <p:nvPr/>
        </p:nvSpPr>
        <p:spPr bwMode="auto">
          <a:xfrm>
            <a:off x="6073775" y="4968875"/>
            <a:ext cx="331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0000FF"/>
                </a:solidFill>
                <a:latin typeface="Arial"/>
                <a:ea typeface="ＭＳ Ｐゴシック"/>
              </a:rPr>
              <a:t>~</a:t>
            </a:r>
          </a:p>
        </p:txBody>
      </p:sp>
      <p:sp>
        <p:nvSpPr>
          <p:cNvPr id="675028" name="Rectangle 212"/>
          <p:cNvSpPr>
            <a:spLocks noChangeArrowheads="1"/>
          </p:cNvSpPr>
          <p:nvPr/>
        </p:nvSpPr>
        <p:spPr bwMode="auto">
          <a:xfrm>
            <a:off x="7234238" y="5422900"/>
            <a:ext cx="331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Arial"/>
                <a:ea typeface="ＭＳ Ｐゴシック"/>
              </a:rPr>
              <a:t>~</a:t>
            </a:r>
          </a:p>
        </p:txBody>
      </p:sp>
      <p:grpSp>
        <p:nvGrpSpPr>
          <p:cNvPr id="33815" name="Group 267"/>
          <p:cNvGrpSpPr>
            <a:grpSpLocks/>
          </p:cNvGrpSpPr>
          <p:nvPr/>
        </p:nvGrpSpPr>
        <p:grpSpPr bwMode="auto">
          <a:xfrm>
            <a:off x="5908675" y="1066800"/>
            <a:ext cx="3235325" cy="2493963"/>
            <a:chOff x="3486" y="672"/>
            <a:chExt cx="2038" cy="1571"/>
          </a:xfrm>
        </p:grpSpPr>
        <p:grpSp>
          <p:nvGrpSpPr>
            <p:cNvPr id="33816" name="Group 268"/>
            <p:cNvGrpSpPr>
              <a:grpSpLocks/>
            </p:cNvGrpSpPr>
            <p:nvPr/>
          </p:nvGrpSpPr>
          <p:grpSpPr bwMode="auto">
            <a:xfrm>
              <a:off x="3486" y="875"/>
              <a:ext cx="1047" cy="1368"/>
              <a:chOff x="3486" y="875"/>
              <a:chExt cx="1047" cy="1368"/>
            </a:xfrm>
          </p:grpSpPr>
          <p:sp>
            <p:nvSpPr>
              <p:cNvPr id="675085" name="Freeform 269"/>
              <p:cNvSpPr>
                <a:spLocks/>
              </p:cNvSpPr>
              <p:nvPr/>
            </p:nvSpPr>
            <p:spPr bwMode="auto">
              <a:xfrm>
                <a:off x="3486" y="875"/>
                <a:ext cx="1047" cy="1368"/>
              </a:xfrm>
              <a:custGeom>
                <a:avLst/>
                <a:gdLst>
                  <a:gd name="T0" fmla="*/ 269 w 1047"/>
                  <a:gd name="T1" fmla="*/ 0 h 1368"/>
                  <a:gd name="T2" fmla="*/ 13 w 1047"/>
                  <a:gd name="T3" fmla="*/ 437 h 1368"/>
                  <a:gd name="T4" fmla="*/ 194 w 1047"/>
                  <a:gd name="T5" fmla="*/ 1258 h 1368"/>
                  <a:gd name="T6" fmla="*/ 1047 w 1047"/>
                  <a:gd name="T7" fmla="*/ 1098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47" h="1368">
                    <a:moveTo>
                      <a:pt x="269" y="0"/>
                    </a:moveTo>
                    <a:cubicBezTo>
                      <a:pt x="226" y="73"/>
                      <a:pt x="26" y="227"/>
                      <a:pt x="13" y="437"/>
                    </a:cubicBezTo>
                    <a:cubicBezTo>
                      <a:pt x="0" y="647"/>
                      <a:pt x="22" y="1148"/>
                      <a:pt x="194" y="1258"/>
                    </a:cubicBezTo>
                    <a:cubicBezTo>
                      <a:pt x="366" y="1368"/>
                      <a:pt x="870" y="1131"/>
                      <a:pt x="1047" y="1098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675086" name="Line 270"/>
              <p:cNvSpPr>
                <a:spLocks noChangeAspect="1" noChangeShapeType="1"/>
              </p:cNvSpPr>
              <p:nvPr/>
            </p:nvSpPr>
            <p:spPr bwMode="auto">
              <a:xfrm rot="19744468" flipH="1">
                <a:off x="3614" y="2018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grpSp>
          <p:nvGrpSpPr>
            <p:cNvPr id="33817" name="Group 271"/>
            <p:cNvGrpSpPr>
              <a:grpSpLocks/>
            </p:cNvGrpSpPr>
            <p:nvPr/>
          </p:nvGrpSpPr>
          <p:grpSpPr bwMode="auto">
            <a:xfrm>
              <a:off x="3609" y="879"/>
              <a:ext cx="152" cy="513"/>
              <a:chOff x="2776" y="1167"/>
              <a:chExt cx="152" cy="513"/>
            </a:xfrm>
          </p:grpSpPr>
          <p:sp>
            <p:nvSpPr>
              <p:cNvPr id="675088" name="Line 272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675089" name="Freeform 273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grpSp>
          <p:nvGrpSpPr>
            <p:cNvPr id="33818" name="Group 274"/>
            <p:cNvGrpSpPr>
              <a:grpSpLocks/>
            </p:cNvGrpSpPr>
            <p:nvPr/>
          </p:nvGrpSpPr>
          <p:grpSpPr bwMode="auto">
            <a:xfrm flipH="1" flipV="1">
              <a:off x="3785" y="879"/>
              <a:ext cx="152" cy="513"/>
              <a:chOff x="2776" y="1167"/>
              <a:chExt cx="152" cy="513"/>
            </a:xfrm>
          </p:grpSpPr>
          <p:sp>
            <p:nvSpPr>
              <p:cNvPr id="675091" name="Line 275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675092" name="Freeform 276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grpSp>
          <p:nvGrpSpPr>
            <p:cNvPr id="33819" name="Group 277"/>
            <p:cNvGrpSpPr>
              <a:grpSpLocks/>
            </p:cNvGrpSpPr>
            <p:nvPr/>
          </p:nvGrpSpPr>
          <p:grpSpPr bwMode="auto">
            <a:xfrm>
              <a:off x="3761" y="740"/>
              <a:ext cx="777" cy="133"/>
              <a:chOff x="2928" y="1028"/>
              <a:chExt cx="777" cy="133"/>
            </a:xfrm>
          </p:grpSpPr>
          <p:sp>
            <p:nvSpPr>
              <p:cNvPr id="675094" name="Line 278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675095" name="Freeform 279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sp>
          <p:nvSpPr>
            <p:cNvPr id="675096" name="Oval 280"/>
            <p:cNvSpPr>
              <a:spLocks noChangeAspect="1" noChangeArrowheads="1"/>
            </p:cNvSpPr>
            <p:nvPr/>
          </p:nvSpPr>
          <p:spPr bwMode="auto">
            <a:xfrm>
              <a:off x="3713" y="816"/>
              <a:ext cx="120" cy="12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45000"/>
                </a:spcBef>
                <a:defRPr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/>
              </a:endParaRPr>
            </a:p>
          </p:txBody>
        </p:sp>
        <p:grpSp>
          <p:nvGrpSpPr>
            <p:cNvPr id="33821" name="Group 281"/>
            <p:cNvGrpSpPr>
              <a:grpSpLocks/>
            </p:cNvGrpSpPr>
            <p:nvPr/>
          </p:nvGrpSpPr>
          <p:grpSpPr bwMode="auto">
            <a:xfrm>
              <a:off x="3767" y="1403"/>
              <a:ext cx="777" cy="523"/>
              <a:chOff x="2934" y="1691"/>
              <a:chExt cx="777" cy="523"/>
            </a:xfrm>
          </p:grpSpPr>
          <p:sp>
            <p:nvSpPr>
              <p:cNvPr id="675098" name="Line 282"/>
              <p:cNvSpPr>
                <a:spLocks noChangeAspect="1" noChangeShapeType="1"/>
              </p:cNvSpPr>
              <p:nvPr/>
            </p:nvSpPr>
            <p:spPr bwMode="auto">
              <a:xfrm rot="3635357">
                <a:off x="3104" y="199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675099" name="Freeform 283"/>
              <p:cNvSpPr>
                <a:spLocks/>
              </p:cNvSpPr>
              <p:nvPr/>
            </p:nvSpPr>
            <p:spPr bwMode="auto">
              <a:xfrm>
                <a:off x="2934" y="1691"/>
                <a:ext cx="777" cy="523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sp>
          <p:nvSpPr>
            <p:cNvPr id="675100" name="Text Box 284"/>
            <p:cNvSpPr txBox="1">
              <a:spLocks noChangeArrowheads="1"/>
            </p:cNvSpPr>
            <p:nvPr/>
          </p:nvSpPr>
          <p:spPr bwMode="auto">
            <a:xfrm>
              <a:off x="3589" y="6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/>
                  <a:ea typeface="ＭＳ Ｐゴシック"/>
                </a:rPr>
                <a:t>1</a:t>
              </a:r>
            </a:p>
          </p:txBody>
        </p:sp>
        <p:sp>
          <p:nvSpPr>
            <p:cNvPr id="675101" name="Text Box 285"/>
            <p:cNvSpPr txBox="1">
              <a:spLocks noChangeArrowheads="1"/>
            </p:cNvSpPr>
            <p:nvPr/>
          </p:nvSpPr>
          <p:spPr bwMode="auto">
            <a:xfrm>
              <a:off x="4545" y="6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/>
                  <a:ea typeface="ＭＳ Ｐゴシック"/>
                </a:rPr>
                <a:t>2</a:t>
              </a:r>
            </a:p>
          </p:txBody>
        </p:sp>
        <p:sp>
          <p:nvSpPr>
            <p:cNvPr id="675102" name="Text Box 286"/>
            <p:cNvSpPr txBox="1">
              <a:spLocks noChangeArrowheads="1"/>
            </p:cNvSpPr>
            <p:nvPr/>
          </p:nvSpPr>
          <p:spPr bwMode="auto">
            <a:xfrm>
              <a:off x="3601" y="19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/>
                  <a:ea typeface="ＭＳ Ｐゴシック"/>
                </a:rPr>
                <a:t>3</a:t>
              </a:r>
            </a:p>
          </p:txBody>
        </p:sp>
        <p:sp>
          <p:nvSpPr>
            <p:cNvPr id="675103" name="Text Box 287"/>
            <p:cNvSpPr txBox="1">
              <a:spLocks noChangeArrowheads="1"/>
            </p:cNvSpPr>
            <p:nvPr/>
          </p:nvSpPr>
          <p:spPr bwMode="auto">
            <a:xfrm>
              <a:off x="3552" y="12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/>
                  <a:ea typeface="ＭＳ Ｐゴシック"/>
                </a:rPr>
                <a:t>4</a:t>
              </a:r>
            </a:p>
          </p:txBody>
        </p:sp>
        <p:sp>
          <p:nvSpPr>
            <p:cNvPr id="675104" name="Text Box 288"/>
            <p:cNvSpPr txBox="1">
              <a:spLocks noChangeArrowheads="1"/>
            </p:cNvSpPr>
            <p:nvPr/>
          </p:nvSpPr>
          <p:spPr bwMode="auto">
            <a:xfrm>
              <a:off x="4557" y="134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/>
                  <a:ea typeface="ＭＳ Ｐゴシック"/>
                </a:rPr>
                <a:t>7</a:t>
              </a:r>
            </a:p>
          </p:txBody>
        </p:sp>
        <p:grpSp>
          <p:nvGrpSpPr>
            <p:cNvPr id="33827" name="Group 289"/>
            <p:cNvGrpSpPr>
              <a:grpSpLocks/>
            </p:cNvGrpSpPr>
            <p:nvPr/>
          </p:nvGrpSpPr>
          <p:grpSpPr bwMode="auto">
            <a:xfrm>
              <a:off x="4553" y="1276"/>
              <a:ext cx="777" cy="133"/>
              <a:chOff x="2928" y="1028"/>
              <a:chExt cx="777" cy="133"/>
            </a:xfrm>
          </p:grpSpPr>
          <p:sp>
            <p:nvSpPr>
              <p:cNvPr id="675106" name="Line 290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675107" name="Freeform 291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grpSp>
          <p:nvGrpSpPr>
            <p:cNvPr id="33828" name="Group 292"/>
            <p:cNvGrpSpPr>
              <a:grpSpLocks/>
            </p:cNvGrpSpPr>
            <p:nvPr/>
          </p:nvGrpSpPr>
          <p:grpSpPr bwMode="auto">
            <a:xfrm>
              <a:off x="3769" y="1808"/>
              <a:ext cx="777" cy="133"/>
              <a:chOff x="2928" y="1028"/>
              <a:chExt cx="777" cy="133"/>
            </a:xfrm>
          </p:grpSpPr>
          <p:sp>
            <p:nvSpPr>
              <p:cNvPr id="675109" name="Line 293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675110" name="Freeform 294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grpSp>
          <p:nvGrpSpPr>
            <p:cNvPr id="33829" name="Group 295"/>
            <p:cNvGrpSpPr>
              <a:grpSpLocks/>
            </p:cNvGrpSpPr>
            <p:nvPr/>
          </p:nvGrpSpPr>
          <p:grpSpPr bwMode="auto">
            <a:xfrm flipH="1" flipV="1">
              <a:off x="3757" y="1940"/>
              <a:ext cx="777" cy="133"/>
              <a:chOff x="2928" y="1028"/>
              <a:chExt cx="777" cy="133"/>
            </a:xfrm>
          </p:grpSpPr>
          <p:sp>
            <p:nvSpPr>
              <p:cNvPr id="675112" name="Line 296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675113" name="Freeform 297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grpSp>
          <p:nvGrpSpPr>
            <p:cNvPr id="33830" name="Group 298"/>
            <p:cNvGrpSpPr>
              <a:grpSpLocks/>
            </p:cNvGrpSpPr>
            <p:nvPr/>
          </p:nvGrpSpPr>
          <p:grpSpPr bwMode="auto">
            <a:xfrm flipH="1" flipV="1">
              <a:off x="3773" y="1404"/>
              <a:ext cx="777" cy="133"/>
              <a:chOff x="2928" y="1028"/>
              <a:chExt cx="777" cy="133"/>
            </a:xfrm>
          </p:grpSpPr>
          <p:sp>
            <p:nvSpPr>
              <p:cNvPr id="675115" name="Line 299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675116" name="Freeform 300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grpSp>
          <p:nvGrpSpPr>
            <p:cNvPr id="33831" name="Group 301"/>
            <p:cNvGrpSpPr>
              <a:grpSpLocks/>
            </p:cNvGrpSpPr>
            <p:nvPr/>
          </p:nvGrpSpPr>
          <p:grpSpPr bwMode="auto">
            <a:xfrm flipV="1">
              <a:off x="3605" y="1423"/>
              <a:ext cx="152" cy="513"/>
              <a:chOff x="2776" y="1167"/>
              <a:chExt cx="152" cy="513"/>
            </a:xfrm>
          </p:grpSpPr>
          <p:sp>
            <p:nvSpPr>
              <p:cNvPr id="675118" name="Line 302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675119" name="Freeform 303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grpSp>
          <p:nvGrpSpPr>
            <p:cNvPr id="33832" name="Group 304"/>
            <p:cNvGrpSpPr>
              <a:grpSpLocks/>
            </p:cNvGrpSpPr>
            <p:nvPr/>
          </p:nvGrpSpPr>
          <p:grpSpPr bwMode="auto">
            <a:xfrm flipH="1" flipV="1">
              <a:off x="4545" y="879"/>
              <a:ext cx="152" cy="513"/>
              <a:chOff x="2776" y="1167"/>
              <a:chExt cx="152" cy="513"/>
            </a:xfrm>
          </p:grpSpPr>
          <p:sp>
            <p:nvSpPr>
              <p:cNvPr id="675121" name="Line 305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675122" name="Freeform 306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grpSp>
          <p:nvGrpSpPr>
            <p:cNvPr id="33833" name="Group 307"/>
            <p:cNvGrpSpPr>
              <a:grpSpLocks/>
            </p:cNvGrpSpPr>
            <p:nvPr/>
          </p:nvGrpSpPr>
          <p:grpSpPr bwMode="auto">
            <a:xfrm>
              <a:off x="4538" y="1397"/>
              <a:ext cx="764" cy="543"/>
              <a:chOff x="3696" y="1680"/>
              <a:chExt cx="764" cy="543"/>
            </a:xfrm>
          </p:grpSpPr>
          <p:sp>
            <p:nvSpPr>
              <p:cNvPr id="675124" name="Line 308"/>
              <p:cNvSpPr>
                <a:spLocks noChangeAspect="1" noChangeShapeType="1"/>
              </p:cNvSpPr>
              <p:nvPr/>
            </p:nvSpPr>
            <p:spPr bwMode="auto">
              <a:xfrm rot="4334049">
                <a:off x="3989" y="2106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675125" name="Freeform 309"/>
              <p:cNvSpPr>
                <a:spLocks/>
              </p:cNvSpPr>
              <p:nvPr/>
            </p:nvSpPr>
            <p:spPr bwMode="auto">
              <a:xfrm>
                <a:off x="3696" y="168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grpSp>
          <p:nvGrpSpPr>
            <p:cNvPr id="33834" name="Group 310"/>
            <p:cNvGrpSpPr>
              <a:grpSpLocks/>
            </p:cNvGrpSpPr>
            <p:nvPr/>
          </p:nvGrpSpPr>
          <p:grpSpPr bwMode="auto">
            <a:xfrm>
              <a:off x="4559" y="882"/>
              <a:ext cx="764" cy="543"/>
              <a:chOff x="3726" y="1170"/>
              <a:chExt cx="764" cy="543"/>
            </a:xfrm>
          </p:grpSpPr>
          <p:sp>
            <p:nvSpPr>
              <p:cNvPr id="675127" name="Line 311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4304" y="1379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  <p:sp>
            <p:nvSpPr>
              <p:cNvPr id="675128" name="Freeform 312"/>
              <p:cNvSpPr>
                <a:spLocks/>
              </p:cNvSpPr>
              <p:nvPr/>
            </p:nvSpPr>
            <p:spPr bwMode="auto">
              <a:xfrm rot="10800000" flipH="1">
                <a:off x="3726" y="117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srgbClr val="000000"/>
                  </a:solidFill>
                  <a:latin typeface="Arial"/>
                  <a:ea typeface="ＭＳ Ｐゴシック"/>
                </a:endParaRPr>
              </a:p>
            </p:txBody>
          </p:sp>
        </p:grpSp>
        <p:sp>
          <p:nvSpPr>
            <p:cNvPr id="675129" name="Text Box 313"/>
            <p:cNvSpPr txBox="1">
              <a:spLocks noChangeArrowheads="1"/>
            </p:cNvSpPr>
            <p:nvPr/>
          </p:nvSpPr>
          <p:spPr bwMode="auto">
            <a:xfrm>
              <a:off x="4537" y="192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/>
                  <a:ea typeface="ＭＳ Ｐゴシック"/>
                </a:rPr>
                <a:t>6</a:t>
              </a:r>
            </a:p>
          </p:txBody>
        </p:sp>
        <p:sp>
          <p:nvSpPr>
            <p:cNvPr id="675130" name="Text Box 314"/>
            <p:cNvSpPr txBox="1">
              <a:spLocks noChangeArrowheads="1"/>
            </p:cNvSpPr>
            <p:nvPr/>
          </p:nvSpPr>
          <p:spPr bwMode="auto">
            <a:xfrm>
              <a:off x="5337" y="130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rgbClr val="FF0000"/>
                  </a:solidFill>
                  <a:latin typeface="Arial"/>
                  <a:ea typeface="ＭＳ Ｐゴシック"/>
                </a:rPr>
                <a:t>5</a:t>
              </a:r>
            </a:p>
          </p:txBody>
        </p:sp>
        <p:sp>
          <p:nvSpPr>
            <p:cNvPr id="675131" name="Oval 315"/>
            <p:cNvSpPr>
              <a:spLocks noChangeAspect="1" noChangeArrowheads="1"/>
            </p:cNvSpPr>
            <p:nvPr/>
          </p:nvSpPr>
          <p:spPr bwMode="auto">
            <a:xfrm>
              <a:off x="3713" y="1344"/>
              <a:ext cx="120" cy="1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5132" name="Oval 316"/>
            <p:cNvSpPr>
              <a:spLocks noChangeAspect="1" noChangeArrowheads="1"/>
            </p:cNvSpPr>
            <p:nvPr/>
          </p:nvSpPr>
          <p:spPr bwMode="auto">
            <a:xfrm>
              <a:off x="3713" y="1872"/>
              <a:ext cx="120" cy="12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5133" name="Oval 317"/>
            <p:cNvSpPr>
              <a:spLocks noChangeAspect="1" noChangeArrowheads="1"/>
            </p:cNvSpPr>
            <p:nvPr/>
          </p:nvSpPr>
          <p:spPr bwMode="auto">
            <a:xfrm>
              <a:off x="4481" y="816"/>
              <a:ext cx="120" cy="120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5134" name="Oval 318"/>
            <p:cNvSpPr>
              <a:spLocks noChangeAspect="1" noChangeArrowheads="1"/>
            </p:cNvSpPr>
            <p:nvPr/>
          </p:nvSpPr>
          <p:spPr bwMode="auto">
            <a:xfrm>
              <a:off x="4481" y="1872"/>
              <a:ext cx="120" cy="120"/>
            </a:xfrm>
            <a:prstGeom prst="ellipse">
              <a:avLst/>
            </a:prstGeom>
            <a:solidFill>
              <a:srgbClr val="00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5135" name="Oval 319"/>
            <p:cNvSpPr>
              <a:spLocks noChangeAspect="1" noChangeArrowheads="1"/>
            </p:cNvSpPr>
            <p:nvPr/>
          </p:nvSpPr>
          <p:spPr bwMode="auto">
            <a:xfrm>
              <a:off x="4481" y="1344"/>
              <a:ext cx="120" cy="12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675136" name="Oval 320"/>
            <p:cNvSpPr>
              <a:spLocks noChangeAspect="1" noChangeArrowheads="1"/>
            </p:cNvSpPr>
            <p:nvPr/>
          </p:nvSpPr>
          <p:spPr bwMode="auto">
            <a:xfrm>
              <a:off x="5249" y="1344"/>
              <a:ext cx="120" cy="12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</p:grpSp>
      <p:sp>
        <p:nvSpPr>
          <p:cNvPr id="180" name="Rectangle 130"/>
          <p:cNvSpPr txBox="1">
            <a:spLocks noChangeArrowheads="1"/>
          </p:cNvSpPr>
          <p:nvPr/>
        </p:nvSpPr>
        <p:spPr>
          <a:xfrm>
            <a:off x="276225" y="-90487"/>
            <a:ext cx="86518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3600" b="1" smtClean="0"/>
              <a:t>Betweenness Centrality: Get Neighbors</a:t>
            </a: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09734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"/>
            <a:ext cx="9144000" cy="129480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37" name="Rectangle 5"/>
          <p:cNvSpPr txBox="1">
            <a:spLocks noChangeArrowheads="1"/>
          </p:cNvSpPr>
          <p:nvPr/>
        </p:nvSpPr>
        <p:spPr bwMode="auto">
          <a:xfrm>
            <a:off x="181381" y="-5557"/>
            <a:ext cx="8459763" cy="9911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777" tIns="50777" rIns="166318" bIns="50777" numCol="1" anchor="ctr" anchorCtr="0" compatLnSpc="1">
            <a:prstTxWarp prst="textNoShape">
              <a:avLst/>
            </a:prstTxWarp>
          </a:bodyPr>
          <a:lstStyle/>
          <a:p>
            <a:pPr marL="40160" defTabSz="642552">
              <a:defRPr/>
            </a:pPr>
            <a:r>
              <a:rPr lang="en-US" sz="3100" u="sng" kern="0" dirty="0" smtClean="0">
                <a:solidFill>
                  <a:srgbClr val="FFFF00"/>
                </a:solidFill>
                <a:latin typeface="Calibri"/>
                <a:cs typeface="Calibri"/>
                <a:sym typeface="Arial Bold" charset="0"/>
              </a:rPr>
              <a:t>Driver:</a:t>
            </a:r>
            <a:r>
              <a:rPr lang="en-US" sz="3100" kern="0" dirty="0" smtClean="0">
                <a:solidFill>
                  <a:srgbClr val="FFFF00"/>
                </a:solidFill>
                <a:latin typeface="Calibri"/>
                <a:cs typeface="Calibri"/>
                <a:sym typeface="Arial Bold" charset="0"/>
              </a:rPr>
              <a:t> Multiple</a:t>
            </a:r>
            <a:r>
              <a:rPr lang="en-US" sz="3100" kern="0" dirty="0">
                <a:solidFill>
                  <a:srgbClr val="FFFF00"/>
                </a:solidFill>
                <a:latin typeface="Calibri"/>
                <a:cs typeface="Calibri"/>
                <a:sym typeface="Arial Bold" charset="0"/>
              </a:rPr>
              <a:t>-source </a:t>
            </a:r>
            <a:endParaRPr lang="en-US" sz="3100" kern="0" dirty="0" smtClean="0">
              <a:solidFill>
                <a:srgbClr val="FFFF00"/>
              </a:solidFill>
              <a:latin typeface="Calibri"/>
              <a:cs typeface="Calibri"/>
              <a:sym typeface="Arial Bold" charset="0"/>
            </a:endParaRPr>
          </a:p>
          <a:p>
            <a:pPr marL="40160" defTabSz="642552">
              <a:defRPr/>
            </a:pPr>
            <a:r>
              <a:rPr lang="en-US" sz="3100" kern="0" dirty="0" smtClean="0">
                <a:solidFill>
                  <a:srgbClr val="FFFF00"/>
                </a:solidFill>
                <a:latin typeface="Calibri"/>
                <a:cs typeface="Calibri"/>
                <a:sym typeface="Arial Bold" charset="0"/>
              </a:rPr>
              <a:t>breadth</a:t>
            </a:r>
            <a:r>
              <a:rPr lang="en-US" sz="3100" kern="0" dirty="0">
                <a:solidFill>
                  <a:srgbClr val="FFFF00"/>
                </a:solidFill>
                <a:latin typeface="Calibri"/>
                <a:cs typeface="Calibri"/>
                <a:sym typeface="Arial Bold" charset="0"/>
              </a:rPr>
              <a:t>-first search</a:t>
            </a:r>
          </a:p>
        </p:txBody>
      </p:sp>
      <p:sp>
        <p:nvSpPr>
          <p:cNvPr id="98" name="Rectangle 2"/>
          <p:cNvSpPr txBox="1">
            <a:spLocks noChangeArrowheads="1"/>
          </p:cNvSpPr>
          <p:nvPr/>
        </p:nvSpPr>
        <p:spPr>
          <a:xfrm>
            <a:off x="299369" y="4487359"/>
            <a:ext cx="8709163" cy="1219173"/>
          </a:xfrm>
          <a:prstGeom prst="rect">
            <a:avLst/>
          </a:prstGeom>
        </p:spPr>
        <p:txBody>
          <a:bodyPr/>
          <a:lstStyle>
            <a:lvl1pPr marL="342848" indent="-342848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36" indent="-285707" algn="l" defTabSz="45713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24" indent="-228564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54" indent="-228564" algn="l" defTabSz="45713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85" indent="-228564" algn="l" defTabSz="45713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15" indent="-228564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44" indent="-228564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75" indent="-228564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03" indent="-228564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smtClean="0">
                <a:solidFill>
                  <a:prstClr val="black"/>
                </a:solidFill>
                <a:latin typeface="Arial"/>
                <a:cs typeface="Arial"/>
              </a:rPr>
              <a:t>Sparse array representation =&gt; space efficient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Arial"/>
                <a:cs typeface="Arial"/>
              </a:rPr>
              <a:t>Sparse matrix-matrix multiplication =&gt; work efficient</a:t>
            </a:r>
          </a:p>
          <a:p>
            <a:r>
              <a:rPr lang="en-US" sz="2100" b="1" dirty="0" smtClean="0">
                <a:solidFill>
                  <a:prstClr val="black"/>
                </a:solidFill>
                <a:latin typeface="Arial"/>
                <a:cs typeface="Arial"/>
              </a:rPr>
              <a:t>Three possible levels of parallelism:  searches, vertices, edges</a:t>
            </a:r>
          </a:p>
          <a:p>
            <a:r>
              <a:rPr lang="en-US" sz="2100" dirty="0" smtClean="0">
                <a:solidFill>
                  <a:prstClr val="black"/>
                </a:solidFill>
                <a:latin typeface="Arial"/>
                <a:cs typeface="Arial"/>
              </a:rPr>
              <a:t>Highly-parallel </a:t>
            </a:r>
            <a:r>
              <a:rPr lang="en-US" sz="2100" dirty="0">
                <a:solidFill>
                  <a:prstClr val="black"/>
                </a:solidFill>
                <a:latin typeface="Arial"/>
                <a:cs typeface="Arial"/>
              </a:rPr>
              <a:t>implementation </a:t>
            </a:r>
            <a:r>
              <a:rPr lang="en-US" sz="2100" dirty="0" smtClean="0">
                <a:solidFill>
                  <a:prstClr val="black"/>
                </a:solidFill>
                <a:latin typeface="Arial"/>
                <a:cs typeface="Arial"/>
              </a:rPr>
              <a:t>for Betweenness Centrality*</a:t>
            </a:r>
          </a:p>
          <a:p>
            <a:pPr marL="457129" lvl="1" indent="0">
              <a:buFont typeface="Arial"/>
              <a:buNone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*: A measure of influence in graphs, based on shortest paths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endParaRPr lang="en-US" sz="20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07" name="Rectangle 3"/>
          <p:cNvSpPr>
            <a:spLocks noChangeAspect="1" noChangeArrowheads="1"/>
          </p:cNvSpPr>
          <p:nvPr/>
        </p:nvSpPr>
        <p:spPr bwMode="auto">
          <a:xfrm>
            <a:off x="2829337" y="1468004"/>
            <a:ext cx="749300" cy="2233613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299" tIns="45650" rIns="91299" bIns="45650" anchor="ctr"/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08" name="Text Box 4"/>
          <p:cNvSpPr txBox="1">
            <a:spLocks noChangeArrowheads="1"/>
          </p:cNvSpPr>
          <p:nvPr/>
        </p:nvSpPr>
        <p:spPr bwMode="auto">
          <a:xfrm>
            <a:off x="2984921" y="3715910"/>
            <a:ext cx="458094" cy="584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9" tIns="45650" rIns="91299" bIns="4565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FF0000"/>
                </a:solidFill>
                <a:latin typeface="Times" charset="0"/>
              </a:rPr>
              <a:t>B</a:t>
            </a:r>
            <a:endParaRPr lang="en-US" sz="3200" dirty="0">
              <a:solidFill>
                <a:srgbClr val="FF0000"/>
              </a:solidFill>
              <a:latin typeface="Times" charset="0"/>
            </a:endParaRPr>
          </a:p>
        </p:txBody>
      </p:sp>
      <p:grpSp>
        <p:nvGrpSpPr>
          <p:cNvPr id="309" name="Group 5"/>
          <p:cNvGrpSpPr>
            <a:grpSpLocks/>
          </p:cNvGrpSpPr>
          <p:nvPr/>
        </p:nvGrpSpPr>
        <p:grpSpPr bwMode="auto">
          <a:xfrm>
            <a:off x="2894451" y="1533091"/>
            <a:ext cx="136525" cy="2101850"/>
            <a:chOff x="2017" y="814"/>
            <a:chExt cx="86" cy="1324"/>
          </a:xfrm>
        </p:grpSpPr>
        <p:sp>
          <p:nvSpPr>
            <p:cNvPr id="420" name="Oval 6"/>
            <p:cNvSpPr>
              <a:spLocks noChangeAspect="1" noChangeArrowheads="1"/>
            </p:cNvSpPr>
            <p:nvPr/>
          </p:nvSpPr>
          <p:spPr bwMode="auto">
            <a:xfrm>
              <a:off x="2017" y="1226"/>
              <a:ext cx="86" cy="8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1" name="Oval 7"/>
            <p:cNvSpPr>
              <a:spLocks noChangeAspect="1" noChangeArrowheads="1"/>
            </p:cNvSpPr>
            <p:nvPr/>
          </p:nvSpPr>
          <p:spPr bwMode="auto">
            <a:xfrm>
              <a:off x="2017" y="1845"/>
              <a:ext cx="86" cy="8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2" name="Oval 8"/>
            <p:cNvSpPr>
              <a:spLocks noChangeAspect="1" noChangeArrowheads="1"/>
            </p:cNvSpPr>
            <p:nvPr/>
          </p:nvSpPr>
          <p:spPr bwMode="auto">
            <a:xfrm>
              <a:off x="2017" y="814"/>
              <a:ext cx="86" cy="8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3" name="Oval 9"/>
            <p:cNvSpPr>
              <a:spLocks noChangeAspect="1" noChangeArrowheads="1"/>
            </p:cNvSpPr>
            <p:nvPr/>
          </p:nvSpPr>
          <p:spPr bwMode="auto">
            <a:xfrm>
              <a:off x="2017" y="1020"/>
              <a:ext cx="86" cy="8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4" name="Oval 10"/>
            <p:cNvSpPr>
              <a:spLocks noChangeAspect="1" noChangeArrowheads="1"/>
            </p:cNvSpPr>
            <p:nvPr/>
          </p:nvSpPr>
          <p:spPr bwMode="auto">
            <a:xfrm>
              <a:off x="2017" y="1433"/>
              <a:ext cx="86" cy="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5" name="Oval 11"/>
            <p:cNvSpPr>
              <a:spLocks noChangeAspect="1" noChangeArrowheads="1"/>
            </p:cNvSpPr>
            <p:nvPr/>
          </p:nvSpPr>
          <p:spPr bwMode="auto">
            <a:xfrm>
              <a:off x="2017" y="1639"/>
              <a:ext cx="86" cy="8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6" name="Oval 12"/>
            <p:cNvSpPr>
              <a:spLocks noChangeAspect="1" noChangeArrowheads="1"/>
            </p:cNvSpPr>
            <p:nvPr/>
          </p:nvSpPr>
          <p:spPr bwMode="auto">
            <a:xfrm>
              <a:off x="2017" y="2052"/>
              <a:ext cx="86" cy="8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378237" y="1468004"/>
            <a:ext cx="2230438" cy="2233613"/>
            <a:chOff x="457200" y="2003425"/>
            <a:chExt cx="2230438" cy="2233613"/>
          </a:xfrm>
        </p:grpSpPr>
        <p:sp>
          <p:nvSpPr>
            <p:cNvPr id="352" name="Oval 65"/>
            <p:cNvSpPr>
              <a:spLocks noChangeAspect="1" noChangeArrowheads="1"/>
            </p:cNvSpPr>
            <p:nvPr/>
          </p:nvSpPr>
          <p:spPr bwMode="auto">
            <a:xfrm>
              <a:off x="522288" y="272256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3" name="Rectangle 66"/>
            <p:cNvSpPr>
              <a:spLocks noChangeAspect="1" noChangeArrowheads="1"/>
            </p:cNvSpPr>
            <p:nvPr/>
          </p:nvSpPr>
          <p:spPr bwMode="auto">
            <a:xfrm>
              <a:off x="457200" y="2003425"/>
              <a:ext cx="2230438" cy="223361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4" name="Oval 67"/>
            <p:cNvSpPr>
              <a:spLocks noChangeAspect="1" noChangeArrowheads="1"/>
            </p:cNvSpPr>
            <p:nvPr/>
          </p:nvSpPr>
          <p:spPr bwMode="auto">
            <a:xfrm>
              <a:off x="522288" y="370522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5" name="Oval 68"/>
            <p:cNvSpPr>
              <a:spLocks noChangeAspect="1" noChangeArrowheads="1"/>
            </p:cNvSpPr>
            <p:nvPr/>
          </p:nvSpPr>
          <p:spPr bwMode="auto">
            <a:xfrm>
              <a:off x="849313" y="370522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6" name="Oval 69"/>
            <p:cNvSpPr>
              <a:spLocks noChangeAspect="1" noChangeArrowheads="1"/>
            </p:cNvSpPr>
            <p:nvPr/>
          </p:nvSpPr>
          <p:spPr bwMode="auto">
            <a:xfrm>
              <a:off x="1176338" y="3705225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7" name="Oval 70"/>
            <p:cNvSpPr>
              <a:spLocks noChangeAspect="1" noChangeArrowheads="1"/>
            </p:cNvSpPr>
            <p:nvPr/>
          </p:nvSpPr>
          <p:spPr bwMode="auto">
            <a:xfrm>
              <a:off x="1504950" y="370522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8" name="Oval 71"/>
            <p:cNvSpPr>
              <a:spLocks noChangeAspect="1" noChangeArrowheads="1"/>
            </p:cNvSpPr>
            <p:nvPr/>
          </p:nvSpPr>
          <p:spPr bwMode="auto">
            <a:xfrm>
              <a:off x="1831975" y="3705225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9" name="Oval 72"/>
            <p:cNvSpPr>
              <a:spLocks noChangeAspect="1" noChangeArrowheads="1"/>
            </p:cNvSpPr>
            <p:nvPr/>
          </p:nvSpPr>
          <p:spPr bwMode="auto">
            <a:xfrm>
              <a:off x="2159000" y="3705225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0" name="Oval 73"/>
            <p:cNvSpPr>
              <a:spLocks noChangeAspect="1" noChangeArrowheads="1"/>
            </p:cNvSpPr>
            <p:nvPr/>
          </p:nvSpPr>
          <p:spPr bwMode="auto">
            <a:xfrm>
              <a:off x="2487613" y="370522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1" name="Oval 74"/>
            <p:cNvSpPr>
              <a:spLocks noChangeAspect="1" noChangeArrowheads="1"/>
            </p:cNvSpPr>
            <p:nvPr/>
          </p:nvSpPr>
          <p:spPr bwMode="auto">
            <a:xfrm>
              <a:off x="522288" y="2068513"/>
              <a:ext cx="136525" cy="136525"/>
            </a:xfrm>
            <a:prstGeom prst="ellipse">
              <a:avLst/>
            </a:prstGeom>
            <a:noFill/>
            <a:ln>
              <a:noFill/>
            </a:ln>
            <a:extLst/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2" name="Oval 75"/>
            <p:cNvSpPr>
              <a:spLocks noChangeAspect="1" noChangeArrowheads="1"/>
            </p:cNvSpPr>
            <p:nvPr/>
          </p:nvSpPr>
          <p:spPr bwMode="auto">
            <a:xfrm>
              <a:off x="1176338" y="206851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3" name="Oval 76"/>
            <p:cNvSpPr>
              <a:spLocks noChangeAspect="1" noChangeArrowheads="1"/>
            </p:cNvSpPr>
            <p:nvPr/>
          </p:nvSpPr>
          <p:spPr bwMode="auto">
            <a:xfrm>
              <a:off x="1504950" y="2068513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4" name="Oval 77"/>
            <p:cNvSpPr>
              <a:spLocks noChangeAspect="1" noChangeArrowheads="1"/>
            </p:cNvSpPr>
            <p:nvPr/>
          </p:nvSpPr>
          <p:spPr bwMode="auto">
            <a:xfrm>
              <a:off x="1831975" y="206851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5" name="Oval 78"/>
            <p:cNvSpPr>
              <a:spLocks noChangeAspect="1" noChangeArrowheads="1"/>
            </p:cNvSpPr>
            <p:nvPr/>
          </p:nvSpPr>
          <p:spPr bwMode="auto">
            <a:xfrm>
              <a:off x="2159000" y="206851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6" name="Oval 79"/>
            <p:cNvSpPr>
              <a:spLocks noChangeAspect="1" noChangeArrowheads="1"/>
            </p:cNvSpPr>
            <p:nvPr/>
          </p:nvSpPr>
          <p:spPr bwMode="auto">
            <a:xfrm>
              <a:off x="2487613" y="206851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7" name="Oval 80"/>
            <p:cNvSpPr>
              <a:spLocks noChangeAspect="1" noChangeArrowheads="1"/>
            </p:cNvSpPr>
            <p:nvPr/>
          </p:nvSpPr>
          <p:spPr bwMode="auto">
            <a:xfrm>
              <a:off x="522288" y="2395538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8" name="Oval 81"/>
            <p:cNvSpPr>
              <a:spLocks noChangeAspect="1" noChangeArrowheads="1"/>
            </p:cNvSpPr>
            <p:nvPr/>
          </p:nvSpPr>
          <p:spPr bwMode="auto">
            <a:xfrm>
              <a:off x="849313" y="2395538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9" name="Oval 82"/>
            <p:cNvSpPr>
              <a:spLocks noChangeAspect="1" noChangeArrowheads="1"/>
            </p:cNvSpPr>
            <p:nvPr/>
          </p:nvSpPr>
          <p:spPr bwMode="auto">
            <a:xfrm>
              <a:off x="1176338" y="23955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0" name="Oval 83"/>
            <p:cNvSpPr>
              <a:spLocks noChangeAspect="1" noChangeArrowheads="1"/>
            </p:cNvSpPr>
            <p:nvPr/>
          </p:nvSpPr>
          <p:spPr bwMode="auto">
            <a:xfrm>
              <a:off x="1504950" y="23955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1" name="Oval 84"/>
            <p:cNvSpPr>
              <a:spLocks noChangeAspect="1" noChangeArrowheads="1"/>
            </p:cNvSpPr>
            <p:nvPr/>
          </p:nvSpPr>
          <p:spPr bwMode="auto">
            <a:xfrm>
              <a:off x="2159000" y="23955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2" name="Oval 85"/>
            <p:cNvSpPr>
              <a:spLocks noChangeAspect="1" noChangeArrowheads="1"/>
            </p:cNvSpPr>
            <p:nvPr/>
          </p:nvSpPr>
          <p:spPr bwMode="auto">
            <a:xfrm>
              <a:off x="849313" y="272256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3" name="Oval 86"/>
            <p:cNvSpPr>
              <a:spLocks noChangeAspect="1" noChangeArrowheads="1"/>
            </p:cNvSpPr>
            <p:nvPr/>
          </p:nvSpPr>
          <p:spPr bwMode="auto">
            <a:xfrm>
              <a:off x="1176338" y="2722563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4" name="Oval 87"/>
            <p:cNvSpPr>
              <a:spLocks noChangeAspect="1" noChangeArrowheads="1"/>
            </p:cNvSpPr>
            <p:nvPr/>
          </p:nvSpPr>
          <p:spPr bwMode="auto">
            <a:xfrm>
              <a:off x="1504950" y="2722563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5" name="Oval 88"/>
            <p:cNvSpPr>
              <a:spLocks noChangeAspect="1" noChangeArrowheads="1"/>
            </p:cNvSpPr>
            <p:nvPr/>
          </p:nvSpPr>
          <p:spPr bwMode="auto">
            <a:xfrm>
              <a:off x="1831975" y="272256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6" name="Oval 89"/>
            <p:cNvSpPr>
              <a:spLocks noChangeAspect="1" noChangeArrowheads="1"/>
            </p:cNvSpPr>
            <p:nvPr/>
          </p:nvSpPr>
          <p:spPr bwMode="auto">
            <a:xfrm>
              <a:off x="2159000" y="2722563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7" name="Oval 90"/>
            <p:cNvSpPr>
              <a:spLocks noChangeAspect="1" noChangeArrowheads="1"/>
            </p:cNvSpPr>
            <p:nvPr/>
          </p:nvSpPr>
          <p:spPr bwMode="auto">
            <a:xfrm>
              <a:off x="2487613" y="2722563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8" name="Oval 91"/>
            <p:cNvSpPr>
              <a:spLocks noChangeAspect="1" noChangeArrowheads="1"/>
            </p:cNvSpPr>
            <p:nvPr/>
          </p:nvSpPr>
          <p:spPr bwMode="auto">
            <a:xfrm>
              <a:off x="522288" y="3051175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9" name="Oval 92"/>
            <p:cNvSpPr>
              <a:spLocks noChangeAspect="1" noChangeArrowheads="1"/>
            </p:cNvSpPr>
            <p:nvPr/>
          </p:nvSpPr>
          <p:spPr bwMode="auto">
            <a:xfrm>
              <a:off x="849313" y="305117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0" name="Oval 93"/>
            <p:cNvSpPr>
              <a:spLocks noChangeAspect="1" noChangeArrowheads="1"/>
            </p:cNvSpPr>
            <p:nvPr/>
          </p:nvSpPr>
          <p:spPr bwMode="auto">
            <a:xfrm>
              <a:off x="1504950" y="3051175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1" name="Oval 94"/>
            <p:cNvSpPr>
              <a:spLocks noChangeAspect="1" noChangeArrowheads="1"/>
            </p:cNvSpPr>
            <p:nvPr/>
          </p:nvSpPr>
          <p:spPr bwMode="auto">
            <a:xfrm>
              <a:off x="1831975" y="305117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2" name="Oval 95"/>
            <p:cNvSpPr>
              <a:spLocks noChangeAspect="1" noChangeArrowheads="1"/>
            </p:cNvSpPr>
            <p:nvPr/>
          </p:nvSpPr>
          <p:spPr bwMode="auto">
            <a:xfrm>
              <a:off x="2159000" y="305117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3" name="Oval 96"/>
            <p:cNvSpPr>
              <a:spLocks noChangeAspect="1" noChangeArrowheads="1"/>
            </p:cNvSpPr>
            <p:nvPr/>
          </p:nvSpPr>
          <p:spPr bwMode="auto">
            <a:xfrm>
              <a:off x="2487613" y="3051175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4" name="Oval 97"/>
            <p:cNvSpPr>
              <a:spLocks noChangeAspect="1" noChangeArrowheads="1"/>
            </p:cNvSpPr>
            <p:nvPr/>
          </p:nvSpPr>
          <p:spPr bwMode="auto">
            <a:xfrm>
              <a:off x="522288" y="3378200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5" name="Oval 98"/>
            <p:cNvSpPr>
              <a:spLocks noChangeAspect="1" noChangeArrowheads="1"/>
            </p:cNvSpPr>
            <p:nvPr/>
          </p:nvSpPr>
          <p:spPr bwMode="auto">
            <a:xfrm>
              <a:off x="849313" y="3378200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6" name="Oval 99"/>
            <p:cNvSpPr>
              <a:spLocks noChangeAspect="1" noChangeArrowheads="1"/>
            </p:cNvSpPr>
            <p:nvPr/>
          </p:nvSpPr>
          <p:spPr bwMode="auto">
            <a:xfrm>
              <a:off x="1176338" y="3378200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7" name="Oval 100"/>
            <p:cNvSpPr>
              <a:spLocks noChangeAspect="1" noChangeArrowheads="1"/>
            </p:cNvSpPr>
            <p:nvPr/>
          </p:nvSpPr>
          <p:spPr bwMode="auto">
            <a:xfrm>
              <a:off x="1504950" y="3378200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8" name="Oval 101"/>
            <p:cNvSpPr>
              <a:spLocks noChangeAspect="1" noChangeArrowheads="1"/>
            </p:cNvSpPr>
            <p:nvPr/>
          </p:nvSpPr>
          <p:spPr bwMode="auto">
            <a:xfrm>
              <a:off x="1831975" y="3378200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9" name="Oval 102"/>
            <p:cNvSpPr>
              <a:spLocks noChangeAspect="1" noChangeArrowheads="1"/>
            </p:cNvSpPr>
            <p:nvPr/>
          </p:nvSpPr>
          <p:spPr bwMode="auto">
            <a:xfrm>
              <a:off x="2487613" y="3378200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90" name="Oval 103"/>
            <p:cNvSpPr>
              <a:spLocks noChangeAspect="1" noChangeArrowheads="1"/>
            </p:cNvSpPr>
            <p:nvPr/>
          </p:nvSpPr>
          <p:spPr bwMode="auto">
            <a:xfrm>
              <a:off x="522288" y="40338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91" name="Oval 104"/>
            <p:cNvSpPr>
              <a:spLocks noChangeAspect="1" noChangeArrowheads="1"/>
            </p:cNvSpPr>
            <p:nvPr/>
          </p:nvSpPr>
          <p:spPr bwMode="auto">
            <a:xfrm>
              <a:off x="849313" y="4033838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92" name="Oval 105"/>
            <p:cNvSpPr>
              <a:spLocks noChangeAspect="1" noChangeArrowheads="1"/>
            </p:cNvSpPr>
            <p:nvPr/>
          </p:nvSpPr>
          <p:spPr bwMode="auto">
            <a:xfrm>
              <a:off x="1176338" y="40338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93" name="Oval 106"/>
            <p:cNvSpPr>
              <a:spLocks noChangeAspect="1" noChangeArrowheads="1"/>
            </p:cNvSpPr>
            <p:nvPr/>
          </p:nvSpPr>
          <p:spPr bwMode="auto">
            <a:xfrm>
              <a:off x="1504950" y="40338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94" name="Oval 107"/>
            <p:cNvSpPr>
              <a:spLocks noChangeAspect="1" noChangeArrowheads="1"/>
            </p:cNvSpPr>
            <p:nvPr/>
          </p:nvSpPr>
          <p:spPr bwMode="auto">
            <a:xfrm>
              <a:off x="2159000" y="40338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95" name="Oval 108"/>
            <p:cNvSpPr>
              <a:spLocks noChangeAspect="1" noChangeArrowheads="1"/>
            </p:cNvSpPr>
            <p:nvPr/>
          </p:nvSpPr>
          <p:spPr bwMode="auto">
            <a:xfrm>
              <a:off x="2487613" y="4033838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</p:grpSp>
      <p:sp>
        <p:nvSpPr>
          <p:cNvPr id="337" name="Text Box 109"/>
          <p:cNvSpPr txBox="1">
            <a:spLocks noChangeArrowheads="1"/>
          </p:cNvSpPr>
          <p:nvPr/>
        </p:nvSpPr>
        <p:spPr bwMode="auto">
          <a:xfrm>
            <a:off x="1084527" y="3715910"/>
            <a:ext cx="647849" cy="584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9" tIns="45650" rIns="91299" bIns="4565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FF0000"/>
                </a:solidFill>
                <a:latin typeface="Times" charset="0"/>
              </a:rPr>
              <a:t>A</a:t>
            </a:r>
            <a:r>
              <a:rPr lang="en-US" sz="3200" baseline="30000" dirty="0">
                <a:solidFill>
                  <a:srgbClr val="FF0000"/>
                </a:solidFill>
                <a:latin typeface="Times" charset="0"/>
              </a:rPr>
              <a:t>T</a:t>
            </a:r>
          </a:p>
        </p:txBody>
      </p:sp>
      <p:sp>
        <p:nvSpPr>
          <p:cNvPr id="338" name="Oval 110"/>
          <p:cNvSpPr>
            <a:spLocks noChangeAspect="1" noChangeArrowheads="1"/>
          </p:cNvSpPr>
          <p:nvPr/>
        </p:nvSpPr>
        <p:spPr bwMode="auto">
          <a:xfrm>
            <a:off x="4585138" y="2099854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39" name="Oval 111"/>
          <p:cNvSpPr>
            <a:spLocks noChangeAspect="1" noChangeArrowheads="1"/>
          </p:cNvSpPr>
          <p:nvPr/>
        </p:nvSpPr>
        <p:spPr bwMode="auto">
          <a:xfrm>
            <a:off x="4585138" y="3082518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0" name="Oval 112"/>
          <p:cNvSpPr>
            <a:spLocks noChangeAspect="1" noChangeArrowheads="1"/>
          </p:cNvSpPr>
          <p:nvPr/>
        </p:nvSpPr>
        <p:spPr bwMode="auto">
          <a:xfrm>
            <a:off x="4585138" y="1445804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1" name="Oval 113"/>
          <p:cNvSpPr>
            <a:spLocks noChangeAspect="1" noChangeArrowheads="1"/>
          </p:cNvSpPr>
          <p:nvPr/>
        </p:nvSpPr>
        <p:spPr bwMode="auto">
          <a:xfrm>
            <a:off x="4585138" y="1772829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2" name="Oval 114"/>
          <p:cNvSpPr>
            <a:spLocks noChangeAspect="1" noChangeArrowheads="1"/>
          </p:cNvSpPr>
          <p:nvPr/>
        </p:nvSpPr>
        <p:spPr bwMode="auto">
          <a:xfrm>
            <a:off x="4585138" y="2755493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3" name="Oval 115"/>
          <p:cNvSpPr>
            <a:spLocks noChangeAspect="1" noChangeArrowheads="1"/>
          </p:cNvSpPr>
          <p:nvPr/>
        </p:nvSpPr>
        <p:spPr bwMode="auto">
          <a:xfrm>
            <a:off x="4585138" y="3411129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4" name="Oval 116"/>
          <p:cNvSpPr>
            <a:spLocks noChangeAspect="1" noChangeArrowheads="1"/>
          </p:cNvSpPr>
          <p:nvPr/>
        </p:nvSpPr>
        <p:spPr bwMode="auto">
          <a:xfrm>
            <a:off x="3502463" y="2404654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5" name="Oval 117"/>
          <p:cNvSpPr>
            <a:spLocks noChangeAspect="1" noChangeArrowheads="1"/>
          </p:cNvSpPr>
          <p:nvPr/>
        </p:nvSpPr>
        <p:spPr bwMode="auto">
          <a:xfrm>
            <a:off x="3502463" y="3387318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6" name="Oval 118"/>
          <p:cNvSpPr>
            <a:spLocks noChangeAspect="1" noChangeArrowheads="1"/>
          </p:cNvSpPr>
          <p:nvPr/>
        </p:nvSpPr>
        <p:spPr bwMode="auto">
          <a:xfrm>
            <a:off x="3502463" y="1750604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7" name="Oval 119"/>
          <p:cNvSpPr>
            <a:spLocks noChangeAspect="1" noChangeArrowheads="1"/>
          </p:cNvSpPr>
          <p:nvPr/>
        </p:nvSpPr>
        <p:spPr bwMode="auto">
          <a:xfrm>
            <a:off x="3502463" y="2077629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8" name="Oval 120"/>
          <p:cNvSpPr>
            <a:spLocks noChangeAspect="1" noChangeArrowheads="1"/>
          </p:cNvSpPr>
          <p:nvPr/>
        </p:nvSpPr>
        <p:spPr bwMode="auto">
          <a:xfrm>
            <a:off x="3502463" y="3060293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9" name="Oval 121"/>
          <p:cNvSpPr>
            <a:spLocks noChangeAspect="1" noChangeArrowheads="1"/>
          </p:cNvSpPr>
          <p:nvPr/>
        </p:nvSpPr>
        <p:spPr bwMode="auto">
          <a:xfrm>
            <a:off x="3502463" y="3939965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50" name="Oval 122"/>
          <p:cNvSpPr>
            <a:spLocks noChangeAspect="1" noChangeArrowheads="1"/>
          </p:cNvSpPr>
          <p:nvPr/>
        </p:nvSpPr>
        <p:spPr bwMode="auto">
          <a:xfrm>
            <a:off x="3137338" y="1522004"/>
            <a:ext cx="136525" cy="13652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51" name="Oval 123"/>
          <p:cNvSpPr>
            <a:spLocks noChangeAspect="1" noChangeArrowheads="1"/>
          </p:cNvSpPr>
          <p:nvPr/>
        </p:nvSpPr>
        <p:spPr bwMode="auto">
          <a:xfrm>
            <a:off x="3365938" y="2223679"/>
            <a:ext cx="136525" cy="1365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defTabSz="914400"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223981" y="1478109"/>
            <a:ext cx="823912" cy="2233613"/>
            <a:chOff x="4295805" y="1478109"/>
            <a:chExt cx="823912" cy="2233613"/>
          </a:xfrm>
        </p:grpSpPr>
        <p:sp>
          <p:nvSpPr>
            <p:cNvPr id="427" name="Oval 67"/>
            <p:cNvSpPr>
              <a:spLocks noChangeAspect="1" noChangeArrowheads="1"/>
            </p:cNvSpPr>
            <p:nvPr/>
          </p:nvSpPr>
          <p:spPr bwMode="auto">
            <a:xfrm>
              <a:off x="4373618" y="316882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8" name="Oval 68"/>
            <p:cNvSpPr>
              <a:spLocks noChangeAspect="1" noChangeArrowheads="1"/>
            </p:cNvSpPr>
            <p:nvPr/>
          </p:nvSpPr>
          <p:spPr bwMode="auto">
            <a:xfrm>
              <a:off x="4373618" y="1532109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9" name="Oval 69"/>
            <p:cNvSpPr>
              <a:spLocks noChangeAspect="1" noChangeArrowheads="1"/>
            </p:cNvSpPr>
            <p:nvPr/>
          </p:nvSpPr>
          <p:spPr bwMode="auto">
            <a:xfrm>
              <a:off x="4373618" y="1859134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0" name="Oval 70"/>
            <p:cNvSpPr>
              <a:spLocks noChangeAspect="1" noChangeArrowheads="1"/>
            </p:cNvSpPr>
            <p:nvPr/>
          </p:nvSpPr>
          <p:spPr bwMode="auto">
            <a:xfrm>
              <a:off x="4373618" y="284179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1" name="Oval 71"/>
            <p:cNvSpPr>
              <a:spLocks noChangeAspect="1" noChangeArrowheads="1"/>
            </p:cNvSpPr>
            <p:nvPr/>
          </p:nvSpPr>
          <p:spPr bwMode="auto">
            <a:xfrm>
              <a:off x="4373618" y="3497434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2" name="Rectangle 80"/>
            <p:cNvSpPr>
              <a:spLocks noChangeAspect="1" noChangeArrowheads="1"/>
            </p:cNvSpPr>
            <p:nvPr/>
          </p:nvSpPr>
          <p:spPr bwMode="auto">
            <a:xfrm>
              <a:off x="4295805" y="1478109"/>
              <a:ext cx="823912" cy="223361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3" name="Oval 81"/>
            <p:cNvSpPr>
              <a:spLocks noChangeAspect="1" noChangeArrowheads="1"/>
            </p:cNvSpPr>
            <p:nvPr/>
          </p:nvSpPr>
          <p:spPr bwMode="auto">
            <a:xfrm>
              <a:off x="4360918" y="3179934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4" name="Oval 82"/>
            <p:cNvSpPr>
              <a:spLocks noChangeAspect="1" noChangeArrowheads="1"/>
            </p:cNvSpPr>
            <p:nvPr/>
          </p:nvSpPr>
          <p:spPr bwMode="auto">
            <a:xfrm>
              <a:off x="4360918" y="1543223"/>
              <a:ext cx="136525" cy="1365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5" name="Oval 83"/>
            <p:cNvSpPr>
              <a:spLocks noChangeAspect="1" noChangeArrowheads="1"/>
            </p:cNvSpPr>
            <p:nvPr/>
          </p:nvSpPr>
          <p:spPr bwMode="auto">
            <a:xfrm>
              <a:off x="4360918" y="187024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6" name="Oval 84"/>
            <p:cNvSpPr>
              <a:spLocks noChangeAspect="1" noChangeArrowheads="1"/>
            </p:cNvSpPr>
            <p:nvPr/>
          </p:nvSpPr>
          <p:spPr bwMode="auto">
            <a:xfrm>
              <a:off x="4360918" y="2525884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7" name="Oval 85"/>
            <p:cNvSpPr>
              <a:spLocks noChangeAspect="1" noChangeArrowheads="1"/>
            </p:cNvSpPr>
            <p:nvPr/>
          </p:nvSpPr>
          <p:spPr bwMode="auto">
            <a:xfrm>
              <a:off x="4360918" y="2852909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8" name="Oval 86"/>
            <p:cNvSpPr>
              <a:spLocks noChangeAspect="1" noChangeArrowheads="1"/>
            </p:cNvSpPr>
            <p:nvPr/>
          </p:nvSpPr>
          <p:spPr bwMode="auto">
            <a:xfrm>
              <a:off x="4360918" y="3508530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9" name="Oval 89"/>
            <p:cNvSpPr>
              <a:spLocks noChangeAspect="1" noChangeArrowheads="1"/>
            </p:cNvSpPr>
            <p:nvPr/>
          </p:nvSpPr>
          <p:spPr bwMode="auto">
            <a:xfrm>
              <a:off x="4678418" y="1547984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40" name="Oval 90"/>
            <p:cNvSpPr>
              <a:spLocks noChangeAspect="1" noChangeArrowheads="1"/>
            </p:cNvSpPr>
            <p:nvPr/>
          </p:nvSpPr>
          <p:spPr bwMode="auto">
            <a:xfrm>
              <a:off x="4370443" y="222267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41" name="Oval 91"/>
            <p:cNvSpPr>
              <a:spLocks noChangeAspect="1" noChangeArrowheads="1"/>
            </p:cNvSpPr>
            <p:nvPr/>
          </p:nvSpPr>
          <p:spPr bwMode="auto">
            <a:xfrm>
              <a:off x="4357743" y="2233784"/>
              <a:ext cx="136525" cy="1365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42" name="Oval 92"/>
            <p:cNvSpPr>
              <a:spLocks noChangeAspect="1" noChangeArrowheads="1"/>
            </p:cNvSpPr>
            <p:nvPr/>
          </p:nvSpPr>
          <p:spPr bwMode="auto">
            <a:xfrm>
              <a:off x="4907018" y="2233784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43" name="Oval 93"/>
            <p:cNvSpPr>
              <a:spLocks noChangeAspect="1" noChangeArrowheads="1"/>
            </p:cNvSpPr>
            <p:nvPr/>
          </p:nvSpPr>
          <p:spPr bwMode="auto">
            <a:xfrm>
              <a:off x="4907018" y="3148184"/>
              <a:ext cx="136525" cy="13652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44" name="Oval 94"/>
            <p:cNvSpPr>
              <a:spLocks noChangeAspect="1" noChangeArrowheads="1"/>
            </p:cNvSpPr>
            <p:nvPr/>
          </p:nvSpPr>
          <p:spPr bwMode="auto">
            <a:xfrm>
              <a:off x="4678418" y="1852784"/>
              <a:ext cx="136525" cy="13652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45" name="Oval 95"/>
            <p:cNvSpPr>
              <a:spLocks noChangeAspect="1" noChangeArrowheads="1"/>
            </p:cNvSpPr>
            <p:nvPr/>
          </p:nvSpPr>
          <p:spPr bwMode="auto">
            <a:xfrm>
              <a:off x="4678418" y="2522709"/>
              <a:ext cx="136525" cy="13652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defTabSz="914400"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</p:grpSp>
      <p:sp>
        <p:nvSpPr>
          <p:cNvPr id="446" name="Rectangle 37"/>
          <p:cNvSpPr>
            <a:spLocks/>
          </p:cNvSpPr>
          <p:nvPr/>
        </p:nvSpPr>
        <p:spPr bwMode="auto">
          <a:xfrm>
            <a:off x="3718859" y="2272389"/>
            <a:ext cx="342492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22" bIns="0">
            <a:spAutoFit/>
          </a:bodyPr>
          <a:lstStyle/>
          <a:p>
            <a:pPr marL="40166" defTabSz="457130"/>
            <a:r>
              <a:rPr lang="en-US" sz="2400" dirty="0">
                <a:solidFill>
                  <a:prstClr val="black"/>
                </a:solidFill>
                <a:latin typeface="Wingdings" charset="2"/>
                <a:ea typeface="Wingdings" charset="2"/>
                <a:cs typeface="Wingdings" charset="2"/>
                <a:sym typeface="Wingdings" charset="2"/>
              </a:rPr>
              <a:t></a:t>
            </a:r>
          </a:p>
        </p:txBody>
      </p:sp>
      <p:sp>
        <p:nvSpPr>
          <p:cNvPr id="447" name="Rectangle 36"/>
          <p:cNvSpPr>
            <a:spLocks/>
          </p:cNvSpPr>
          <p:nvPr/>
        </p:nvSpPr>
        <p:spPr bwMode="auto">
          <a:xfrm>
            <a:off x="4061351" y="3762006"/>
            <a:ext cx="1166395" cy="49244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22" bIns="0">
            <a:spAutoFit/>
          </a:bodyPr>
          <a:lstStyle/>
          <a:p>
            <a:pPr marL="40166" defTabSz="457130"/>
            <a:r>
              <a:rPr lang="en-US" sz="2700" dirty="0">
                <a:solidFill>
                  <a:srgbClr val="FF0000"/>
                </a:solidFill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Times" charset="0"/>
                <a:cs typeface="Times" charset="0"/>
                <a:sym typeface="Times" charset="0"/>
              </a:rPr>
              <a:t>A</a:t>
            </a:r>
            <a:r>
              <a:rPr lang="en-US" sz="3100" baseline="31000" dirty="0">
                <a:solidFill>
                  <a:srgbClr val="FF0000"/>
                </a:solidFill>
                <a:latin typeface="Times" charset="0"/>
                <a:cs typeface="Times" charset="0"/>
                <a:sym typeface="Times" charset="0"/>
              </a:rPr>
              <a:t>T</a:t>
            </a:r>
            <a:r>
              <a:rPr lang="en-US" sz="3100" dirty="0">
                <a:solidFill>
                  <a:srgbClr val="FF0000"/>
                </a:solidFill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3100" dirty="0">
                <a:solidFill>
                  <a:srgbClr val="FF0000"/>
                </a:solidFill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Times" charset="0"/>
                <a:cs typeface="Times" charset="0"/>
                <a:sym typeface="Times" charset="0"/>
              </a:rPr>
              <a:t>B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710340" y="1387456"/>
            <a:ext cx="3039820" cy="2243279"/>
            <a:chOff x="5727273" y="1438255"/>
            <a:chExt cx="3039820" cy="2243279"/>
          </a:xfrm>
        </p:grpSpPr>
        <p:sp>
          <p:nvSpPr>
            <p:cNvPr id="448" name="Rectangle 5"/>
            <p:cNvSpPr>
              <a:spLocks/>
            </p:cNvSpPr>
            <p:nvPr/>
          </p:nvSpPr>
          <p:spPr bwMode="auto">
            <a:xfrm>
              <a:off x="7331622" y="3435313"/>
              <a:ext cx="155132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6</a:t>
              </a:r>
            </a:p>
          </p:txBody>
        </p:sp>
        <p:grpSp>
          <p:nvGrpSpPr>
            <p:cNvPr id="449" name="Group 42"/>
            <p:cNvGrpSpPr>
              <a:grpSpLocks/>
            </p:cNvGrpSpPr>
            <p:nvPr/>
          </p:nvGrpSpPr>
          <p:grpSpPr bwMode="auto">
            <a:xfrm>
              <a:off x="5834428" y="1746140"/>
              <a:ext cx="224359" cy="813717"/>
              <a:chOff x="0" y="0"/>
              <a:chExt cx="201" cy="729"/>
            </a:xfrm>
          </p:grpSpPr>
          <p:sp>
            <p:nvSpPr>
              <p:cNvPr id="450" name="Line 43"/>
              <p:cNvSpPr>
                <a:spLocks noChangeShapeType="1"/>
              </p:cNvSpPr>
              <p:nvPr/>
            </p:nvSpPr>
            <p:spPr bwMode="auto">
              <a:xfrm rot="10800000" flipH="1">
                <a:off x="28" y="146"/>
                <a:ext cx="63" cy="108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51" name="Freeform 44"/>
              <p:cNvSpPr>
                <a:spLocks/>
              </p:cNvSpPr>
              <p:nvPr/>
            </p:nvSpPr>
            <p:spPr bwMode="auto">
              <a:xfrm>
                <a:off x="0" y="0"/>
                <a:ext cx="201" cy="729"/>
              </a:xfrm>
              <a:custGeom>
                <a:avLst/>
                <a:gdLst/>
                <a:ahLst/>
                <a:cxnLst>
                  <a:cxn ang="0">
                    <a:pos x="20100" y="21600"/>
                  </a:cxn>
                  <a:cxn ang="0">
                    <a:pos x="3900" y="15621"/>
                  </a:cxn>
                  <a:cxn ang="0">
                    <a:pos x="1200" y="8926"/>
                  </a:cxn>
                  <a:cxn ang="0">
                    <a:pos x="20100" y="0"/>
                  </a:cxn>
                </a:cxnLst>
                <a:rect l="0" t="0" r="r" b="b"/>
                <a:pathLst>
                  <a:path w="20100" h="21600">
                    <a:moveTo>
                      <a:pt x="20100" y="21600"/>
                    </a:moveTo>
                    <a:cubicBezTo>
                      <a:pt x="13563" y="19663"/>
                      <a:pt x="7026" y="17726"/>
                      <a:pt x="3900" y="15621"/>
                    </a:cubicBezTo>
                    <a:cubicBezTo>
                      <a:pt x="774" y="13516"/>
                      <a:pt x="-1500" y="11537"/>
                      <a:pt x="1200" y="8926"/>
                    </a:cubicBezTo>
                    <a:cubicBezTo>
                      <a:pt x="3900" y="6316"/>
                      <a:pt x="12000" y="3158"/>
                      <a:pt x="20100" y="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52" name="Group 45"/>
            <p:cNvGrpSpPr>
              <a:grpSpLocks/>
            </p:cNvGrpSpPr>
            <p:nvPr/>
          </p:nvGrpSpPr>
          <p:grpSpPr bwMode="auto">
            <a:xfrm rot="10800000">
              <a:off x="6096738" y="1746140"/>
              <a:ext cx="225475" cy="813717"/>
              <a:chOff x="0" y="0"/>
              <a:chExt cx="201" cy="729"/>
            </a:xfrm>
          </p:grpSpPr>
          <p:sp>
            <p:nvSpPr>
              <p:cNvPr id="453" name="Line 46"/>
              <p:cNvSpPr>
                <a:spLocks noChangeShapeType="1"/>
              </p:cNvSpPr>
              <p:nvPr/>
            </p:nvSpPr>
            <p:spPr bwMode="auto">
              <a:xfrm rot="10800000" flipH="1">
                <a:off x="27" y="146"/>
                <a:ext cx="64" cy="108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54" name="Freeform 47"/>
              <p:cNvSpPr>
                <a:spLocks/>
              </p:cNvSpPr>
              <p:nvPr/>
            </p:nvSpPr>
            <p:spPr bwMode="auto">
              <a:xfrm>
                <a:off x="0" y="0"/>
                <a:ext cx="201" cy="729"/>
              </a:xfrm>
              <a:custGeom>
                <a:avLst/>
                <a:gdLst/>
                <a:ahLst/>
                <a:cxnLst>
                  <a:cxn ang="0">
                    <a:pos x="20100" y="21600"/>
                  </a:cxn>
                  <a:cxn ang="0">
                    <a:pos x="3900" y="15621"/>
                  </a:cxn>
                  <a:cxn ang="0">
                    <a:pos x="1200" y="8926"/>
                  </a:cxn>
                  <a:cxn ang="0">
                    <a:pos x="20100" y="0"/>
                  </a:cxn>
                </a:cxnLst>
                <a:rect l="0" t="0" r="r" b="b"/>
                <a:pathLst>
                  <a:path w="20100" h="21600">
                    <a:moveTo>
                      <a:pt x="20100" y="21600"/>
                    </a:moveTo>
                    <a:cubicBezTo>
                      <a:pt x="13563" y="19663"/>
                      <a:pt x="7026" y="17726"/>
                      <a:pt x="3900" y="15621"/>
                    </a:cubicBezTo>
                    <a:cubicBezTo>
                      <a:pt x="774" y="13516"/>
                      <a:pt x="-1500" y="11537"/>
                      <a:pt x="1200" y="8926"/>
                    </a:cubicBezTo>
                    <a:cubicBezTo>
                      <a:pt x="3900" y="6316"/>
                      <a:pt x="12000" y="3158"/>
                      <a:pt x="20100" y="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55" name="Group 48"/>
            <p:cNvGrpSpPr>
              <a:grpSpLocks/>
            </p:cNvGrpSpPr>
            <p:nvPr/>
          </p:nvGrpSpPr>
          <p:grpSpPr bwMode="auto">
            <a:xfrm>
              <a:off x="6058795" y="1526246"/>
              <a:ext cx="1233413" cy="209848"/>
              <a:chOff x="0" y="0"/>
              <a:chExt cx="1105" cy="187"/>
            </a:xfrm>
          </p:grpSpPr>
          <p:sp>
            <p:nvSpPr>
              <p:cNvPr id="456" name="Line 49"/>
              <p:cNvSpPr>
                <a:spLocks noChangeShapeType="1"/>
              </p:cNvSpPr>
              <p:nvPr/>
            </p:nvSpPr>
            <p:spPr bwMode="auto">
              <a:xfrm>
                <a:off x="685" y="21"/>
                <a:ext cx="120" cy="36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57" name="Freeform 50"/>
              <p:cNvSpPr>
                <a:spLocks/>
              </p:cNvSpPr>
              <p:nvPr/>
            </p:nvSpPr>
            <p:spPr bwMode="auto">
              <a:xfrm>
                <a:off x="0" y="0"/>
                <a:ext cx="1105" cy="187"/>
              </a:xfrm>
              <a:custGeom>
                <a:avLst/>
                <a:gdLst/>
                <a:ahLst/>
                <a:cxnLst>
                  <a:cxn ang="0">
                    <a:pos x="0" y="19978"/>
                  </a:cxn>
                  <a:cxn ang="0">
                    <a:pos x="10425" y="2"/>
                  </a:cxn>
                  <a:cxn ang="0">
                    <a:pos x="21600" y="21440"/>
                  </a:cxn>
                </a:cxnLst>
                <a:rect l="0" t="0" r="r" b="b"/>
                <a:pathLst>
                  <a:path w="21600" h="21440">
                    <a:moveTo>
                      <a:pt x="0" y="19978"/>
                    </a:moveTo>
                    <a:cubicBezTo>
                      <a:pt x="3419" y="9909"/>
                      <a:pt x="6839" y="-160"/>
                      <a:pt x="10425" y="2"/>
                    </a:cubicBezTo>
                    <a:cubicBezTo>
                      <a:pt x="14011" y="165"/>
                      <a:pt x="17792" y="10721"/>
                      <a:pt x="21600" y="2144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458" name="Oval 51"/>
            <p:cNvSpPr>
              <a:spLocks/>
            </p:cNvSpPr>
            <p:nvPr/>
          </p:nvSpPr>
          <p:spPr bwMode="auto">
            <a:xfrm>
              <a:off x="5982893" y="1644572"/>
              <a:ext cx="187523" cy="187523"/>
            </a:xfrm>
            <a:prstGeom prst="ellipse">
              <a:avLst/>
            </a:prstGeom>
            <a:gradFill rotWithShape="0">
              <a:gsLst>
                <a:gs pos="0">
                  <a:srgbClr val="00FF00"/>
                </a:gs>
                <a:gs pos="100000">
                  <a:srgbClr val="FF0000"/>
                </a:gs>
              </a:gsLst>
              <a:lin ang="5400000" scaled="1"/>
            </a:gra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grpSp>
          <p:nvGrpSpPr>
            <p:cNvPr id="459" name="Group 52"/>
            <p:cNvGrpSpPr>
              <a:grpSpLocks/>
            </p:cNvGrpSpPr>
            <p:nvPr/>
          </p:nvGrpSpPr>
          <p:grpSpPr bwMode="auto">
            <a:xfrm>
              <a:off x="6068841" y="2577716"/>
              <a:ext cx="1233413" cy="830461"/>
              <a:chOff x="0" y="0"/>
              <a:chExt cx="1105" cy="743"/>
            </a:xfrm>
          </p:grpSpPr>
          <p:sp>
            <p:nvSpPr>
              <p:cNvPr id="460" name="Line 53"/>
              <p:cNvSpPr>
                <a:spLocks noChangeShapeType="1"/>
              </p:cNvSpPr>
              <p:nvPr/>
            </p:nvSpPr>
            <p:spPr bwMode="auto">
              <a:xfrm flipH="1">
                <a:off x="189" y="462"/>
                <a:ext cx="108" cy="62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61" name="Freeform 54"/>
              <p:cNvSpPr>
                <a:spLocks/>
              </p:cNvSpPr>
              <p:nvPr/>
            </p:nvSpPr>
            <p:spPr bwMode="auto">
              <a:xfrm>
                <a:off x="0" y="0"/>
                <a:ext cx="1105" cy="743"/>
              </a:xfrm>
              <a:custGeom>
                <a:avLst/>
                <a:gdLst/>
                <a:ahLst/>
                <a:cxnLst>
                  <a:cxn ang="0">
                    <a:pos x="0" y="21228"/>
                  </a:cxn>
                  <a:cxn ang="0">
                    <a:pos x="167" y="21600"/>
                  </a:cxn>
                  <a:cxn ang="0">
                    <a:pos x="4893" y="14166"/>
                  </a:cxn>
                  <a:cxn ang="0">
                    <a:pos x="17097" y="10201"/>
                  </a:cxn>
                  <a:cxn ang="0">
                    <a:pos x="21600" y="0"/>
                  </a:cxn>
                </a:cxnLst>
                <a:rect l="0" t="0" r="r" b="b"/>
                <a:pathLst>
                  <a:path w="21600" h="21600">
                    <a:moveTo>
                      <a:pt x="0" y="21228"/>
                    </a:moveTo>
                    <a:lnTo>
                      <a:pt x="167" y="21600"/>
                    </a:lnTo>
                    <a:cubicBezTo>
                      <a:pt x="973" y="20444"/>
                      <a:pt x="2057" y="16066"/>
                      <a:pt x="4893" y="14166"/>
                    </a:cubicBezTo>
                    <a:cubicBezTo>
                      <a:pt x="7728" y="12266"/>
                      <a:pt x="14317" y="12555"/>
                      <a:pt x="17097" y="10201"/>
                    </a:cubicBezTo>
                    <a:cubicBezTo>
                      <a:pt x="19876" y="7847"/>
                      <a:pt x="20738" y="3924"/>
                      <a:pt x="21600" y="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462" name="Rectangle 55"/>
            <p:cNvSpPr>
              <a:spLocks/>
            </p:cNvSpPr>
            <p:nvPr/>
          </p:nvSpPr>
          <p:spPr bwMode="auto">
            <a:xfrm>
              <a:off x="5803366" y="1440491"/>
              <a:ext cx="155132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1</a:t>
              </a:r>
            </a:p>
          </p:txBody>
        </p:sp>
        <p:sp>
          <p:nvSpPr>
            <p:cNvPr id="463" name="Rectangle 56"/>
            <p:cNvSpPr>
              <a:spLocks/>
            </p:cNvSpPr>
            <p:nvPr/>
          </p:nvSpPr>
          <p:spPr bwMode="auto">
            <a:xfrm>
              <a:off x="7354163" y="1438255"/>
              <a:ext cx="155132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2</a:t>
              </a:r>
            </a:p>
          </p:txBody>
        </p:sp>
        <p:sp>
          <p:nvSpPr>
            <p:cNvPr id="464" name="Rectangle 57"/>
            <p:cNvSpPr>
              <a:spLocks/>
            </p:cNvSpPr>
            <p:nvPr/>
          </p:nvSpPr>
          <p:spPr bwMode="auto">
            <a:xfrm>
              <a:off x="5805407" y="3404832"/>
              <a:ext cx="155132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3</a:t>
              </a:r>
            </a:p>
          </p:txBody>
        </p:sp>
        <p:sp>
          <p:nvSpPr>
            <p:cNvPr id="465" name="Rectangle 58"/>
            <p:cNvSpPr>
              <a:spLocks/>
            </p:cNvSpPr>
            <p:nvPr/>
          </p:nvSpPr>
          <p:spPr bwMode="auto">
            <a:xfrm>
              <a:off x="5727273" y="2412518"/>
              <a:ext cx="155132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4</a:t>
              </a:r>
            </a:p>
          </p:txBody>
        </p:sp>
        <p:sp>
          <p:nvSpPr>
            <p:cNvPr id="466" name="Rectangle 59"/>
            <p:cNvSpPr>
              <a:spLocks/>
            </p:cNvSpPr>
            <p:nvPr/>
          </p:nvSpPr>
          <p:spPr bwMode="auto">
            <a:xfrm>
              <a:off x="7362874" y="2531186"/>
              <a:ext cx="155132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7</a:t>
              </a:r>
            </a:p>
          </p:txBody>
        </p:sp>
        <p:sp>
          <p:nvSpPr>
            <p:cNvPr id="467" name="Oval 60"/>
            <p:cNvSpPr>
              <a:spLocks/>
            </p:cNvSpPr>
            <p:nvPr/>
          </p:nvSpPr>
          <p:spPr bwMode="auto">
            <a:xfrm>
              <a:off x="7201795" y="2483963"/>
              <a:ext cx="187523" cy="187523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68" name="Oval 61"/>
            <p:cNvSpPr>
              <a:spLocks/>
            </p:cNvSpPr>
            <p:nvPr/>
          </p:nvSpPr>
          <p:spPr bwMode="auto">
            <a:xfrm>
              <a:off x="8421814" y="2483963"/>
              <a:ext cx="187523" cy="187523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grpSp>
          <p:nvGrpSpPr>
            <p:cNvPr id="469" name="Group 62"/>
            <p:cNvGrpSpPr>
              <a:grpSpLocks/>
            </p:cNvGrpSpPr>
            <p:nvPr/>
          </p:nvGrpSpPr>
          <p:grpSpPr bwMode="auto">
            <a:xfrm>
              <a:off x="7316765" y="2377916"/>
              <a:ext cx="1233413" cy="208731"/>
              <a:chOff x="0" y="0"/>
              <a:chExt cx="1105" cy="187"/>
            </a:xfrm>
          </p:grpSpPr>
          <p:sp>
            <p:nvSpPr>
              <p:cNvPr id="470" name="Line 63"/>
              <p:cNvSpPr>
                <a:spLocks noChangeShapeType="1"/>
              </p:cNvSpPr>
              <p:nvPr/>
            </p:nvSpPr>
            <p:spPr bwMode="auto">
              <a:xfrm>
                <a:off x="685" y="21"/>
                <a:ext cx="120" cy="36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71" name="Freeform 64"/>
              <p:cNvSpPr>
                <a:spLocks/>
              </p:cNvSpPr>
              <p:nvPr/>
            </p:nvSpPr>
            <p:spPr bwMode="auto">
              <a:xfrm>
                <a:off x="0" y="0"/>
                <a:ext cx="1105" cy="187"/>
              </a:xfrm>
              <a:custGeom>
                <a:avLst/>
                <a:gdLst/>
                <a:ahLst/>
                <a:cxnLst>
                  <a:cxn ang="0">
                    <a:pos x="0" y="19978"/>
                  </a:cxn>
                  <a:cxn ang="0">
                    <a:pos x="10425" y="2"/>
                  </a:cxn>
                  <a:cxn ang="0">
                    <a:pos x="21600" y="21440"/>
                  </a:cxn>
                </a:cxnLst>
                <a:rect l="0" t="0" r="r" b="b"/>
                <a:pathLst>
                  <a:path w="21600" h="21440">
                    <a:moveTo>
                      <a:pt x="0" y="19978"/>
                    </a:moveTo>
                    <a:cubicBezTo>
                      <a:pt x="3419" y="9909"/>
                      <a:pt x="6839" y="-160"/>
                      <a:pt x="10425" y="2"/>
                    </a:cubicBezTo>
                    <a:cubicBezTo>
                      <a:pt x="14011" y="165"/>
                      <a:pt x="17792" y="10721"/>
                      <a:pt x="21600" y="2144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72" name="Group 65"/>
            <p:cNvGrpSpPr>
              <a:grpSpLocks/>
            </p:cNvGrpSpPr>
            <p:nvPr/>
          </p:nvGrpSpPr>
          <p:grpSpPr bwMode="auto">
            <a:xfrm>
              <a:off x="6072190" y="3221770"/>
              <a:ext cx="1233413" cy="209848"/>
              <a:chOff x="0" y="0"/>
              <a:chExt cx="1105" cy="187"/>
            </a:xfrm>
          </p:grpSpPr>
          <p:sp>
            <p:nvSpPr>
              <p:cNvPr id="473" name="Line 66"/>
              <p:cNvSpPr>
                <a:spLocks noChangeShapeType="1"/>
              </p:cNvSpPr>
              <p:nvPr/>
            </p:nvSpPr>
            <p:spPr bwMode="auto">
              <a:xfrm>
                <a:off x="685" y="21"/>
                <a:ext cx="120" cy="36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74" name="Freeform 67"/>
              <p:cNvSpPr>
                <a:spLocks/>
              </p:cNvSpPr>
              <p:nvPr/>
            </p:nvSpPr>
            <p:spPr bwMode="auto">
              <a:xfrm>
                <a:off x="0" y="0"/>
                <a:ext cx="1105" cy="187"/>
              </a:xfrm>
              <a:custGeom>
                <a:avLst/>
                <a:gdLst/>
                <a:ahLst/>
                <a:cxnLst>
                  <a:cxn ang="0">
                    <a:pos x="0" y="19978"/>
                  </a:cxn>
                  <a:cxn ang="0">
                    <a:pos x="10425" y="2"/>
                  </a:cxn>
                  <a:cxn ang="0">
                    <a:pos x="21600" y="21440"/>
                  </a:cxn>
                </a:cxnLst>
                <a:rect l="0" t="0" r="r" b="b"/>
                <a:pathLst>
                  <a:path w="21600" h="21440">
                    <a:moveTo>
                      <a:pt x="0" y="19978"/>
                    </a:moveTo>
                    <a:cubicBezTo>
                      <a:pt x="3419" y="9909"/>
                      <a:pt x="6839" y="-160"/>
                      <a:pt x="10425" y="2"/>
                    </a:cubicBezTo>
                    <a:cubicBezTo>
                      <a:pt x="14011" y="165"/>
                      <a:pt x="17792" y="10721"/>
                      <a:pt x="21600" y="2144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75" name="Group 68"/>
            <p:cNvGrpSpPr>
              <a:grpSpLocks/>
            </p:cNvGrpSpPr>
            <p:nvPr/>
          </p:nvGrpSpPr>
          <p:grpSpPr bwMode="auto">
            <a:xfrm rot="10800000">
              <a:off x="6053214" y="3430503"/>
              <a:ext cx="1233413" cy="208732"/>
              <a:chOff x="0" y="0"/>
              <a:chExt cx="1105" cy="187"/>
            </a:xfrm>
          </p:grpSpPr>
          <p:sp>
            <p:nvSpPr>
              <p:cNvPr id="476" name="Line 69"/>
              <p:cNvSpPr>
                <a:spLocks noChangeShapeType="1"/>
              </p:cNvSpPr>
              <p:nvPr/>
            </p:nvSpPr>
            <p:spPr bwMode="auto">
              <a:xfrm>
                <a:off x="685" y="21"/>
                <a:ext cx="120" cy="36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77" name="Freeform 70"/>
              <p:cNvSpPr>
                <a:spLocks/>
              </p:cNvSpPr>
              <p:nvPr/>
            </p:nvSpPr>
            <p:spPr bwMode="auto">
              <a:xfrm>
                <a:off x="0" y="0"/>
                <a:ext cx="1105" cy="187"/>
              </a:xfrm>
              <a:custGeom>
                <a:avLst/>
                <a:gdLst/>
                <a:ahLst/>
                <a:cxnLst>
                  <a:cxn ang="0">
                    <a:pos x="0" y="19978"/>
                  </a:cxn>
                  <a:cxn ang="0">
                    <a:pos x="10425" y="2"/>
                  </a:cxn>
                  <a:cxn ang="0">
                    <a:pos x="21600" y="21440"/>
                  </a:cxn>
                </a:cxnLst>
                <a:rect l="0" t="0" r="r" b="b"/>
                <a:pathLst>
                  <a:path w="21600" h="21440">
                    <a:moveTo>
                      <a:pt x="0" y="19978"/>
                    </a:moveTo>
                    <a:cubicBezTo>
                      <a:pt x="3419" y="9909"/>
                      <a:pt x="6839" y="-160"/>
                      <a:pt x="10425" y="2"/>
                    </a:cubicBezTo>
                    <a:cubicBezTo>
                      <a:pt x="14011" y="165"/>
                      <a:pt x="17792" y="10721"/>
                      <a:pt x="21600" y="2144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78" name="Group 71"/>
            <p:cNvGrpSpPr>
              <a:grpSpLocks/>
            </p:cNvGrpSpPr>
            <p:nvPr/>
          </p:nvGrpSpPr>
          <p:grpSpPr bwMode="auto">
            <a:xfrm rot="10800000">
              <a:off x="6077771" y="2578833"/>
              <a:ext cx="1233413" cy="209848"/>
              <a:chOff x="0" y="0"/>
              <a:chExt cx="1105" cy="187"/>
            </a:xfrm>
          </p:grpSpPr>
          <p:sp>
            <p:nvSpPr>
              <p:cNvPr id="479" name="Line 72"/>
              <p:cNvSpPr>
                <a:spLocks noChangeShapeType="1"/>
              </p:cNvSpPr>
              <p:nvPr/>
            </p:nvSpPr>
            <p:spPr bwMode="auto">
              <a:xfrm>
                <a:off x="685" y="21"/>
                <a:ext cx="120" cy="36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80" name="Freeform 73"/>
              <p:cNvSpPr>
                <a:spLocks/>
              </p:cNvSpPr>
              <p:nvPr/>
            </p:nvSpPr>
            <p:spPr bwMode="auto">
              <a:xfrm>
                <a:off x="0" y="0"/>
                <a:ext cx="1105" cy="187"/>
              </a:xfrm>
              <a:custGeom>
                <a:avLst/>
                <a:gdLst/>
                <a:ahLst/>
                <a:cxnLst>
                  <a:cxn ang="0">
                    <a:pos x="0" y="19978"/>
                  </a:cxn>
                  <a:cxn ang="0">
                    <a:pos x="10425" y="2"/>
                  </a:cxn>
                  <a:cxn ang="0">
                    <a:pos x="21600" y="21440"/>
                  </a:cxn>
                </a:cxnLst>
                <a:rect l="0" t="0" r="r" b="b"/>
                <a:pathLst>
                  <a:path w="21600" h="21440">
                    <a:moveTo>
                      <a:pt x="0" y="19978"/>
                    </a:moveTo>
                    <a:cubicBezTo>
                      <a:pt x="3419" y="9909"/>
                      <a:pt x="6839" y="-160"/>
                      <a:pt x="10425" y="2"/>
                    </a:cubicBezTo>
                    <a:cubicBezTo>
                      <a:pt x="14011" y="165"/>
                      <a:pt x="17792" y="10721"/>
                      <a:pt x="21600" y="2144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81" name="Group 74"/>
            <p:cNvGrpSpPr>
              <a:grpSpLocks/>
            </p:cNvGrpSpPr>
            <p:nvPr/>
          </p:nvGrpSpPr>
          <p:grpSpPr bwMode="auto">
            <a:xfrm rot="10800000" flipH="1">
              <a:off x="5827731" y="2608971"/>
              <a:ext cx="225475" cy="814834"/>
              <a:chOff x="0" y="0"/>
              <a:chExt cx="201" cy="729"/>
            </a:xfrm>
          </p:grpSpPr>
          <p:sp>
            <p:nvSpPr>
              <p:cNvPr id="482" name="Line 75"/>
              <p:cNvSpPr>
                <a:spLocks noChangeShapeType="1"/>
              </p:cNvSpPr>
              <p:nvPr/>
            </p:nvSpPr>
            <p:spPr bwMode="auto">
              <a:xfrm rot="10800000" flipH="1">
                <a:off x="28" y="146"/>
                <a:ext cx="63" cy="108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83" name="Freeform 76"/>
              <p:cNvSpPr>
                <a:spLocks/>
              </p:cNvSpPr>
              <p:nvPr/>
            </p:nvSpPr>
            <p:spPr bwMode="auto">
              <a:xfrm>
                <a:off x="0" y="0"/>
                <a:ext cx="201" cy="729"/>
              </a:xfrm>
              <a:custGeom>
                <a:avLst/>
                <a:gdLst/>
                <a:ahLst/>
                <a:cxnLst>
                  <a:cxn ang="0">
                    <a:pos x="20100" y="21600"/>
                  </a:cxn>
                  <a:cxn ang="0">
                    <a:pos x="3900" y="15621"/>
                  </a:cxn>
                  <a:cxn ang="0">
                    <a:pos x="1200" y="8926"/>
                  </a:cxn>
                  <a:cxn ang="0">
                    <a:pos x="20100" y="0"/>
                  </a:cxn>
                </a:cxnLst>
                <a:rect l="0" t="0" r="r" b="b"/>
                <a:pathLst>
                  <a:path w="20100" h="21600">
                    <a:moveTo>
                      <a:pt x="20100" y="21600"/>
                    </a:moveTo>
                    <a:cubicBezTo>
                      <a:pt x="13563" y="19663"/>
                      <a:pt x="7026" y="17726"/>
                      <a:pt x="3900" y="15621"/>
                    </a:cubicBezTo>
                    <a:cubicBezTo>
                      <a:pt x="774" y="13516"/>
                      <a:pt x="-1500" y="11537"/>
                      <a:pt x="1200" y="8926"/>
                    </a:cubicBezTo>
                    <a:cubicBezTo>
                      <a:pt x="3900" y="6316"/>
                      <a:pt x="12000" y="3158"/>
                      <a:pt x="20100" y="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84" name="Group 77"/>
            <p:cNvGrpSpPr>
              <a:grpSpLocks/>
            </p:cNvGrpSpPr>
            <p:nvPr/>
          </p:nvGrpSpPr>
          <p:grpSpPr bwMode="auto">
            <a:xfrm rot="10800000">
              <a:off x="7303363" y="1746140"/>
              <a:ext cx="225475" cy="813717"/>
              <a:chOff x="0" y="0"/>
              <a:chExt cx="201" cy="729"/>
            </a:xfrm>
          </p:grpSpPr>
          <p:sp>
            <p:nvSpPr>
              <p:cNvPr id="485" name="Line 78"/>
              <p:cNvSpPr>
                <a:spLocks noChangeShapeType="1"/>
              </p:cNvSpPr>
              <p:nvPr/>
            </p:nvSpPr>
            <p:spPr bwMode="auto">
              <a:xfrm rot="10800000" flipH="1">
                <a:off x="27" y="146"/>
                <a:ext cx="64" cy="108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86" name="Freeform 79"/>
              <p:cNvSpPr>
                <a:spLocks/>
              </p:cNvSpPr>
              <p:nvPr/>
            </p:nvSpPr>
            <p:spPr bwMode="auto">
              <a:xfrm>
                <a:off x="0" y="0"/>
                <a:ext cx="201" cy="729"/>
              </a:xfrm>
              <a:custGeom>
                <a:avLst/>
                <a:gdLst/>
                <a:ahLst/>
                <a:cxnLst>
                  <a:cxn ang="0">
                    <a:pos x="20100" y="21600"/>
                  </a:cxn>
                  <a:cxn ang="0">
                    <a:pos x="3900" y="15621"/>
                  </a:cxn>
                  <a:cxn ang="0">
                    <a:pos x="1200" y="8926"/>
                  </a:cxn>
                  <a:cxn ang="0">
                    <a:pos x="20100" y="0"/>
                  </a:cxn>
                </a:cxnLst>
                <a:rect l="0" t="0" r="r" b="b"/>
                <a:pathLst>
                  <a:path w="20100" h="21600">
                    <a:moveTo>
                      <a:pt x="20100" y="21600"/>
                    </a:moveTo>
                    <a:cubicBezTo>
                      <a:pt x="13563" y="19663"/>
                      <a:pt x="7026" y="17726"/>
                      <a:pt x="3900" y="15621"/>
                    </a:cubicBezTo>
                    <a:cubicBezTo>
                      <a:pt x="774" y="13516"/>
                      <a:pt x="-1500" y="11537"/>
                      <a:pt x="1200" y="8926"/>
                    </a:cubicBezTo>
                    <a:cubicBezTo>
                      <a:pt x="3900" y="6316"/>
                      <a:pt x="12000" y="3158"/>
                      <a:pt x="20100" y="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87" name="Group 80"/>
            <p:cNvGrpSpPr>
              <a:grpSpLocks/>
            </p:cNvGrpSpPr>
            <p:nvPr/>
          </p:nvGrpSpPr>
          <p:grpSpPr bwMode="auto">
            <a:xfrm>
              <a:off x="7292200" y="2567679"/>
              <a:ext cx="1213322" cy="862831"/>
              <a:chOff x="0" y="0"/>
              <a:chExt cx="1086" cy="772"/>
            </a:xfrm>
          </p:grpSpPr>
          <p:sp>
            <p:nvSpPr>
              <p:cNvPr id="488" name="Line 81"/>
              <p:cNvSpPr>
                <a:spLocks noChangeShapeType="1"/>
              </p:cNvSpPr>
              <p:nvPr/>
            </p:nvSpPr>
            <p:spPr bwMode="auto">
              <a:xfrm flipH="1">
                <a:off x="358" y="649"/>
                <a:ext cx="119" cy="40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89" name="Freeform 82"/>
              <p:cNvSpPr>
                <a:spLocks/>
              </p:cNvSpPr>
              <p:nvPr/>
            </p:nvSpPr>
            <p:spPr bwMode="auto">
              <a:xfrm>
                <a:off x="0" y="0"/>
                <a:ext cx="1086" cy="772"/>
              </a:xfrm>
              <a:custGeom>
                <a:avLst/>
                <a:gdLst/>
                <a:ahLst/>
                <a:cxnLst>
                  <a:cxn ang="0">
                    <a:pos x="21289" y="0"/>
                  </a:cxn>
                  <a:cxn ang="0">
                    <a:pos x="21600" y="557"/>
                  </a:cxn>
                  <a:cxn ang="0">
                    <a:pos x="13712" y="15116"/>
                  </a:cxn>
                  <a:cxn ang="0">
                    <a:pos x="0" y="21600"/>
                  </a:cxn>
                </a:cxnLst>
                <a:rect l="0" t="0" r="r" b="b"/>
                <a:pathLst>
                  <a:path w="21600" h="21600">
                    <a:moveTo>
                      <a:pt x="21289" y="0"/>
                    </a:moveTo>
                    <a:lnTo>
                      <a:pt x="21600" y="557"/>
                    </a:lnTo>
                    <a:cubicBezTo>
                      <a:pt x="20328" y="3063"/>
                      <a:pt x="17303" y="11615"/>
                      <a:pt x="13712" y="15116"/>
                    </a:cubicBezTo>
                    <a:cubicBezTo>
                      <a:pt x="10121" y="18617"/>
                      <a:pt x="5061" y="20088"/>
                      <a:pt x="0" y="2160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90" name="Group 83"/>
            <p:cNvGrpSpPr>
              <a:grpSpLocks/>
            </p:cNvGrpSpPr>
            <p:nvPr/>
          </p:nvGrpSpPr>
          <p:grpSpPr bwMode="auto">
            <a:xfrm>
              <a:off x="7325686" y="1750604"/>
              <a:ext cx="1213322" cy="861715"/>
              <a:chOff x="0" y="0"/>
              <a:chExt cx="1086" cy="772"/>
            </a:xfrm>
          </p:grpSpPr>
          <p:sp>
            <p:nvSpPr>
              <p:cNvPr id="491" name="Line 84"/>
              <p:cNvSpPr>
                <a:spLocks noChangeShapeType="1"/>
              </p:cNvSpPr>
              <p:nvPr/>
            </p:nvSpPr>
            <p:spPr bwMode="auto">
              <a:xfrm>
                <a:off x="783" y="311"/>
                <a:ext cx="79" cy="97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92" name="Freeform 85"/>
              <p:cNvSpPr>
                <a:spLocks/>
              </p:cNvSpPr>
              <p:nvPr/>
            </p:nvSpPr>
            <p:spPr bwMode="auto">
              <a:xfrm rot="10800000" flipH="1">
                <a:off x="0" y="0"/>
                <a:ext cx="1086" cy="772"/>
              </a:xfrm>
              <a:custGeom>
                <a:avLst/>
                <a:gdLst/>
                <a:ahLst/>
                <a:cxnLst>
                  <a:cxn ang="0">
                    <a:pos x="21289" y="0"/>
                  </a:cxn>
                  <a:cxn ang="0">
                    <a:pos x="21600" y="557"/>
                  </a:cxn>
                  <a:cxn ang="0">
                    <a:pos x="13712" y="15116"/>
                  </a:cxn>
                  <a:cxn ang="0">
                    <a:pos x="0" y="21600"/>
                  </a:cxn>
                </a:cxnLst>
                <a:rect l="0" t="0" r="r" b="b"/>
                <a:pathLst>
                  <a:path w="21600" h="21600">
                    <a:moveTo>
                      <a:pt x="21289" y="0"/>
                    </a:moveTo>
                    <a:lnTo>
                      <a:pt x="21600" y="557"/>
                    </a:lnTo>
                    <a:cubicBezTo>
                      <a:pt x="20328" y="3063"/>
                      <a:pt x="17303" y="11615"/>
                      <a:pt x="13712" y="15116"/>
                    </a:cubicBezTo>
                    <a:cubicBezTo>
                      <a:pt x="10121" y="18617"/>
                      <a:pt x="5061" y="20088"/>
                      <a:pt x="0" y="2160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493" name="Rectangle 86"/>
            <p:cNvSpPr>
              <a:spLocks/>
            </p:cNvSpPr>
            <p:nvPr/>
          </p:nvSpPr>
          <p:spPr bwMode="auto">
            <a:xfrm>
              <a:off x="8611961" y="2430569"/>
              <a:ext cx="155132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5</a:t>
              </a:r>
            </a:p>
          </p:txBody>
        </p:sp>
        <p:sp>
          <p:nvSpPr>
            <p:cNvPr id="494" name="Oval 87"/>
            <p:cNvSpPr>
              <a:spLocks/>
            </p:cNvSpPr>
            <p:nvPr/>
          </p:nvSpPr>
          <p:spPr bwMode="auto">
            <a:xfrm>
              <a:off x="5982893" y="2483963"/>
              <a:ext cx="187523" cy="187523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66FF33"/>
                </a:gs>
              </a:gsLst>
              <a:lin ang="5400000" scaled="1"/>
            </a:gradFill>
            <a:ln w="12700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95" name="Oval 88"/>
            <p:cNvSpPr>
              <a:spLocks/>
            </p:cNvSpPr>
            <p:nvPr/>
          </p:nvSpPr>
          <p:spPr bwMode="auto">
            <a:xfrm>
              <a:off x="5982893" y="3323354"/>
              <a:ext cx="187523" cy="187523"/>
            </a:xfrm>
            <a:prstGeom prst="ellipse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FF0000"/>
                </a:gs>
              </a:gsLst>
              <a:lin ang="5400000" scaled="1"/>
            </a:gra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96" name="Oval 89"/>
            <p:cNvSpPr>
              <a:spLocks/>
            </p:cNvSpPr>
            <p:nvPr/>
          </p:nvSpPr>
          <p:spPr bwMode="auto">
            <a:xfrm>
              <a:off x="7201795" y="1644572"/>
              <a:ext cx="187523" cy="187523"/>
            </a:xfrm>
            <a:prstGeom prst="ellipse">
              <a:avLst/>
            </a:prstGeom>
            <a:solidFill>
              <a:srgbClr val="00FF00"/>
            </a:solidFill>
            <a:ln w="12700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97" name="Oval 91"/>
            <p:cNvSpPr>
              <a:spLocks/>
            </p:cNvSpPr>
            <p:nvPr/>
          </p:nvSpPr>
          <p:spPr bwMode="auto">
            <a:xfrm>
              <a:off x="7201795" y="3323354"/>
              <a:ext cx="187523" cy="187523"/>
            </a:xfrm>
            <a:prstGeom prst="ellipse">
              <a:avLst/>
            </a:prstGeom>
            <a:solidFill>
              <a:srgbClr val="0000FF"/>
            </a:solidFill>
            <a:ln w="12700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869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x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9" y="460375"/>
            <a:ext cx="8935406" cy="624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03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9144000" cy="129480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</p:pic>
      <p:sp>
        <p:nvSpPr>
          <p:cNvPr id="6" name="Rectangle 10"/>
          <p:cNvSpPr txBox="1">
            <a:spLocks noChangeArrowheads="1"/>
          </p:cNvSpPr>
          <p:nvPr/>
        </p:nvSpPr>
        <p:spPr bwMode="auto">
          <a:xfrm>
            <a:off x="85250" y="-38285"/>
            <a:ext cx="8788400" cy="64706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228600" tIns="228600" rIns="228600" bIns="228600" numCol="1" anchor="t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06405C"/>
                </a:solidFill>
                <a:latin typeface="Arial" charset="0"/>
                <a:ea typeface="ＭＳ Ｐゴシック" pitchFamily="48" charset="-128"/>
              </a:defRPr>
            </a:lvl9pPr>
          </a:lstStyle>
          <a:p>
            <a:pPr algn="l" eaLnBrk="0" hangingPunct="0">
              <a:buFontTx/>
              <a:buNone/>
            </a:pPr>
            <a:r>
              <a:rPr lang="en-US" sz="2800" b="0" dirty="0" smtClean="0">
                <a:solidFill>
                  <a:srgbClr val="FFFF00"/>
                </a:solidFill>
              </a:rPr>
              <a:t>Algebraic structures in GraphBLAS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952" y="1264384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1485" y="1245213"/>
            <a:ext cx="8450302" cy="5124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 smtClean="0"/>
              <a:t>Functions: </a:t>
            </a:r>
            <a:r>
              <a:rPr lang="en-US" sz="2400" dirty="0"/>
              <a:t>F = ⟨D1, D2, D3, ⊕⟩ is defined by three domains D1, D2, D3, and an </a:t>
            </a:r>
            <a:r>
              <a:rPr lang="en-US" sz="2400" dirty="0" smtClean="0"/>
              <a:t>operation </a:t>
            </a:r>
            <a:r>
              <a:rPr lang="en-US" sz="2400" dirty="0"/>
              <a:t>⊕ : D1 × D2 → D3 </a:t>
            </a:r>
            <a:endParaRPr lang="en-US" sz="2400" dirty="0" smtClean="0"/>
          </a:p>
          <a:p>
            <a:pPr>
              <a:spcAft>
                <a:spcPts val="600"/>
              </a:spcAft>
            </a:pPr>
            <a:r>
              <a:rPr lang="en-US" sz="2400" b="1" dirty="0" err="1" smtClean="0"/>
              <a:t>Monoids</a:t>
            </a:r>
            <a:r>
              <a:rPr lang="en-US" sz="2400" b="1" dirty="0"/>
              <a:t>: </a:t>
            </a:r>
            <a:r>
              <a:rPr lang="en-US" sz="2400" dirty="0"/>
              <a:t>M = ⟨D1 , D2 , D3 , ⊕, 0⟩ is defined by </a:t>
            </a:r>
            <a:r>
              <a:rPr lang="en-US" sz="2400" dirty="0" smtClean="0"/>
              <a:t>three </a:t>
            </a:r>
            <a:r>
              <a:rPr lang="en-US" sz="2400" dirty="0"/>
              <a:t>domains D1, D2, D3, an operation ⊕ : D1 × D2 → D3, and an element 0 ∈ D3 </a:t>
            </a:r>
          </a:p>
          <a:p>
            <a:pPr>
              <a:spcAft>
                <a:spcPts val="600"/>
              </a:spcAft>
            </a:pPr>
            <a:r>
              <a:rPr lang="en-US" sz="2400" b="1" dirty="0" smtClean="0"/>
              <a:t>Semirings: </a:t>
            </a:r>
            <a:r>
              <a:rPr lang="en-US" sz="2400" dirty="0"/>
              <a:t>S = ⟨D1, D2, D3, ⊕, ⊗, 0[, 1]⟩ is defined </a:t>
            </a:r>
            <a:r>
              <a:rPr lang="en-US" sz="2400" dirty="0" smtClean="0"/>
              <a:t>by </a:t>
            </a:r>
            <a:r>
              <a:rPr lang="en-US" sz="2400" dirty="0"/>
              <a:t>three domains D1, D2 and D3, an additive operation ⊕ : D3 × D3 → D3, a multiplicative </a:t>
            </a:r>
            <a:r>
              <a:rPr lang="en-US" sz="2400" dirty="0" smtClean="0"/>
              <a:t>operation ⊗ : D1</a:t>
            </a:r>
            <a:r>
              <a:rPr lang="en-US" sz="2400" dirty="0"/>
              <a:t>×D2 →D3</a:t>
            </a:r>
            <a:r>
              <a:rPr lang="en-US" sz="2400" dirty="0" smtClean="0"/>
              <a:t>, an element 0</a:t>
            </a:r>
            <a:r>
              <a:rPr lang="en-US" sz="2400" dirty="0"/>
              <a:t>∈D3 </a:t>
            </a:r>
            <a:r>
              <a:rPr lang="en-US" sz="2400" dirty="0" smtClean="0"/>
              <a:t>and an optional element 1</a:t>
            </a:r>
            <a:r>
              <a:rPr lang="en-US" sz="2400" dirty="0"/>
              <a:t>∈D3 </a:t>
            </a:r>
          </a:p>
          <a:p>
            <a:endParaRPr lang="en-US" sz="2400" b="1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the special case of D1 =D2 =D3, 1 defined, and 0 working as the ⊗ annihilator (i.e., 0 ⊗ x = x ⊗ 0 = 0,∀x ∈ D3), a </a:t>
            </a:r>
            <a:r>
              <a:rPr lang="en-US" sz="2400" dirty="0" err="1"/>
              <a:t>GraphBLAS</a:t>
            </a:r>
            <a:r>
              <a:rPr lang="en-US" sz="2400" dirty="0"/>
              <a:t> </a:t>
            </a:r>
            <a:r>
              <a:rPr lang="en-US" sz="2400" dirty="0" smtClean="0"/>
              <a:t>semiring </a:t>
            </a:r>
            <a:r>
              <a:rPr lang="en-US" sz="2400" b="1" i="1" dirty="0" smtClean="0"/>
              <a:t>reduces </a:t>
            </a:r>
            <a:r>
              <a:rPr lang="en-US" sz="2400" b="1" i="1" dirty="0"/>
              <a:t>to the conventional semiring algebraic structure </a:t>
            </a:r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25294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4457</Words>
  <Application>Microsoft Macintosh PowerPoint</Application>
  <PresentationFormat>On-screen Show (4:3)</PresentationFormat>
  <Paragraphs>579</Paragraphs>
  <Slides>27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Betweenness Centrality: Data Structures</vt:lpstr>
      <vt:lpstr>PowerPoint Presentation</vt:lpstr>
      <vt:lpstr>Betweenness Centrality: Get Neighbors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Betweenness Centrality: Roll back &amp; Tally</vt:lpstr>
      <vt:lpstr>Betweenness Centrality: Roll back &amp; Tally</vt:lpstr>
      <vt:lpstr>Betweenness Centrality: Roll back &amp; Tally</vt:lpstr>
      <vt:lpstr>Betweenness Centrality: Roll back &amp; Tally</vt:lpstr>
      <vt:lpstr>Betweenness Centrality: Roll back &amp; Tally</vt:lpstr>
      <vt:lpstr>Betweenness Centrality: Roll back &amp; Tally</vt:lpstr>
      <vt:lpstr>Betweenness Centrality: Roll back &amp; Tally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Berkeley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Aydin Buluc</dc:creator>
  <cp:lastModifiedBy>Aydin Buluc</cp:lastModifiedBy>
  <cp:revision>33</cp:revision>
  <dcterms:created xsi:type="dcterms:W3CDTF">2017-01-20T06:42:48Z</dcterms:created>
  <dcterms:modified xsi:type="dcterms:W3CDTF">2017-03-09T20:05:47Z</dcterms:modified>
</cp:coreProperties>
</file>