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832-F7CB-4284-8244-B5087ECB2A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6B01-304E-4B55-984C-2B6BAB9A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5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832-F7CB-4284-8244-B5087ECB2A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6B01-304E-4B55-984C-2B6BAB9A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832-F7CB-4284-8244-B5087ECB2A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6B01-304E-4B55-984C-2B6BAB9A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9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189" y="0"/>
            <a:ext cx="5757811" cy="638338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3" y="-17418"/>
            <a:ext cx="8078872" cy="6400800"/>
          </a:xfrm>
          <a:prstGeom prst="rect">
            <a:avLst/>
          </a:prstGeom>
          <a:solidFill>
            <a:srgbClr val="00569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 dirty="0">
              <a:solidFill>
                <a:prstClr val="black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2818" y="266700"/>
            <a:ext cx="6385983" cy="36576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818" y="4076700"/>
            <a:ext cx="6385983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000" y="5493288"/>
            <a:ext cx="638598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 Institute</a:t>
            </a:r>
          </a:p>
          <a:p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Carnegie Mellon University</a:t>
            </a:r>
          </a:p>
          <a:p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Pittsburgh, PA  15213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340094"/>
            <a:ext cx="12192000" cy="517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76" y="6428712"/>
            <a:ext cx="5105400" cy="345048"/>
          </a:xfrm>
          <a:prstGeom prst="rect">
            <a:avLst/>
          </a:prstGeom>
        </p:spPr>
      </p:pic>
      <p:sp>
        <p:nvSpPr>
          <p:cNvPr id="16" name="Rectangle 73"/>
          <p:cNvSpPr>
            <a:spLocks noChangeArrowheads="1"/>
          </p:cNvSpPr>
          <p:nvPr userDrawn="1"/>
        </p:nvSpPr>
        <p:spPr bwMode="white">
          <a:xfrm>
            <a:off x="5824330" y="6411779"/>
            <a:ext cx="271732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45714" bIns="0" anchor="t" anchorCtr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7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GraphBLAS: A Programming Specification for Graph Analysis</a:t>
            </a:r>
          </a:p>
          <a:p>
            <a:pPr eaLnBrk="0" hangingPunct="0">
              <a:spcBef>
                <a:spcPct val="0"/>
              </a:spcBef>
            </a:pPr>
            <a:r>
              <a:rPr lang="en-US" sz="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Carnegie Mellon University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620579" y="6411779"/>
            <a:ext cx="22723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latin typeface="Arial"/>
                <a:cs typeface="Arial"/>
              </a:rPr>
              <a:t>[DISTRIBUTION STATEMENT A] This material has been approved for public release and unlimited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9033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earch_Review_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r="13614"/>
          <a:stretch/>
        </p:blipFill>
        <p:spPr>
          <a:xfrm>
            <a:off x="-3" y="0"/>
            <a:ext cx="12192003" cy="6353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2818" y="266700"/>
            <a:ext cx="6385983" cy="36576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818" y="4076700"/>
            <a:ext cx="6385983" cy="20193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40094"/>
            <a:ext cx="12192000" cy="5270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76" y="6428712"/>
            <a:ext cx="5105400" cy="3450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620579" y="6411779"/>
            <a:ext cx="22723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latin typeface="Arial"/>
                <a:cs typeface="Arial"/>
              </a:rPr>
              <a:t>[DISTRIBUTION STATEMENT A] This material has been approved for public release and unlimited distribution.</a:t>
            </a:r>
          </a:p>
        </p:txBody>
      </p:sp>
      <p:sp>
        <p:nvSpPr>
          <p:cNvPr id="9" name="Rectangle 73"/>
          <p:cNvSpPr>
            <a:spLocks noChangeArrowheads="1"/>
          </p:cNvSpPr>
          <p:nvPr userDrawn="1"/>
        </p:nvSpPr>
        <p:spPr bwMode="white">
          <a:xfrm>
            <a:off x="5824330" y="6411779"/>
            <a:ext cx="271732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45714" bIns="0" anchor="t" anchorCtr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7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GraphBLAS: A Programming Specification for Graph Analysis</a:t>
            </a:r>
          </a:p>
          <a:p>
            <a:pPr eaLnBrk="0" hangingPunct="0">
              <a:spcBef>
                <a:spcPct val="0"/>
              </a:spcBef>
            </a:pPr>
            <a:r>
              <a:rPr lang="en-US" sz="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Carnegie Mellon University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98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11" y="1081758"/>
            <a:ext cx="11093380" cy="50142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4867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912" y="1076898"/>
            <a:ext cx="3578888" cy="50191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318001" y="1076898"/>
            <a:ext cx="3555999" cy="50191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8077200" y="1076898"/>
            <a:ext cx="3556000" cy="50191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002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99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832-F7CB-4284-8244-B5087ECB2A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6B01-304E-4B55-984C-2B6BAB9A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832-F7CB-4284-8244-B5087ECB2A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6B01-304E-4B55-984C-2B6BAB9A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832-F7CB-4284-8244-B5087ECB2A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6B01-304E-4B55-984C-2B6BAB9A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832-F7CB-4284-8244-B5087ECB2A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6B01-304E-4B55-984C-2B6BAB9A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832-F7CB-4284-8244-B5087ECB2A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6B01-304E-4B55-984C-2B6BAB9A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7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832-F7CB-4284-8244-B5087ECB2A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6B01-304E-4B55-984C-2B6BAB9A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832-F7CB-4284-8244-B5087ECB2A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6B01-304E-4B55-984C-2B6BAB9A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9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832-F7CB-4284-8244-B5087ECB2A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6B01-304E-4B55-984C-2B6BAB9A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8832-F7CB-4284-8244-B5087ECB2A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6B01-304E-4B55-984C-2B6BAB9A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5" y="6342541"/>
            <a:ext cx="12192000" cy="517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5912" y="228988"/>
            <a:ext cx="10132088" cy="7916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11" y="1081758"/>
            <a:ext cx="11093380" cy="49811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0943491" y="6403977"/>
            <a:ext cx="685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2F7E23-1C34-42C1-89D5-26D10EBDB3B3}" type="slidenum">
              <a:rPr lang="en-US" sz="1400" smtClean="0">
                <a:solidFill>
                  <a:prstClr val="black"/>
                </a:solidFill>
              </a:rPr>
              <a:pPr/>
              <a:t>‹#›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08" y="6431375"/>
            <a:ext cx="5102352" cy="344842"/>
          </a:xfrm>
          <a:prstGeom prst="rect">
            <a:avLst/>
          </a:prstGeom>
        </p:spPr>
      </p:pic>
      <p:sp>
        <p:nvSpPr>
          <p:cNvPr id="7" name="Rectangle 73"/>
          <p:cNvSpPr>
            <a:spLocks noChangeArrowheads="1"/>
          </p:cNvSpPr>
          <p:nvPr/>
        </p:nvSpPr>
        <p:spPr bwMode="white">
          <a:xfrm>
            <a:off x="6096000" y="6411779"/>
            <a:ext cx="24456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45714" bIns="0" anchor="t" anchorCtr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GraphBLAS: A Programming Specification for Graph Analysis</a:t>
            </a:r>
            <a:br>
              <a:rPr lang="en-US" sz="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26, 2016</a:t>
            </a:r>
          </a:p>
          <a:p>
            <a:pPr eaLnBrk="0" hangingPunct="0">
              <a:spcBef>
                <a:spcPct val="0"/>
              </a:spcBef>
            </a:pPr>
            <a:r>
              <a:rPr lang="en-US" sz="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Carnegie Mellon University</a:t>
            </a:r>
            <a:endParaRPr lang="en-US" sz="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0579" y="6411779"/>
            <a:ext cx="22723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  <a:latin typeface="Arial"/>
                <a:cs typeface="Arial"/>
              </a:rPr>
              <a:t>[DISTRIBUTION STATEMENT A] This material has been approved for public release and unlimited distribution.</a:t>
            </a:r>
          </a:p>
        </p:txBody>
      </p:sp>
      <p:pic>
        <p:nvPicPr>
          <p:cNvPr id="10" name="Picture 9" descr="Square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1920" y="0"/>
            <a:ext cx="640080" cy="640080"/>
          </a:xfrm>
          <a:prstGeom prst="rect">
            <a:avLst/>
          </a:prstGeom>
        </p:spPr>
      </p:pic>
      <p:sp>
        <p:nvSpPr>
          <p:cNvPr id="11" name="Text Placeholder 7"/>
          <p:cNvSpPr txBox="1">
            <a:spLocks/>
          </p:cNvSpPr>
          <p:nvPr/>
        </p:nvSpPr>
        <p:spPr>
          <a:xfrm>
            <a:off x="535912" y="40192"/>
            <a:ext cx="5458488" cy="146304"/>
          </a:xfrm>
          <a:prstGeom prst="rect">
            <a:avLst/>
          </a:prstGeom>
        </p:spPr>
        <p:txBody>
          <a:bodyPr lIns="0" tIns="0" rIns="0" bIns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1762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olidFill>
                  <a:prstClr val="black"/>
                </a:solidFill>
              </a:rPr>
              <a:t>SEI Research Review 2016</a:t>
            </a:r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8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69863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indent="-1714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-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176213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22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68">
          <p15:clr>
            <a:srgbClr val="A4A3A4"/>
          </p15:clr>
        </p15:guide>
        <p15:guide id="4294967295" pos="320">
          <p15:clr>
            <a:srgbClr val="A4A3A4"/>
          </p15:clr>
        </p15:guide>
        <p15:guide id="4294967295" pos="800">
          <p15:clr>
            <a:srgbClr val="A4A3A4"/>
          </p15:clr>
        </p15:guide>
        <p15:guide id="4294967295" pos="928">
          <p15:clr>
            <a:srgbClr val="A4A3A4"/>
          </p15:clr>
        </p15:guide>
        <p15:guide id="4294967295" pos="1408">
          <p15:clr>
            <a:srgbClr val="A4A3A4"/>
          </p15:clr>
        </p15:guide>
        <p15:guide id="4294967295" pos="1536">
          <p15:clr>
            <a:srgbClr val="A4A3A4"/>
          </p15:clr>
        </p15:guide>
        <p15:guide id="4294967295" pos="1984">
          <p15:clr>
            <a:srgbClr val="A4A3A4"/>
          </p15:clr>
        </p15:guide>
        <p15:guide id="4294967295" pos="2112">
          <p15:clr>
            <a:srgbClr val="A4A3A4"/>
          </p15:clr>
        </p15:guide>
        <p15:guide id="4294967295" pos="2592">
          <p15:clr>
            <a:srgbClr val="A4A3A4"/>
          </p15:clr>
        </p15:guide>
        <p15:guide id="4294967295" pos="2720">
          <p15:clr>
            <a:srgbClr val="A4A3A4"/>
          </p15:clr>
        </p15:guide>
        <p15:guide id="4294967295" pos="3168">
          <p15:clr>
            <a:srgbClr val="A4A3A4"/>
          </p15:clr>
        </p15:guide>
        <p15:guide id="4294967295" pos="3296">
          <p15:clr>
            <a:srgbClr val="A4A3A4"/>
          </p15:clr>
        </p15:guide>
        <p15:guide id="4294967295" pos="3776">
          <p15:clr>
            <a:srgbClr val="A4A3A4"/>
          </p15:clr>
        </p15:guide>
        <p15:guide id="4294967295" pos="3904">
          <p15:clr>
            <a:srgbClr val="A4A3A4"/>
          </p15:clr>
        </p15:guide>
        <p15:guide id="4294967295" pos="4352">
          <p15:clr>
            <a:srgbClr val="A4A3A4"/>
          </p15:clr>
        </p15:guide>
        <p15:guide id="4294967295" pos="4480">
          <p15:clr>
            <a:srgbClr val="A4A3A4"/>
          </p15:clr>
        </p15:guide>
        <p15:guide id="4294967295" pos="4960">
          <p15:clr>
            <a:srgbClr val="A4A3A4"/>
          </p15:clr>
        </p15:guide>
        <p15:guide id="4294967295" pos="5088">
          <p15:clr>
            <a:srgbClr val="A4A3A4"/>
          </p15:clr>
        </p15:guide>
        <p15:guide id="4294967295" pos="5568">
          <p15:clr>
            <a:srgbClr val="A4A3A4"/>
          </p15:clr>
        </p15:guide>
        <p15:guide id="4294967295" pos="5696">
          <p15:clr>
            <a:srgbClr val="A4A3A4"/>
          </p15:clr>
        </p15:guide>
        <p15:guide id="4294967295" pos="6144">
          <p15:clr>
            <a:srgbClr val="A4A3A4"/>
          </p15:clr>
        </p15:guide>
        <p15:guide id="4294967295" pos="6272">
          <p15:clr>
            <a:srgbClr val="A4A3A4"/>
          </p15:clr>
        </p15:guide>
        <p15:guide id="4294967295" pos="6720">
          <p15:clr>
            <a:srgbClr val="A4A3A4"/>
          </p15:clr>
        </p15:guide>
        <p15:guide id="4294967295" pos="6848">
          <p15:clr>
            <a:srgbClr val="A4A3A4"/>
          </p15:clr>
        </p15:guide>
        <p15:guide id="4294967295" pos="7328">
          <p15:clr>
            <a:srgbClr val="A4A3A4"/>
          </p15:clr>
        </p15:guide>
        <p15:guide id="4294967295" orient="horz" pos="600">
          <p15:clr>
            <a:srgbClr val="A4A3A4"/>
          </p15:clr>
        </p15:guide>
        <p15:guide id="4294967295" orient="horz" pos="720">
          <p15:clr>
            <a:srgbClr val="A4A3A4"/>
          </p15:clr>
        </p15:guide>
        <p15:guide id="4294967295" orient="horz" pos="1104">
          <p15:clr>
            <a:srgbClr val="A4A3A4"/>
          </p15:clr>
        </p15:guide>
        <p15:guide id="4294967295" orient="horz" pos="1200">
          <p15:clr>
            <a:srgbClr val="A4A3A4"/>
          </p15:clr>
        </p15:guide>
        <p15:guide id="4294967295" orient="horz" pos="1560">
          <p15:clr>
            <a:srgbClr val="A4A3A4"/>
          </p15:clr>
        </p15:guide>
        <p15:guide id="4294967295" orient="horz" pos="1656">
          <p15:clr>
            <a:srgbClr val="A4A3A4"/>
          </p15:clr>
        </p15:guide>
        <p15:guide id="4294967295" orient="horz" pos="2016">
          <p15:clr>
            <a:srgbClr val="A4A3A4"/>
          </p15:clr>
        </p15:guide>
        <p15:guide id="4294967295" orient="horz" pos="2112">
          <p15:clr>
            <a:srgbClr val="A4A3A4"/>
          </p15:clr>
        </p15:guide>
        <p15:guide id="4294967295" orient="horz" pos="2472">
          <p15:clr>
            <a:srgbClr val="A4A3A4"/>
          </p15:clr>
        </p15:guide>
        <p15:guide id="4294967295" orient="horz" pos="2568">
          <p15:clr>
            <a:srgbClr val="A4A3A4"/>
          </p15:clr>
        </p15:guide>
        <p15:guide id="4294967295" orient="horz" pos="2928">
          <p15:clr>
            <a:srgbClr val="A4A3A4"/>
          </p15:clr>
        </p15:guide>
        <p15:guide id="4294967295" orient="horz" pos="3024">
          <p15:clr>
            <a:srgbClr val="A4A3A4"/>
          </p15:clr>
        </p15:guide>
        <p15:guide id="4294967295" orient="horz" pos="3384">
          <p15:clr>
            <a:srgbClr val="A4A3A4"/>
          </p15:clr>
        </p15:guide>
        <p15:guide id="4294967295" orient="horz" pos="3480">
          <p15:clr>
            <a:srgbClr val="A4A3A4"/>
          </p15:clr>
        </p15:guide>
        <p15:guide id="4294967295" orient="horz" pos="3840">
          <p15:clr>
            <a:srgbClr val="A4A3A4"/>
          </p15:clr>
        </p15:guide>
        <p15:guide id="4294967295" pos="3840">
          <p15:clr>
            <a:srgbClr val="F26B43"/>
          </p15:clr>
        </p15:guide>
        <p15:guide id="429496729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9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GraphBLAS Primitives: The Math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994552"/>
              </p:ext>
            </p:extLst>
          </p:nvPr>
        </p:nvGraphicFramePr>
        <p:xfrm>
          <a:off x="1129975" y="1140921"/>
          <a:ext cx="9730153" cy="3865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916"/>
                <a:gridCol w="2953878"/>
                <a:gridCol w="977153"/>
                <a:gridCol w="3955206"/>
              </a:tblGrid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Mathematical 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mxm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600" b="1" baseline="30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mxv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(vxm)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1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600" b="1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eWiseMult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⊗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eWiseAdd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⊕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(row)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⊕</a:t>
                      </a:r>
                      <a:r>
                        <a:rPr lang="en-US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(:,j)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n-US" sz="1600" b="0" i="1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(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T)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35912" y="5783856"/>
            <a:ext cx="11175018" cy="550844"/>
          </a:xfrm>
          <a:prstGeom prst="rect">
            <a:avLst/>
          </a:prstGeom>
        </p:spPr>
        <p:txBody>
          <a:bodyPr/>
          <a:lstStyle>
            <a:lvl1pPr marL="342900" lvl="0" indent="-342900" algn="l" defTabSz="457200" eaLnBrk="1" latinLnBrk="0" hangingPunct="1">
              <a:spcBef>
                <a:spcPct val="20000"/>
              </a:spcBef>
              <a:buFont typeface="Arial"/>
              <a:buChar char="•"/>
              <a:defRPr sz="2800">
                <a:latin typeface="+mn-lt"/>
                <a:ea typeface="+mn-ea"/>
              </a:defRPr>
            </a:lvl1pPr>
            <a:lvl2pPr marL="742950" lvl="1" indent="-285750" algn="l" defTabSz="457200" eaLnBrk="1" latinLnBrk="0" hangingPunct="1">
              <a:spcBef>
                <a:spcPct val="20000"/>
              </a:spcBef>
              <a:buFont typeface="Arial"/>
              <a:buChar char="–"/>
              <a:defRPr>
                <a:latin typeface="+mn-lt"/>
                <a:ea typeface="+mn-ea"/>
              </a:defRPr>
            </a:lvl2pPr>
            <a:lvl3pPr marL="1143000" lvl="2" indent="-228600" algn="l" defTabSz="457200" eaLnBrk="1" latinLnBrk="0" hangingPunct="1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3pPr>
            <a:lvl4pPr marL="1600200" lvl="3" indent="-228600" algn="l" defTabSz="457200" eaLnBrk="1" latinLnBrk="0" hangingPunct="1">
              <a:spcBef>
                <a:spcPct val="20000"/>
              </a:spcBef>
              <a:buFont typeface="Arial"/>
              <a:buChar char="–"/>
              <a:defRPr sz="1800">
                <a:latin typeface="+mn-lt"/>
                <a:ea typeface="+mn-ea"/>
              </a:defRPr>
            </a:lvl4pPr>
            <a:lvl5pPr marL="2057400" lvl="4" indent="-228600" algn="l" defTabSz="457200" eaLnBrk="1" latinLnBrk="0" hangingPunct="1">
              <a:spcBef>
                <a:spcPct val="20000"/>
              </a:spcBef>
              <a:buFont typeface="Arial"/>
              <a:buChar char="»"/>
              <a:defRPr sz="16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Font typeface="Arial"/>
              <a:buNone/>
            </a:pPr>
            <a:r>
              <a:rPr lang="en-US" sz="1300" dirty="0" smtClean="0">
                <a:solidFill>
                  <a:prstClr val="black"/>
                </a:solidFill>
                <a:latin typeface="Arial"/>
              </a:rPr>
              <a:t>Notation: 	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i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,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j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index arrays,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v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scalar array,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m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1D mask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other bold-lower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vector (column),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M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 – 2D mask,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other bold-caps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matrix,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 </a:t>
            </a:r>
            <a:endParaRPr lang="en-US" sz="1300" dirty="0" smtClean="0">
              <a:solidFill>
                <a:prstClr val="black"/>
              </a:solidFill>
              <a:latin typeface="Arial"/>
            </a:endParaRPr>
          </a:p>
          <a:p>
            <a:pPr marL="0" indent="0" fontAlgn="base">
              <a:spcAft>
                <a:spcPct val="0"/>
              </a:spcAft>
              <a:buFont typeface="Arial"/>
              <a:buNone/>
            </a:pP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		T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transpose,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¬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 - structural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complement,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⊕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monoid/binary function,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⊕.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⊗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semiring,  </a:t>
            </a:r>
            <a:r>
              <a:rPr lang="en-US" sz="1300" b="1" dirty="0" smtClean="0">
                <a:solidFill>
                  <a:srgbClr val="0000FF"/>
                </a:solidFill>
                <a:latin typeface="Arial"/>
              </a:rPr>
              <a:t>blue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optional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parameters, </a:t>
            </a:r>
            <a:r>
              <a:rPr lang="en-US" sz="1300" b="1" dirty="0" smtClean="0">
                <a:solidFill>
                  <a:srgbClr val="FF0000"/>
                </a:solidFill>
                <a:latin typeface="Arial"/>
              </a:rPr>
              <a:t>red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optional modifiers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 rot="16200000">
            <a:off x="9688986" y="3003801"/>
            <a:ext cx="4387973" cy="421610"/>
          </a:xfrm>
        </p:spPr>
        <p:txBody>
          <a:bodyPr>
            <a:normAutofit/>
          </a:bodyPr>
          <a:lstStyle/>
          <a:p>
            <a:r>
              <a:rPr lang="en-US" sz="1100" dirty="0" smtClean="0"/>
              <a:t>S. McMillan, et al., “Design and Implementation of the GraphBLAS Template Library (GBTL),” SIAM Annual Meeting (AN16), July 2016.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71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I_RR_2016_template">
  <a:themeElements>
    <a:clrScheme name="Paul_palette">
      <a:dk1>
        <a:sysClr val="windowText" lastClr="000000"/>
      </a:dk1>
      <a:lt1>
        <a:sysClr val="window" lastClr="FFFFFF"/>
      </a:lt1>
      <a:dk2>
        <a:srgbClr val="005695"/>
      </a:dk2>
      <a:lt2>
        <a:srgbClr val="8D9BA9"/>
      </a:lt2>
      <a:accent1>
        <a:srgbClr val="005694"/>
      </a:accent1>
      <a:accent2>
        <a:srgbClr val="FCAC12"/>
      </a:accent2>
      <a:accent3>
        <a:srgbClr val="43AE38"/>
      </a:accent3>
      <a:accent4>
        <a:srgbClr val="FF6E00"/>
      </a:accent4>
      <a:accent5>
        <a:srgbClr val="6C137D"/>
      </a:accent5>
      <a:accent6>
        <a:srgbClr val="E1041B"/>
      </a:accent6>
      <a:hlink>
        <a:srgbClr val="0A50E1"/>
      </a:hlink>
      <a:folHlink>
        <a:srgbClr val="6EB2E6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I_RR_2016_Presentation_Template.potx [Read-Only]" id="{161CF948-5B3B-49F8-985C-37B7BED5E684}" vid="{5EDD52D7-EABE-495B-B9B1-2251D6732F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269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Symbol</vt:lpstr>
      <vt:lpstr>Office Theme</vt:lpstr>
      <vt:lpstr>SEI_RR_2016_template</vt:lpstr>
      <vt:lpstr>PowerPoint Presentation</vt:lpstr>
      <vt:lpstr>GraphBLAS Primitives: The Math</vt:lpstr>
    </vt:vector>
  </TitlesOfParts>
  <Company>Software Engineering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McMillan</dc:creator>
  <cp:lastModifiedBy>Scott McMillan</cp:lastModifiedBy>
  <cp:revision>2</cp:revision>
  <dcterms:created xsi:type="dcterms:W3CDTF">2017-05-26T19:48:19Z</dcterms:created>
  <dcterms:modified xsi:type="dcterms:W3CDTF">2017-05-26T19:51:59Z</dcterms:modified>
</cp:coreProperties>
</file>