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6" r:id="rId1"/>
    <p:sldMasterId id="2147483701" r:id="rId2"/>
    <p:sldMasterId id="2147483830" r:id="rId3"/>
    <p:sldMasterId id="2147484146" r:id="rId4"/>
    <p:sldMasterId id="2147484184" r:id="rId5"/>
    <p:sldMasterId id="2147484240" r:id="rId6"/>
    <p:sldMasterId id="2147484288" r:id="rId7"/>
    <p:sldMasterId id="2147484324" r:id="rId8"/>
    <p:sldMasterId id="2147484408" r:id="rId9"/>
    <p:sldMasterId id="2147484426" r:id="rId10"/>
  </p:sldMasterIdLst>
  <p:notesMasterIdLst>
    <p:notesMasterId r:id="rId129"/>
  </p:notesMasterIdLst>
  <p:handoutMasterIdLst>
    <p:handoutMasterId r:id="rId130"/>
  </p:handoutMasterIdLst>
  <p:sldIdLst>
    <p:sldId id="1498" r:id="rId11"/>
    <p:sldId id="2763" r:id="rId12"/>
    <p:sldId id="1695" r:id="rId13"/>
    <p:sldId id="1600" r:id="rId14"/>
    <p:sldId id="1551" r:id="rId15"/>
    <p:sldId id="1553" r:id="rId16"/>
    <p:sldId id="2743" r:id="rId17"/>
    <p:sldId id="2744" r:id="rId18"/>
    <p:sldId id="1501" r:id="rId19"/>
    <p:sldId id="1500" r:id="rId20"/>
    <p:sldId id="1555" r:id="rId21"/>
    <p:sldId id="1556" r:id="rId22"/>
    <p:sldId id="2742" r:id="rId23"/>
    <p:sldId id="2745" r:id="rId24"/>
    <p:sldId id="2760" r:id="rId25"/>
    <p:sldId id="1703" r:id="rId26"/>
    <p:sldId id="1554" r:id="rId27"/>
    <p:sldId id="1702" r:id="rId28"/>
    <p:sldId id="1699" r:id="rId29"/>
    <p:sldId id="1607" r:id="rId30"/>
    <p:sldId id="1564" r:id="rId31"/>
    <p:sldId id="1576" r:id="rId32"/>
    <p:sldId id="2761" r:id="rId33"/>
    <p:sldId id="1682" r:id="rId34"/>
    <p:sldId id="1578" r:id="rId35"/>
    <p:sldId id="2746" r:id="rId36"/>
    <p:sldId id="1577" r:id="rId37"/>
    <p:sldId id="1571" r:id="rId38"/>
    <p:sldId id="1667" r:id="rId39"/>
    <p:sldId id="1664" r:id="rId40"/>
    <p:sldId id="1668" r:id="rId41"/>
    <p:sldId id="1580" r:id="rId42"/>
    <p:sldId id="1581" r:id="rId43"/>
    <p:sldId id="1584" r:id="rId44"/>
    <p:sldId id="2762" r:id="rId45"/>
    <p:sldId id="1579" r:id="rId46"/>
    <p:sldId id="1583" r:id="rId47"/>
    <p:sldId id="1608" r:id="rId48"/>
    <p:sldId id="1565" r:id="rId49"/>
    <p:sldId id="1669" r:id="rId50"/>
    <p:sldId id="1598" r:id="rId51"/>
    <p:sldId id="1586" r:id="rId52"/>
    <p:sldId id="1602" r:id="rId53"/>
    <p:sldId id="1603" r:id="rId54"/>
    <p:sldId id="1693" r:id="rId55"/>
    <p:sldId id="1604" r:id="rId56"/>
    <p:sldId id="1591" r:id="rId57"/>
    <p:sldId id="1605" r:id="rId58"/>
    <p:sldId id="1587" r:id="rId59"/>
    <p:sldId id="1636" r:id="rId60"/>
    <p:sldId id="1606" r:id="rId61"/>
    <p:sldId id="1645" r:id="rId62"/>
    <p:sldId id="1613" r:id="rId63"/>
    <p:sldId id="1506" r:id="rId64"/>
    <p:sldId id="1665" r:id="rId65"/>
    <p:sldId id="1507" r:id="rId66"/>
    <p:sldId id="1670" r:id="rId67"/>
    <p:sldId id="1671" r:id="rId68"/>
    <p:sldId id="1672" r:id="rId69"/>
    <p:sldId id="1673" r:id="rId70"/>
    <p:sldId id="1674" r:id="rId71"/>
    <p:sldId id="1634" r:id="rId72"/>
    <p:sldId id="1609" r:id="rId73"/>
    <p:sldId id="1635" r:id="rId74"/>
    <p:sldId id="1675" r:id="rId75"/>
    <p:sldId id="1642" r:id="rId76"/>
    <p:sldId id="1638" r:id="rId77"/>
    <p:sldId id="1644" r:id="rId78"/>
    <p:sldId id="2764" r:id="rId79"/>
    <p:sldId id="1646" r:id="rId80"/>
    <p:sldId id="1654" r:id="rId81"/>
    <p:sldId id="1647" r:id="rId82"/>
    <p:sldId id="1659" r:id="rId83"/>
    <p:sldId id="1639" r:id="rId84"/>
    <p:sldId id="1648" r:id="rId85"/>
    <p:sldId id="1689" r:id="rId86"/>
    <p:sldId id="1656" r:id="rId87"/>
    <p:sldId id="1649" r:id="rId88"/>
    <p:sldId id="1650" r:id="rId89"/>
    <p:sldId id="1657" r:id="rId90"/>
    <p:sldId id="1653" r:id="rId91"/>
    <p:sldId id="1640" r:id="rId92"/>
    <p:sldId id="1658" r:id="rId93"/>
    <p:sldId id="1660" r:id="rId94"/>
    <p:sldId id="2747" r:id="rId95"/>
    <p:sldId id="2749" r:id="rId96"/>
    <p:sldId id="2750" r:id="rId97"/>
    <p:sldId id="2751" r:id="rId98"/>
    <p:sldId id="2752" r:id="rId99"/>
    <p:sldId id="2753" r:id="rId100"/>
    <p:sldId id="2754" r:id="rId101"/>
    <p:sldId id="2759" r:id="rId102"/>
    <p:sldId id="2755" r:id="rId103"/>
    <p:sldId id="2756" r:id="rId104"/>
    <p:sldId id="2757" r:id="rId105"/>
    <p:sldId id="2758" r:id="rId106"/>
    <p:sldId id="1687" r:id="rId107"/>
    <p:sldId id="2748" r:id="rId108"/>
    <p:sldId id="1694" r:id="rId109"/>
    <p:sldId id="1624" r:id="rId110"/>
    <p:sldId id="1683" r:id="rId111"/>
    <p:sldId id="1625" r:id="rId112"/>
    <p:sldId id="1626" r:id="rId113"/>
    <p:sldId id="1627" r:id="rId114"/>
    <p:sldId id="1628" r:id="rId115"/>
    <p:sldId id="1629" r:id="rId116"/>
    <p:sldId id="1630" r:id="rId117"/>
    <p:sldId id="1677" r:id="rId118"/>
    <p:sldId id="1632" r:id="rId119"/>
    <p:sldId id="1690" r:id="rId120"/>
    <p:sldId id="1679" r:id="rId121"/>
    <p:sldId id="1680" r:id="rId122"/>
    <p:sldId id="1666" r:id="rId123"/>
    <p:sldId id="1681" r:id="rId124"/>
    <p:sldId id="1678" r:id="rId125"/>
    <p:sldId id="1582" r:id="rId126"/>
    <p:sldId id="1686" r:id="rId127"/>
    <p:sldId id="1685" r:id="rId12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784" userDrawn="1">
          <p15:clr>
            <a:srgbClr val="A4A3A4"/>
          </p15:clr>
        </p15:guide>
        <p15:guide id="2" pos="283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B"/>
    <a:srgbClr val="008000"/>
    <a:srgbClr val="0000FF"/>
    <a:srgbClr val="FFFBFF"/>
    <a:srgbClr val="FFFFC1"/>
    <a:srgbClr val="FFE5FF"/>
    <a:srgbClr val="CAFEC6"/>
    <a:srgbClr val="FFCCFF"/>
    <a:srgbClr val="FFE8D5"/>
    <a:srgbClr val="DD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944" autoAdjust="0"/>
    <p:restoredTop sz="95595" autoAdjust="0"/>
  </p:normalViewPr>
  <p:slideViewPr>
    <p:cSldViewPr snapToGrid="0" showGuides="1">
      <p:cViewPr varScale="1">
        <p:scale>
          <a:sx n="86" d="100"/>
          <a:sy n="86" d="100"/>
        </p:scale>
        <p:origin x="792" y="96"/>
      </p:cViewPr>
      <p:guideLst>
        <p:guide orient="horz" pos="2784"/>
        <p:guide pos="283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140" d="100"/>
          <a:sy n="140" d="100"/>
        </p:scale>
        <p:origin x="-72" y="37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viewProps" Target="viewProps.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slide" Target="slides/slide103.xml"/><Relationship Id="rId118" Type="http://schemas.openxmlformats.org/officeDocument/2006/relationships/slide" Target="slides/slide108.xml"/><Relationship Id="rId126" Type="http://schemas.openxmlformats.org/officeDocument/2006/relationships/slide" Target="slides/slide116.xml"/><Relationship Id="rId13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129"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handoutMaster" Target="handoutMasters/handoutMaster1.xml"/><Relationship Id="rId13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commentAuthors" Target="commentAuthors.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sz="quarter" idx="1"/>
          </p:nvPr>
        </p:nvSpPr>
        <p:spPr>
          <a:xfrm>
            <a:off x="3970734" y="0"/>
            <a:ext cx="3038145" cy="465743"/>
          </a:xfrm>
          <a:prstGeom prst="rect">
            <a:avLst/>
          </a:prstGeom>
        </p:spPr>
        <p:txBody>
          <a:bodyPr vert="horz" lIns="88139" tIns="44070" rIns="88139" bIns="44070" rtlCol="0"/>
          <a:lstStyle>
            <a:lvl1pPr algn="r">
              <a:defRPr sz="1200"/>
            </a:lvl1pPr>
          </a:lstStyle>
          <a:p>
            <a:fld id="{4AFE46CE-50AB-47D2-9E09-E05D8D618E63}" type="datetimeFigureOut">
              <a:rPr lang="en-US" smtClean="0"/>
              <a:t>10/4/2019</a:t>
            </a:fld>
            <a:endParaRPr lang="en-US"/>
          </a:p>
        </p:txBody>
      </p:sp>
      <p:sp>
        <p:nvSpPr>
          <p:cNvPr id="4" name="Footer Placeholder 3"/>
          <p:cNvSpPr>
            <a:spLocks noGrp="1"/>
          </p:cNvSpPr>
          <p:nvPr>
            <p:ph type="ftr" sz="quarter" idx="2"/>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58"/>
            <a:ext cx="3038145" cy="465742"/>
          </a:xfrm>
          <a:prstGeom prst="rect">
            <a:avLst/>
          </a:prstGeom>
        </p:spPr>
        <p:txBody>
          <a:bodyPr vert="horz" lIns="88139" tIns="44070" rIns="88139" bIns="44070" rtlCol="0" anchor="b"/>
          <a:lstStyle>
            <a:lvl1pPr algn="r">
              <a:defRPr sz="1200"/>
            </a:lvl1pPr>
          </a:lstStyle>
          <a:p>
            <a:fld id="{E5B1275E-BB55-41B0-89B9-E26EFCCB5721}" type="slidenum">
              <a:rPr lang="en-US" smtClean="0"/>
              <a:t>‹#›</a:t>
            </a:fld>
            <a:endParaRPr lang="en-US"/>
          </a:p>
        </p:txBody>
      </p:sp>
    </p:spTree>
    <p:extLst>
      <p:ext uri="{BB962C8B-B14F-4D97-AF65-F5344CB8AC3E}">
        <p14:creationId xmlns:p14="http://schemas.microsoft.com/office/powerpoint/2010/main" val="1782055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1"/>
            <a:ext cx="3037840" cy="464820"/>
          </a:xfrm>
          <a:prstGeom prst="rect">
            <a:avLst/>
          </a:prstGeom>
          <a:noFill/>
          <a:ln w="9525">
            <a:noFill/>
            <a:miter lim="800000"/>
            <a:headEnd/>
            <a:tailEnd/>
          </a:ln>
          <a:effectLst/>
        </p:spPr>
        <p:txBody>
          <a:bodyPr vert="horz" wrap="square" lIns="93167" tIns="46583" rIns="93167" bIns="46583"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39939" name="Rectangle 3"/>
          <p:cNvSpPr>
            <a:spLocks noGrp="1" noChangeArrowheads="1"/>
          </p:cNvSpPr>
          <p:nvPr>
            <p:ph type="dt" idx="1"/>
          </p:nvPr>
        </p:nvSpPr>
        <p:spPr bwMode="auto">
          <a:xfrm>
            <a:off x="3970939" y="1"/>
            <a:ext cx="3037840" cy="464820"/>
          </a:xfrm>
          <a:prstGeom prst="rect">
            <a:avLst/>
          </a:prstGeom>
          <a:noFill/>
          <a:ln w="9525">
            <a:noFill/>
            <a:miter lim="800000"/>
            <a:headEnd/>
            <a:tailEnd/>
          </a:ln>
          <a:effectLst/>
        </p:spPr>
        <p:txBody>
          <a:bodyPr vert="horz" wrap="square" lIns="93167" tIns="46583" rIns="93167" bIns="46583"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1040" y="4415791"/>
            <a:ext cx="5608320" cy="4183380"/>
          </a:xfrm>
          <a:prstGeom prst="rect">
            <a:avLst/>
          </a:prstGeom>
          <a:noFill/>
          <a:ln w="9525">
            <a:noFill/>
            <a:miter lim="800000"/>
            <a:headEnd/>
            <a:tailEnd/>
          </a:ln>
          <a:effectLst/>
        </p:spPr>
        <p:txBody>
          <a:bodyPr vert="horz" wrap="square" lIns="93167" tIns="46583" rIns="93167" bIns="465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67" tIns="46583" rIns="93167" bIns="46583"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39943" name="Rectangle 7"/>
          <p:cNvSpPr>
            <a:spLocks noGrp="1" noChangeArrowheads="1"/>
          </p:cNvSpPr>
          <p:nvPr>
            <p:ph type="sldNum" sz="quarter" idx="5"/>
          </p:nvPr>
        </p:nvSpPr>
        <p:spPr bwMode="auto">
          <a:xfrm>
            <a:off x="3970939" y="8829967"/>
            <a:ext cx="3037840" cy="464820"/>
          </a:xfrm>
          <a:prstGeom prst="rect">
            <a:avLst/>
          </a:prstGeom>
          <a:noFill/>
          <a:ln w="9525">
            <a:noFill/>
            <a:miter lim="800000"/>
            <a:headEnd/>
            <a:tailEnd/>
          </a:ln>
          <a:effectLst/>
        </p:spPr>
        <p:txBody>
          <a:bodyPr vert="horz" wrap="square" lIns="93167" tIns="46583" rIns="93167" bIns="46583" numCol="1" anchor="b" anchorCtr="0" compatLnSpc="1">
            <a:prstTxWarp prst="textNoShape">
              <a:avLst/>
            </a:prstTxWarp>
          </a:bodyPr>
          <a:lstStyle>
            <a:lvl1pPr algn="r">
              <a:defRPr sz="1200">
                <a:latin typeface="Arial" charset="0"/>
                <a:cs typeface="Arial" charset="0"/>
              </a:defRPr>
            </a:lvl1pPr>
          </a:lstStyle>
          <a:p>
            <a:pPr>
              <a:defRPr/>
            </a:pPr>
            <a:fld id="{3BF2AF2D-A2BD-466E-9695-73900C6E2041}" type="slidenum">
              <a:rPr lang="en-US"/>
              <a:pPr>
                <a:defRPr/>
              </a:pPr>
              <a:t>‹#›</a:t>
            </a:fld>
            <a:endParaRPr lang="en-US"/>
          </a:p>
        </p:txBody>
      </p:sp>
    </p:spTree>
    <p:extLst>
      <p:ext uri="{BB962C8B-B14F-4D97-AF65-F5344CB8AC3E}">
        <p14:creationId xmlns:p14="http://schemas.microsoft.com/office/powerpoint/2010/main" val="3966421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02F2D3B-DFB6-427F-86CD-8BB479E38748}" type="slidenum">
              <a:rPr lang="en-US" smtClean="0">
                <a:solidFill>
                  <a:prstClr val="black"/>
                </a:solidFill>
              </a:rPr>
              <a:pPr/>
              <a:t>1</a:t>
            </a:fld>
            <a:endParaRPr lang="en-US">
              <a:solidFill>
                <a:prstClr val="black"/>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584558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22</a:t>
            </a:fld>
            <a:endParaRPr lang="en-US"/>
          </a:p>
        </p:txBody>
      </p:sp>
    </p:spTree>
    <p:extLst>
      <p:ext uri="{BB962C8B-B14F-4D97-AF65-F5344CB8AC3E}">
        <p14:creationId xmlns:p14="http://schemas.microsoft.com/office/powerpoint/2010/main" val="143729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AnalyzeGraph.c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23</a:t>
            </a:fld>
            <a:endParaRPr lang="en-US"/>
          </a:p>
        </p:txBody>
      </p:sp>
    </p:spTree>
    <p:extLst>
      <p:ext uri="{BB962C8B-B14F-4D97-AF65-F5344CB8AC3E}">
        <p14:creationId xmlns:p14="http://schemas.microsoft.com/office/powerpoint/2010/main" val="417542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Davis</a:t>
            </a:r>
            <a:r>
              <a:rPr lang="en-US" baseline="0" dirty="0"/>
              <a:t> says: “</a:t>
            </a:r>
            <a:r>
              <a:rPr lang="en-US" kern="0" dirty="0" err="1">
                <a:solidFill>
                  <a:srgbClr val="000000"/>
                </a:solidFill>
              </a:rPr>
              <a:t>SuiteSparse:GraphBLAS</a:t>
            </a:r>
            <a:r>
              <a:rPr lang="en-US" kern="0" dirty="0">
                <a:solidFill>
                  <a:srgbClr val="000000"/>
                </a:solidFill>
              </a:rPr>
              <a:t> uses non-blocking for assign and </a:t>
            </a:r>
            <a:r>
              <a:rPr lang="en-US" kern="0" dirty="0" err="1">
                <a:solidFill>
                  <a:srgbClr val="000000"/>
                </a:solidFill>
              </a:rPr>
              <a:t>setElement</a:t>
            </a:r>
            <a:r>
              <a:rPr lang="en-US" baseline="0" dirty="0"/>
              <a:t>”</a:t>
            </a:r>
          </a:p>
          <a:p>
            <a:r>
              <a:rPr lang="en-US" baseline="0" dirty="0"/>
              <a:t>Scott may disagree with the terminology.</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24</a:t>
            </a:fld>
            <a:endParaRPr lang="en-US"/>
          </a:p>
        </p:txBody>
      </p:sp>
    </p:spTree>
    <p:extLst>
      <p:ext uri="{BB962C8B-B14F-4D97-AF65-F5344CB8AC3E}">
        <p14:creationId xmlns:p14="http://schemas.microsoft.com/office/powerpoint/2010/main" val="17212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took us an hour to reach this tutorial when we taught this content at HPEC’19</a:t>
            </a:r>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26</a:t>
            </a:fld>
            <a:endParaRPr lang="en-US"/>
          </a:p>
        </p:txBody>
      </p:sp>
    </p:spTree>
    <p:extLst>
      <p:ext uri="{BB962C8B-B14F-4D97-AF65-F5344CB8AC3E}">
        <p14:creationId xmlns:p14="http://schemas.microsoft.com/office/powerpoint/2010/main" val="362968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BuildGraph.c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27</a:t>
            </a:fld>
            <a:endParaRPr lang="en-US"/>
          </a:p>
        </p:txBody>
      </p:sp>
    </p:spTree>
    <p:extLst>
      <p:ext uri="{BB962C8B-B14F-4D97-AF65-F5344CB8AC3E}">
        <p14:creationId xmlns:p14="http://schemas.microsoft.com/office/powerpoint/2010/main" val="848969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28</a:t>
            </a:fld>
            <a:endParaRPr lang="en-US"/>
          </a:p>
        </p:txBody>
      </p:sp>
    </p:spTree>
    <p:extLst>
      <p:ext uri="{BB962C8B-B14F-4D97-AF65-F5344CB8AC3E}">
        <p14:creationId xmlns:p14="http://schemas.microsoft.com/office/powerpoint/2010/main" val="31200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BuildAdjMatTuple.c</a:t>
            </a:r>
            <a:endParaRPr lang="en-US" dirty="0"/>
          </a:p>
          <a:p>
            <a:r>
              <a:rPr lang="en-US" dirty="0"/>
              <a:t>Look at dotty for visualizing (from </a:t>
            </a:r>
            <a:r>
              <a:rPr lang="en-US" dirty="0" err="1"/>
              <a:t>graphviz</a:t>
            </a:r>
            <a:r>
              <a:rPr lang="en-US" dirty="0"/>
              <a:t>?)</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30</a:t>
            </a:fld>
            <a:endParaRPr lang="en-US"/>
          </a:p>
        </p:txBody>
      </p:sp>
    </p:spTree>
    <p:extLst>
      <p:ext uri="{BB962C8B-B14F-4D97-AF65-F5344CB8AC3E}">
        <p14:creationId xmlns:p14="http://schemas.microsoft.com/office/powerpoint/2010/main" val="3084477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discuss return codes.</a:t>
            </a:r>
          </a:p>
          <a:p>
            <a:r>
              <a:rPr lang="en-US" dirty="0"/>
              <a:t>Tim Davis comment: </a:t>
            </a:r>
            <a:r>
              <a:rPr lang="en-US" dirty="0" err="1"/>
              <a:t>setElement</a:t>
            </a:r>
            <a:r>
              <a:rPr lang="en-US" dirty="0"/>
              <a:t> almost as fast as build because of lazy evaluation exploit</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31</a:t>
            </a:fld>
            <a:endParaRPr lang="en-US"/>
          </a:p>
        </p:txBody>
      </p:sp>
    </p:spTree>
    <p:extLst>
      <p:ext uri="{BB962C8B-B14F-4D97-AF65-F5344CB8AC3E}">
        <p14:creationId xmlns:p14="http://schemas.microsoft.com/office/powerpoint/2010/main" val="184720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discuss return codes (will be showing code that checks these for clarity)</a:t>
            </a:r>
          </a:p>
          <a:p>
            <a:r>
              <a:rPr lang="en-US" dirty="0"/>
              <a:t>Tim Davis comment: </a:t>
            </a:r>
            <a:r>
              <a:rPr lang="en-US" dirty="0" err="1"/>
              <a:t>setElement</a:t>
            </a:r>
            <a:r>
              <a:rPr lang="en-US" dirty="0"/>
              <a:t> almost as fast as build because of lazy evaluation exploit</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32</a:t>
            </a:fld>
            <a:endParaRPr lang="en-US"/>
          </a:p>
        </p:txBody>
      </p:sp>
    </p:spTree>
    <p:extLst>
      <p:ext uri="{BB962C8B-B14F-4D97-AF65-F5344CB8AC3E}">
        <p14:creationId xmlns:p14="http://schemas.microsoft.com/office/powerpoint/2010/main" val="1885649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BuildAdjMatIndVec.c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37</a:t>
            </a:fld>
            <a:endParaRPr lang="en-US"/>
          </a:p>
        </p:txBody>
      </p:sp>
    </p:spTree>
    <p:extLst>
      <p:ext uri="{BB962C8B-B14F-4D97-AF65-F5344CB8AC3E}">
        <p14:creationId xmlns:p14="http://schemas.microsoft.com/office/powerpoint/2010/main" val="200955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turn them into semi-ring algebra.  </a:t>
            </a:r>
          </a:p>
          <a:p>
            <a:endParaRPr lang="en-US" dirty="0"/>
          </a:p>
          <a:p>
            <a:r>
              <a:rPr lang="en-US" dirty="0"/>
              <a:t>Tim answers … No, its linear algebra.  The semi-ring is the algebraic structure used when defining the domain and operations in the linear vector space.  </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6</a:t>
            </a:fld>
            <a:endParaRPr lang="en-US"/>
          </a:p>
        </p:txBody>
      </p:sp>
    </p:spTree>
    <p:extLst>
      <p:ext uri="{BB962C8B-B14F-4D97-AF65-F5344CB8AC3E}">
        <p14:creationId xmlns:p14="http://schemas.microsoft.com/office/powerpoint/2010/main" val="1240049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www.mit.edu</a:t>
            </a:r>
            <a:r>
              <a:rPr lang="en-US" dirty="0"/>
              <a:t>/~</a:t>
            </a:r>
            <a:r>
              <a:rPr lang="en-US" dirty="0" err="1"/>
              <a:t>kepner</a:t>
            </a:r>
            <a:r>
              <a:rPr lang="en-US" dirty="0"/>
              <a:t>/</a:t>
            </a:r>
            <a:r>
              <a:rPr lang="en-US" dirty="0" err="1"/>
              <a:t>GraphBLAS</a:t>
            </a:r>
            <a:r>
              <a:rPr lang="en-US" dirty="0"/>
              <a:t>/</a:t>
            </a:r>
            <a:r>
              <a:rPr lang="en-US" dirty="0" err="1"/>
              <a:t>GraphBLAS</a:t>
            </a:r>
            <a:r>
              <a:rPr lang="en-US" dirty="0"/>
              <a:t>-Math-</a:t>
            </a:r>
            <a:r>
              <a:rPr lang="en-US" dirty="0" err="1"/>
              <a:t>release.pdf</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39</a:t>
            </a:fld>
            <a:endParaRPr lang="en-US"/>
          </a:p>
        </p:txBody>
      </p:sp>
    </p:spTree>
    <p:extLst>
      <p:ext uri="{BB962C8B-B14F-4D97-AF65-F5344CB8AC3E}">
        <p14:creationId xmlns:p14="http://schemas.microsoft.com/office/powerpoint/2010/main" val="413089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42</a:t>
            </a:fld>
            <a:endParaRPr lang="en-US"/>
          </a:p>
        </p:txBody>
      </p:sp>
    </p:spTree>
    <p:extLst>
      <p:ext uri="{BB962C8B-B14F-4D97-AF65-F5344CB8AC3E}">
        <p14:creationId xmlns:p14="http://schemas.microsoft.com/office/powerpoint/2010/main" val="200292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45</a:t>
            </a:fld>
            <a:endParaRPr lang="en-US"/>
          </a:p>
        </p:txBody>
      </p:sp>
    </p:spTree>
    <p:extLst>
      <p:ext uri="{BB962C8B-B14F-4D97-AF65-F5344CB8AC3E}">
        <p14:creationId xmlns:p14="http://schemas.microsoft.com/office/powerpoint/2010/main" val="4091106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matvec.c</a:t>
            </a:r>
            <a:endParaRPr lang="en-US" dirty="0"/>
          </a:p>
          <a:p>
            <a:pPr defTabSz="912856">
              <a:defRPr/>
            </a:pPr>
            <a:r>
              <a:rPr lang="en-US" dirty="0" err="1">
                <a:solidFill>
                  <a:srgbClr val="FF0000"/>
                </a:solidFill>
              </a:rPr>
              <a:t>Todo</a:t>
            </a:r>
            <a:r>
              <a:rPr lang="en-US" dirty="0">
                <a:solidFill>
                  <a:srgbClr val="FF0000"/>
                </a:solidFill>
              </a:rPr>
              <a:t>: mention 1-hop in the explanation.  This helps build to BFS. This is traversing edges backwards!</a:t>
            </a:r>
          </a:p>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46</a:t>
            </a:fld>
            <a:endParaRPr lang="en-US"/>
          </a:p>
        </p:txBody>
      </p:sp>
    </p:spTree>
    <p:extLst>
      <p:ext uri="{BB962C8B-B14F-4D97-AF65-F5344CB8AC3E}">
        <p14:creationId xmlns:p14="http://schemas.microsoft.com/office/powerpoint/2010/main" val="3201758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49</a:t>
            </a:fld>
            <a:endParaRPr lang="en-US"/>
          </a:p>
        </p:txBody>
      </p:sp>
    </p:spTree>
    <p:extLst>
      <p:ext uri="{BB962C8B-B14F-4D97-AF65-F5344CB8AC3E}">
        <p14:creationId xmlns:p14="http://schemas.microsoft.com/office/powerpoint/2010/main" val="2394779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ended up skipping this exercise to make up for lost time when we taught this at HPEC’19</a:t>
            </a:r>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51</a:t>
            </a:fld>
            <a:endParaRPr lang="en-US"/>
          </a:p>
        </p:txBody>
      </p:sp>
    </p:spTree>
    <p:extLst>
      <p:ext uri="{BB962C8B-B14F-4D97-AF65-F5344CB8AC3E}">
        <p14:creationId xmlns:p14="http://schemas.microsoft.com/office/powerpoint/2010/main" val="3730705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matvecTrans.c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52</a:t>
            </a:fld>
            <a:endParaRPr lang="en-US"/>
          </a:p>
        </p:txBody>
      </p:sp>
    </p:spTree>
    <p:extLst>
      <p:ext uri="{BB962C8B-B14F-4D97-AF65-F5344CB8AC3E}">
        <p14:creationId xmlns:p14="http://schemas.microsoft.com/office/powerpoint/2010/main" val="318713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and true for </a:t>
            </a:r>
            <a:r>
              <a:rPr lang="en-US" dirty="0" err="1"/>
              <a:t>boolean</a:t>
            </a:r>
            <a:r>
              <a:rPr lang="en-US" baseline="0" dirty="0"/>
              <a:t> semiring???</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56</a:t>
            </a:fld>
            <a:endParaRPr lang="en-US"/>
          </a:p>
        </p:txBody>
      </p:sp>
    </p:spTree>
    <p:extLst>
      <p:ext uri="{BB962C8B-B14F-4D97-AF65-F5344CB8AC3E}">
        <p14:creationId xmlns:p14="http://schemas.microsoft.com/office/powerpoint/2010/main" val="3139609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notation; BLACK diamond shows a composition relationship … i.e. a semiring is a composition of a monoid and a </a:t>
            </a:r>
            <a:r>
              <a:rPr lang="en-US" dirty="0" err="1"/>
              <a:t>binaryOp</a:t>
            </a:r>
            <a:r>
              <a:rPr lang="en-US" dirty="0"/>
              <a:t>.  </a:t>
            </a:r>
          </a:p>
          <a:p>
            <a:endParaRPr lang="en-US" dirty="0"/>
          </a:p>
          <a:p>
            <a:r>
              <a:rPr lang="en-US" dirty="0"/>
              <a:t>The open triangle shows and inheritance relationship … the Monoid inherits from </a:t>
            </a:r>
            <a:r>
              <a:rPr lang="en-US" dirty="0" err="1"/>
              <a:t>BinaryOp</a:t>
            </a:r>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57</a:t>
            </a:fld>
            <a:endParaRPr lang="en-US"/>
          </a:p>
        </p:txBody>
      </p:sp>
    </p:spTree>
    <p:extLst>
      <p:ext uri="{BB962C8B-B14F-4D97-AF65-F5344CB8AC3E}">
        <p14:creationId xmlns:p14="http://schemas.microsoft.com/office/powerpoint/2010/main" val="368103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63</a:t>
            </a:fld>
            <a:endParaRPr lang="en-US"/>
          </a:p>
        </p:txBody>
      </p:sp>
    </p:spTree>
    <p:extLst>
      <p:ext uri="{BB962C8B-B14F-4D97-AF65-F5344CB8AC3E}">
        <p14:creationId xmlns:p14="http://schemas.microsoft.com/office/powerpoint/2010/main" val="131309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turn them into semi-ring algebra.  </a:t>
            </a:r>
          </a:p>
          <a:p>
            <a:endParaRPr lang="en-US" dirty="0"/>
          </a:p>
          <a:p>
            <a:r>
              <a:rPr lang="en-US" dirty="0"/>
              <a:t>Tim answers … No, its linear algebra.  The semi-ring is the algebraic structure used when defining the domain and operations in the linear vector space.  </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7</a:t>
            </a:fld>
            <a:endParaRPr lang="en-US"/>
          </a:p>
        </p:txBody>
      </p:sp>
    </p:spTree>
    <p:extLst>
      <p:ext uri="{BB962C8B-B14F-4D97-AF65-F5344CB8AC3E}">
        <p14:creationId xmlns:p14="http://schemas.microsoft.com/office/powerpoint/2010/main" val="108006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a:t>
            </a:r>
            <a:r>
              <a:rPr lang="en-US" dirty="0" err="1"/>
              <a:t>wavefront</a:t>
            </a:r>
            <a:r>
              <a:rPr lang="en-US" dirty="0"/>
              <a:t> (which is the result of the first mxv that is fed in as input to the second (the initial source vertex vector is also a </a:t>
            </a:r>
            <a:r>
              <a:rPr lang="en-US" dirty="0" err="1"/>
              <a:t>wavefront</a:t>
            </a:r>
            <a:r>
              <a:rPr lang="en-US" dirty="0"/>
              <a:t>).</a:t>
            </a:r>
          </a:p>
          <a:p>
            <a:r>
              <a:rPr lang="en-US" dirty="0"/>
              <a:t>So you have to add a loop, the exit condition for the loop is an empty vector so using call to </a:t>
            </a:r>
            <a:r>
              <a:rPr lang="en-US" dirty="0" err="1"/>
              <a:t>Vector_nvals</a:t>
            </a:r>
            <a:endParaRPr lang="en-US" dirty="0"/>
          </a:p>
          <a:p>
            <a:r>
              <a:rPr lang="en-US" dirty="0"/>
              <a:t>But without doing anything this will traverse back to previously visited vectors (infinite loop).</a:t>
            </a:r>
          </a:p>
          <a:p>
            <a:r>
              <a:rPr lang="en-US" dirty="0"/>
              <a:t>Need to create a visited vector which is </a:t>
            </a:r>
            <a:r>
              <a:rPr lang="en-US" dirty="0" err="1"/>
              <a:t>boolean</a:t>
            </a:r>
            <a:r>
              <a:rPr lang="en-US" dirty="0"/>
              <a:t> and ANDs with the results of each mxv (introduces </a:t>
            </a:r>
            <a:r>
              <a:rPr lang="en-US" dirty="0" err="1"/>
              <a:t>eWiseMult</a:t>
            </a:r>
            <a:r>
              <a:rPr lang="en-US" dirty="0"/>
              <a:t>)</a:t>
            </a:r>
          </a:p>
          <a:p>
            <a:r>
              <a:rPr lang="en-US" dirty="0" err="1"/>
              <a:t>GrB_eWiseAdd</a:t>
            </a:r>
            <a:r>
              <a:rPr lang="en-US" dirty="0"/>
              <a:t>(visited, NULL, NULL, LAND, </a:t>
            </a:r>
            <a:r>
              <a:rPr lang="en-US" dirty="0" err="1"/>
              <a:t>wavefront</a:t>
            </a:r>
            <a:r>
              <a:rPr lang="en-US" dirty="0"/>
              <a:t>, visited, NULL);</a:t>
            </a:r>
          </a:p>
          <a:p>
            <a:r>
              <a:rPr lang="en-US" dirty="0"/>
              <a:t>(LEAP) you can use complement of the visited vector as a mask to the </a:t>
            </a:r>
            <a:r>
              <a:rPr lang="en-US" dirty="0" err="1"/>
              <a:t>wavefront</a:t>
            </a:r>
            <a:r>
              <a:rPr lang="en-US" dirty="0"/>
              <a:t> (in self-assignment</a:t>
            </a:r>
          </a:p>
          <a:p>
            <a:r>
              <a:rPr lang="en-US" dirty="0"/>
              <a:t>Need to introduce mask, SCMP descriptor, and apply:</a:t>
            </a:r>
          </a:p>
          <a:p>
            <a:r>
              <a:rPr lang="en-US" dirty="0" err="1"/>
              <a:t>wavefront</a:t>
            </a:r>
            <a:r>
              <a:rPr lang="en-US" dirty="0"/>
              <a:t> = apply(IDENTITY) of </a:t>
            </a:r>
            <a:r>
              <a:rPr lang="en-US" dirty="0" err="1"/>
              <a:t>wavefront</a:t>
            </a:r>
            <a:r>
              <a:rPr lang="en-US" dirty="0"/>
              <a:t> masked by complement of visited (AND you need to use replace) </a:t>
            </a:r>
          </a:p>
          <a:p>
            <a:r>
              <a:rPr lang="en-US" dirty="0"/>
              <a:t>(Alternative) UGH</a:t>
            </a:r>
          </a:p>
          <a:p>
            <a:endParaRPr lang="en-US" dirty="0"/>
          </a:p>
          <a:p>
            <a:r>
              <a:rPr lang="en-US" dirty="0"/>
              <a:t>It is too hard to introduce a new binary op in order to avoid the use of mask</a:t>
            </a:r>
          </a:p>
          <a:p>
            <a:r>
              <a:rPr lang="en-US" dirty="0"/>
              <a:t>After step 4 it is easy to roll the SCMP mask into the mxv itself and avoid the assign.</a:t>
            </a:r>
          </a:p>
          <a:p>
            <a:r>
              <a:rPr lang="en-US" dirty="0"/>
              <a:t>Turning this into a level BFS means that the visited vector uses integer domain</a:t>
            </a:r>
          </a:p>
          <a:p>
            <a:r>
              <a:rPr lang="en-US" dirty="0"/>
              <a:t>Introduce a depth/level variable and use assign constant variant (before the mxv) to assign elements of visited with the depth variable: </a:t>
            </a:r>
            <a:r>
              <a:rPr lang="en-US" dirty="0" err="1"/>
              <a:t>GrB_assign</a:t>
            </a:r>
            <a:r>
              <a:rPr lang="en-US" dirty="0"/>
              <a:t>(levels, </a:t>
            </a:r>
            <a:r>
              <a:rPr lang="en-US" dirty="0" err="1"/>
              <a:t>wavefront</a:t>
            </a:r>
            <a:r>
              <a:rPr lang="en-US" dirty="0"/>
              <a:t>, NULL, depth, </a:t>
            </a:r>
            <a:r>
              <a:rPr lang="en-US" dirty="0" err="1"/>
              <a:t>GrB_ALL</a:t>
            </a:r>
            <a:r>
              <a:rPr lang="en-US" dirty="0"/>
              <a:t>, NUM_NODES, NULL)</a:t>
            </a:r>
          </a:p>
          <a:p>
            <a:r>
              <a:rPr lang="en-US" dirty="0"/>
              <a:t> </a:t>
            </a:r>
          </a:p>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65</a:t>
            </a:fld>
            <a:endParaRPr lang="en-US"/>
          </a:p>
        </p:txBody>
      </p:sp>
    </p:spTree>
    <p:extLst>
      <p:ext uri="{BB962C8B-B14F-4D97-AF65-F5344CB8AC3E}">
        <p14:creationId xmlns:p14="http://schemas.microsoft.com/office/powerpoint/2010/main" val="1372736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matvecTransIter</a:t>
            </a:r>
            <a:r>
              <a:rPr lang="en-US" dirty="0"/>
              <a:t> (v2)</a:t>
            </a:r>
          </a:p>
          <a:p>
            <a:endParaRPr lang="en-US" dirty="0"/>
          </a:p>
          <a:p>
            <a:r>
              <a:rPr lang="en-US" dirty="0"/>
              <a:t>It should start repeating at about the diameter of the graph</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68</a:t>
            </a:fld>
            <a:endParaRPr lang="en-US"/>
          </a:p>
        </p:txBody>
      </p:sp>
    </p:spTree>
    <p:extLst>
      <p:ext uri="{BB962C8B-B14F-4D97-AF65-F5344CB8AC3E}">
        <p14:creationId xmlns:p14="http://schemas.microsoft.com/office/powerpoint/2010/main" val="3267513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performing</a:t>
            </a:r>
            <a:r>
              <a:rPr lang="en-US" baseline="0" dirty="0"/>
              <a:t> \</a:t>
            </a:r>
            <a:r>
              <a:rPr lang="en-US" baseline="0" dirty="0" err="1"/>
              <a:t>circleplus</a:t>
            </a:r>
            <a:r>
              <a:rPr lang="en-US" baseline="0" dirty="0"/>
              <a:t> and \</a:t>
            </a:r>
            <a:r>
              <a:rPr lang="en-US" baseline="0" dirty="0" err="1"/>
              <a:t>circletimes</a:t>
            </a:r>
            <a:r>
              <a:rPr lang="en-US" baseline="0" dirty="0"/>
              <a:t> on the same containers the </a:t>
            </a:r>
            <a:r>
              <a:rPr lang="en-US" baseline="0" dirty="0" err="1"/>
              <a:t>unstored</a:t>
            </a:r>
            <a:r>
              <a:rPr lang="en-US" baseline="0" dirty="0"/>
              <a:t> element should be interpreted as the same.</a:t>
            </a:r>
            <a:endParaRPr lang="en-US" dirty="0"/>
          </a:p>
        </p:txBody>
      </p:sp>
      <p:sp>
        <p:nvSpPr>
          <p:cNvPr id="4" name="Slide Number Placeholder 3"/>
          <p:cNvSpPr>
            <a:spLocks noGrp="1"/>
          </p:cNvSpPr>
          <p:nvPr>
            <p:ph type="sldNum" sz="quarter" idx="10"/>
          </p:nvPr>
        </p:nvSpPr>
        <p:spPr/>
        <p:txBody>
          <a:bodyPr/>
          <a:lstStyle/>
          <a:p>
            <a:fld id="{30F18498-1159-498D-8DC7-E1A69C582DF5}" type="slidenum">
              <a:rPr lang="en-US" smtClean="0"/>
              <a:pPr/>
              <a:t>71</a:t>
            </a:fld>
            <a:endParaRPr lang="en-US" dirty="0"/>
          </a:p>
        </p:txBody>
      </p:sp>
    </p:spTree>
    <p:extLst>
      <p:ext uri="{BB962C8B-B14F-4D97-AF65-F5344CB8AC3E}">
        <p14:creationId xmlns:p14="http://schemas.microsoft.com/office/powerpoint/2010/main" val="2195998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73</a:t>
            </a:fld>
            <a:endParaRPr lang="en-US"/>
          </a:p>
        </p:txBody>
      </p:sp>
    </p:spTree>
    <p:extLst>
      <p:ext uri="{BB962C8B-B14F-4D97-AF65-F5344CB8AC3E}">
        <p14:creationId xmlns:p14="http://schemas.microsoft.com/office/powerpoint/2010/main" val="2332850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matvecTransIterVisited.c</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75</a:t>
            </a:fld>
            <a:endParaRPr lang="en-US"/>
          </a:p>
        </p:txBody>
      </p:sp>
    </p:spTree>
    <p:extLst>
      <p:ext uri="{BB962C8B-B14F-4D97-AF65-F5344CB8AC3E}">
        <p14:creationId xmlns:p14="http://schemas.microsoft.com/office/powerpoint/2010/main" val="1799102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 answer:</a:t>
            </a:r>
            <a:r>
              <a:rPr lang="en-US" baseline="0" dirty="0"/>
              <a:t> when visited list becomes full.</a:t>
            </a:r>
          </a:p>
          <a:p>
            <a:r>
              <a:rPr lang="en-US" baseline="0" dirty="0"/>
              <a:t>Correct but hard: when visited doesn’t change.</a:t>
            </a:r>
            <a:endParaRPr lang="en-US" dirty="0"/>
          </a:p>
          <a:p>
            <a:r>
              <a:rPr lang="en-US" dirty="0" err="1"/>
              <a:t>matvecTransIterVisited</a:t>
            </a:r>
            <a:r>
              <a:rPr lang="en-US" dirty="0"/>
              <a:t>(v2)</a:t>
            </a:r>
          </a:p>
          <a:p>
            <a:endParaRPr lang="en-US" dirty="0"/>
          </a:p>
          <a:p>
            <a:endParaRPr lang="en-US" dirty="0"/>
          </a:p>
          <a:p>
            <a:r>
              <a:rPr lang="en-US" dirty="0"/>
              <a:t>Notes from the tutorial itself … to show how Scott talked about it.</a:t>
            </a:r>
          </a:p>
          <a:p>
            <a:endParaRPr lang="en-US" dirty="0"/>
          </a:p>
          <a:p>
            <a:endParaRPr lang="en-US" dirty="0"/>
          </a:p>
          <a:p>
            <a:r>
              <a:rPr lang="en-US" dirty="0"/>
              <a:t>He asked “what should the exit condition be?</a:t>
            </a:r>
          </a:p>
          <a:p>
            <a:endParaRPr lang="en-US" dirty="0"/>
          </a:p>
          <a:p>
            <a:r>
              <a:rPr lang="en-US" dirty="0"/>
              <a:t>Perhaps it should be “when the visited is full”.    When you start from 5 and 2, you never get a full visited list.</a:t>
            </a:r>
          </a:p>
          <a:p>
            <a:endParaRPr lang="en-US" dirty="0"/>
          </a:p>
          <a:p>
            <a:r>
              <a:rPr lang="en-US" dirty="0"/>
              <a:t>So a better exit condition is that </a:t>
            </a:r>
            <a:r>
              <a:rPr lang="en-US" dirty="0" err="1"/>
              <a:t>nvals</a:t>
            </a:r>
            <a:r>
              <a:rPr lang="en-US" dirty="0"/>
              <a:t> is not changing.  It is possible, however, to have </a:t>
            </a:r>
            <a:r>
              <a:rPr lang="en-US" dirty="0" err="1"/>
              <a:t>nval</a:t>
            </a:r>
            <a:r>
              <a:rPr lang="en-US" dirty="0"/>
              <a:t> that doesn’t change but its cycling to different nodes.</a:t>
            </a:r>
          </a:p>
          <a:p>
            <a:endParaRPr lang="en-US" dirty="0"/>
          </a:p>
          <a:p>
            <a:r>
              <a:rPr lang="en-US" dirty="0"/>
              <a:t>So what you really want is to track that values do not change at all in the visited list, but that is not easy to implement.  There has to be a better way … and it uses a mask (go to the next slide)</a:t>
            </a:r>
          </a:p>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76</a:t>
            </a:fld>
            <a:endParaRPr lang="en-US"/>
          </a:p>
        </p:txBody>
      </p:sp>
    </p:spTree>
    <p:extLst>
      <p:ext uri="{BB962C8B-B14F-4D97-AF65-F5344CB8AC3E}">
        <p14:creationId xmlns:p14="http://schemas.microsoft.com/office/powerpoint/2010/main" val="3704360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82</a:t>
            </a:fld>
            <a:endParaRPr lang="en-US"/>
          </a:p>
        </p:txBody>
      </p:sp>
    </p:spTree>
    <p:extLst>
      <p:ext uri="{BB962C8B-B14F-4D97-AF65-F5344CB8AC3E}">
        <p14:creationId xmlns:p14="http://schemas.microsoft.com/office/powerpoint/2010/main" val="4200078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matvecTransIterVisitedExitFlag.c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83</a:t>
            </a:fld>
            <a:endParaRPr lang="en-US"/>
          </a:p>
        </p:txBody>
      </p:sp>
    </p:spTree>
    <p:extLst>
      <p:ext uri="{BB962C8B-B14F-4D97-AF65-F5344CB8AC3E}">
        <p14:creationId xmlns:p14="http://schemas.microsoft.com/office/powerpoint/2010/main" val="2078387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87</a:t>
            </a:fld>
            <a:endParaRPr lang="en-US"/>
          </a:p>
        </p:txBody>
      </p:sp>
    </p:spTree>
    <p:extLst>
      <p:ext uri="{BB962C8B-B14F-4D97-AF65-F5344CB8AC3E}">
        <p14:creationId xmlns:p14="http://schemas.microsoft.com/office/powerpoint/2010/main" val="3954589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88</a:t>
            </a:fld>
            <a:endParaRPr lang="en-US"/>
          </a:p>
        </p:txBody>
      </p:sp>
    </p:spTree>
    <p:extLst>
      <p:ext uri="{BB962C8B-B14F-4D97-AF65-F5344CB8AC3E}">
        <p14:creationId xmlns:p14="http://schemas.microsoft.com/office/powerpoint/2010/main" val="361215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turn them into semi-ring algebra.  </a:t>
            </a:r>
          </a:p>
          <a:p>
            <a:endParaRPr lang="en-US" dirty="0"/>
          </a:p>
          <a:p>
            <a:r>
              <a:rPr lang="en-US" dirty="0"/>
              <a:t>Tim answers … No, its linear algebra.  The semi-ring is the algebraic structure used when defining the domain and operations in the linear vector space.  </a:t>
            </a:r>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8</a:t>
            </a:fld>
            <a:endParaRPr lang="en-US"/>
          </a:p>
        </p:txBody>
      </p:sp>
    </p:spTree>
    <p:extLst>
      <p:ext uri="{BB962C8B-B14F-4D97-AF65-F5344CB8AC3E}">
        <p14:creationId xmlns:p14="http://schemas.microsoft.com/office/powerpoint/2010/main" val="4273833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89</a:t>
            </a:fld>
            <a:endParaRPr lang="en-US"/>
          </a:p>
        </p:txBody>
      </p:sp>
    </p:spTree>
    <p:extLst>
      <p:ext uri="{BB962C8B-B14F-4D97-AF65-F5344CB8AC3E}">
        <p14:creationId xmlns:p14="http://schemas.microsoft.com/office/powerpoint/2010/main" val="1280121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connected_components.c</a:t>
            </a:r>
            <a:endParaRPr lang="en-US" dirty="0"/>
          </a:p>
          <a:p>
            <a:endParaRPr lang="en-US" dirty="0"/>
          </a:p>
          <a:p>
            <a:r>
              <a:rPr lang="en-US" dirty="0"/>
              <a:t>Add signature for </a:t>
            </a:r>
            <a:r>
              <a:rPr lang="en-US" dirty="0" err="1"/>
              <a:t>GrB_Vector_clear</a:t>
            </a:r>
            <a:r>
              <a:rPr lang="en-US"/>
              <a:t>()?</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93</a:t>
            </a:fld>
            <a:endParaRPr lang="en-US"/>
          </a:p>
        </p:txBody>
      </p:sp>
    </p:spTree>
    <p:extLst>
      <p:ext uri="{BB962C8B-B14F-4D97-AF65-F5344CB8AC3E}">
        <p14:creationId xmlns:p14="http://schemas.microsoft.com/office/powerpoint/2010/main" val="1657365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connected_components.c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94</a:t>
            </a:fld>
            <a:endParaRPr lang="en-US"/>
          </a:p>
        </p:txBody>
      </p:sp>
    </p:spTree>
    <p:extLst>
      <p:ext uri="{BB962C8B-B14F-4D97-AF65-F5344CB8AC3E}">
        <p14:creationId xmlns:p14="http://schemas.microsoft.com/office/powerpoint/2010/main" val="219254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connected_components.c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95</a:t>
            </a:fld>
            <a:endParaRPr lang="en-US"/>
          </a:p>
        </p:txBody>
      </p:sp>
    </p:spTree>
    <p:extLst>
      <p:ext uri="{BB962C8B-B14F-4D97-AF65-F5344CB8AC3E}">
        <p14:creationId xmlns:p14="http://schemas.microsoft.com/office/powerpoint/2010/main" val="3788494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src</a:t>
            </a:r>
            <a:r>
              <a:rPr lang="en-US" dirty="0"/>
              <a:t>/Solutions/</a:t>
            </a:r>
            <a:r>
              <a:rPr lang="en-US" dirty="0" err="1"/>
              <a:t>AnalyzeGraph_final.c</a:t>
            </a:r>
            <a:endParaRPr lang="en-US" dirty="0"/>
          </a:p>
          <a:p>
            <a:r>
              <a:rPr lang="en-US" dirty="0"/>
              <a:t>vs.</a:t>
            </a:r>
          </a:p>
          <a:p>
            <a:r>
              <a:rPr lang="en-US" dirty="0" err="1"/>
              <a:t>src</a:t>
            </a:r>
            <a:r>
              <a:rPr lang="en-US" dirty="0"/>
              <a:t>/</a:t>
            </a:r>
            <a:r>
              <a:rPr lang="en-US" dirty="0" err="1"/>
              <a:t>AnalyzeGraph.c</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96</a:t>
            </a:fld>
            <a:endParaRPr lang="en-US"/>
          </a:p>
        </p:txBody>
      </p:sp>
    </p:spTree>
    <p:extLst>
      <p:ext uri="{BB962C8B-B14F-4D97-AF65-F5344CB8AC3E}">
        <p14:creationId xmlns:p14="http://schemas.microsoft.com/office/powerpoint/2010/main" val="1154117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97</a:t>
            </a:fld>
            <a:endParaRPr lang="en-US"/>
          </a:p>
        </p:txBody>
      </p:sp>
    </p:spTree>
    <p:extLst>
      <p:ext uri="{BB962C8B-B14F-4D97-AF65-F5344CB8AC3E}">
        <p14:creationId xmlns:p14="http://schemas.microsoft.com/office/powerpoint/2010/main" val="217429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109</a:t>
            </a:fld>
            <a:endParaRPr lang="en-US"/>
          </a:p>
        </p:txBody>
      </p:sp>
    </p:spTree>
    <p:extLst>
      <p:ext uri="{BB962C8B-B14F-4D97-AF65-F5344CB8AC3E}">
        <p14:creationId xmlns:p14="http://schemas.microsoft.com/office/powerpoint/2010/main" val="500274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112</a:t>
            </a:fld>
            <a:endParaRPr lang="en-US"/>
          </a:p>
        </p:txBody>
      </p:sp>
    </p:spTree>
    <p:extLst>
      <p:ext uri="{BB962C8B-B14F-4D97-AF65-F5344CB8AC3E}">
        <p14:creationId xmlns:p14="http://schemas.microsoft.com/office/powerpoint/2010/main" val="211928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10</a:t>
            </a:fld>
            <a:endParaRPr lang="en-US"/>
          </a:p>
        </p:txBody>
      </p:sp>
    </p:spTree>
    <p:extLst>
      <p:ext uri="{BB962C8B-B14F-4D97-AF65-F5344CB8AC3E}">
        <p14:creationId xmlns:p14="http://schemas.microsoft.com/office/powerpoint/2010/main" val="214457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16</a:t>
            </a:fld>
            <a:endParaRPr lang="en-US"/>
          </a:p>
        </p:txBody>
      </p:sp>
    </p:spTree>
    <p:extLst>
      <p:ext uri="{BB962C8B-B14F-4D97-AF65-F5344CB8AC3E}">
        <p14:creationId xmlns:p14="http://schemas.microsoft.com/office/powerpoint/2010/main" val="397474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program should load a larger graph (real data) and perform a few statistics on them like average degree, </a:t>
            </a:r>
            <a:r>
              <a:rPr lang="en-US" baseline="0" dirty="0" err="1"/>
              <a:t>num_nodes</a:t>
            </a:r>
            <a:r>
              <a:rPr lang="en-US" baseline="0" dirty="0"/>
              <a:t>, </a:t>
            </a:r>
            <a:r>
              <a:rPr lang="en-US" baseline="0" dirty="0" err="1"/>
              <a:t>num_edges</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17</a:t>
            </a:fld>
            <a:endParaRPr lang="en-US"/>
          </a:p>
        </p:txBody>
      </p:sp>
    </p:spTree>
    <p:extLst>
      <p:ext uri="{BB962C8B-B14F-4D97-AF65-F5344CB8AC3E}">
        <p14:creationId xmlns:p14="http://schemas.microsoft.com/office/powerpoint/2010/main" val="380054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program should load a larger graph (real data) and perform a few statistics on them like average degree, </a:t>
            </a:r>
            <a:r>
              <a:rPr lang="en-US" baseline="0" dirty="0" err="1"/>
              <a:t>num_nodes</a:t>
            </a:r>
            <a:r>
              <a:rPr lang="en-US" baseline="0" dirty="0"/>
              <a:t>, </a:t>
            </a:r>
            <a:r>
              <a:rPr lang="en-US" baseline="0" dirty="0" err="1"/>
              <a:t>num_edges</a:t>
            </a:r>
            <a:endParaRPr lang="en-US" dirty="0"/>
          </a:p>
        </p:txBody>
      </p:sp>
      <p:sp>
        <p:nvSpPr>
          <p:cNvPr id="4" name="Slide Number Placeholder 3"/>
          <p:cNvSpPr>
            <a:spLocks noGrp="1"/>
          </p:cNvSpPr>
          <p:nvPr>
            <p:ph type="sldNum" sz="quarter" idx="10"/>
          </p:nvPr>
        </p:nvSpPr>
        <p:spPr/>
        <p:txBody>
          <a:bodyPr/>
          <a:lstStyle/>
          <a:p>
            <a:pPr>
              <a:defRPr/>
            </a:pPr>
            <a:fld id="{3BF2AF2D-A2BD-466E-9695-73900C6E2041}" type="slidenum">
              <a:rPr lang="en-US" smtClean="0"/>
              <a:pPr>
                <a:defRPr/>
              </a:pPr>
              <a:t>18</a:t>
            </a:fld>
            <a:endParaRPr lang="en-US"/>
          </a:p>
        </p:txBody>
      </p:sp>
    </p:spTree>
    <p:extLst>
      <p:ext uri="{BB962C8B-B14F-4D97-AF65-F5344CB8AC3E}">
        <p14:creationId xmlns:p14="http://schemas.microsoft.com/office/powerpoint/2010/main" val="2027617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GrB_Index</a:t>
            </a:r>
            <a:r>
              <a:rPr lang="en-US" dirty="0"/>
              <a:t> is not an opaque object</a:t>
            </a:r>
          </a:p>
          <a:p>
            <a:endParaRPr lang="en-US" dirty="0"/>
          </a:p>
        </p:txBody>
      </p:sp>
      <p:sp>
        <p:nvSpPr>
          <p:cNvPr id="4" name="Slide Number Placeholder 3"/>
          <p:cNvSpPr>
            <a:spLocks noGrp="1"/>
          </p:cNvSpPr>
          <p:nvPr>
            <p:ph type="sldNum" sz="quarter" idx="5"/>
          </p:nvPr>
        </p:nvSpPr>
        <p:spPr/>
        <p:txBody>
          <a:bodyPr/>
          <a:lstStyle/>
          <a:p>
            <a:pPr>
              <a:defRPr/>
            </a:pPr>
            <a:fld id="{3BF2AF2D-A2BD-466E-9695-73900C6E2041}" type="slidenum">
              <a:rPr lang="en-US" smtClean="0"/>
              <a:pPr>
                <a:defRPr/>
              </a:pPr>
              <a:t>21</a:t>
            </a:fld>
            <a:endParaRPr lang="en-US"/>
          </a:p>
        </p:txBody>
      </p:sp>
    </p:spTree>
    <p:extLst>
      <p:ext uri="{BB962C8B-B14F-4D97-AF65-F5344CB8AC3E}">
        <p14:creationId xmlns:p14="http://schemas.microsoft.com/office/powerpoint/2010/main" val="4225184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master intel logo"/>
          <p:cNvPicPr>
            <a:picLocks noChangeAspect="1" noChangeArrowheads="1"/>
          </p:cNvPicPr>
          <p:nvPr/>
        </p:nvPicPr>
        <p:blipFill>
          <a:blip r:embed="rId2" cstate="print"/>
          <a:srcRect/>
          <a:stretch>
            <a:fillRect/>
          </a:stretch>
        </p:blipFill>
        <p:spPr bwMode="black">
          <a:xfrm>
            <a:off x="6623050" y="431800"/>
            <a:ext cx="1965325" cy="1270000"/>
          </a:xfrm>
          <a:prstGeom prst="rect">
            <a:avLst/>
          </a:prstGeom>
          <a:noFill/>
          <a:ln w="9525">
            <a:noFill/>
            <a:miter lim="800000"/>
            <a:headEnd/>
            <a:tailEnd/>
          </a:ln>
        </p:spPr>
      </p:pic>
      <p:sp>
        <p:nvSpPr>
          <p:cNvPr id="5" name="Text Box 3"/>
          <p:cNvSpPr txBox="1">
            <a:spLocks noChangeArrowheads="1"/>
          </p:cNvSpPr>
          <p:nvPr/>
        </p:nvSpPr>
        <p:spPr bwMode="auto">
          <a:xfrm>
            <a:off x="4010025" y="6483350"/>
            <a:ext cx="1133475" cy="246063"/>
          </a:xfrm>
          <a:prstGeom prst="rect">
            <a:avLst/>
          </a:prstGeom>
          <a:noFill/>
          <a:ln w="50800" algn="ctr">
            <a:noFill/>
            <a:miter lim="800000"/>
            <a:headEnd/>
            <a:tailEnd/>
          </a:ln>
          <a:effectLst/>
        </p:spPr>
        <p:txBody>
          <a:bodyPr wrap="none">
            <a:spAutoFit/>
          </a:bodyPr>
          <a:lstStyle/>
          <a:p>
            <a:pPr>
              <a:defRPr/>
            </a:pPr>
            <a:r>
              <a:rPr lang="en-GB" sz="1000">
                <a:solidFill>
                  <a:srgbClr val="333333"/>
                </a:solidFill>
                <a:latin typeface="Arial" charset="0"/>
                <a:cs typeface="Arial" charset="0"/>
              </a:rPr>
              <a:t>Intel Confidential</a:t>
            </a:r>
            <a:endParaRPr lang="en-US" sz="1000">
              <a:solidFill>
                <a:srgbClr val="333333"/>
              </a:solidFill>
              <a:latin typeface="Arial" charset="0"/>
              <a:cs typeface="Arial" charset="0"/>
            </a:endParaRPr>
          </a:p>
        </p:txBody>
      </p:sp>
      <p:sp>
        <p:nvSpPr>
          <p:cNvPr id="6" name="Rectangle 6"/>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6D3E811A-AD96-46EF-9BF5-7ADAC0ACE0BF}" type="slidenum">
              <a:rPr lang="en-US" sz="1000">
                <a:latin typeface="Arial" charset="0"/>
                <a:cs typeface="Arial" charset="0"/>
              </a:rPr>
              <a:pPr algn="r">
                <a:defRPr/>
              </a:pPr>
              <a:t>‹#›</a:t>
            </a:fld>
            <a:endParaRPr lang="en-US" sz="1000">
              <a:latin typeface="Arial" charset="0"/>
              <a:cs typeface="Arial" charset="0"/>
            </a:endParaRPr>
          </a:p>
        </p:txBody>
      </p:sp>
      <p:sp>
        <p:nvSpPr>
          <p:cNvPr id="7"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03FBD827-1A98-405A-9A3D-791CDFFB4736}" type="slidenum">
              <a:rPr lang="en-US" sz="1000">
                <a:latin typeface="Arial" charset="0"/>
                <a:cs typeface="Arial" charset="0"/>
              </a:rPr>
              <a:pPr algn="r">
                <a:defRPr/>
              </a:pPr>
              <a:t>‹#›</a:t>
            </a:fld>
            <a:endParaRPr lang="en-US" sz="1000">
              <a:latin typeface="Arial" charset="0"/>
              <a:cs typeface="Arial" charset="0"/>
            </a:endParaRPr>
          </a:p>
        </p:txBody>
      </p:sp>
      <p:sp>
        <p:nvSpPr>
          <p:cNvPr id="392196" name="Rectangle 4"/>
          <p:cNvSpPr>
            <a:spLocks noGrp="1" noChangeArrowheads="1"/>
          </p:cNvSpPr>
          <p:nvPr>
            <p:ph type="ctrTitle" sz="quarter"/>
          </p:nvPr>
        </p:nvSpPr>
        <p:spPr>
          <a:xfrm>
            <a:off x="500063" y="2130426"/>
            <a:ext cx="7772400" cy="1470025"/>
          </a:xfrm>
        </p:spPr>
        <p:txBody>
          <a:bodyPr lIns="91440" tIns="45720" rIns="91440" bIns="45720" anchor="ctr"/>
          <a:lstStyle>
            <a:lvl1pPr algn="r">
              <a:defRPr sz="3600"/>
            </a:lvl1pPr>
          </a:lstStyle>
          <a:p>
            <a:r>
              <a:rPr lang="en-US"/>
              <a:t>Click to edit Master title style</a:t>
            </a:r>
          </a:p>
        </p:txBody>
      </p:sp>
      <p:sp>
        <p:nvSpPr>
          <p:cNvPr id="392197" name="Rectangle 5"/>
          <p:cNvSpPr>
            <a:spLocks noGrp="1" noChangeArrowheads="1"/>
          </p:cNvSpPr>
          <p:nvPr>
            <p:ph type="subTitle" sz="quarter" idx="1"/>
          </p:nvPr>
        </p:nvSpPr>
        <p:spPr>
          <a:xfrm>
            <a:off x="1871663" y="3886200"/>
            <a:ext cx="6400800" cy="1752600"/>
          </a:xfrm>
        </p:spPr>
        <p:txBody>
          <a:bodyPr lIns="91440" tIns="45720" rIns="91440" bIns="45720"/>
          <a:lstStyle>
            <a:lvl1pPr marL="0" indent="0" algn="r">
              <a:buFontTx/>
              <a:buNone/>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99770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39" y="3776665"/>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2597214"/>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494" indent="0" algn="ctr">
              <a:buNone/>
              <a:defRPr/>
            </a:lvl2pPr>
            <a:lvl3pPr marL="912998" indent="0" algn="ctr">
              <a:buNone/>
              <a:defRPr/>
            </a:lvl3pPr>
            <a:lvl4pPr marL="1369508" indent="0" algn="ctr">
              <a:buNone/>
              <a:defRPr/>
            </a:lvl4pPr>
            <a:lvl5pPr marL="1826006" indent="0" algn="ctr">
              <a:buNone/>
              <a:defRPr/>
            </a:lvl5pPr>
            <a:lvl6pPr marL="2282504" indent="0" algn="ctr">
              <a:buNone/>
              <a:defRPr/>
            </a:lvl6pPr>
            <a:lvl7pPr marL="2739010" indent="0" algn="ctr">
              <a:buNone/>
              <a:defRPr/>
            </a:lvl7pPr>
            <a:lvl8pPr marL="3195508" indent="0" algn="ctr">
              <a:buNone/>
              <a:defRPr/>
            </a:lvl8pPr>
            <a:lvl9pPr marL="3652010" indent="0" algn="ctr">
              <a:buNone/>
              <a:defRPr/>
            </a:lvl9pPr>
          </a:lstStyle>
          <a:p>
            <a:r>
              <a:rPr lang="en-US"/>
              <a:t>Click to edit Master subtitle style</a:t>
            </a:r>
          </a:p>
        </p:txBody>
      </p:sp>
    </p:spTree>
    <p:extLst>
      <p:ext uri="{BB962C8B-B14F-4D97-AF65-F5344CB8AC3E}">
        <p14:creationId xmlns:p14="http://schemas.microsoft.com/office/powerpoint/2010/main" val="278697341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84577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39"/>
            <a:ext cx="7772400" cy="1500187"/>
          </a:xfrm>
        </p:spPr>
        <p:txBody>
          <a:bodyPr anchor="b"/>
          <a:lstStyle>
            <a:lvl1pPr marL="0" indent="0">
              <a:buNone/>
              <a:defRPr sz="2000"/>
            </a:lvl1pPr>
            <a:lvl2pPr marL="456494" indent="0">
              <a:buNone/>
              <a:defRPr sz="1800"/>
            </a:lvl2pPr>
            <a:lvl3pPr marL="912998" indent="0">
              <a:buNone/>
              <a:defRPr sz="1600"/>
            </a:lvl3pPr>
            <a:lvl4pPr marL="1369508" indent="0">
              <a:buNone/>
              <a:defRPr sz="1400"/>
            </a:lvl4pPr>
            <a:lvl5pPr marL="1826006" indent="0">
              <a:buNone/>
              <a:defRPr sz="1400"/>
            </a:lvl5pPr>
            <a:lvl6pPr marL="2282504" indent="0">
              <a:buNone/>
              <a:defRPr sz="1400"/>
            </a:lvl6pPr>
            <a:lvl7pPr marL="2739010" indent="0">
              <a:buNone/>
              <a:defRPr sz="1400"/>
            </a:lvl7pPr>
            <a:lvl8pPr marL="3195508" indent="0">
              <a:buNone/>
              <a:defRPr sz="1400"/>
            </a:lvl8pPr>
            <a:lvl9pPr marL="3652010" indent="0">
              <a:buNone/>
              <a:defRPr sz="1400"/>
            </a:lvl9pPr>
          </a:lstStyle>
          <a:p>
            <a:pPr lvl="0"/>
            <a:r>
              <a:rPr lang="en-US"/>
              <a:t>Click to edit Master text styles</a:t>
            </a:r>
          </a:p>
        </p:txBody>
      </p:sp>
    </p:spTree>
    <p:extLst>
      <p:ext uri="{BB962C8B-B14F-4D97-AF65-F5344CB8AC3E}">
        <p14:creationId xmlns:p14="http://schemas.microsoft.com/office/powerpoint/2010/main" val="3126631801"/>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885759"/>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72210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583568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15982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23467257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1"/>
            <a:ext cx="2058987"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4" y="158751"/>
            <a:ext cx="6026151"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494" indent="0">
              <a:buNone/>
              <a:defRPr sz="2800"/>
            </a:lvl2pPr>
            <a:lvl3pPr marL="912998" indent="0">
              <a:buNone/>
              <a:defRPr sz="2400"/>
            </a:lvl3pPr>
            <a:lvl4pPr marL="1369508" indent="0">
              <a:buNone/>
              <a:defRPr sz="2000"/>
            </a:lvl4pPr>
            <a:lvl5pPr marL="1826006" indent="0">
              <a:buNone/>
              <a:defRPr sz="2000"/>
            </a:lvl5pPr>
            <a:lvl6pPr marL="2282504" indent="0">
              <a:buNone/>
              <a:defRPr sz="2000"/>
            </a:lvl6pPr>
            <a:lvl7pPr marL="2739010" indent="0">
              <a:buNone/>
              <a:defRPr sz="2000"/>
            </a:lvl7pPr>
            <a:lvl8pPr marL="3195508" indent="0">
              <a:buNone/>
              <a:defRPr sz="2000"/>
            </a:lvl8pPr>
            <a:lvl9pPr marL="365201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1332985521"/>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17366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8746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0262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20954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5" y="3776665"/>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057852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869071"/>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69178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39" y="3776665"/>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8130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6" y="157163"/>
            <a:ext cx="8410575" cy="1323975"/>
          </a:xfrm>
        </p:spPr>
        <p:txBody>
          <a:bodyPr/>
          <a:lstStyle/>
          <a:p>
            <a:r>
              <a:rPr lang="en-US"/>
              <a:t>Click to edit Master title style</a:t>
            </a:r>
          </a:p>
        </p:txBody>
      </p:sp>
      <p:sp>
        <p:nvSpPr>
          <p:cNvPr id="3" name="Text Placeholder 2"/>
          <p:cNvSpPr>
            <a:spLocks noGrp="1"/>
          </p:cNvSpPr>
          <p:nvPr>
            <p:ph type="body" sz="half" idx="1"/>
          </p:nvPr>
        </p:nvSpPr>
        <p:spPr>
          <a:xfrm>
            <a:off x="366714" y="1576389"/>
            <a:ext cx="4127500" cy="452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576389"/>
            <a:ext cx="4127500" cy="452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white_newIntel_logo"/>
          <p:cNvPicPr>
            <a:picLocks noChangeAspect="1" noChangeArrowheads="1"/>
          </p:cNvPicPr>
          <p:nvPr userDrawn="1"/>
        </p:nvPicPr>
        <p:blipFill>
          <a:blip r:embed="rId2" cstate="print"/>
          <a:srcRect/>
          <a:stretch>
            <a:fillRect/>
          </a:stretch>
        </p:blipFill>
        <p:spPr bwMode="auto">
          <a:xfrm>
            <a:off x="8061325" y="6246813"/>
            <a:ext cx="762000" cy="522287"/>
          </a:xfrm>
          <a:prstGeom prst="rect">
            <a:avLst/>
          </a:prstGeom>
          <a:noFill/>
          <a:ln w="9525">
            <a:noFill/>
            <a:miter lim="800000"/>
            <a:headEnd/>
            <a:tailEnd/>
          </a:ln>
        </p:spPr>
      </p:pic>
      <p:sp>
        <p:nvSpPr>
          <p:cNvPr id="215042" name="Rectangle 2"/>
          <p:cNvSpPr>
            <a:spLocks noGrp="1" noChangeArrowheads="1"/>
          </p:cNvSpPr>
          <p:nvPr>
            <p:ph type="subTitle" sz="quarter" idx="1"/>
          </p:nvPr>
        </p:nvSpPr>
        <p:spPr>
          <a:xfrm>
            <a:off x="889000" y="3619500"/>
            <a:ext cx="7810500" cy="1587500"/>
          </a:xfrm>
        </p:spPr>
        <p:txBody>
          <a:bodyPr lIns="92007" tIns="46005" rIns="92007" bIns="46005" anchorCtr="0"/>
          <a:lstStyle>
            <a:lvl1pPr marL="0" indent="0" algn="r">
              <a:lnSpc>
                <a:spcPct val="100000"/>
              </a:lnSpc>
              <a:spcBef>
                <a:spcPct val="0"/>
              </a:spcBef>
              <a:buFont typeface="Wingdings" pitchFamily="2" charset="2"/>
              <a:buNone/>
              <a:defRPr sz="2100">
                <a:latin typeface="Neo Sans Intel" pitchFamily="34" charset="0"/>
              </a:defRPr>
            </a:lvl1pPr>
          </a:lstStyle>
          <a:p>
            <a:r>
              <a:rPr lang="en-US"/>
              <a:t>Name</a:t>
            </a:r>
          </a:p>
          <a:p>
            <a:r>
              <a:rPr lang="en-US"/>
              <a:t>Title</a:t>
            </a:r>
          </a:p>
          <a:p>
            <a:r>
              <a:rPr lang="en-US"/>
              <a:t>Department</a:t>
            </a:r>
          </a:p>
        </p:txBody>
      </p:sp>
      <p:sp>
        <p:nvSpPr>
          <p:cNvPr id="215043" name="Rectangle 3"/>
          <p:cNvSpPr>
            <a:spLocks noGrp="1" noChangeArrowheads="1"/>
          </p:cNvSpPr>
          <p:nvPr>
            <p:ph type="ctrTitle" sz="quarter"/>
          </p:nvPr>
        </p:nvSpPr>
        <p:spPr>
          <a:xfrm>
            <a:off x="928688" y="1957388"/>
            <a:ext cx="7754937" cy="1471612"/>
          </a:xfrm>
        </p:spPr>
        <p:txBody>
          <a:bodyPr lIns="64246" tIns="32120" rIns="64246" bIns="32120"/>
          <a:lstStyle>
            <a:lvl1pPr algn="r">
              <a:defRPr>
                <a:latin typeface="Neo Sans Intel" pitchFamily="34" charset="0"/>
              </a:defRPr>
            </a:lvl1pPr>
          </a:lstStyle>
          <a:p>
            <a:r>
              <a:rPr lang="en-US"/>
              <a:t>Click to edit Master title style</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2770" name="Picture 2" descr="bridge_berkeley_color_med"/>
          <p:cNvPicPr>
            <a:picLocks noChangeAspect="1" noChangeArrowheads="1"/>
          </p:cNvPicPr>
          <p:nvPr userDrawn="1"/>
        </p:nvPicPr>
        <p:blipFill>
          <a:blip r:embed="rId2" cstate="print"/>
          <a:srcRect/>
          <a:stretch>
            <a:fillRect/>
          </a:stretch>
        </p:blipFill>
        <p:spPr bwMode="auto">
          <a:xfrm>
            <a:off x="1712913" y="0"/>
            <a:ext cx="6038850" cy="3649663"/>
          </a:xfrm>
          <a:prstGeom prst="rect">
            <a:avLst/>
          </a:prstGeom>
          <a:noFill/>
        </p:spPr>
      </p:pic>
      <p:sp>
        <p:nvSpPr>
          <p:cNvPr id="32771" name="Rectangle 3"/>
          <p:cNvSpPr>
            <a:spLocks noGrp="1" noChangeArrowheads="1"/>
          </p:cNvSpPr>
          <p:nvPr>
            <p:ph type="dt" sz="half" idx="2"/>
          </p:nvPr>
        </p:nvSpPr>
        <p:spPr>
          <a:xfrm>
            <a:off x="457200" y="6248400"/>
            <a:ext cx="2133600" cy="457200"/>
          </a:xfrm>
        </p:spPr>
        <p:txBody>
          <a:bodyPr/>
          <a:lstStyle>
            <a:lvl1pPr>
              <a:defRPr/>
            </a:lvl1pPr>
          </a:lstStyle>
          <a:p>
            <a:endParaRPr lang="en-US">
              <a:solidFill>
                <a:srgbClr val="000000"/>
              </a:solidFill>
            </a:endParaRPr>
          </a:p>
        </p:txBody>
      </p:sp>
      <p:sp>
        <p:nvSpPr>
          <p:cNvPr id="32772" name="Rectangle 4"/>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000000"/>
              </a:solidFill>
            </a:endParaRPr>
          </a:p>
        </p:txBody>
      </p:sp>
      <p:sp>
        <p:nvSpPr>
          <p:cNvPr id="32773" name="Rectangle 5"/>
          <p:cNvSpPr>
            <a:spLocks noGrp="1" noChangeArrowheads="1"/>
          </p:cNvSpPr>
          <p:nvPr>
            <p:ph type="sldNum" sz="quarter" idx="4"/>
          </p:nvPr>
        </p:nvSpPr>
        <p:spPr>
          <a:xfrm>
            <a:off x="6553200" y="6248400"/>
            <a:ext cx="2133600" cy="457200"/>
          </a:xfrm>
        </p:spPr>
        <p:txBody>
          <a:bodyPr/>
          <a:lstStyle>
            <a:lvl1pPr>
              <a:defRPr/>
            </a:lvl1pPr>
          </a:lstStyle>
          <a:p>
            <a:fld id="{44EC462E-CFED-466E-8B29-1CD3D223206B}" type="slidenum">
              <a:rPr lang="en-US">
                <a:solidFill>
                  <a:srgbClr val="000000"/>
                </a:solidFill>
              </a:rPr>
              <a:pPr/>
              <a:t>‹#›</a:t>
            </a:fld>
            <a:endParaRPr lang="en-US">
              <a:solidFill>
                <a:srgbClr val="000000"/>
              </a:solidFill>
            </a:endParaRPr>
          </a:p>
        </p:txBody>
      </p:sp>
      <p:sp>
        <p:nvSpPr>
          <p:cNvPr id="32774" name="Rectangle 6"/>
          <p:cNvSpPr>
            <a:spLocks noGrp="1" noChangeArrowheads="1"/>
          </p:cNvSpPr>
          <p:nvPr>
            <p:ph type="ctrTitle"/>
          </p:nvPr>
        </p:nvSpPr>
        <p:spPr>
          <a:xfrm>
            <a:off x="990600" y="2743200"/>
            <a:ext cx="7086600" cy="2209800"/>
          </a:xfrm>
        </p:spPr>
        <p:txBody>
          <a:bodyPr/>
          <a:lstStyle>
            <a:lvl1pPr>
              <a:defRPr sz="4200">
                <a:solidFill>
                  <a:srgbClr val="0000FF"/>
                </a:solidFill>
              </a:defRPr>
            </a:lvl1pPr>
          </a:lstStyle>
          <a:p>
            <a:r>
              <a:rPr lang="en-US"/>
              <a:t>Click to edit Master title style</a:t>
            </a:r>
          </a:p>
        </p:txBody>
      </p:sp>
      <p:sp>
        <p:nvSpPr>
          <p:cNvPr id="32775" name="Rectangle 7"/>
          <p:cNvSpPr>
            <a:spLocks noGrp="1" noChangeArrowheads="1"/>
          </p:cNvSpPr>
          <p:nvPr>
            <p:ph type="subTitle" idx="1"/>
          </p:nvPr>
        </p:nvSpPr>
        <p:spPr>
          <a:xfrm>
            <a:off x="1471613" y="4495800"/>
            <a:ext cx="6019800" cy="1752600"/>
          </a:xfrm>
        </p:spPr>
        <p:txBody>
          <a:bodyPr/>
          <a:lstStyle>
            <a:lvl1pPr marL="0" indent="0">
              <a:buFont typeface="Wingdings" pitchFamily="2" charset="2"/>
              <a:buNone/>
              <a:defRPr sz="2200"/>
            </a:lvl1pPr>
          </a:lstStyle>
          <a:p>
            <a:r>
              <a:rPr lang="en-US"/>
              <a:t>Click to edit Master subtitle style</a:t>
            </a: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9C190EFD-7FB1-4FF6-A138-63B83E5F5AEA}"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6A1119A8-62E7-4D2F-A891-D37062A55B4E}"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76350"/>
            <a:ext cx="4073525"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276350"/>
            <a:ext cx="40751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689C1CA1-CB5F-48BC-B3EA-A88666A4C354}"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8BA70669-0302-45BC-8AC8-672BB55B518D}" type="slidenum">
              <a:rPr lang="en-US">
                <a:solidFill>
                  <a:srgbClr val="000000"/>
                </a:solidFill>
              </a:rPr>
              <a:pPr/>
              <a:t>‹#›</a:t>
            </a:fld>
            <a:endParaRPr lang="en-US">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5D5A7A4A-C7F3-4425-B58A-CB4F7CCD6AAA}" type="slidenum">
              <a:rPr lang="en-US">
                <a:solidFill>
                  <a:srgbClr val="000000"/>
                </a:solidFill>
              </a:rPr>
              <a:pPr/>
              <a:t>‹#›</a:t>
            </a:fld>
            <a:endParaRPr lang="en-US">
              <a:solidFill>
                <a:srgbClr val="000000"/>
              </a:solidFill>
            </a:endParaRPr>
          </a:p>
        </p:txBody>
      </p:sp>
      <p:sp>
        <p:nvSpPr>
          <p:cNvPr id="5" name="Date Placeholder 4"/>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77EED351-C0DE-450C-8047-4B1930593264}" type="slidenum">
              <a:rPr lang="en-US">
                <a:solidFill>
                  <a:srgbClr val="000000"/>
                </a:solidFill>
              </a:rPr>
              <a:pPr/>
              <a:t>‹#›</a:t>
            </a:fld>
            <a:endParaRPr lang="en-US">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76E3A32-C047-42A0-9183-BBCDDE30B175}"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562C7760-928B-4708-B521-0D26BB5D0B5E}"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542036C7-406F-40DD-9A4B-E3DA663C70BC}"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446088"/>
            <a:ext cx="2143125" cy="58023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446088"/>
            <a:ext cx="6280150" cy="5802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3BC255AA-4576-461A-8871-329264511A69}" type="slidenum">
              <a:rPr lang="en-US">
                <a:solidFill>
                  <a:srgbClr val="000000"/>
                </a:solidFill>
              </a:rPr>
              <a:pPr/>
              <a:t>‹#›</a:t>
            </a:fld>
            <a:endParaRPr lang="en-US">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446088"/>
            <a:ext cx="7315200" cy="746125"/>
          </a:xfrm>
        </p:spPr>
        <p:txBody>
          <a:bodyPr/>
          <a:lstStyle/>
          <a:p>
            <a:r>
              <a:rPr lang="en-US"/>
              <a:t>Click to edit Master title style</a:t>
            </a:r>
          </a:p>
        </p:txBody>
      </p:sp>
      <p:sp>
        <p:nvSpPr>
          <p:cNvPr id="3" name="Text Placeholder 2"/>
          <p:cNvSpPr>
            <a:spLocks noGrp="1"/>
          </p:cNvSpPr>
          <p:nvPr>
            <p:ph type="body" sz="half" idx="1"/>
          </p:nvPr>
        </p:nvSpPr>
        <p:spPr>
          <a:xfrm>
            <a:off x="457200" y="1276350"/>
            <a:ext cx="4073525"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276350"/>
            <a:ext cx="40751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596063"/>
            <a:ext cx="2895600" cy="261937"/>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1"/>
          </p:nvPr>
        </p:nvSpPr>
        <p:spPr>
          <a:xfrm>
            <a:off x="7010400" y="6619875"/>
            <a:ext cx="2133600" cy="238125"/>
          </a:xfrm>
        </p:spPr>
        <p:txBody>
          <a:bodyPr/>
          <a:lstStyle>
            <a:lvl1pPr>
              <a:defRPr/>
            </a:lvl1pPr>
          </a:lstStyle>
          <a:p>
            <a:fld id="{9311F7B8-FD62-46C7-A591-DDCED42390FB}" type="slidenum">
              <a:rPr lang="en-US">
                <a:solidFill>
                  <a:srgbClr val="000000"/>
                </a:solidFill>
              </a:rPr>
              <a:pPr/>
              <a:t>‹#›</a:t>
            </a:fld>
            <a:endParaRPr lang="en-US">
              <a:solidFill>
                <a:srgbClr val="000000"/>
              </a:solidFill>
            </a:endParaRPr>
          </a:p>
        </p:txBody>
      </p:sp>
      <p:sp>
        <p:nvSpPr>
          <p:cNvPr id="7" name="Date Placeholder 6"/>
          <p:cNvSpPr>
            <a:spLocks noGrp="1"/>
          </p:cNvSpPr>
          <p:nvPr>
            <p:ph type="dt" sz="half" idx="12"/>
          </p:nvPr>
        </p:nvSpPr>
        <p:spPr>
          <a:xfrm>
            <a:off x="0" y="6615113"/>
            <a:ext cx="2133600" cy="242887"/>
          </a:xfrm>
        </p:spPr>
        <p:txBody>
          <a:bodyPr/>
          <a:lstStyle>
            <a:lvl1pPr>
              <a:defRPr/>
            </a:lvl1pPr>
          </a:lstStyle>
          <a:p>
            <a:endParaRPr lang="en-US">
              <a:solidFill>
                <a:srgbClr val="000000"/>
              </a:solidFill>
            </a:endParaRP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AD5363-83F8-4546-A668-A50D3CA75A15}" type="datetime1">
              <a:rPr lang="en-US" smtClean="0">
                <a:solidFill>
                  <a:prstClr val="black">
                    <a:tint val="75000"/>
                  </a:prstClr>
                </a:solidFill>
              </a:rPr>
              <a:pPr/>
              <a:t>10/4/2019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287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4CAF1-CE1A-2C4D-A763-84859BC3DA0A}"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6837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F1381-40D3-A947-A28F-B4CD4D01B8C4}"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AF2B4D-6B12-4EDF-87BB-2B55CECB66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79936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FEF45A-AAB4-7F4C-879B-B870546A4BFE}" type="datetime1">
              <a:rPr lang="en-US" smtClean="0">
                <a:solidFill>
                  <a:prstClr val="black">
                    <a:tint val="75000"/>
                  </a:prstClr>
                </a:solidFill>
              </a:rPr>
              <a:pPr/>
              <a:t>10/4/2019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868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DDB37D-D07C-F54D-BEFA-617050AC620D}" type="datetime1">
              <a:rPr lang="en-US" smtClean="0">
                <a:solidFill>
                  <a:prstClr val="black">
                    <a:tint val="75000"/>
                  </a:prstClr>
                </a:solidFill>
              </a:rPr>
              <a:pPr/>
              <a:t>10/4/2019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6700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126A80-E3CD-004B-9B08-FAAD4B4B8A87}" type="datetime1">
              <a:rPr lang="en-US" smtClean="0">
                <a:solidFill>
                  <a:prstClr val="black">
                    <a:tint val="75000"/>
                  </a:prstClr>
                </a:solidFill>
              </a:rPr>
              <a:pPr/>
              <a:t>10/4/2019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7867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05B4-F46C-1B43-9194-6FEFA319224F}" type="datetime1">
              <a:rPr lang="en-US" smtClean="0">
                <a:solidFill>
                  <a:prstClr val="black">
                    <a:tint val="75000"/>
                  </a:prstClr>
                </a:solidFill>
              </a:rPr>
              <a:pPr/>
              <a:t>10/4/2019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7428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F4513-1470-4C4C-AB55-18AAF0A6DC00}" type="datetime1">
              <a:rPr lang="en-US" smtClean="0">
                <a:solidFill>
                  <a:prstClr val="black">
                    <a:tint val="75000"/>
                  </a:prstClr>
                </a:solidFill>
              </a:rPr>
              <a:pPr/>
              <a:t>10/4/2019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7F8FA9">
                  <a:shade val="75000"/>
                </a:srgbClr>
              </a:solidFill>
            </a:endParaRPr>
          </a:p>
        </p:txBody>
      </p:sp>
    </p:spTree>
    <p:extLst>
      <p:ext uri="{BB962C8B-B14F-4D97-AF65-F5344CB8AC3E}">
        <p14:creationId xmlns:p14="http://schemas.microsoft.com/office/powerpoint/2010/main" val="10494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5AF4-CA38-EC47-9A13-4B3FDCDB1E68}" type="datetime1">
              <a:rPr lang="en-US" smtClean="0">
                <a:solidFill>
                  <a:prstClr val="black">
                    <a:tint val="75000"/>
                  </a:prstClr>
                </a:solidFill>
              </a:rPr>
              <a:pPr/>
              <a:t>10/4/2019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5742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1DA9-511D-5B4D-8674-A8904E3DD8E8}"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3870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E325C6-9592-EA42-8A7C-5A8DEA99F14B}"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10865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6"/>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E9CDAD28-2B83-43E2-A6CA-01AD46080BA8}" type="slidenum">
              <a:rPr lang="en-US" sz="1000">
                <a:solidFill>
                  <a:srgbClr val="000000"/>
                </a:solidFill>
                <a:latin typeface="Arial" charset="0"/>
                <a:ea typeface="ＭＳ Ｐゴシック" pitchFamily="34" charset="-128"/>
                <a:cs typeface="Arial" charset="0"/>
              </a:rPr>
              <a:pPr algn="r">
                <a:defRPr/>
              </a:pPr>
              <a:t>‹#›</a:t>
            </a:fld>
            <a:endParaRPr lang="en-US" sz="1000">
              <a:solidFill>
                <a:srgbClr val="000000"/>
              </a:solidFill>
              <a:latin typeface="Arial" charset="0"/>
              <a:ea typeface="ＭＳ Ｐゴシック" pitchFamily="34" charset="-128"/>
              <a:cs typeface="Arial" charset="0"/>
            </a:endParaRPr>
          </a:p>
        </p:txBody>
      </p:sp>
      <p:sp>
        <p:nvSpPr>
          <p:cNvPr id="6"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2E82FEC5-E75D-4762-8B8D-2338C0AF6808}" type="slidenum">
              <a:rPr lang="en-US" sz="1000">
                <a:solidFill>
                  <a:srgbClr val="000000"/>
                </a:solidFill>
                <a:latin typeface="Arial" charset="0"/>
                <a:ea typeface="ＭＳ Ｐゴシック" pitchFamily="34" charset="-128"/>
                <a:cs typeface="Arial" charset="0"/>
              </a:rPr>
              <a:pPr algn="r">
                <a:defRPr/>
              </a:pPr>
              <a:t>‹#›</a:t>
            </a:fld>
            <a:endParaRPr lang="en-US" sz="1000">
              <a:solidFill>
                <a:srgbClr val="000000"/>
              </a:solidFill>
              <a:latin typeface="Arial" charset="0"/>
              <a:ea typeface="ＭＳ Ｐゴシック" pitchFamily="34" charset="-128"/>
              <a:cs typeface="Arial" charset="0"/>
            </a:endParaRPr>
          </a:p>
        </p:txBody>
      </p:sp>
      <p:sp>
        <p:nvSpPr>
          <p:cNvPr id="392196" name="Rectangle 4"/>
          <p:cNvSpPr>
            <a:spLocks noGrp="1" noChangeArrowheads="1"/>
          </p:cNvSpPr>
          <p:nvPr>
            <p:ph type="ctrTitle" sz="quarter"/>
          </p:nvPr>
        </p:nvSpPr>
        <p:spPr>
          <a:xfrm>
            <a:off x="785813" y="2603500"/>
            <a:ext cx="7772400" cy="1470025"/>
          </a:xfrm>
        </p:spPr>
        <p:txBody>
          <a:bodyPr lIns="91440" tIns="45720" rIns="91440" bIns="45720" anchor="ctr"/>
          <a:lstStyle>
            <a:lvl1pPr algn="r">
              <a:defRPr sz="3600"/>
            </a:lvl1pPr>
          </a:lstStyle>
          <a:p>
            <a:r>
              <a:rPr lang="en-US"/>
              <a:t>Click to edit Master title style</a:t>
            </a:r>
          </a:p>
        </p:txBody>
      </p:sp>
      <p:sp>
        <p:nvSpPr>
          <p:cNvPr id="392197" name="Rectangle 5"/>
          <p:cNvSpPr>
            <a:spLocks noGrp="1" noChangeArrowheads="1"/>
          </p:cNvSpPr>
          <p:nvPr>
            <p:ph type="subTitle" sz="quarter" idx="1"/>
          </p:nvPr>
        </p:nvSpPr>
        <p:spPr>
          <a:xfrm>
            <a:off x="2157413" y="4359275"/>
            <a:ext cx="6400800" cy="1752600"/>
          </a:xfrm>
        </p:spPr>
        <p:txBody>
          <a:bodyPr lIns="91440" tIns="45720" rIns="91440" bIns="45720"/>
          <a:lstStyle>
            <a:lvl1pPr marL="0" indent="0" algn="r">
              <a:buFontTx/>
              <a:buNone/>
              <a:defRPr/>
            </a:lvl1pPr>
          </a:lstStyle>
          <a:p>
            <a:r>
              <a:rPr lang="en-US"/>
              <a:t>Click to edit Master subtitle style</a:t>
            </a:r>
          </a:p>
        </p:txBody>
      </p:sp>
    </p:spTree>
    <p:extLst>
      <p:ext uri="{BB962C8B-B14F-4D97-AF65-F5344CB8AC3E}">
        <p14:creationId xmlns:p14="http://schemas.microsoft.com/office/powerpoint/2010/main" val="178293881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xfrm>
            <a:off x="8728075" y="6551613"/>
            <a:ext cx="415925" cy="304800"/>
          </a:xfrm>
          <a:prstGeom prst="rect">
            <a:avLst/>
          </a:prstGeom>
        </p:spPr>
        <p:txBody>
          <a:bodyPr/>
          <a:lstStyle>
            <a:lvl1pPr>
              <a:defRPr sz="1200"/>
            </a:lvl1pPr>
          </a:lstStyle>
          <a:p>
            <a:pPr>
              <a:defRPr/>
            </a:pPr>
            <a:fld id="{0C933AAA-F64E-4748-8A99-DCC60F15C72A}" type="slidenum">
              <a:rPr lang="en-US" smtClean="0">
                <a:solidFill>
                  <a:srgbClr val="000000"/>
                </a:solidFill>
                <a:ea typeface="ＭＳ Ｐゴシック" pitchFamily="34" charset="-128"/>
              </a:rPr>
              <a:pPr>
                <a:defRPr/>
              </a:pPr>
              <a:t>‹#›</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7276468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a:lstStyle>
            <a:lvl1pPr>
              <a:buSzPct val="100000"/>
              <a:defRPr lang="en-US" sz="2800" kern="1200" dirty="0" smtClean="0"/>
            </a:lvl1pPr>
            <a:lvl2pPr>
              <a:buSzPct val="90000"/>
              <a:defRPr lang="en-US" sz="2400" kern="1200" dirty="0" smtClean="0">
                <a:ea typeface="+mn-ea"/>
                <a:cs typeface="+mn-cs"/>
              </a:defRPr>
            </a:lvl2pPr>
            <a:lvl3pPr>
              <a:buSzPct val="90000"/>
              <a:defRPr lang="en-US" kern="1200" dirty="0" smtClean="0">
                <a:solidFill>
                  <a:schemeClr val="tx1"/>
                </a:solidFill>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lang="en-US" sz="1800" kern="1200" dirty="0" smtClean="0">
                <a:solidFill>
                  <a:schemeClr val="tx1"/>
                </a:solidFill>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1800"/>
            </a:lvl5pPr>
          </a:lstStyle>
          <a:p>
            <a:pPr marL="342900" lvl="0" indent="-342900" defTabSz="457200" latinLnBrk="0">
              <a:spcBef>
                <a:spcPct val="20000"/>
              </a:spcBef>
              <a:buFont typeface="Arial"/>
              <a:buChar char="•"/>
            </a:pPr>
            <a:r>
              <a:rPr lang="en-US" dirty="0"/>
              <a:t>Click to edit Master text styles</a:t>
            </a:r>
          </a:p>
          <a:p>
            <a:pPr marL="742950" lvl="1" indent="-285750" defTabSz="457200" latinLnBrk="0">
              <a:spcBef>
                <a:spcPct val="20000"/>
              </a:spcBef>
              <a:buFont typeface="Arial"/>
              <a:buChar char="–"/>
            </a:pPr>
            <a:r>
              <a:rPr lang="en-US" dirty="0"/>
              <a:t>Second level</a:t>
            </a:r>
          </a:p>
          <a:p>
            <a:pPr marL="1143000" lvl="2" defTabSz="457200" latinLnBrk="0">
              <a:spcBef>
                <a:spcPct val="20000"/>
              </a:spcBef>
            </a:pPr>
            <a:r>
              <a:rPr lang="en-US" dirty="0"/>
              <a:t>Third level</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lang="en-US" dirty="0"/>
              <a:t>Fourth level</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a:t>Section (optional)</a:t>
            </a:r>
          </a:p>
        </p:txBody>
      </p:sp>
    </p:spTree>
    <p:extLst>
      <p:ext uri="{BB962C8B-B14F-4D97-AF65-F5344CB8AC3E}">
        <p14:creationId xmlns:p14="http://schemas.microsoft.com/office/powerpoint/2010/main" val="6603891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4" y="1201739"/>
            <a:ext cx="4041775"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201739"/>
            <a:ext cx="4043363"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AD5363-83F8-4546-A668-A50D3CA75A15}" type="datetime1">
              <a:rPr lang="en-US" smtClean="0">
                <a:solidFill>
                  <a:prstClr val="black">
                    <a:tint val="75000"/>
                  </a:prstClr>
                </a:solidFill>
              </a:rPr>
              <a:pPr/>
              <a:t>10/4/2019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F88E988-FB04-AB4E-BE5A-59F242AF7F7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643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4CAF1-CE1A-2C4D-A763-84859BC3DA0A}"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266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F1381-40D3-A947-A28F-B4CD4D01B8C4}"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AF2B4D-6B12-4EDF-87BB-2B55CECB66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552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FEF45A-AAB4-7F4C-879B-B870546A4BFE}" type="datetime1">
              <a:rPr lang="en-US" smtClean="0">
                <a:solidFill>
                  <a:prstClr val="black">
                    <a:tint val="75000"/>
                  </a:prstClr>
                </a:solidFill>
              </a:rPr>
              <a:pPr/>
              <a:t>10/4/2019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235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DDB37D-D07C-F54D-BEFA-617050AC620D}" type="datetime1">
              <a:rPr lang="en-US" smtClean="0">
                <a:solidFill>
                  <a:prstClr val="black">
                    <a:tint val="75000"/>
                  </a:prstClr>
                </a:solidFill>
              </a:rPr>
              <a:pPr/>
              <a:t>10/4/2019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8661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126A80-E3CD-004B-9B08-FAAD4B4B8A87}" type="datetime1">
              <a:rPr lang="en-US" smtClean="0">
                <a:solidFill>
                  <a:prstClr val="black">
                    <a:tint val="75000"/>
                  </a:prstClr>
                </a:solidFill>
              </a:rPr>
              <a:pPr/>
              <a:t>10/4/2019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27123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05B4-F46C-1B43-9194-6FEFA319224F}" type="datetime1">
              <a:rPr lang="en-US" smtClean="0">
                <a:solidFill>
                  <a:prstClr val="black">
                    <a:tint val="75000"/>
                  </a:prstClr>
                </a:solidFill>
              </a:rPr>
              <a:pPr/>
              <a:t>10/4/2019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27683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F4513-1470-4C4C-AB55-18AAF0A6DC00}" type="datetime1">
              <a:rPr lang="en-US" smtClean="0">
                <a:solidFill>
                  <a:prstClr val="black">
                    <a:tint val="75000"/>
                  </a:prstClr>
                </a:solidFill>
              </a:rPr>
              <a:pPr/>
              <a:t>10/4/2019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6B1FF6-39B9-40F5-8B67-33C6354A3D4F}" type="slidenum">
              <a:rPr lang="en-US" smtClean="0">
                <a:solidFill>
                  <a:prstClr val="black">
                    <a:tint val="75000"/>
                  </a:prstClr>
                </a:solidFill>
              </a:rPr>
              <a:pPr/>
              <a:t>‹#›</a:t>
            </a:fld>
            <a:endParaRPr lang="en-US" dirty="0">
              <a:solidFill>
                <a:srgbClr val="7F8FA9">
                  <a:shade val="75000"/>
                </a:srgbClr>
              </a:solidFill>
            </a:endParaRPr>
          </a:p>
        </p:txBody>
      </p:sp>
    </p:spTree>
    <p:extLst>
      <p:ext uri="{BB962C8B-B14F-4D97-AF65-F5344CB8AC3E}">
        <p14:creationId xmlns:p14="http://schemas.microsoft.com/office/powerpoint/2010/main" val="11415207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95AF4-CA38-EC47-9A13-4B3FDCDB1E68}" type="datetime1">
              <a:rPr lang="en-US" smtClean="0">
                <a:solidFill>
                  <a:prstClr val="black">
                    <a:tint val="75000"/>
                  </a:prstClr>
                </a:solidFill>
              </a:rPr>
              <a:pPr/>
              <a:t>10/4/2019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6412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1DA9-511D-5B4D-8674-A8904E3DD8E8}"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42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E325C6-9592-EA42-8A7C-5A8DEA99F14B}" type="datetime1">
              <a:rPr lang="en-US" smtClean="0">
                <a:solidFill>
                  <a:prstClr val="black">
                    <a:tint val="75000"/>
                  </a:prstClr>
                </a:solidFill>
              </a:rPr>
              <a:pPr/>
              <a:t>10/4/2019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13205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494" indent="0" algn="ctr">
              <a:buNone/>
              <a:defRPr/>
            </a:lvl2pPr>
            <a:lvl3pPr marL="912998" indent="0" algn="ctr">
              <a:buNone/>
              <a:defRPr/>
            </a:lvl3pPr>
            <a:lvl4pPr marL="1369508" indent="0" algn="ctr">
              <a:buNone/>
              <a:defRPr/>
            </a:lvl4pPr>
            <a:lvl5pPr marL="1826006" indent="0" algn="ctr">
              <a:buNone/>
              <a:defRPr/>
            </a:lvl5pPr>
            <a:lvl6pPr marL="2282504" indent="0" algn="ctr">
              <a:buNone/>
              <a:defRPr/>
            </a:lvl6pPr>
            <a:lvl7pPr marL="2739010" indent="0" algn="ctr">
              <a:buNone/>
              <a:defRPr/>
            </a:lvl7pPr>
            <a:lvl8pPr marL="3195508" indent="0" algn="ctr">
              <a:buNone/>
              <a:defRPr/>
            </a:lvl8pPr>
            <a:lvl9pPr marL="3652010" indent="0" algn="ctr">
              <a:buNone/>
              <a:defRPr/>
            </a:lvl9pPr>
          </a:lstStyle>
          <a:p>
            <a:r>
              <a:rPr lang="en-US"/>
              <a:t>Click to edit Master subtitle style</a:t>
            </a:r>
          </a:p>
        </p:txBody>
      </p:sp>
    </p:spTree>
    <p:extLst>
      <p:ext uri="{BB962C8B-B14F-4D97-AF65-F5344CB8AC3E}">
        <p14:creationId xmlns:p14="http://schemas.microsoft.com/office/powerpoint/2010/main" val="126272684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01816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39"/>
            <a:ext cx="7772400" cy="1500187"/>
          </a:xfrm>
        </p:spPr>
        <p:txBody>
          <a:bodyPr anchor="b"/>
          <a:lstStyle>
            <a:lvl1pPr marL="0" indent="0">
              <a:buNone/>
              <a:defRPr sz="2000"/>
            </a:lvl1pPr>
            <a:lvl2pPr marL="456494" indent="0">
              <a:buNone/>
              <a:defRPr sz="1800"/>
            </a:lvl2pPr>
            <a:lvl3pPr marL="912998" indent="0">
              <a:buNone/>
              <a:defRPr sz="1600"/>
            </a:lvl3pPr>
            <a:lvl4pPr marL="1369508" indent="0">
              <a:buNone/>
              <a:defRPr sz="1400"/>
            </a:lvl4pPr>
            <a:lvl5pPr marL="1826006" indent="0">
              <a:buNone/>
              <a:defRPr sz="1400"/>
            </a:lvl5pPr>
            <a:lvl6pPr marL="2282504" indent="0">
              <a:buNone/>
              <a:defRPr sz="1400"/>
            </a:lvl6pPr>
            <a:lvl7pPr marL="2739010" indent="0">
              <a:buNone/>
              <a:defRPr sz="1400"/>
            </a:lvl7pPr>
            <a:lvl8pPr marL="3195508" indent="0">
              <a:buNone/>
              <a:defRPr sz="1400"/>
            </a:lvl8pPr>
            <a:lvl9pPr marL="3652010" indent="0">
              <a:buNone/>
              <a:defRPr sz="1400"/>
            </a:lvl9pPr>
          </a:lstStyle>
          <a:p>
            <a:pPr lvl="0"/>
            <a:r>
              <a:rPr lang="en-US"/>
              <a:t>Click to edit Master text styles</a:t>
            </a:r>
          </a:p>
        </p:txBody>
      </p:sp>
    </p:spTree>
    <p:extLst>
      <p:ext uri="{BB962C8B-B14F-4D97-AF65-F5344CB8AC3E}">
        <p14:creationId xmlns:p14="http://schemas.microsoft.com/office/powerpoint/2010/main" val="178810571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519935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662497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23798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6616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3993047204"/>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494" indent="0">
              <a:buNone/>
              <a:defRPr sz="2800"/>
            </a:lvl2pPr>
            <a:lvl3pPr marL="912998" indent="0">
              <a:buNone/>
              <a:defRPr sz="2400"/>
            </a:lvl3pPr>
            <a:lvl4pPr marL="1369508" indent="0">
              <a:buNone/>
              <a:defRPr sz="2000"/>
            </a:lvl4pPr>
            <a:lvl5pPr marL="1826006" indent="0">
              <a:buNone/>
              <a:defRPr sz="2000"/>
            </a:lvl5pPr>
            <a:lvl6pPr marL="2282504" indent="0">
              <a:buNone/>
              <a:defRPr sz="2000"/>
            </a:lvl6pPr>
            <a:lvl7pPr marL="2739010" indent="0">
              <a:buNone/>
              <a:defRPr sz="2000"/>
            </a:lvl7pPr>
            <a:lvl8pPr marL="3195508" indent="0">
              <a:buNone/>
              <a:defRPr sz="2000"/>
            </a:lvl8pPr>
            <a:lvl9pPr marL="365201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30683707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2300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055424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347429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38910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5" y="3776665"/>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141493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623302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043301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39" y="3776665"/>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2079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10635975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5451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24134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323975"/>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3975"/>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07384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27228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812356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05242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774938"/>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52715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0058993"/>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1398547"/>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3"/>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96060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3975"/>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935560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13" y="1323975"/>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3" y="3776663"/>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295707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3"/>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20515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13" y="1323975"/>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68838" y="1323975"/>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057847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13" y="1323975"/>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5"/>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79413" y="3776663"/>
            <a:ext cx="4137025"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8838" y="3776663"/>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984314"/>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494" indent="0" algn="ctr">
              <a:buNone/>
              <a:defRPr/>
            </a:lvl2pPr>
            <a:lvl3pPr marL="912998" indent="0" algn="ctr">
              <a:buNone/>
              <a:defRPr/>
            </a:lvl3pPr>
            <a:lvl4pPr marL="1369508" indent="0" algn="ctr">
              <a:buNone/>
              <a:defRPr/>
            </a:lvl4pPr>
            <a:lvl5pPr marL="1826006" indent="0" algn="ctr">
              <a:buNone/>
              <a:defRPr/>
            </a:lvl5pPr>
            <a:lvl6pPr marL="2282504" indent="0" algn="ctr">
              <a:buNone/>
              <a:defRPr/>
            </a:lvl6pPr>
            <a:lvl7pPr marL="2739010" indent="0" algn="ctr">
              <a:buNone/>
              <a:defRPr/>
            </a:lvl7pPr>
            <a:lvl8pPr marL="3195508" indent="0" algn="ctr">
              <a:buNone/>
              <a:defRPr/>
            </a:lvl8pPr>
            <a:lvl9pPr marL="3652010" indent="0" algn="ctr">
              <a:buNone/>
              <a:defRPr/>
            </a:lvl9pPr>
          </a:lstStyle>
          <a:p>
            <a:r>
              <a:rPr lang="en-US"/>
              <a:t>Click to edit Master subtitle style</a:t>
            </a:r>
          </a:p>
        </p:txBody>
      </p:sp>
    </p:spTree>
    <p:extLst>
      <p:ext uri="{BB962C8B-B14F-4D97-AF65-F5344CB8AC3E}">
        <p14:creationId xmlns:p14="http://schemas.microsoft.com/office/powerpoint/2010/main" val="251237603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14006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39"/>
            <a:ext cx="7772400" cy="1500187"/>
          </a:xfrm>
        </p:spPr>
        <p:txBody>
          <a:bodyPr anchor="b"/>
          <a:lstStyle>
            <a:lvl1pPr marL="0" indent="0">
              <a:buNone/>
              <a:defRPr sz="2000"/>
            </a:lvl1pPr>
            <a:lvl2pPr marL="456494" indent="0">
              <a:buNone/>
              <a:defRPr sz="1800"/>
            </a:lvl2pPr>
            <a:lvl3pPr marL="912998" indent="0">
              <a:buNone/>
              <a:defRPr sz="1600"/>
            </a:lvl3pPr>
            <a:lvl4pPr marL="1369508" indent="0">
              <a:buNone/>
              <a:defRPr sz="1400"/>
            </a:lvl4pPr>
            <a:lvl5pPr marL="1826006" indent="0">
              <a:buNone/>
              <a:defRPr sz="1400"/>
            </a:lvl5pPr>
            <a:lvl6pPr marL="2282504" indent="0">
              <a:buNone/>
              <a:defRPr sz="1400"/>
            </a:lvl6pPr>
            <a:lvl7pPr marL="2739010" indent="0">
              <a:buNone/>
              <a:defRPr sz="1400"/>
            </a:lvl7pPr>
            <a:lvl8pPr marL="3195508" indent="0">
              <a:buNone/>
              <a:defRPr sz="1400"/>
            </a:lvl8pPr>
            <a:lvl9pPr marL="3652010" indent="0">
              <a:buNone/>
              <a:defRPr sz="1400"/>
            </a:lvl9pPr>
          </a:lstStyle>
          <a:p>
            <a:pPr lvl="0"/>
            <a:r>
              <a:rPr lang="en-US"/>
              <a:t>Click to edit Master text styles</a:t>
            </a:r>
          </a:p>
        </p:txBody>
      </p:sp>
    </p:spTree>
    <p:extLst>
      <p:ext uri="{BB962C8B-B14F-4D97-AF65-F5344CB8AC3E}">
        <p14:creationId xmlns:p14="http://schemas.microsoft.com/office/powerpoint/2010/main" val="425504456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12137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494" indent="0">
              <a:buNone/>
              <a:defRPr sz="2000" b="1"/>
            </a:lvl2pPr>
            <a:lvl3pPr marL="912998" indent="0">
              <a:buNone/>
              <a:defRPr sz="1800" b="1"/>
            </a:lvl3pPr>
            <a:lvl4pPr marL="1369508" indent="0">
              <a:buNone/>
              <a:defRPr sz="1600" b="1"/>
            </a:lvl4pPr>
            <a:lvl5pPr marL="1826006" indent="0">
              <a:buNone/>
              <a:defRPr sz="1600" b="1"/>
            </a:lvl5pPr>
            <a:lvl6pPr marL="2282504" indent="0">
              <a:buNone/>
              <a:defRPr sz="1600" b="1"/>
            </a:lvl6pPr>
            <a:lvl7pPr marL="2739010" indent="0">
              <a:buNone/>
              <a:defRPr sz="1600" b="1"/>
            </a:lvl7pPr>
            <a:lvl8pPr marL="3195508" indent="0">
              <a:buNone/>
              <a:defRPr sz="1600" b="1"/>
            </a:lvl8pPr>
            <a:lvl9pPr marL="365201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5836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687254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11606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1"/>
            <a:ext cx="3008313" cy="4691063"/>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492393430"/>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494" indent="0">
              <a:buNone/>
              <a:defRPr sz="2800"/>
            </a:lvl2pPr>
            <a:lvl3pPr marL="912998" indent="0">
              <a:buNone/>
              <a:defRPr sz="2400"/>
            </a:lvl3pPr>
            <a:lvl4pPr marL="1369508" indent="0">
              <a:buNone/>
              <a:defRPr sz="2000"/>
            </a:lvl4pPr>
            <a:lvl5pPr marL="1826006" indent="0">
              <a:buNone/>
              <a:defRPr sz="2000"/>
            </a:lvl5pPr>
            <a:lvl6pPr marL="2282504" indent="0">
              <a:buNone/>
              <a:defRPr sz="2000"/>
            </a:lvl6pPr>
            <a:lvl7pPr marL="2739010" indent="0">
              <a:buNone/>
              <a:defRPr sz="2000"/>
            </a:lvl7pPr>
            <a:lvl8pPr marL="3195508" indent="0">
              <a:buNone/>
              <a:defRPr sz="2000"/>
            </a:lvl8pPr>
            <a:lvl9pPr marL="365201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494" indent="0">
              <a:buNone/>
              <a:defRPr sz="1200"/>
            </a:lvl2pPr>
            <a:lvl3pPr marL="912998" indent="0">
              <a:buNone/>
              <a:defRPr sz="1000"/>
            </a:lvl3pPr>
            <a:lvl4pPr marL="1369508" indent="0">
              <a:buNone/>
              <a:defRPr sz="900"/>
            </a:lvl4pPr>
            <a:lvl5pPr marL="1826006" indent="0">
              <a:buNone/>
              <a:defRPr sz="900"/>
            </a:lvl5pPr>
            <a:lvl6pPr marL="2282504" indent="0">
              <a:buNone/>
              <a:defRPr sz="900"/>
            </a:lvl6pPr>
            <a:lvl7pPr marL="2739010" indent="0">
              <a:buNone/>
              <a:defRPr sz="900"/>
            </a:lvl7pPr>
            <a:lvl8pPr marL="3195508" indent="0">
              <a:buNone/>
              <a:defRPr sz="900"/>
            </a:lvl8pPr>
            <a:lvl9pPr marL="3652010" indent="0">
              <a:buNone/>
              <a:defRPr sz="900"/>
            </a:lvl9pPr>
          </a:lstStyle>
          <a:p>
            <a:pPr lvl="0"/>
            <a:r>
              <a:rPr lang="en-US"/>
              <a:t>Click to edit Master text styles</a:t>
            </a:r>
          </a:p>
        </p:txBody>
      </p:sp>
    </p:spTree>
    <p:extLst>
      <p:ext uri="{BB962C8B-B14F-4D97-AF65-F5344CB8AC3E}">
        <p14:creationId xmlns:p14="http://schemas.microsoft.com/office/powerpoint/2010/main" val="282154543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035593"/>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0"/>
            <a:ext cx="2144712" cy="607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281738" cy="607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820088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420170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324001"/>
            <a:ext cx="4138612"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66243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Content Placeholder 2"/>
          <p:cNvSpPr>
            <a:spLocks noGrp="1"/>
          </p:cNvSpPr>
          <p:nvPr>
            <p:ph sz="quarter" idx="1"/>
          </p:nvPr>
        </p:nvSpPr>
        <p:spPr>
          <a:xfrm>
            <a:off x="379439" y="1323976"/>
            <a:ext cx="4137025"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79415" y="3776665"/>
            <a:ext cx="842803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344550"/>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9788" cy="990600"/>
          </a:xfrm>
        </p:spPr>
        <p:txBody>
          <a:bodyPr/>
          <a:lstStyle/>
          <a:p>
            <a:r>
              <a:rPr lang="en-US"/>
              <a:t>Click to edit Master title style</a:t>
            </a:r>
          </a:p>
        </p:txBody>
      </p:sp>
      <p:sp>
        <p:nvSpPr>
          <p:cNvPr id="3" name="Text Placeholder 2"/>
          <p:cNvSpPr>
            <a:spLocks noGrp="1"/>
          </p:cNvSpPr>
          <p:nvPr>
            <p:ph type="body" sz="half" idx="1"/>
          </p:nvPr>
        </p:nvSpPr>
        <p:spPr>
          <a:xfrm>
            <a:off x="379439" y="1324001"/>
            <a:ext cx="413702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323976"/>
            <a:ext cx="4138612" cy="23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3776665"/>
            <a:ext cx="4138612"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50508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theme" Target="../theme/theme10.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image" Target="../media/image8.jpe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image" Target="../media/image7.jpeg"/><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8.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7.jpe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8.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image" Target="../media/image8.jpe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image" Target="../media/image7.jpeg"/><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9.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image" Target="../media/image8.jpe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image" Target="../media/image7.jpe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8750"/>
            <a:ext cx="8237537"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5613" y="1201738"/>
            <a:ext cx="8237537"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1172" name="Rectangle 4"/>
          <p:cNvSpPr>
            <a:spLocks noChangeArrowheads="1"/>
          </p:cNvSpPr>
          <p:nvPr/>
        </p:nvSpPr>
        <p:spPr bwMode="invGray">
          <a:xfrm>
            <a:off x="3175" y="6029325"/>
            <a:ext cx="9140825" cy="828675"/>
          </a:xfrm>
          <a:prstGeom prst="rect">
            <a:avLst/>
          </a:prstGeom>
          <a:solidFill>
            <a:schemeClr val="tx2"/>
          </a:solidFill>
          <a:ln w="9525">
            <a:noFill/>
            <a:miter lim="800000"/>
            <a:headEnd/>
            <a:tailEnd/>
          </a:ln>
          <a:effectLst/>
        </p:spPr>
        <p:txBody>
          <a:bodyPr wrap="none" anchor="ctr"/>
          <a:lstStyle/>
          <a:p>
            <a:pPr>
              <a:defRPr/>
            </a:pPr>
            <a:endParaRPr lang="en-US">
              <a:cs typeface="Arial" charset="0"/>
            </a:endParaRPr>
          </a:p>
        </p:txBody>
      </p:sp>
      <p:pic>
        <p:nvPicPr>
          <p:cNvPr id="1029" name="Picture 5" descr="Intel_white"/>
          <p:cNvPicPr>
            <a:picLocks noChangeAspect="1" noChangeArrowheads="1"/>
          </p:cNvPicPr>
          <p:nvPr/>
        </p:nvPicPr>
        <p:blipFill>
          <a:blip r:embed="rId14" cstate="print"/>
          <a:srcRect/>
          <a:stretch>
            <a:fillRect/>
          </a:stretch>
        </p:blipFill>
        <p:spPr bwMode="auto">
          <a:xfrm>
            <a:off x="7889875" y="6169025"/>
            <a:ext cx="811213" cy="541338"/>
          </a:xfrm>
          <a:prstGeom prst="rect">
            <a:avLst/>
          </a:prstGeom>
          <a:noFill/>
          <a:ln w="9525">
            <a:noFill/>
            <a:miter lim="800000"/>
            <a:headEnd/>
            <a:tailEnd/>
          </a:ln>
        </p:spPr>
      </p:pic>
      <p:sp>
        <p:nvSpPr>
          <p:cNvPr id="391175" name="Rectangle 7"/>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FA9BC03B-2C02-4CC0-9213-1E8AC6C85122}" type="slidenum">
              <a:rPr lang="en-US" sz="1000">
                <a:solidFill>
                  <a:schemeClr val="bg1"/>
                </a:solidFill>
                <a:latin typeface="Arial" charset="0"/>
                <a:cs typeface="Arial" charset="0"/>
              </a:rPr>
              <a:pPr algn="r">
                <a:defRPr/>
              </a:pPr>
              <a:t>‹#›</a:t>
            </a:fld>
            <a:endParaRPr lang="en-US" sz="1000">
              <a:solidFill>
                <a:schemeClr val="bg1"/>
              </a:solidFill>
              <a:latin typeface="Arial" charset="0"/>
              <a:cs typeface="Arial" charset="0"/>
            </a:endParaRPr>
          </a:p>
        </p:txBody>
      </p:sp>
      <p:sp>
        <p:nvSpPr>
          <p:cNvPr id="391176" name="Rectangle 8"/>
          <p:cNvSpPr>
            <a:spLocks noChangeArrowheads="1"/>
          </p:cNvSpPr>
          <p:nvPr/>
        </p:nvSpPr>
        <p:spPr bwMode="auto">
          <a:xfrm>
            <a:off x="0" y="6273800"/>
            <a:ext cx="396875" cy="457200"/>
          </a:xfrm>
          <a:prstGeom prst="rect">
            <a:avLst/>
          </a:prstGeom>
          <a:noFill/>
          <a:ln w="9525">
            <a:noFill/>
            <a:miter lim="800000"/>
            <a:headEnd/>
            <a:tailEnd/>
          </a:ln>
          <a:effectLst/>
        </p:spPr>
        <p:txBody>
          <a:bodyPr anchor="b"/>
          <a:lstStyle/>
          <a:p>
            <a:pPr algn="r">
              <a:defRPr/>
            </a:pPr>
            <a:fld id="{7BEAF840-A306-4006-83FA-EEA6B91D5190}" type="slidenum">
              <a:rPr lang="en-US" sz="1000">
                <a:solidFill>
                  <a:schemeClr val="bg1"/>
                </a:solidFill>
                <a:latin typeface="Arial" charset="0"/>
                <a:cs typeface="Arial" charset="0"/>
              </a:rPr>
              <a:pPr algn="r">
                <a:defRPr/>
              </a:pPr>
              <a:t>‹#›</a:t>
            </a:fld>
            <a:endParaRPr lang="en-US" sz="1000">
              <a:solidFill>
                <a:schemeClr val="bg1"/>
              </a:solidFill>
              <a:latin typeface="Arial" charset="0"/>
              <a:cs typeface="Arial" charset="0"/>
            </a:endParaRPr>
          </a:p>
        </p:txBody>
      </p:sp>
      <p:sp>
        <p:nvSpPr>
          <p:cNvPr id="10" name="Rectangle 9"/>
          <p:cNvSpPr/>
          <p:nvPr/>
        </p:nvSpPr>
        <p:spPr>
          <a:xfrm>
            <a:off x="5399088" y="6397625"/>
            <a:ext cx="2479675" cy="239713"/>
          </a:xfrm>
          <a:prstGeom prst="rect">
            <a:avLst/>
          </a:prstGeom>
        </p:spPr>
        <p:txBody>
          <a:bodyPr wrap="none">
            <a:spAutoFit/>
          </a:bodyPr>
          <a:lstStyle/>
          <a:p>
            <a:pPr algn="ctr" eaLnBrk="0" hangingPunct="0">
              <a:lnSpc>
                <a:spcPct val="80000"/>
              </a:lnSpc>
              <a:spcBef>
                <a:spcPct val="50000"/>
              </a:spcBef>
              <a:defRPr/>
            </a:pPr>
            <a:r>
              <a:rPr lang="en-US" sz="1200" b="1" dirty="0">
                <a:solidFill>
                  <a:srgbClr val="FFFFFF"/>
                </a:solidFill>
                <a:latin typeface="Verdana" pitchFamily="34" charset="0"/>
                <a:cs typeface="+mn-cs"/>
              </a:rPr>
              <a:t>37</a:t>
            </a:r>
            <a:r>
              <a:rPr lang="en-US" sz="1200" b="1" baseline="30000" dirty="0">
                <a:solidFill>
                  <a:srgbClr val="FFFFFF"/>
                </a:solidFill>
                <a:latin typeface="Verdana" pitchFamily="34" charset="0"/>
                <a:cs typeface="+mn-cs"/>
              </a:rPr>
              <a:t>th</a:t>
            </a:r>
            <a:r>
              <a:rPr lang="en-US" sz="1200" b="1" dirty="0">
                <a:solidFill>
                  <a:srgbClr val="FFFFFF"/>
                </a:solidFill>
                <a:latin typeface="Verdana" pitchFamily="34" charset="0"/>
                <a:cs typeface="+mn-cs"/>
              </a:rPr>
              <a:t> ICPP September 2008</a:t>
            </a:r>
          </a:p>
        </p:txBody>
      </p:sp>
    </p:spTree>
  </p:cSld>
  <p:clrMap bg1="lt1" tx1="dk1" bg2="lt2" tx2="dk2" accent1="accent1" accent2="accent2" accent3="accent3" accent4="accent4" accent5="accent5" accent6="accent6" hlink="hlink" folHlink="folHlink"/>
  <p:sldLayoutIdLst>
    <p:sldLayoutId id="2147483783"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47" rIns="91294" bIns="45647"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p:nvSpPr>
        <p:spPr bwMode="auto">
          <a:xfrm>
            <a:off x="0" y="6521452"/>
            <a:ext cx="533400" cy="246080"/>
          </a:xfrm>
          <a:prstGeom prst="rect">
            <a:avLst/>
          </a:prstGeom>
          <a:noFill/>
          <a:ln w="9525">
            <a:noFill/>
            <a:miter lim="800000"/>
            <a:headEnd/>
            <a:tailEnd/>
          </a:ln>
          <a:effectLst/>
        </p:spPr>
        <p:txBody>
          <a:bodyPr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F1A8F4F1-8214-7249-A9A5-9505213BB9A8}" type="slidenum">
              <a:rPr lang="en-US" sz="1000">
                <a:solidFill>
                  <a:srgbClr val="000000"/>
                </a:solidFill>
                <a:latin typeface="Arial" charset="0"/>
                <a:cs typeface="+mn-cs"/>
              </a:rPr>
              <a:pPr>
                <a:spcBef>
                  <a:spcPct val="50000"/>
                </a:spcBef>
              </a:pPr>
              <a:t>‹#›</a:t>
            </a:fld>
            <a:endParaRPr lang="en-US" sz="1000">
              <a:solidFill>
                <a:srgbClr val="000000"/>
              </a:solidFill>
              <a:latin typeface="Arial" charset="0"/>
              <a:cs typeface="+mn-cs"/>
            </a:endParaRPr>
          </a:p>
        </p:txBody>
      </p:sp>
      <p:sp>
        <p:nvSpPr>
          <p:cNvPr id="3077" name="Rectangle 21"/>
          <p:cNvSpPr>
            <a:spLocks noGrp="1" noChangeArrowheads="1"/>
          </p:cNvSpPr>
          <p:nvPr>
            <p:ph type="body" idx="1"/>
          </p:nvPr>
        </p:nvSpPr>
        <p:spPr bwMode="auto">
          <a:xfrm>
            <a:off x="379415" y="1324001"/>
            <a:ext cx="8428037" cy="47545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47" rIns="91294" bIns="456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6308751"/>
            <a:ext cx="13716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95630582"/>
      </p:ext>
    </p:extLst>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 id="2147484439" r:id="rId13"/>
    <p:sldLayoutId id="2147484440" r:id="rId14"/>
    <p:sldLayoutId id="2147484441" r:id="rId15"/>
    <p:sldLayoutId id="2147484442" r:id="rId16"/>
    <p:sldLayoutId id="2147484443"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6494" algn="l" rtl="0" fontAlgn="base">
        <a:spcBef>
          <a:spcPct val="0"/>
        </a:spcBef>
        <a:spcAft>
          <a:spcPct val="0"/>
        </a:spcAft>
        <a:defRPr sz="2800" b="1">
          <a:solidFill>
            <a:srgbClr val="FFFF00"/>
          </a:solidFill>
          <a:latin typeface="Arial" charset="0"/>
        </a:defRPr>
      </a:lvl6pPr>
      <a:lvl7pPr marL="912998" algn="l" rtl="0" fontAlgn="base">
        <a:spcBef>
          <a:spcPct val="0"/>
        </a:spcBef>
        <a:spcAft>
          <a:spcPct val="0"/>
        </a:spcAft>
        <a:defRPr sz="2800" b="1">
          <a:solidFill>
            <a:srgbClr val="FFFF00"/>
          </a:solidFill>
          <a:latin typeface="Arial" charset="0"/>
        </a:defRPr>
      </a:lvl7pPr>
      <a:lvl8pPr marL="1369508" algn="l" rtl="0" fontAlgn="base">
        <a:spcBef>
          <a:spcPct val="0"/>
        </a:spcBef>
        <a:spcAft>
          <a:spcPct val="0"/>
        </a:spcAft>
        <a:defRPr sz="2800" b="1">
          <a:solidFill>
            <a:srgbClr val="FFFF00"/>
          </a:solidFill>
          <a:latin typeface="Arial" charset="0"/>
        </a:defRPr>
      </a:lvl8pPr>
      <a:lvl9pPr marL="1826006" algn="l" rtl="0" fontAlgn="base">
        <a:spcBef>
          <a:spcPct val="0"/>
        </a:spcBef>
        <a:spcAft>
          <a:spcPct val="0"/>
        </a:spcAft>
        <a:defRPr sz="2800" b="1">
          <a:solidFill>
            <a:srgbClr val="FFFF00"/>
          </a:solidFill>
          <a:latin typeface="Arial" charset="0"/>
        </a:defRPr>
      </a:lvl9pPr>
    </p:titleStyle>
    <p:bodyStyle>
      <a:lvl1pPr marL="608672" indent="-608672"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1134" indent="-532585"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599338" indent="-456494"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3185"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6019"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2529" indent="-380425" algn="l" rtl="0" fontAlgn="base">
        <a:lnSpc>
          <a:spcPct val="95000"/>
        </a:lnSpc>
        <a:spcBef>
          <a:spcPct val="45000"/>
        </a:spcBef>
        <a:spcAft>
          <a:spcPct val="0"/>
        </a:spcAft>
        <a:buClr>
          <a:schemeClr val="tx1"/>
        </a:buClr>
        <a:buChar char="•"/>
        <a:defRPr>
          <a:solidFill>
            <a:schemeClr val="tx1"/>
          </a:solidFill>
          <a:latin typeface="+mn-lt"/>
        </a:defRPr>
      </a:lvl6pPr>
      <a:lvl7pPr marL="3289034" indent="-380425" algn="l" rtl="0" fontAlgn="base">
        <a:lnSpc>
          <a:spcPct val="95000"/>
        </a:lnSpc>
        <a:spcBef>
          <a:spcPct val="45000"/>
        </a:spcBef>
        <a:spcAft>
          <a:spcPct val="0"/>
        </a:spcAft>
        <a:buClr>
          <a:schemeClr val="tx1"/>
        </a:buClr>
        <a:buChar char="•"/>
        <a:defRPr>
          <a:solidFill>
            <a:schemeClr val="tx1"/>
          </a:solidFill>
          <a:latin typeface="+mn-lt"/>
        </a:defRPr>
      </a:lvl7pPr>
      <a:lvl8pPr marL="3745525" indent="-380425" algn="l" rtl="0" fontAlgn="base">
        <a:lnSpc>
          <a:spcPct val="95000"/>
        </a:lnSpc>
        <a:spcBef>
          <a:spcPct val="45000"/>
        </a:spcBef>
        <a:spcAft>
          <a:spcPct val="0"/>
        </a:spcAft>
        <a:buClr>
          <a:schemeClr val="tx1"/>
        </a:buClr>
        <a:buChar char="•"/>
        <a:defRPr>
          <a:solidFill>
            <a:schemeClr val="tx1"/>
          </a:solidFill>
          <a:latin typeface="+mn-lt"/>
        </a:defRPr>
      </a:lvl8pPr>
      <a:lvl9pPr marL="4202029" indent="-380425"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2998" rtl="0" eaLnBrk="1" latinLnBrk="0" hangingPunct="1">
        <a:defRPr sz="1800" kern="1200">
          <a:solidFill>
            <a:schemeClr val="tx1"/>
          </a:solidFill>
          <a:latin typeface="+mn-lt"/>
          <a:ea typeface="+mn-ea"/>
          <a:cs typeface="+mn-cs"/>
        </a:defRPr>
      </a:lvl1pPr>
      <a:lvl2pPr marL="456494" algn="l" defTabSz="912998" rtl="0" eaLnBrk="1" latinLnBrk="0" hangingPunct="1">
        <a:defRPr sz="1800" kern="1200">
          <a:solidFill>
            <a:schemeClr val="tx1"/>
          </a:solidFill>
          <a:latin typeface="+mn-lt"/>
          <a:ea typeface="+mn-ea"/>
          <a:cs typeface="+mn-cs"/>
        </a:defRPr>
      </a:lvl2pPr>
      <a:lvl3pPr marL="912998" algn="l" defTabSz="912998" rtl="0" eaLnBrk="1" latinLnBrk="0" hangingPunct="1">
        <a:defRPr sz="1800" kern="1200">
          <a:solidFill>
            <a:schemeClr val="tx1"/>
          </a:solidFill>
          <a:latin typeface="+mn-lt"/>
          <a:ea typeface="+mn-ea"/>
          <a:cs typeface="+mn-cs"/>
        </a:defRPr>
      </a:lvl3pPr>
      <a:lvl4pPr marL="1369508" algn="l" defTabSz="912998" rtl="0" eaLnBrk="1" latinLnBrk="0" hangingPunct="1">
        <a:defRPr sz="1800" kern="1200">
          <a:solidFill>
            <a:schemeClr val="tx1"/>
          </a:solidFill>
          <a:latin typeface="+mn-lt"/>
          <a:ea typeface="+mn-ea"/>
          <a:cs typeface="+mn-cs"/>
        </a:defRPr>
      </a:lvl4pPr>
      <a:lvl5pPr marL="1826006" algn="l" defTabSz="912998" rtl="0" eaLnBrk="1" latinLnBrk="0" hangingPunct="1">
        <a:defRPr sz="1800" kern="1200">
          <a:solidFill>
            <a:schemeClr val="tx1"/>
          </a:solidFill>
          <a:latin typeface="+mn-lt"/>
          <a:ea typeface="+mn-ea"/>
          <a:cs typeface="+mn-cs"/>
        </a:defRPr>
      </a:lvl5pPr>
      <a:lvl6pPr marL="2282504" algn="l" defTabSz="912998" rtl="0" eaLnBrk="1" latinLnBrk="0" hangingPunct="1">
        <a:defRPr sz="1800" kern="1200">
          <a:solidFill>
            <a:schemeClr val="tx1"/>
          </a:solidFill>
          <a:latin typeface="+mn-lt"/>
          <a:ea typeface="+mn-ea"/>
          <a:cs typeface="+mn-cs"/>
        </a:defRPr>
      </a:lvl6pPr>
      <a:lvl7pPr marL="2739010" algn="l" defTabSz="912998" rtl="0" eaLnBrk="1" latinLnBrk="0" hangingPunct="1">
        <a:defRPr sz="1800" kern="1200">
          <a:solidFill>
            <a:schemeClr val="tx1"/>
          </a:solidFill>
          <a:latin typeface="+mn-lt"/>
          <a:ea typeface="+mn-ea"/>
          <a:cs typeface="+mn-cs"/>
        </a:defRPr>
      </a:lvl7pPr>
      <a:lvl8pPr marL="3195508" algn="l" defTabSz="912998" rtl="0" eaLnBrk="1" latinLnBrk="0" hangingPunct="1">
        <a:defRPr sz="1800" kern="1200">
          <a:solidFill>
            <a:schemeClr val="tx1"/>
          </a:solidFill>
          <a:latin typeface="+mn-lt"/>
          <a:ea typeface="+mn-ea"/>
          <a:cs typeface="+mn-cs"/>
        </a:defRPr>
      </a:lvl8pPr>
      <a:lvl9pPr marL="3652010" algn="l" defTabSz="91299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bwMode="auto">
          <a:xfrm>
            <a:off x="366713" y="1371600"/>
            <a:ext cx="8407400" cy="4754563"/>
          </a:xfrm>
          <a:prstGeom prst="rect">
            <a:avLst/>
          </a:prstGeom>
          <a:noFill/>
          <a:ln w="9525">
            <a:noFill/>
            <a:miter lim="800000"/>
            <a:headEnd/>
            <a:tailEnd/>
          </a:ln>
          <a:effectLst/>
        </p:spPr>
        <p:txBody>
          <a:bodyPr vert="horz" wrap="square" lIns="91372" tIns="45688" rIns="91372" bIns="45688" numCol="1" anchor="t" anchorCtr="1"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214019" name="Rectangle 3"/>
          <p:cNvSpPr>
            <a:spLocks noGrp="1" noChangeArrowheads="1"/>
          </p:cNvSpPr>
          <p:nvPr>
            <p:ph type="title"/>
          </p:nvPr>
        </p:nvSpPr>
        <p:spPr bwMode="auto">
          <a:xfrm>
            <a:off x="365125" y="157163"/>
            <a:ext cx="8410575" cy="1143000"/>
          </a:xfrm>
          <a:prstGeom prst="rect">
            <a:avLst/>
          </a:prstGeom>
          <a:noFill/>
          <a:ln w="9525">
            <a:noFill/>
            <a:miter lim="800000"/>
            <a:headEnd/>
            <a:tailEnd/>
          </a:ln>
          <a:effectLst/>
        </p:spPr>
        <p:txBody>
          <a:bodyPr vert="horz" wrap="square" lIns="92007" tIns="46005" rIns="92007" bIns="46005" numCol="1" anchor="ctr" anchorCtr="0" compatLnSpc="1">
            <a:prstTxWarp prst="textNoShape">
              <a:avLst/>
            </a:prstTxWarp>
          </a:bodyPr>
          <a:lstStyle/>
          <a:p>
            <a:pPr lvl="0"/>
            <a:r>
              <a:rPr lang="en-US" dirty="0"/>
              <a:t>Slide Title</a:t>
            </a:r>
          </a:p>
        </p:txBody>
      </p:sp>
      <p:pic>
        <p:nvPicPr>
          <p:cNvPr id="3076" name="Picture 5" descr="white_newIntel_logo"/>
          <p:cNvPicPr>
            <a:picLocks noChangeAspect="1" noChangeArrowheads="1"/>
          </p:cNvPicPr>
          <p:nvPr userDrawn="1"/>
        </p:nvPicPr>
        <p:blipFill>
          <a:blip r:embed="rId4" cstate="print"/>
          <a:srcRect/>
          <a:stretch>
            <a:fillRect/>
          </a:stretch>
        </p:blipFill>
        <p:spPr bwMode="auto">
          <a:xfrm>
            <a:off x="8061325" y="6246813"/>
            <a:ext cx="762000" cy="522287"/>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85" r:id="rId1"/>
  </p:sldLayoutIdLst>
  <p:transition>
    <p:fade/>
  </p:transition>
  <p:txStyles>
    <p:titleStyle>
      <a:lvl1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ea typeface="+mj-ea"/>
          <a:cs typeface="+mj-cs"/>
        </a:defRPr>
      </a:lvl1pPr>
      <a:lvl2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2pPr>
      <a:lvl3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3pPr>
      <a:lvl4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4pPr>
      <a:lvl5pPr algn="ctr" rtl="0" eaLnBrk="0" fontAlgn="base" hangingPunct="0">
        <a:lnSpc>
          <a:spcPct val="90000"/>
        </a:lnSpc>
        <a:spcBef>
          <a:spcPct val="0"/>
        </a:spcBef>
        <a:spcAft>
          <a:spcPct val="0"/>
        </a:spcAft>
        <a:defRPr sz="4400">
          <a:solidFill>
            <a:schemeClr val="tx1"/>
          </a:solidFill>
          <a:effectLst>
            <a:outerShdw blurRad="38100" dist="38100" dir="2700000" algn="tl">
              <a:srgbClr val="000000"/>
            </a:outerShdw>
          </a:effectLst>
          <a:latin typeface="Neo Sans Intel Medium" pitchFamily="34" charset="0"/>
          <a:cs typeface="Arial" pitchFamily="34" charset="0"/>
        </a:defRPr>
      </a:lvl5pPr>
      <a:lvl6pPr marL="4572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6pPr>
      <a:lvl7pPr marL="9144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7pPr>
      <a:lvl8pPr marL="13716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8pPr>
      <a:lvl9pPr marL="1828800" algn="ctr" rtl="0" fontAlgn="base">
        <a:lnSpc>
          <a:spcPct val="90000"/>
        </a:lnSpc>
        <a:spcBef>
          <a:spcPct val="0"/>
        </a:spcBef>
        <a:spcAft>
          <a:spcPct val="0"/>
        </a:spcAft>
        <a:defRPr sz="4000">
          <a:solidFill>
            <a:schemeClr val="tx1"/>
          </a:solidFill>
          <a:effectLst>
            <a:outerShdw blurRad="38100" dist="38100" dir="2700000" algn="tl">
              <a:srgbClr val="000000"/>
            </a:outerShdw>
          </a:effectLst>
          <a:latin typeface="Neo Sans Intel Medium" pitchFamily="34" charset="0"/>
          <a:cs typeface="Arial" pitchFamily="34" charset="0"/>
        </a:defRPr>
      </a:lvl9pPr>
    </p:titleStyle>
    <p:bodyStyle>
      <a:lvl1pPr marL="225425" indent="-225425" algn="l" rtl="0" eaLnBrk="0" fontAlgn="base" hangingPunct="0">
        <a:lnSpc>
          <a:spcPct val="95000"/>
        </a:lnSpc>
        <a:spcBef>
          <a:spcPct val="30000"/>
        </a:spcBef>
        <a:spcAft>
          <a:spcPct val="0"/>
        </a:spcAft>
        <a:buClr>
          <a:schemeClr val="tx1"/>
        </a:buClr>
        <a:buFont typeface="Wingdings" pitchFamily="2" charset="2"/>
        <a:buChar char=""/>
        <a:defRPr sz="2800">
          <a:solidFill>
            <a:srgbClr val="FFFFFF"/>
          </a:solidFill>
          <a:effectLst>
            <a:outerShdw blurRad="38100" dist="38100" dir="2700000" algn="tl">
              <a:srgbClr val="000000"/>
            </a:outerShdw>
          </a:effectLst>
          <a:latin typeface="Neo Sans Intel" pitchFamily="34" charset="0"/>
          <a:ea typeface="+mn-ea"/>
          <a:cs typeface="+mn-cs"/>
        </a:defRPr>
      </a:lvl1pPr>
      <a:lvl2pPr marL="569913" indent="-225425" algn="l" rtl="0" eaLnBrk="0" fontAlgn="base" hangingPunct="0">
        <a:lnSpc>
          <a:spcPct val="95000"/>
        </a:lnSpc>
        <a:spcBef>
          <a:spcPct val="30000"/>
        </a:spcBef>
        <a:spcAft>
          <a:spcPct val="0"/>
        </a:spcAft>
        <a:buClr>
          <a:schemeClr val="tx1"/>
        </a:buClr>
        <a:buChar char="–"/>
        <a:defRPr sz="2400">
          <a:solidFill>
            <a:schemeClr val="tx1"/>
          </a:solidFill>
          <a:effectLst>
            <a:outerShdw blurRad="38100" dist="38100" dir="2700000" algn="tl">
              <a:srgbClr val="000000"/>
            </a:outerShdw>
          </a:effectLst>
          <a:latin typeface="Neo Sans Intel" pitchFamily="34" charset="0"/>
          <a:cs typeface="+mn-cs"/>
        </a:defRPr>
      </a:lvl2pPr>
      <a:lvl3pPr marL="914400" indent="-225425" algn="l" rtl="0" eaLnBrk="0" fontAlgn="base" hangingPunct="0">
        <a:lnSpc>
          <a:spcPct val="95000"/>
        </a:lnSpc>
        <a:spcBef>
          <a:spcPct val="30000"/>
        </a:spcBef>
        <a:spcAft>
          <a:spcPct val="0"/>
        </a:spcAft>
        <a:buClr>
          <a:schemeClr val="tx1"/>
        </a:buClr>
        <a:buChar char="–"/>
        <a:defRPr sz="2800">
          <a:solidFill>
            <a:srgbClr val="FFFFFF"/>
          </a:solidFill>
          <a:effectLst>
            <a:outerShdw blurRad="38100" dist="38100" dir="2700000" algn="tl">
              <a:srgbClr val="000000"/>
            </a:outerShdw>
          </a:effectLst>
          <a:latin typeface="Neo Sans Intel" pitchFamily="34" charset="0"/>
          <a:cs typeface="+mn-cs"/>
        </a:defRPr>
      </a:lvl3pPr>
      <a:lvl4pPr marL="1382713" indent="-239713"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4pPr>
      <a:lvl5pPr marL="1727200" indent="-230188"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5pPr>
      <a:lvl6pPr marL="21844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6pPr>
      <a:lvl7pPr marL="26416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7pPr>
      <a:lvl8pPr marL="30988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8pPr>
      <a:lvl9pPr marL="3556000" indent="-230188"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ftr" sz="quarter" idx="3"/>
          </p:nvPr>
        </p:nvSpPr>
        <p:spPr bwMode="auto">
          <a:xfrm>
            <a:off x="3124200" y="6596063"/>
            <a:ext cx="2895600" cy="2619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latin typeface="+mn-lt"/>
              </a:defRPr>
            </a:lvl1pPr>
          </a:lstStyle>
          <a:p>
            <a:pPr algn="ctr"/>
            <a:endParaRPr lang="en-US">
              <a:solidFill>
                <a:srgbClr val="000000"/>
              </a:solidFill>
              <a:cs typeface="Arial"/>
            </a:endParaRPr>
          </a:p>
        </p:txBody>
      </p:sp>
      <p:sp>
        <p:nvSpPr>
          <p:cNvPr id="31747" name="Rectangle 3"/>
          <p:cNvSpPr>
            <a:spLocks noGrp="1" noChangeArrowheads="1"/>
          </p:cNvSpPr>
          <p:nvPr>
            <p:ph type="sldNum" sz="quarter" idx="4"/>
          </p:nvPr>
        </p:nvSpPr>
        <p:spPr bwMode="auto">
          <a:xfrm>
            <a:off x="7010400" y="6619875"/>
            <a:ext cx="2133600" cy="238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latin typeface="Arial Black" pitchFamily="34" charset="0"/>
              </a:defRPr>
            </a:lvl1pPr>
          </a:lstStyle>
          <a:p>
            <a:fld id="{B5AF3CB8-5197-4DCC-BC1F-74B07666B269}" type="slidenum">
              <a:rPr lang="en-US" smtClean="0">
                <a:solidFill>
                  <a:srgbClr val="000000"/>
                </a:solidFill>
                <a:cs typeface="Arial"/>
              </a:rPr>
              <a:pPr/>
              <a:t>‹#›</a:t>
            </a:fld>
            <a:endParaRPr lang="en-US">
              <a:solidFill>
                <a:srgbClr val="000000"/>
              </a:solidFill>
              <a:cs typeface="Arial"/>
            </a:endParaRPr>
          </a:p>
        </p:txBody>
      </p:sp>
      <p:grpSp>
        <p:nvGrpSpPr>
          <p:cNvPr id="2" name="Group 4"/>
          <p:cNvGrpSpPr>
            <a:grpSpLocks/>
          </p:cNvGrpSpPr>
          <p:nvPr/>
        </p:nvGrpSpPr>
        <p:grpSpPr bwMode="auto">
          <a:xfrm>
            <a:off x="0" y="0"/>
            <a:ext cx="9144000" cy="546100"/>
            <a:chOff x="0" y="0"/>
            <a:chExt cx="5760" cy="344"/>
          </a:xfrm>
        </p:grpSpPr>
        <p:sp>
          <p:nvSpPr>
            <p:cNvPr id="31749" name="Rectangle 5"/>
            <p:cNvSpPr>
              <a:spLocks noChangeArrowheads="1"/>
            </p:cNvSpPr>
            <p:nvPr/>
          </p:nvSpPr>
          <p:spPr bwMode="auto">
            <a:xfrm>
              <a:off x="0" y="0"/>
              <a:ext cx="180" cy="336"/>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lgn="ctr"/>
              <a:endParaRPr lang="en-US" sz="2400">
                <a:solidFill>
                  <a:srgbClr val="000000"/>
                </a:solidFill>
                <a:latin typeface="Times New Roman" pitchFamily="18" charset="0"/>
                <a:cs typeface="Arial"/>
              </a:endParaRPr>
            </a:p>
          </p:txBody>
        </p:sp>
        <p:sp>
          <p:nvSpPr>
            <p:cNvPr id="31750" name="Rectangle 6"/>
            <p:cNvSpPr>
              <a:spLocks noChangeArrowheads="1"/>
            </p:cNvSpPr>
            <p:nvPr/>
          </p:nvSpPr>
          <p:spPr bwMode="auto">
            <a:xfrm>
              <a:off x="260" y="85"/>
              <a:ext cx="5500" cy="173"/>
            </a:xfrm>
            <a:prstGeom prst="rect">
              <a:avLst/>
            </a:prstGeom>
            <a:gradFill rotWithShape="0">
              <a:gsLst>
                <a:gs pos="0">
                  <a:schemeClr val="accent1"/>
                </a:gs>
                <a:gs pos="100000">
                  <a:schemeClr val="bg1"/>
                </a:gs>
              </a:gsLst>
              <a:lin ang="0" scaled="1"/>
            </a:gradFill>
            <a:ln w="9525">
              <a:noFill/>
              <a:miter lim="800000"/>
              <a:headEnd/>
              <a:tailEnd/>
            </a:ln>
          </p:spPr>
          <p:txBody>
            <a:bodyPr/>
            <a:lstStyle/>
            <a:p>
              <a:endParaRPr lang="en-US" sz="2400">
                <a:solidFill>
                  <a:srgbClr val="000000"/>
                </a:solidFill>
                <a:latin typeface="Times New Roman" pitchFamily="18" charset="0"/>
                <a:cs typeface="Arial"/>
              </a:endParaRPr>
            </a:p>
          </p:txBody>
        </p:sp>
        <p:sp>
          <p:nvSpPr>
            <p:cNvPr id="31751" name="Rectangle 7"/>
            <p:cNvSpPr>
              <a:spLocks noChangeArrowheads="1"/>
            </p:cNvSpPr>
            <p:nvPr/>
          </p:nvSpPr>
          <p:spPr bwMode="auto">
            <a:xfrm>
              <a:off x="258" y="85"/>
              <a:ext cx="87" cy="89"/>
            </a:xfrm>
            <a:prstGeom prst="rect">
              <a:avLst/>
            </a:prstGeom>
            <a:solidFill>
              <a:schemeClr val="hlink"/>
            </a:solidFill>
            <a:ln w="9525">
              <a:noFill/>
              <a:miter lim="800000"/>
              <a:headEnd/>
              <a:tailEnd/>
            </a:ln>
          </p:spPr>
          <p:txBody>
            <a:bodyPr/>
            <a:lstStyle/>
            <a:p>
              <a:endParaRPr lang="en-US">
                <a:solidFill>
                  <a:srgbClr val="CCCCE6"/>
                </a:solidFill>
                <a:latin typeface="Arial" pitchFamily="34" charset="0"/>
                <a:cs typeface="Arial"/>
              </a:endParaRPr>
            </a:p>
          </p:txBody>
        </p:sp>
        <p:sp>
          <p:nvSpPr>
            <p:cNvPr id="31752" name="Rectangle 8"/>
            <p:cNvSpPr>
              <a:spLocks noChangeArrowheads="1"/>
            </p:cNvSpPr>
            <p:nvPr/>
          </p:nvSpPr>
          <p:spPr bwMode="auto">
            <a:xfrm>
              <a:off x="345" y="0"/>
              <a:ext cx="88" cy="87"/>
            </a:xfrm>
            <a:prstGeom prst="rect">
              <a:avLst/>
            </a:prstGeom>
            <a:solidFill>
              <a:schemeClr val="hlink"/>
            </a:solidFill>
            <a:ln w="9525">
              <a:noFill/>
              <a:miter lim="800000"/>
              <a:headEnd/>
              <a:tailEnd/>
            </a:ln>
          </p:spPr>
          <p:txBody>
            <a:bodyPr/>
            <a:lstStyle/>
            <a:p>
              <a:endParaRPr lang="en-US">
                <a:solidFill>
                  <a:srgbClr val="CCCCE6"/>
                </a:solidFill>
                <a:latin typeface="Arial" pitchFamily="34" charset="0"/>
                <a:cs typeface="Arial"/>
              </a:endParaRPr>
            </a:p>
          </p:txBody>
        </p:sp>
        <p:sp>
          <p:nvSpPr>
            <p:cNvPr id="3175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en-US">
                <a:solidFill>
                  <a:srgbClr val="9999CC"/>
                </a:solidFill>
                <a:latin typeface="Arial" pitchFamily="34" charset="0"/>
                <a:cs typeface="Arial"/>
              </a:endParaRPr>
            </a:p>
          </p:txBody>
        </p:sp>
        <p:sp>
          <p:nvSpPr>
            <p:cNvPr id="31754" name="Rectangle 10"/>
            <p:cNvSpPr>
              <a:spLocks noChangeArrowheads="1"/>
            </p:cNvSpPr>
            <p:nvPr/>
          </p:nvSpPr>
          <p:spPr bwMode="auto">
            <a:xfrm>
              <a:off x="173" y="173"/>
              <a:ext cx="86" cy="87"/>
            </a:xfrm>
            <a:prstGeom prst="rect">
              <a:avLst/>
            </a:prstGeom>
            <a:solidFill>
              <a:schemeClr val="hlink"/>
            </a:solidFill>
            <a:ln w="9525">
              <a:noFill/>
              <a:miter lim="800000"/>
              <a:headEnd/>
              <a:tailEnd/>
            </a:ln>
          </p:spPr>
          <p:txBody>
            <a:bodyPr/>
            <a:lstStyle/>
            <a:p>
              <a:endParaRPr lang="en-US">
                <a:solidFill>
                  <a:srgbClr val="CCCCE6"/>
                </a:solidFill>
                <a:latin typeface="Arial" pitchFamily="34" charset="0"/>
                <a:cs typeface="Arial"/>
              </a:endParaRPr>
            </a:p>
          </p:txBody>
        </p:sp>
        <p:sp>
          <p:nvSpPr>
            <p:cNvPr id="31755" name="Rectangle 11"/>
            <p:cNvSpPr>
              <a:spLocks noChangeArrowheads="1"/>
            </p:cNvSpPr>
            <p:nvPr/>
          </p:nvSpPr>
          <p:spPr bwMode="auto">
            <a:xfrm>
              <a:off x="83" y="86"/>
              <a:ext cx="89" cy="87"/>
            </a:xfrm>
            <a:prstGeom prst="rect">
              <a:avLst/>
            </a:prstGeom>
            <a:solidFill>
              <a:schemeClr val="accent1"/>
            </a:solidFill>
            <a:ln w="9525">
              <a:noFill/>
              <a:miter lim="800000"/>
              <a:headEnd/>
              <a:tailEnd/>
            </a:ln>
          </p:spPr>
          <p:txBody>
            <a:bodyPr/>
            <a:lstStyle/>
            <a:p>
              <a:endParaRPr lang="en-US" sz="2400">
                <a:solidFill>
                  <a:srgbClr val="000000"/>
                </a:solidFill>
                <a:latin typeface="Times New Roman" pitchFamily="18" charset="0"/>
                <a:cs typeface="Arial"/>
              </a:endParaRPr>
            </a:p>
          </p:txBody>
        </p:sp>
        <p:sp>
          <p:nvSpPr>
            <p:cNvPr id="3175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en-US">
                <a:solidFill>
                  <a:srgbClr val="9999CC"/>
                </a:solidFill>
                <a:latin typeface="Arial" pitchFamily="34" charset="0"/>
                <a:cs typeface="Arial"/>
              </a:endParaRPr>
            </a:p>
          </p:txBody>
        </p:sp>
        <p:sp>
          <p:nvSpPr>
            <p:cNvPr id="3175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en-US">
                <a:solidFill>
                  <a:srgbClr val="9999CC"/>
                </a:solidFill>
                <a:latin typeface="Arial" pitchFamily="34" charset="0"/>
                <a:cs typeface="Arial"/>
              </a:endParaRPr>
            </a:p>
          </p:txBody>
        </p:sp>
      </p:grpSp>
      <p:sp>
        <p:nvSpPr>
          <p:cNvPr id="31758" name="Rectangle 14"/>
          <p:cNvSpPr>
            <a:spLocks noGrp="1" noChangeArrowheads="1"/>
          </p:cNvSpPr>
          <p:nvPr>
            <p:ph type="title"/>
          </p:nvPr>
        </p:nvSpPr>
        <p:spPr bwMode="auto">
          <a:xfrm>
            <a:off x="182563" y="446088"/>
            <a:ext cx="7315200" cy="746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1759" name="Rectangle 15"/>
          <p:cNvSpPr>
            <a:spLocks noGrp="1" noChangeArrowheads="1"/>
          </p:cNvSpPr>
          <p:nvPr>
            <p:ph type="body" idx="1"/>
          </p:nvPr>
        </p:nvSpPr>
        <p:spPr bwMode="auto">
          <a:xfrm>
            <a:off x="457200" y="1276350"/>
            <a:ext cx="8301038" cy="4972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60" name="Rectangle 16"/>
          <p:cNvSpPr>
            <a:spLocks noGrp="1" noChangeArrowheads="1"/>
          </p:cNvSpPr>
          <p:nvPr>
            <p:ph type="dt" sz="half" idx="2"/>
          </p:nvPr>
        </p:nvSpPr>
        <p:spPr bwMode="auto">
          <a:xfrm>
            <a:off x="0" y="6615113"/>
            <a:ext cx="2133600"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latin typeface="+mn-lt"/>
              </a:defRPr>
            </a:lvl1pPr>
          </a:lstStyle>
          <a:p>
            <a:endParaRPr lang="en-US">
              <a:solidFill>
                <a:srgbClr val="000000"/>
              </a:solidFill>
              <a:cs typeface="Arial"/>
            </a:endParaRPr>
          </a:p>
        </p:txBody>
      </p:sp>
      <p:pic>
        <p:nvPicPr>
          <p:cNvPr id="31761" name="Picture 17" descr="Viewlogo_new0"/>
          <p:cNvPicPr>
            <a:picLocks noChangeAspect="1" noChangeArrowheads="1"/>
          </p:cNvPicPr>
          <p:nvPr userDrawn="1"/>
        </p:nvPicPr>
        <p:blipFill>
          <a:blip r:embed="rId14" cstate="print"/>
          <a:srcRect/>
          <a:stretch>
            <a:fillRect/>
          </a:stretch>
        </p:blipFill>
        <p:spPr bwMode="auto">
          <a:xfrm>
            <a:off x="7366000" y="0"/>
            <a:ext cx="1778000" cy="1079500"/>
          </a:xfrm>
          <a:prstGeom prst="rect">
            <a:avLst/>
          </a:prstGeom>
          <a:noFill/>
        </p:spPr>
      </p:pic>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ransition spd="slow"/>
  <p:hf hdr="0" ftr="0" dt="0"/>
  <p:txStyles>
    <p:titleStyle>
      <a:lvl1pPr algn="l" rtl="0" fontAlgn="base">
        <a:spcBef>
          <a:spcPct val="0"/>
        </a:spcBef>
        <a:spcAft>
          <a:spcPct val="0"/>
        </a:spcAft>
        <a:defRPr sz="36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itchFamily="34" charset="0"/>
          <a:cs typeface="Arial" pitchFamily="34" charset="0"/>
        </a:defRPr>
      </a:lvl2pPr>
      <a:lvl3pPr algn="l" rtl="0" fontAlgn="base">
        <a:spcBef>
          <a:spcPct val="0"/>
        </a:spcBef>
        <a:spcAft>
          <a:spcPct val="0"/>
        </a:spcAft>
        <a:defRPr sz="3600">
          <a:solidFill>
            <a:schemeClr val="tx1"/>
          </a:solidFill>
          <a:latin typeface="Arial" pitchFamily="34" charset="0"/>
          <a:cs typeface="Arial" pitchFamily="34" charset="0"/>
        </a:defRPr>
      </a:lvl3pPr>
      <a:lvl4pPr algn="l" rtl="0" fontAlgn="base">
        <a:spcBef>
          <a:spcPct val="0"/>
        </a:spcBef>
        <a:spcAft>
          <a:spcPct val="0"/>
        </a:spcAft>
        <a:defRPr sz="3600">
          <a:solidFill>
            <a:schemeClr val="tx1"/>
          </a:solidFill>
          <a:latin typeface="Arial" pitchFamily="34" charset="0"/>
          <a:cs typeface="Arial" pitchFamily="34" charset="0"/>
        </a:defRPr>
      </a:lvl4pPr>
      <a:lvl5pPr algn="l" rtl="0" fontAlgn="base">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fontAlgn="base">
        <a:spcBef>
          <a:spcPct val="20000"/>
        </a:spcBef>
        <a:spcAft>
          <a:spcPct val="0"/>
        </a:spcAft>
        <a:buClr>
          <a:schemeClr val="accent1"/>
        </a:buClr>
        <a:buSzPct val="65000"/>
        <a:buFont typeface="Wingdings" pitchFamily="2" charset="2"/>
        <a:buChar char="n"/>
        <a:defRPr sz="20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95607715-FF6C-2747-A778-0460299D9183}" type="datetime1">
              <a:rPr lang="en-US" smtClean="0">
                <a:solidFill>
                  <a:prstClr val="black">
                    <a:tint val="75000"/>
                  </a:prstClr>
                </a:solidFill>
                <a:latin typeface="Calibri"/>
                <a:cs typeface="+mn-cs"/>
              </a:rPr>
              <a:pPr defTabSz="457200" fontAlgn="auto">
                <a:spcBef>
                  <a:spcPts val="0"/>
                </a:spcBef>
                <a:spcAft>
                  <a:spcPts val="0"/>
                </a:spcAft>
              </a:pPr>
              <a:t>10/4/2019</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2066355A-084C-D24E-9AD2-7E4FC41EA627}" type="slidenum">
              <a:rPr lang="en-US" smtClean="0">
                <a:solidFill>
                  <a:prstClr val="black">
                    <a:tint val="75000"/>
                  </a:prstClr>
                </a:solidFill>
                <a:latin typeface="Calibri"/>
                <a:cs typeface="+mn-cs"/>
              </a:rPr>
              <a:pPr defTabSz="457200" fontAlgn="auto">
                <a:spcBef>
                  <a:spcPts val="0"/>
                </a:spcBef>
                <a:spcAft>
                  <a:spcPts val="0"/>
                </a:spcAft>
              </a:pPr>
              <a:t>‹#›</a:t>
            </a:fld>
            <a:endParaRPr lang="en-US">
              <a:solidFill>
                <a:prstClr val="black">
                  <a:tint val="75000"/>
                </a:prstClr>
              </a:solidFill>
              <a:latin typeface="Calibri"/>
              <a:cs typeface="+mn-cs"/>
            </a:endParaRPr>
          </a:p>
        </p:txBody>
      </p:sp>
      <p:sp>
        <p:nvSpPr>
          <p:cNvPr id="35" name="Rectangle 34"/>
          <p:cNvSpPr/>
          <p:nvPr userDrawn="1"/>
        </p:nvSpPr>
        <p:spPr>
          <a:xfrm>
            <a:off x="7726612" y="0"/>
            <a:ext cx="1417387" cy="7493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a:solidFill>
                <a:prstClr val="white"/>
              </a:solidFill>
            </a:endParaRPr>
          </a:p>
        </p:txBody>
      </p:sp>
      <p:sp>
        <p:nvSpPr>
          <p:cNvPr id="36" name="Text Box 6"/>
          <p:cNvSpPr txBox="1">
            <a:spLocks noChangeArrowheads="1"/>
          </p:cNvSpPr>
          <p:nvPr userDrawn="1"/>
        </p:nvSpPr>
        <p:spPr bwMode="auto">
          <a:xfrm>
            <a:off x="7758363" y="12700"/>
            <a:ext cx="1371600" cy="533400"/>
          </a:xfrm>
          <a:prstGeom prst="rect">
            <a:avLst/>
          </a:prstGeom>
          <a:noFill/>
          <a:ln w="12700">
            <a:noFill/>
            <a:miter lim="800000"/>
            <a:headEnd/>
            <a:tailEnd/>
          </a:ln>
          <a:effectLst/>
        </p:spPr>
        <p:txBody>
          <a:bodyPr wrap="none" lIns="0" tIns="0" rIns="0" bIns="0" anchor="ctr"/>
          <a:lstStyle/>
          <a:p>
            <a:pPr algn="ctr" defTabSz="457200" fontAlgn="auto">
              <a:lnSpc>
                <a:spcPct val="90000"/>
              </a:lnSpc>
              <a:spcBef>
                <a:spcPct val="30000"/>
              </a:spcBef>
              <a:spcAft>
                <a:spcPts val="0"/>
              </a:spcAft>
              <a:defRPr/>
            </a:pPr>
            <a:r>
              <a:rPr lang="en-US" sz="3600" dirty="0">
                <a:solidFill>
                  <a:srgbClr val="0080FF">
                    <a:alpha val="50000"/>
                  </a:srgbClr>
                </a:solidFill>
                <a:latin typeface="Arial Black" pitchFamily="18" charset="0"/>
                <a:cs typeface="Arial" charset="0"/>
              </a:rPr>
              <a:t>EE</a:t>
            </a:r>
            <a:r>
              <a:rPr lang="en-US" sz="3600" dirty="0">
                <a:solidFill>
                  <a:srgbClr val="FFCC66">
                    <a:alpha val="50000"/>
                  </a:srgbClr>
                </a:solidFill>
                <a:latin typeface="Arial Black" pitchFamily="18" charset="0"/>
                <a:cs typeface="Arial" charset="0"/>
              </a:rPr>
              <a:t>CS</a:t>
            </a:r>
            <a:endParaRPr lang="en-US" sz="3600" dirty="0">
              <a:solidFill>
                <a:srgbClr val="0080FF">
                  <a:alpha val="50000"/>
                </a:srgbClr>
              </a:solidFill>
              <a:latin typeface="Arial Black" pitchFamily="18" charset="0"/>
              <a:cs typeface="Arial" charset="0"/>
            </a:endParaRPr>
          </a:p>
        </p:txBody>
      </p:sp>
      <p:sp>
        <p:nvSpPr>
          <p:cNvPr id="37" name="Text Box 7"/>
          <p:cNvSpPr txBox="1">
            <a:spLocks noChangeArrowheads="1"/>
          </p:cNvSpPr>
          <p:nvPr userDrawn="1"/>
        </p:nvSpPr>
        <p:spPr bwMode="auto">
          <a:xfrm>
            <a:off x="7758363" y="469900"/>
            <a:ext cx="1371600" cy="228600"/>
          </a:xfrm>
          <a:prstGeom prst="rect">
            <a:avLst/>
          </a:prstGeom>
          <a:noFill/>
          <a:ln w="12700">
            <a:noFill/>
            <a:miter lim="800000"/>
            <a:headEnd/>
            <a:tailEnd/>
          </a:ln>
          <a:effectLst/>
        </p:spPr>
        <p:txBody>
          <a:bodyPr lIns="0" tIns="0" rIns="0" bIns="0" anchor="ctr"/>
          <a:lstStyle/>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Electrical Engineering and</a:t>
            </a:r>
          </a:p>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Computer Sciences</a:t>
            </a:r>
          </a:p>
        </p:txBody>
      </p:sp>
    </p:spTree>
    <p:extLst>
      <p:ext uri="{BB962C8B-B14F-4D97-AF65-F5344CB8AC3E}">
        <p14:creationId xmlns:p14="http://schemas.microsoft.com/office/powerpoint/2010/main" val="2723792032"/>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66688" y="192088"/>
            <a:ext cx="8237537"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43" name="Rectangle 3"/>
          <p:cNvSpPr>
            <a:spLocks noGrp="1" noChangeArrowheads="1"/>
          </p:cNvSpPr>
          <p:nvPr>
            <p:ph type="body" idx="1"/>
          </p:nvPr>
        </p:nvSpPr>
        <p:spPr bwMode="auto">
          <a:xfrm>
            <a:off x="455613" y="1201738"/>
            <a:ext cx="8237537"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258717"/>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444" r:id="rId3"/>
  </p:sldLayoutIdLst>
  <p:transition>
    <p:fade/>
  </p:transition>
  <p:hf hdr="0" dt="0"/>
  <p:txStyles>
    <p:titleStyle>
      <a:lvl1pPr algn="l" rtl="0" eaLnBrk="0" fontAlgn="base" hangingPunct="0">
        <a:spcBef>
          <a:spcPct val="0"/>
        </a:spcBef>
        <a:spcAft>
          <a:spcPct val="0"/>
        </a:spcAft>
        <a:defRPr sz="3200" b="1">
          <a:solidFill>
            <a:schemeClr val="tx2"/>
          </a:solidFill>
          <a:latin typeface="Arial" pitchFamily="34" charset="0"/>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eaLnBrk="1" fontAlgn="base" hangingPunct="1">
        <a:spcBef>
          <a:spcPct val="0"/>
        </a:spcBef>
        <a:spcAft>
          <a:spcPct val="0"/>
        </a:spcAft>
        <a:defRPr sz="3200" b="1">
          <a:solidFill>
            <a:schemeClr val="tx2"/>
          </a:solidFill>
          <a:latin typeface="Verdana" pitchFamily="96" charset="0"/>
        </a:defRPr>
      </a:lvl6pPr>
      <a:lvl7pPr marL="914400" algn="l" rtl="0" eaLnBrk="1" fontAlgn="base" hangingPunct="1">
        <a:spcBef>
          <a:spcPct val="0"/>
        </a:spcBef>
        <a:spcAft>
          <a:spcPct val="0"/>
        </a:spcAft>
        <a:defRPr sz="3200" b="1">
          <a:solidFill>
            <a:schemeClr val="tx2"/>
          </a:solidFill>
          <a:latin typeface="Verdana" pitchFamily="96" charset="0"/>
        </a:defRPr>
      </a:lvl7pPr>
      <a:lvl8pPr marL="1371600" algn="l" rtl="0" eaLnBrk="1" fontAlgn="base" hangingPunct="1">
        <a:spcBef>
          <a:spcPct val="0"/>
        </a:spcBef>
        <a:spcAft>
          <a:spcPct val="0"/>
        </a:spcAft>
        <a:defRPr sz="3200" b="1">
          <a:solidFill>
            <a:schemeClr val="tx2"/>
          </a:solidFill>
          <a:latin typeface="Verdana" pitchFamily="96" charset="0"/>
        </a:defRPr>
      </a:lvl8pPr>
      <a:lvl9pPr marL="1828800" algn="l" rtl="0" eaLnBrk="1" fontAlgn="base" hangingPunct="1">
        <a:spcBef>
          <a:spcPct val="0"/>
        </a:spcBef>
        <a:spcAft>
          <a:spcPct val="0"/>
        </a:spcAft>
        <a:defRPr sz="3200" b="1">
          <a:solidFill>
            <a:schemeClr val="tx2"/>
          </a:solidFill>
          <a:latin typeface="Verdana" pitchFamily="96" charset="0"/>
        </a:defRPr>
      </a:lvl9pPr>
    </p:titleStyle>
    <p:body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95607715-FF6C-2747-A778-0460299D9183}" type="datetime1">
              <a:rPr lang="en-US" smtClean="0">
                <a:solidFill>
                  <a:prstClr val="black">
                    <a:tint val="75000"/>
                  </a:prstClr>
                </a:solidFill>
                <a:latin typeface="Calibri"/>
              </a:rPr>
              <a:pPr defTabSz="457200" fontAlgn="auto">
                <a:spcBef>
                  <a:spcPts val="0"/>
                </a:spcBef>
                <a:spcAft>
                  <a:spcPts val="0"/>
                </a:spcAft>
              </a:pPr>
              <a:t>10/4/2019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2066355A-084C-D24E-9AD2-7E4FC41EA627}" type="slidenum">
              <a:rPr lang="en-US" smtClean="0">
                <a:solidFill>
                  <a:prstClr val="black">
                    <a:tint val="75000"/>
                  </a:prstClr>
                </a:solidFill>
                <a:latin typeface="Calibri"/>
              </a:rPr>
              <a:pPr defTabSz="457200" fontAlgn="auto">
                <a:spcBef>
                  <a:spcPts val="0"/>
                </a:spcBef>
                <a:spcAft>
                  <a:spcPts val="0"/>
                </a:spcAft>
              </a:pPr>
              <a:t>‹#›</a:t>
            </a:fld>
            <a:endParaRPr lang="en-US">
              <a:solidFill>
                <a:prstClr val="black">
                  <a:tint val="75000"/>
                </a:prstClr>
              </a:solidFill>
              <a:latin typeface="Calibri"/>
            </a:endParaRPr>
          </a:p>
        </p:txBody>
      </p:sp>
      <p:sp>
        <p:nvSpPr>
          <p:cNvPr id="35" name="Rectangle 34"/>
          <p:cNvSpPr/>
          <p:nvPr userDrawn="1"/>
        </p:nvSpPr>
        <p:spPr>
          <a:xfrm>
            <a:off x="7726612" y="0"/>
            <a:ext cx="1417387" cy="7493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a:solidFill>
                <a:prstClr val="white"/>
              </a:solidFill>
            </a:endParaRPr>
          </a:p>
        </p:txBody>
      </p:sp>
      <p:sp>
        <p:nvSpPr>
          <p:cNvPr id="36" name="Text Box 6"/>
          <p:cNvSpPr txBox="1">
            <a:spLocks noChangeArrowheads="1"/>
          </p:cNvSpPr>
          <p:nvPr userDrawn="1"/>
        </p:nvSpPr>
        <p:spPr bwMode="auto">
          <a:xfrm>
            <a:off x="7758363" y="12700"/>
            <a:ext cx="1371600" cy="533400"/>
          </a:xfrm>
          <a:prstGeom prst="rect">
            <a:avLst/>
          </a:prstGeom>
          <a:noFill/>
          <a:ln w="12700">
            <a:noFill/>
            <a:miter lim="800000"/>
            <a:headEnd/>
            <a:tailEnd/>
          </a:ln>
          <a:effectLst/>
        </p:spPr>
        <p:txBody>
          <a:bodyPr wrap="none" lIns="0" tIns="0" rIns="0" bIns="0" anchor="ctr"/>
          <a:lstStyle/>
          <a:p>
            <a:pPr algn="ctr" defTabSz="457200" fontAlgn="auto">
              <a:lnSpc>
                <a:spcPct val="90000"/>
              </a:lnSpc>
              <a:spcBef>
                <a:spcPct val="30000"/>
              </a:spcBef>
              <a:spcAft>
                <a:spcPts val="0"/>
              </a:spcAft>
              <a:defRPr/>
            </a:pPr>
            <a:r>
              <a:rPr lang="en-US" sz="3600" dirty="0">
                <a:solidFill>
                  <a:srgbClr val="0080FF">
                    <a:alpha val="50000"/>
                  </a:srgbClr>
                </a:solidFill>
                <a:latin typeface="Arial Black" pitchFamily="18" charset="0"/>
                <a:cs typeface="Arial" charset="0"/>
              </a:rPr>
              <a:t>EE</a:t>
            </a:r>
            <a:r>
              <a:rPr lang="en-US" sz="3600" dirty="0">
                <a:solidFill>
                  <a:srgbClr val="FFCC66">
                    <a:alpha val="50000"/>
                  </a:srgbClr>
                </a:solidFill>
                <a:latin typeface="Arial Black" pitchFamily="18" charset="0"/>
                <a:cs typeface="Arial" charset="0"/>
              </a:rPr>
              <a:t>CS</a:t>
            </a:r>
            <a:endParaRPr lang="en-US" sz="3600" dirty="0">
              <a:solidFill>
                <a:srgbClr val="0080FF">
                  <a:alpha val="50000"/>
                </a:srgbClr>
              </a:solidFill>
              <a:latin typeface="Arial Black" pitchFamily="18" charset="0"/>
              <a:cs typeface="Arial" charset="0"/>
            </a:endParaRPr>
          </a:p>
        </p:txBody>
      </p:sp>
      <p:sp>
        <p:nvSpPr>
          <p:cNvPr id="37" name="Text Box 7"/>
          <p:cNvSpPr txBox="1">
            <a:spLocks noChangeArrowheads="1"/>
          </p:cNvSpPr>
          <p:nvPr userDrawn="1"/>
        </p:nvSpPr>
        <p:spPr bwMode="auto">
          <a:xfrm>
            <a:off x="7758363" y="469900"/>
            <a:ext cx="1371600" cy="228600"/>
          </a:xfrm>
          <a:prstGeom prst="rect">
            <a:avLst/>
          </a:prstGeom>
          <a:noFill/>
          <a:ln w="12700">
            <a:noFill/>
            <a:miter lim="800000"/>
            <a:headEnd/>
            <a:tailEnd/>
          </a:ln>
          <a:effectLst/>
        </p:spPr>
        <p:txBody>
          <a:bodyPr lIns="0" tIns="0" rIns="0" bIns="0" anchor="ctr"/>
          <a:lstStyle/>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Electrical Engineering and</a:t>
            </a:r>
          </a:p>
          <a:p>
            <a:pPr algn="ctr" defTabSz="457200" fontAlgn="auto">
              <a:lnSpc>
                <a:spcPct val="90000"/>
              </a:lnSpc>
              <a:spcBef>
                <a:spcPct val="30000"/>
              </a:spcBef>
              <a:spcAft>
                <a:spcPts val="0"/>
              </a:spcAft>
              <a:defRPr/>
            </a:pPr>
            <a:r>
              <a:rPr lang="en-US" sz="800" dirty="0">
                <a:solidFill>
                  <a:srgbClr val="FFFFFF">
                    <a:alpha val="50000"/>
                  </a:srgbClr>
                </a:solidFill>
                <a:latin typeface="Arial" pitchFamily="18" charset="0"/>
                <a:cs typeface="Arial" charset="0"/>
              </a:rPr>
              <a:t>Computer Sciences</a:t>
            </a:r>
          </a:p>
        </p:txBody>
      </p:sp>
    </p:spTree>
    <p:extLst>
      <p:ext uri="{BB962C8B-B14F-4D97-AF65-F5344CB8AC3E}">
        <p14:creationId xmlns:p14="http://schemas.microsoft.com/office/powerpoint/2010/main" val="1179496905"/>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47" rIns="91294" bIns="45647"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userDrawn="1"/>
        </p:nvSpPr>
        <p:spPr bwMode="auto">
          <a:xfrm>
            <a:off x="0" y="6521452"/>
            <a:ext cx="533400" cy="246080"/>
          </a:xfrm>
          <a:prstGeom prst="rect">
            <a:avLst/>
          </a:prstGeom>
          <a:noFill/>
          <a:ln w="9525">
            <a:noFill/>
            <a:miter lim="800000"/>
            <a:headEnd/>
            <a:tailEnd/>
          </a:ln>
          <a:effectLst/>
        </p:spPr>
        <p:txBody>
          <a:bodyPr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F1A8F4F1-8214-7249-A9A5-9505213BB9A8}" type="slidenum">
              <a:rPr lang="en-US" sz="1000">
                <a:solidFill>
                  <a:srgbClr val="000000"/>
                </a:solidFill>
                <a:latin typeface="Arial" charset="0"/>
                <a:cs typeface="+mn-cs"/>
              </a:rPr>
              <a:pPr>
                <a:spcBef>
                  <a:spcPct val="50000"/>
                </a:spcBef>
              </a:pPr>
              <a:t>‹#›</a:t>
            </a:fld>
            <a:endParaRPr lang="en-US" sz="1000">
              <a:solidFill>
                <a:srgbClr val="000000"/>
              </a:solidFill>
              <a:latin typeface="Arial" charset="0"/>
              <a:cs typeface="+mn-cs"/>
            </a:endParaRPr>
          </a:p>
        </p:txBody>
      </p:sp>
      <p:sp>
        <p:nvSpPr>
          <p:cNvPr id="3077" name="Rectangle 21"/>
          <p:cNvSpPr>
            <a:spLocks noGrp="1" noChangeArrowheads="1"/>
          </p:cNvSpPr>
          <p:nvPr>
            <p:ph type="body" idx="1"/>
          </p:nvPr>
        </p:nvSpPr>
        <p:spPr bwMode="auto">
          <a:xfrm>
            <a:off x="379415" y="1324001"/>
            <a:ext cx="8428037" cy="47545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47" rIns="91294" bIns="456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772400" y="6308751"/>
            <a:ext cx="13716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88142364"/>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 id="2147484304" r:id="rId16"/>
    <p:sldLayoutId id="2147484305"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6494" algn="l" rtl="0" fontAlgn="base">
        <a:spcBef>
          <a:spcPct val="0"/>
        </a:spcBef>
        <a:spcAft>
          <a:spcPct val="0"/>
        </a:spcAft>
        <a:defRPr sz="2800" b="1">
          <a:solidFill>
            <a:srgbClr val="FFFF00"/>
          </a:solidFill>
          <a:latin typeface="Arial" charset="0"/>
        </a:defRPr>
      </a:lvl6pPr>
      <a:lvl7pPr marL="912998" algn="l" rtl="0" fontAlgn="base">
        <a:spcBef>
          <a:spcPct val="0"/>
        </a:spcBef>
        <a:spcAft>
          <a:spcPct val="0"/>
        </a:spcAft>
        <a:defRPr sz="2800" b="1">
          <a:solidFill>
            <a:srgbClr val="FFFF00"/>
          </a:solidFill>
          <a:latin typeface="Arial" charset="0"/>
        </a:defRPr>
      </a:lvl7pPr>
      <a:lvl8pPr marL="1369508" algn="l" rtl="0" fontAlgn="base">
        <a:spcBef>
          <a:spcPct val="0"/>
        </a:spcBef>
        <a:spcAft>
          <a:spcPct val="0"/>
        </a:spcAft>
        <a:defRPr sz="2800" b="1">
          <a:solidFill>
            <a:srgbClr val="FFFF00"/>
          </a:solidFill>
          <a:latin typeface="Arial" charset="0"/>
        </a:defRPr>
      </a:lvl8pPr>
      <a:lvl9pPr marL="1826006" algn="l" rtl="0" fontAlgn="base">
        <a:spcBef>
          <a:spcPct val="0"/>
        </a:spcBef>
        <a:spcAft>
          <a:spcPct val="0"/>
        </a:spcAft>
        <a:defRPr sz="2800" b="1">
          <a:solidFill>
            <a:srgbClr val="FFFF00"/>
          </a:solidFill>
          <a:latin typeface="Arial" charset="0"/>
        </a:defRPr>
      </a:lvl9pPr>
    </p:titleStyle>
    <p:bodyStyle>
      <a:lvl1pPr marL="608672" indent="-608672"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1134" indent="-532585"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599338" indent="-456494"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3185"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6019"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2529" indent="-380425" algn="l" rtl="0" fontAlgn="base">
        <a:lnSpc>
          <a:spcPct val="95000"/>
        </a:lnSpc>
        <a:spcBef>
          <a:spcPct val="45000"/>
        </a:spcBef>
        <a:spcAft>
          <a:spcPct val="0"/>
        </a:spcAft>
        <a:buClr>
          <a:schemeClr val="tx1"/>
        </a:buClr>
        <a:buChar char="•"/>
        <a:defRPr>
          <a:solidFill>
            <a:schemeClr val="tx1"/>
          </a:solidFill>
          <a:latin typeface="+mn-lt"/>
        </a:defRPr>
      </a:lvl6pPr>
      <a:lvl7pPr marL="3289034" indent="-380425" algn="l" rtl="0" fontAlgn="base">
        <a:lnSpc>
          <a:spcPct val="95000"/>
        </a:lnSpc>
        <a:spcBef>
          <a:spcPct val="45000"/>
        </a:spcBef>
        <a:spcAft>
          <a:spcPct val="0"/>
        </a:spcAft>
        <a:buClr>
          <a:schemeClr val="tx1"/>
        </a:buClr>
        <a:buChar char="•"/>
        <a:defRPr>
          <a:solidFill>
            <a:schemeClr val="tx1"/>
          </a:solidFill>
          <a:latin typeface="+mn-lt"/>
        </a:defRPr>
      </a:lvl7pPr>
      <a:lvl8pPr marL="3745525" indent="-380425" algn="l" rtl="0" fontAlgn="base">
        <a:lnSpc>
          <a:spcPct val="95000"/>
        </a:lnSpc>
        <a:spcBef>
          <a:spcPct val="45000"/>
        </a:spcBef>
        <a:spcAft>
          <a:spcPct val="0"/>
        </a:spcAft>
        <a:buClr>
          <a:schemeClr val="tx1"/>
        </a:buClr>
        <a:buChar char="•"/>
        <a:defRPr>
          <a:solidFill>
            <a:schemeClr val="tx1"/>
          </a:solidFill>
          <a:latin typeface="+mn-lt"/>
        </a:defRPr>
      </a:lvl8pPr>
      <a:lvl9pPr marL="4202029" indent="-380425"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2998" rtl="0" eaLnBrk="1" latinLnBrk="0" hangingPunct="1">
        <a:defRPr sz="1800" kern="1200">
          <a:solidFill>
            <a:schemeClr val="tx1"/>
          </a:solidFill>
          <a:latin typeface="+mn-lt"/>
          <a:ea typeface="+mn-ea"/>
          <a:cs typeface="+mn-cs"/>
        </a:defRPr>
      </a:lvl1pPr>
      <a:lvl2pPr marL="456494" algn="l" defTabSz="912998" rtl="0" eaLnBrk="1" latinLnBrk="0" hangingPunct="1">
        <a:defRPr sz="1800" kern="1200">
          <a:solidFill>
            <a:schemeClr val="tx1"/>
          </a:solidFill>
          <a:latin typeface="+mn-lt"/>
          <a:ea typeface="+mn-ea"/>
          <a:cs typeface="+mn-cs"/>
        </a:defRPr>
      </a:lvl2pPr>
      <a:lvl3pPr marL="912998" algn="l" defTabSz="912998" rtl="0" eaLnBrk="1" latinLnBrk="0" hangingPunct="1">
        <a:defRPr sz="1800" kern="1200">
          <a:solidFill>
            <a:schemeClr val="tx1"/>
          </a:solidFill>
          <a:latin typeface="+mn-lt"/>
          <a:ea typeface="+mn-ea"/>
          <a:cs typeface="+mn-cs"/>
        </a:defRPr>
      </a:lvl3pPr>
      <a:lvl4pPr marL="1369508" algn="l" defTabSz="912998" rtl="0" eaLnBrk="1" latinLnBrk="0" hangingPunct="1">
        <a:defRPr sz="1800" kern="1200">
          <a:solidFill>
            <a:schemeClr val="tx1"/>
          </a:solidFill>
          <a:latin typeface="+mn-lt"/>
          <a:ea typeface="+mn-ea"/>
          <a:cs typeface="+mn-cs"/>
        </a:defRPr>
      </a:lvl4pPr>
      <a:lvl5pPr marL="1826006" algn="l" defTabSz="912998" rtl="0" eaLnBrk="1" latinLnBrk="0" hangingPunct="1">
        <a:defRPr sz="1800" kern="1200">
          <a:solidFill>
            <a:schemeClr val="tx1"/>
          </a:solidFill>
          <a:latin typeface="+mn-lt"/>
          <a:ea typeface="+mn-ea"/>
          <a:cs typeface="+mn-cs"/>
        </a:defRPr>
      </a:lvl5pPr>
      <a:lvl6pPr marL="2282504" algn="l" defTabSz="912998" rtl="0" eaLnBrk="1" latinLnBrk="0" hangingPunct="1">
        <a:defRPr sz="1800" kern="1200">
          <a:solidFill>
            <a:schemeClr val="tx1"/>
          </a:solidFill>
          <a:latin typeface="+mn-lt"/>
          <a:ea typeface="+mn-ea"/>
          <a:cs typeface="+mn-cs"/>
        </a:defRPr>
      </a:lvl6pPr>
      <a:lvl7pPr marL="2739010" algn="l" defTabSz="912998" rtl="0" eaLnBrk="1" latinLnBrk="0" hangingPunct="1">
        <a:defRPr sz="1800" kern="1200">
          <a:solidFill>
            <a:schemeClr val="tx1"/>
          </a:solidFill>
          <a:latin typeface="+mn-lt"/>
          <a:ea typeface="+mn-ea"/>
          <a:cs typeface="+mn-cs"/>
        </a:defRPr>
      </a:lvl7pPr>
      <a:lvl8pPr marL="3195508" algn="l" defTabSz="912998" rtl="0" eaLnBrk="1" latinLnBrk="0" hangingPunct="1">
        <a:defRPr sz="1800" kern="1200">
          <a:solidFill>
            <a:schemeClr val="tx1"/>
          </a:solidFill>
          <a:latin typeface="+mn-lt"/>
          <a:ea typeface="+mn-ea"/>
          <a:cs typeface="+mn-cs"/>
        </a:defRPr>
      </a:lvl8pPr>
      <a:lvl9pPr marL="3652010" algn="l" defTabSz="91299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userDrawn="1"/>
        </p:nvSpPr>
        <p:spPr bwMode="auto">
          <a:xfrm>
            <a:off x="0" y="6521450"/>
            <a:ext cx="533400" cy="244475"/>
          </a:xfrm>
          <a:prstGeom prst="rect">
            <a:avLst/>
          </a:prstGeom>
          <a:noFill/>
          <a:ln w="9525">
            <a:noFill/>
            <a:miter lim="800000"/>
            <a:headEnd/>
            <a:tailEnd/>
          </a:ln>
          <a:effectLst/>
        </p:spPr>
        <p:txBody>
          <a:bodyPr>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9E0D12C9-371F-A349-A198-E4125DD2651C}" type="slidenum">
              <a:rPr lang="en-US" sz="1000" smtClean="0">
                <a:solidFill>
                  <a:srgbClr val="000000"/>
                </a:solidFill>
                <a:latin typeface="Arial" charset="0"/>
                <a:cs typeface="+mn-cs"/>
              </a:rPr>
              <a:pPr>
                <a:spcBef>
                  <a:spcPct val="50000"/>
                </a:spcBef>
              </a:pPr>
              <a:t>‹#›</a:t>
            </a:fld>
            <a:endParaRPr lang="en-US" sz="1000">
              <a:solidFill>
                <a:srgbClr val="000000"/>
              </a:solidFill>
              <a:latin typeface="Arial" charset="0"/>
              <a:cs typeface="+mn-cs"/>
            </a:endParaRPr>
          </a:p>
        </p:txBody>
      </p:sp>
      <p:sp>
        <p:nvSpPr>
          <p:cNvPr id="3077" name="Rectangle 21"/>
          <p:cNvSpPr>
            <a:spLocks noGrp="1" noChangeArrowheads="1"/>
          </p:cNvSpPr>
          <p:nvPr>
            <p:ph type="body" idx="1"/>
          </p:nvPr>
        </p:nvSpPr>
        <p:spPr bwMode="auto">
          <a:xfrm>
            <a:off x="379413" y="1323975"/>
            <a:ext cx="8428037" cy="47545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772400" y="6308725"/>
            <a:ext cx="13716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27706700"/>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 id="2147484337" r:id="rId13"/>
    <p:sldLayoutId id="2147484338" r:id="rId14"/>
    <p:sldLayoutId id="2147484339" r:id="rId15"/>
    <p:sldLayoutId id="2147484340" r:id="rId16"/>
    <p:sldLayoutId id="2147484341"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7200" algn="l" rtl="0" fontAlgn="base">
        <a:spcBef>
          <a:spcPct val="0"/>
        </a:spcBef>
        <a:spcAft>
          <a:spcPct val="0"/>
        </a:spcAft>
        <a:defRPr sz="2800" b="1">
          <a:solidFill>
            <a:srgbClr val="FFFF00"/>
          </a:solidFill>
          <a:latin typeface="Arial" charset="0"/>
        </a:defRPr>
      </a:lvl6pPr>
      <a:lvl7pPr marL="914400" algn="l" rtl="0" fontAlgn="base">
        <a:spcBef>
          <a:spcPct val="0"/>
        </a:spcBef>
        <a:spcAft>
          <a:spcPct val="0"/>
        </a:spcAft>
        <a:defRPr sz="2800" b="1">
          <a:solidFill>
            <a:srgbClr val="FFFF00"/>
          </a:solidFill>
          <a:latin typeface="Arial" charset="0"/>
        </a:defRPr>
      </a:lvl7pPr>
      <a:lvl8pPr marL="1371600" algn="l" rtl="0" fontAlgn="base">
        <a:spcBef>
          <a:spcPct val="0"/>
        </a:spcBef>
        <a:spcAft>
          <a:spcPct val="0"/>
        </a:spcAft>
        <a:defRPr sz="2800" b="1">
          <a:solidFill>
            <a:srgbClr val="FFFF00"/>
          </a:solidFill>
          <a:latin typeface="Arial" charset="0"/>
        </a:defRPr>
      </a:lvl8pPr>
      <a:lvl9pPr marL="1828800" algn="l" rtl="0" fontAlgn="base">
        <a:spcBef>
          <a:spcPct val="0"/>
        </a:spcBef>
        <a:spcAft>
          <a:spcPct val="0"/>
        </a:spcAft>
        <a:defRPr sz="2800" b="1">
          <a:solidFill>
            <a:srgbClr val="FFFF00"/>
          </a:solidFill>
          <a:latin typeface="Arial" charset="0"/>
        </a:defRPr>
      </a:lvl9pPr>
    </p:titleStyle>
    <p:bodyStyle>
      <a:lvl1pPr marL="609600" indent="-609600"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2838" indent="-533400"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601788" indent="-457200"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6113" indent="-381000"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9663" indent="-381000"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6863" indent="-381000" algn="l" rtl="0" fontAlgn="base">
        <a:lnSpc>
          <a:spcPct val="95000"/>
        </a:lnSpc>
        <a:spcBef>
          <a:spcPct val="45000"/>
        </a:spcBef>
        <a:spcAft>
          <a:spcPct val="0"/>
        </a:spcAft>
        <a:buClr>
          <a:schemeClr val="tx1"/>
        </a:buClr>
        <a:buChar char="•"/>
        <a:defRPr>
          <a:solidFill>
            <a:schemeClr val="tx1"/>
          </a:solidFill>
          <a:latin typeface="+mn-lt"/>
        </a:defRPr>
      </a:lvl6pPr>
      <a:lvl7pPr marL="3294063" indent="-381000" algn="l" rtl="0" fontAlgn="base">
        <a:lnSpc>
          <a:spcPct val="95000"/>
        </a:lnSpc>
        <a:spcBef>
          <a:spcPct val="45000"/>
        </a:spcBef>
        <a:spcAft>
          <a:spcPct val="0"/>
        </a:spcAft>
        <a:buClr>
          <a:schemeClr val="tx1"/>
        </a:buClr>
        <a:buChar char="•"/>
        <a:defRPr>
          <a:solidFill>
            <a:schemeClr val="tx1"/>
          </a:solidFill>
          <a:latin typeface="+mn-lt"/>
        </a:defRPr>
      </a:lvl7pPr>
      <a:lvl8pPr marL="3751263" indent="-381000" algn="l" rtl="0" fontAlgn="base">
        <a:lnSpc>
          <a:spcPct val="95000"/>
        </a:lnSpc>
        <a:spcBef>
          <a:spcPct val="45000"/>
        </a:spcBef>
        <a:spcAft>
          <a:spcPct val="0"/>
        </a:spcAft>
        <a:buClr>
          <a:schemeClr val="tx1"/>
        </a:buClr>
        <a:buChar char="•"/>
        <a:defRPr>
          <a:solidFill>
            <a:schemeClr val="tx1"/>
          </a:solidFill>
          <a:latin typeface="+mn-lt"/>
        </a:defRPr>
      </a:lvl8pPr>
      <a:lvl9pPr marL="4208463" indent="-381000"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6" descr="SwooshHeade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75" name="Rectangle 17"/>
          <p:cNvSpPr>
            <a:spLocks noGrp="1" noChangeArrowheads="1"/>
          </p:cNvSpPr>
          <p:nvPr>
            <p:ph type="title"/>
          </p:nvPr>
        </p:nvSpPr>
        <p:spPr bwMode="auto">
          <a:xfrm>
            <a:off x="228600" y="0"/>
            <a:ext cx="8459788" cy="990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47" rIns="91294" bIns="45647" numCol="1" anchor="ctr" anchorCtr="0" compatLnSpc="1">
            <a:prstTxWarp prst="textNoShape">
              <a:avLst/>
            </a:prstTxWarp>
          </a:bodyPr>
          <a:lstStyle/>
          <a:p>
            <a:pPr lvl="0"/>
            <a:r>
              <a:rPr lang="en-US"/>
              <a:t>Click to edit Master title style</a:t>
            </a:r>
          </a:p>
        </p:txBody>
      </p:sp>
      <p:sp>
        <p:nvSpPr>
          <p:cNvPr id="1043" name="Text Box 19"/>
          <p:cNvSpPr txBox="1">
            <a:spLocks noChangeArrowheads="1"/>
          </p:cNvSpPr>
          <p:nvPr userDrawn="1"/>
        </p:nvSpPr>
        <p:spPr bwMode="auto">
          <a:xfrm>
            <a:off x="0" y="6521452"/>
            <a:ext cx="533400" cy="246080"/>
          </a:xfrm>
          <a:prstGeom prst="rect">
            <a:avLst/>
          </a:prstGeom>
          <a:noFill/>
          <a:ln w="9525">
            <a:noFill/>
            <a:miter lim="800000"/>
            <a:headEnd/>
            <a:tailEnd/>
          </a:ln>
          <a:effectLst/>
        </p:spPr>
        <p:txBody>
          <a:bodyPr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spcBef>
                <a:spcPct val="50000"/>
              </a:spcBef>
            </a:pPr>
            <a:fld id="{F1A8F4F1-8214-7249-A9A5-9505213BB9A8}" type="slidenum">
              <a:rPr lang="en-US" sz="1000">
                <a:solidFill>
                  <a:srgbClr val="000000"/>
                </a:solidFill>
                <a:latin typeface="Arial" charset="0"/>
              </a:rPr>
              <a:pPr>
                <a:spcBef>
                  <a:spcPct val="50000"/>
                </a:spcBef>
              </a:pPr>
              <a:t>‹#›</a:t>
            </a:fld>
            <a:endParaRPr lang="en-US" sz="1000">
              <a:solidFill>
                <a:srgbClr val="000000"/>
              </a:solidFill>
              <a:latin typeface="Arial" charset="0"/>
            </a:endParaRPr>
          </a:p>
        </p:txBody>
      </p:sp>
      <p:sp>
        <p:nvSpPr>
          <p:cNvPr id="3077" name="Rectangle 21"/>
          <p:cNvSpPr>
            <a:spLocks noGrp="1" noChangeArrowheads="1"/>
          </p:cNvSpPr>
          <p:nvPr>
            <p:ph type="body" idx="1"/>
          </p:nvPr>
        </p:nvSpPr>
        <p:spPr bwMode="auto">
          <a:xfrm>
            <a:off x="379415" y="1324001"/>
            <a:ext cx="8428037" cy="47545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294" tIns="45647" rIns="91294" bIns="456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8" name="Picture 33" descr="UCSBslidelogo"/>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7772400" y="6308751"/>
            <a:ext cx="13716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443548"/>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Lst>
  <p:transition/>
  <p:txStyles>
    <p:titleStyle>
      <a:lvl1pPr algn="l" rtl="0" eaLnBrk="0" fontAlgn="base" hangingPunct="0">
        <a:spcBef>
          <a:spcPct val="0"/>
        </a:spcBef>
        <a:spcAft>
          <a:spcPct val="0"/>
        </a:spcAft>
        <a:defRPr sz="2800" b="1">
          <a:solidFill>
            <a:srgbClr val="FFFF00"/>
          </a:solidFill>
          <a:latin typeface="+mj-lt"/>
          <a:ea typeface="ＭＳ Ｐゴシック" charset="0"/>
          <a:cs typeface="+mj-cs"/>
        </a:defRPr>
      </a:lvl1pPr>
      <a:lvl2pPr algn="l" rtl="0" eaLnBrk="0" fontAlgn="base" hangingPunct="0">
        <a:spcBef>
          <a:spcPct val="0"/>
        </a:spcBef>
        <a:spcAft>
          <a:spcPct val="0"/>
        </a:spcAft>
        <a:defRPr sz="2800" b="1">
          <a:solidFill>
            <a:srgbClr val="FFFF00"/>
          </a:solidFill>
          <a:latin typeface="Arial" charset="0"/>
          <a:ea typeface="ＭＳ Ｐゴシック" charset="0"/>
        </a:defRPr>
      </a:lvl2pPr>
      <a:lvl3pPr algn="l" rtl="0" eaLnBrk="0" fontAlgn="base" hangingPunct="0">
        <a:spcBef>
          <a:spcPct val="0"/>
        </a:spcBef>
        <a:spcAft>
          <a:spcPct val="0"/>
        </a:spcAft>
        <a:defRPr sz="2800" b="1">
          <a:solidFill>
            <a:srgbClr val="FFFF00"/>
          </a:solidFill>
          <a:latin typeface="Arial" charset="0"/>
          <a:ea typeface="ＭＳ Ｐゴシック" charset="0"/>
        </a:defRPr>
      </a:lvl3pPr>
      <a:lvl4pPr algn="l" rtl="0" eaLnBrk="0" fontAlgn="base" hangingPunct="0">
        <a:spcBef>
          <a:spcPct val="0"/>
        </a:spcBef>
        <a:spcAft>
          <a:spcPct val="0"/>
        </a:spcAft>
        <a:defRPr sz="2800" b="1">
          <a:solidFill>
            <a:srgbClr val="FFFF00"/>
          </a:solidFill>
          <a:latin typeface="Arial" charset="0"/>
          <a:ea typeface="ＭＳ Ｐゴシック" charset="0"/>
        </a:defRPr>
      </a:lvl4pPr>
      <a:lvl5pPr algn="l" rtl="0" eaLnBrk="0" fontAlgn="base" hangingPunct="0">
        <a:spcBef>
          <a:spcPct val="0"/>
        </a:spcBef>
        <a:spcAft>
          <a:spcPct val="0"/>
        </a:spcAft>
        <a:defRPr sz="2800" b="1">
          <a:solidFill>
            <a:srgbClr val="FFFF00"/>
          </a:solidFill>
          <a:latin typeface="Arial" charset="0"/>
          <a:ea typeface="ＭＳ Ｐゴシック" charset="0"/>
        </a:defRPr>
      </a:lvl5pPr>
      <a:lvl6pPr marL="456494" algn="l" rtl="0" fontAlgn="base">
        <a:spcBef>
          <a:spcPct val="0"/>
        </a:spcBef>
        <a:spcAft>
          <a:spcPct val="0"/>
        </a:spcAft>
        <a:defRPr sz="2800" b="1">
          <a:solidFill>
            <a:srgbClr val="FFFF00"/>
          </a:solidFill>
          <a:latin typeface="Arial" charset="0"/>
        </a:defRPr>
      </a:lvl6pPr>
      <a:lvl7pPr marL="912998" algn="l" rtl="0" fontAlgn="base">
        <a:spcBef>
          <a:spcPct val="0"/>
        </a:spcBef>
        <a:spcAft>
          <a:spcPct val="0"/>
        </a:spcAft>
        <a:defRPr sz="2800" b="1">
          <a:solidFill>
            <a:srgbClr val="FFFF00"/>
          </a:solidFill>
          <a:latin typeface="Arial" charset="0"/>
        </a:defRPr>
      </a:lvl7pPr>
      <a:lvl8pPr marL="1369508" algn="l" rtl="0" fontAlgn="base">
        <a:spcBef>
          <a:spcPct val="0"/>
        </a:spcBef>
        <a:spcAft>
          <a:spcPct val="0"/>
        </a:spcAft>
        <a:defRPr sz="2800" b="1">
          <a:solidFill>
            <a:srgbClr val="FFFF00"/>
          </a:solidFill>
          <a:latin typeface="Arial" charset="0"/>
        </a:defRPr>
      </a:lvl8pPr>
      <a:lvl9pPr marL="1826006" algn="l" rtl="0" fontAlgn="base">
        <a:spcBef>
          <a:spcPct val="0"/>
        </a:spcBef>
        <a:spcAft>
          <a:spcPct val="0"/>
        </a:spcAft>
        <a:defRPr sz="2800" b="1">
          <a:solidFill>
            <a:srgbClr val="FFFF00"/>
          </a:solidFill>
          <a:latin typeface="Arial" charset="0"/>
        </a:defRPr>
      </a:lvl9pPr>
    </p:titleStyle>
    <p:bodyStyle>
      <a:lvl1pPr marL="608672" indent="-608672"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cs typeface="+mn-cs"/>
        </a:defRPr>
      </a:lvl1pPr>
      <a:lvl2pPr marL="1111134" indent="-532585" algn="l" rtl="0" eaLnBrk="0" fontAlgn="base" hangingPunct="0">
        <a:lnSpc>
          <a:spcPct val="95000"/>
        </a:lnSpc>
        <a:spcBef>
          <a:spcPct val="45000"/>
        </a:spcBef>
        <a:spcAft>
          <a:spcPct val="0"/>
        </a:spcAft>
        <a:buClr>
          <a:schemeClr val="tx1"/>
        </a:buClr>
        <a:buChar char="–"/>
        <a:defRPr sz="2400">
          <a:solidFill>
            <a:schemeClr val="tx1"/>
          </a:solidFill>
          <a:latin typeface="+mn-lt"/>
          <a:ea typeface="ＭＳ Ｐゴシック" charset="0"/>
        </a:defRPr>
      </a:lvl2pPr>
      <a:lvl3pPr marL="1599338" indent="-456494"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3pPr>
      <a:lvl4pPr marL="1913185"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4pPr>
      <a:lvl5pPr marL="2376019" indent="-380425" algn="l" rtl="0" eaLnBrk="0" fontAlgn="base" hangingPunct="0">
        <a:lnSpc>
          <a:spcPct val="95000"/>
        </a:lnSpc>
        <a:spcBef>
          <a:spcPct val="45000"/>
        </a:spcBef>
        <a:spcAft>
          <a:spcPct val="0"/>
        </a:spcAft>
        <a:buClr>
          <a:schemeClr val="tx1"/>
        </a:buClr>
        <a:buChar char="•"/>
        <a:defRPr>
          <a:solidFill>
            <a:schemeClr val="tx1"/>
          </a:solidFill>
          <a:latin typeface="+mn-lt"/>
          <a:ea typeface="ＭＳ Ｐゴシック" charset="0"/>
        </a:defRPr>
      </a:lvl5pPr>
      <a:lvl6pPr marL="2832529" indent="-380425" algn="l" rtl="0" fontAlgn="base">
        <a:lnSpc>
          <a:spcPct val="95000"/>
        </a:lnSpc>
        <a:spcBef>
          <a:spcPct val="45000"/>
        </a:spcBef>
        <a:spcAft>
          <a:spcPct val="0"/>
        </a:spcAft>
        <a:buClr>
          <a:schemeClr val="tx1"/>
        </a:buClr>
        <a:buChar char="•"/>
        <a:defRPr>
          <a:solidFill>
            <a:schemeClr val="tx1"/>
          </a:solidFill>
          <a:latin typeface="+mn-lt"/>
        </a:defRPr>
      </a:lvl6pPr>
      <a:lvl7pPr marL="3289034" indent="-380425" algn="l" rtl="0" fontAlgn="base">
        <a:lnSpc>
          <a:spcPct val="95000"/>
        </a:lnSpc>
        <a:spcBef>
          <a:spcPct val="45000"/>
        </a:spcBef>
        <a:spcAft>
          <a:spcPct val="0"/>
        </a:spcAft>
        <a:buClr>
          <a:schemeClr val="tx1"/>
        </a:buClr>
        <a:buChar char="•"/>
        <a:defRPr>
          <a:solidFill>
            <a:schemeClr val="tx1"/>
          </a:solidFill>
          <a:latin typeface="+mn-lt"/>
        </a:defRPr>
      </a:lvl7pPr>
      <a:lvl8pPr marL="3745525" indent="-380425" algn="l" rtl="0" fontAlgn="base">
        <a:lnSpc>
          <a:spcPct val="95000"/>
        </a:lnSpc>
        <a:spcBef>
          <a:spcPct val="45000"/>
        </a:spcBef>
        <a:spcAft>
          <a:spcPct val="0"/>
        </a:spcAft>
        <a:buClr>
          <a:schemeClr val="tx1"/>
        </a:buClr>
        <a:buChar char="•"/>
        <a:defRPr>
          <a:solidFill>
            <a:schemeClr val="tx1"/>
          </a:solidFill>
          <a:latin typeface="+mn-lt"/>
        </a:defRPr>
      </a:lvl8pPr>
      <a:lvl9pPr marL="4202029" indent="-380425" algn="l" rtl="0" fontAlgn="base">
        <a:lnSpc>
          <a:spcPct val="95000"/>
        </a:lnSpc>
        <a:spcBef>
          <a:spcPct val="45000"/>
        </a:spcBef>
        <a:spcAft>
          <a:spcPct val="0"/>
        </a:spcAft>
        <a:buClr>
          <a:schemeClr val="tx1"/>
        </a:buClr>
        <a:buChar char="•"/>
        <a:defRPr>
          <a:solidFill>
            <a:schemeClr val="tx1"/>
          </a:solidFill>
          <a:latin typeface="+mn-lt"/>
        </a:defRPr>
      </a:lvl9pPr>
    </p:bodyStyle>
    <p:otherStyle>
      <a:defPPr>
        <a:defRPr lang="en-US"/>
      </a:defPPr>
      <a:lvl1pPr marL="0" algn="l" defTabSz="912998" rtl="0" eaLnBrk="1" latinLnBrk="0" hangingPunct="1">
        <a:defRPr sz="1800" kern="1200">
          <a:solidFill>
            <a:schemeClr val="tx1"/>
          </a:solidFill>
          <a:latin typeface="+mn-lt"/>
          <a:ea typeface="+mn-ea"/>
          <a:cs typeface="+mn-cs"/>
        </a:defRPr>
      </a:lvl1pPr>
      <a:lvl2pPr marL="456494" algn="l" defTabSz="912998" rtl="0" eaLnBrk="1" latinLnBrk="0" hangingPunct="1">
        <a:defRPr sz="1800" kern="1200">
          <a:solidFill>
            <a:schemeClr val="tx1"/>
          </a:solidFill>
          <a:latin typeface="+mn-lt"/>
          <a:ea typeface="+mn-ea"/>
          <a:cs typeface="+mn-cs"/>
        </a:defRPr>
      </a:lvl2pPr>
      <a:lvl3pPr marL="912998" algn="l" defTabSz="912998" rtl="0" eaLnBrk="1" latinLnBrk="0" hangingPunct="1">
        <a:defRPr sz="1800" kern="1200">
          <a:solidFill>
            <a:schemeClr val="tx1"/>
          </a:solidFill>
          <a:latin typeface="+mn-lt"/>
          <a:ea typeface="+mn-ea"/>
          <a:cs typeface="+mn-cs"/>
        </a:defRPr>
      </a:lvl3pPr>
      <a:lvl4pPr marL="1369508" algn="l" defTabSz="912998" rtl="0" eaLnBrk="1" latinLnBrk="0" hangingPunct="1">
        <a:defRPr sz="1800" kern="1200">
          <a:solidFill>
            <a:schemeClr val="tx1"/>
          </a:solidFill>
          <a:latin typeface="+mn-lt"/>
          <a:ea typeface="+mn-ea"/>
          <a:cs typeface="+mn-cs"/>
        </a:defRPr>
      </a:lvl4pPr>
      <a:lvl5pPr marL="1826006" algn="l" defTabSz="912998" rtl="0" eaLnBrk="1" latinLnBrk="0" hangingPunct="1">
        <a:defRPr sz="1800" kern="1200">
          <a:solidFill>
            <a:schemeClr val="tx1"/>
          </a:solidFill>
          <a:latin typeface="+mn-lt"/>
          <a:ea typeface="+mn-ea"/>
          <a:cs typeface="+mn-cs"/>
        </a:defRPr>
      </a:lvl5pPr>
      <a:lvl6pPr marL="2282504" algn="l" defTabSz="912998" rtl="0" eaLnBrk="1" latinLnBrk="0" hangingPunct="1">
        <a:defRPr sz="1800" kern="1200">
          <a:solidFill>
            <a:schemeClr val="tx1"/>
          </a:solidFill>
          <a:latin typeface="+mn-lt"/>
          <a:ea typeface="+mn-ea"/>
          <a:cs typeface="+mn-cs"/>
        </a:defRPr>
      </a:lvl6pPr>
      <a:lvl7pPr marL="2739010" algn="l" defTabSz="912998" rtl="0" eaLnBrk="1" latinLnBrk="0" hangingPunct="1">
        <a:defRPr sz="1800" kern="1200">
          <a:solidFill>
            <a:schemeClr val="tx1"/>
          </a:solidFill>
          <a:latin typeface="+mn-lt"/>
          <a:ea typeface="+mn-ea"/>
          <a:cs typeface="+mn-cs"/>
        </a:defRPr>
      </a:lvl7pPr>
      <a:lvl8pPr marL="3195508" algn="l" defTabSz="912998" rtl="0" eaLnBrk="1" latinLnBrk="0" hangingPunct="1">
        <a:defRPr sz="1800" kern="1200">
          <a:solidFill>
            <a:schemeClr val="tx1"/>
          </a:solidFill>
          <a:latin typeface="+mn-lt"/>
          <a:ea typeface="+mn-ea"/>
          <a:cs typeface="+mn-cs"/>
        </a:defRPr>
      </a:lvl8pPr>
      <a:lvl9pPr marL="3652010" algn="l" defTabSz="9129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10.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8.xml"/><Relationship Id="rId5" Type="http://schemas.openxmlformats.org/officeDocument/2006/relationships/image" Target="../media/image54.png"/><Relationship Id="rId4" Type="http://schemas.openxmlformats.org/officeDocument/2006/relationships/image" Target="../media/image53.png"/></Relationships>
</file>

<file path=ppt/slides/_rels/slide10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8.xml"/></Relationships>
</file>

<file path=ppt/slides/_rels/slide10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6.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3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8.xml"/><Relationship Id="rId5" Type="http://schemas.openxmlformats.org/officeDocument/2006/relationships/image" Target="../media/image18.emf"/><Relationship Id="rId4" Type="http://schemas.openxmlformats.org/officeDocument/2006/relationships/image" Target="../media/image17.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8.xml"/></Relationships>
</file>

<file path=ppt/slides/_rels/slide1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8.xml"/></Relationships>
</file>

<file path=ppt/slides/_rels/slide1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BM/ibmgraphblas" TargetMode="External"/><Relationship Id="rId2" Type="http://schemas.openxmlformats.org/officeDocument/2006/relationships/hyperlink" Target="http://faculty.cse.tamu.edu/davis/suitesparse.html" TargetMode="External"/><Relationship Id="rId1" Type="http://schemas.openxmlformats.org/officeDocument/2006/relationships/slideLayout" Target="../slideLayouts/slideLayout38.xml"/><Relationship Id="rId5" Type="http://schemas.openxmlformats.org/officeDocument/2006/relationships/hyperlink" Target="https://github.com/jessecoleman/gbtl-python-binding" TargetMode="External"/><Relationship Id="rId4" Type="http://schemas.openxmlformats.org/officeDocument/2006/relationships/hyperlink" Target="https://github.com/gunrock/graphblas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BM/ibmgraphblas" TargetMode="External"/><Relationship Id="rId2" Type="http://schemas.openxmlformats.org/officeDocument/2006/relationships/hyperlink" Target="http://faculty.cse.tamu.edu/davis/suitesparse.html" TargetMode="External"/><Relationship Id="rId1" Type="http://schemas.openxmlformats.org/officeDocument/2006/relationships/slideLayout" Target="../slideLayouts/slideLayout38.xml"/><Relationship Id="rId6" Type="http://schemas.openxmlformats.org/officeDocument/2006/relationships/image" Target="../media/image21.png"/><Relationship Id="rId5" Type="http://schemas.openxmlformats.org/officeDocument/2006/relationships/hyperlink" Target="https://github.com/jessecoleman/gbtl-python-binding" TargetMode="External"/><Relationship Id="rId4" Type="http://schemas.openxmlformats.org/officeDocument/2006/relationships/hyperlink" Target="https://github.com/gunrock/graphblas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gmattso/GraphBLAS.git"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hyperlink" Target="http://www.mit.edu/~kepner/GraphBLAS/GraphBLAS-Math-release.pdf" TargetMode="External"/><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0.png"/><Relationship Id="rId1" Type="http://schemas.openxmlformats.org/officeDocument/2006/relationships/slideLayout" Target="../slideLayouts/slideLayout3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 Id="rId6" Type="http://schemas.openxmlformats.org/officeDocument/2006/relationships/image" Target="../media/image28.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3" Type="http://schemas.openxmlformats.org/officeDocument/2006/relationships/hyperlink" Target="mailto:smcmillan@sei.cmu.edu" TargetMode="External"/><Relationship Id="rId2" Type="http://schemas.openxmlformats.org/officeDocument/2006/relationships/hyperlink" Target="mailto:timothy.g.mattson@intel.com" TargetMode="Externa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sz="quarter"/>
          </p:nvPr>
        </p:nvSpPr>
        <p:spPr>
          <a:xfrm>
            <a:off x="204953" y="1876240"/>
            <a:ext cx="8939047" cy="1443203"/>
          </a:xfrm>
        </p:spPr>
        <p:txBody>
          <a:bodyPr/>
          <a:lstStyle/>
          <a:p>
            <a:pPr algn="ctr" eaLnBrk="1" hangingPunct="1"/>
            <a:r>
              <a:rPr lang="en-US" sz="4000" dirty="0"/>
              <a:t>A Hands-On Introduction to the GraphBLAS</a:t>
            </a:r>
            <a:br>
              <a:rPr lang="en-US" sz="4000" dirty="0"/>
            </a:br>
            <a:r>
              <a:rPr lang="en-US" sz="2000" dirty="0"/>
              <a:t>http://graphblas.org</a:t>
            </a:r>
          </a:p>
        </p:txBody>
      </p:sp>
      <p:sp>
        <p:nvSpPr>
          <p:cNvPr id="7171" name="Rectangle 3"/>
          <p:cNvSpPr>
            <a:spLocks noGrp="1" noChangeArrowheads="1"/>
          </p:cNvSpPr>
          <p:nvPr>
            <p:ph type="subTitle" sz="quarter" idx="1"/>
          </p:nvPr>
        </p:nvSpPr>
        <p:spPr>
          <a:xfrm>
            <a:off x="5106029" y="3569669"/>
            <a:ext cx="3108029" cy="833842"/>
          </a:xfrm>
        </p:spPr>
        <p:txBody>
          <a:bodyPr/>
          <a:lstStyle/>
          <a:p>
            <a:pPr algn="ctr" eaLnBrk="1" hangingPunct="1"/>
            <a:r>
              <a:rPr lang="en-US" b="1" dirty="0"/>
              <a:t>Tim Mattson</a:t>
            </a:r>
          </a:p>
          <a:p>
            <a:pPr algn="ctr" eaLnBrk="1" hangingPunct="1"/>
            <a:r>
              <a:rPr lang="en-US" sz="1800" b="1" dirty="0"/>
              <a:t>Intel Labs</a:t>
            </a:r>
          </a:p>
        </p:txBody>
      </p:sp>
      <p:sp>
        <p:nvSpPr>
          <p:cNvPr id="4" name="Rectangle 6"/>
          <p:cNvSpPr>
            <a:spLocks noChangeArrowheads="1"/>
          </p:cNvSpPr>
          <p:nvPr/>
        </p:nvSpPr>
        <p:spPr bwMode="auto">
          <a:xfrm>
            <a:off x="284851" y="4653737"/>
            <a:ext cx="8720603" cy="1816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8" tIns="45649" rIns="91298" bIns="45649" anchor="ctr"/>
          <a:lstStyle/>
          <a:p>
            <a:pPr algn="ctr" defTabSz="457200" fontAlgn="auto">
              <a:spcAft>
                <a:spcPts val="0"/>
              </a:spcAft>
            </a:pPr>
            <a:r>
              <a:rPr lang="en-US" dirty="0">
                <a:solidFill>
                  <a:srgbClr val="000000"/>
                </a:solidFill>
                <a:latin typeface="Arial"/>
                <a:cs typeface="Arial"/>
              </a:rPr>
              <a:t>Brought to you by the “GraphBLAS C Specification Gang” (of Five):</a:t>
            </a:r>
          </a:p>
          <a:p>
            <a:pPr algn="ctr" defTabSz="457200">
              <a:spcBef>
                <a:spcPct val="20000"/>
              </a:spcBef>
            </a:pPr>
            <a:r>
              <a:rPr lang="en-US" b="1" dirty="0">
                <a:solidFill>
                  <a:srgbClr val="000000"/>
                </a:solidFill>
                <a:latin typeface="Arial" pitchFamily="34" charset="0"/>
                <a:cs typeface="+mn-cs"/>
              </a:rPr>
              <a:t>Aydın Buluç (LBNL), Tim Mattson (Intel), Scott McMillan (CMU/SEI)</a:t>
            </a:r>
            <a:br>
              <a:rPr lang="en-US" b="1" dirty="0">
                <a:solidFill>
                  <a:srgbClr val="000000"/>
                </a:solidFill>
                <a:latin typeface="Arial" pitchFamily="34" charset="0"/>
                <a:cs typeface="+mn-cs"/>
              </a:rPr>
            </a:br>
            <a:r>
              <a:rPr lang="en-US" b="1" dirty="0">
                <a:solidFill>
                  <a:srgbClr val="000000"/>
                </a:solidFill>
                <a:latin typeface="Arial" pitchFamily="34" charset="0"/>
                <a:cs typeface="+mn-cs"/>
              </a:rPr>
              <a:t>Jose Moreira (IBM), Carl Yang (UC Davis)</a:t>
            </a:r>
          </a:p>
          <a:p>
            <a:pPr algn="ctr" defTabSz="457200">
              <a:spcBef>
                <a:spcPct val="20000"/>
              </a:spcBef>
            </a:pPr>
            <a:endParaRPr lang="en-US" b="1" dirty="0">
              <a:solidFill>
                <a:srgbClr val="000000"/>
              </a:solidFill>
              <a:latin typeface="Arial" pitchFamily="34" charset="0"/>
              <a:cs typeface="+mn-cs"/>
            </a:endParaRPr>
          </a:p>
          <a:p>
            <a:pPr algn="ctr" defTabSz="457200">
              <a:spcBef>
                <a:spcPct val="20000"/>
              </a:spcBef>
            </a:pPr>
            <a:r>
              <a:rPr lang="en-US" dirty="0">
                <a:solidFill>
                  <a:srgbClr val="000000"/>
                </a:solidFill>
                <a:latin typeface="Arial" pitchFamily="34" charset="0"/>
                <a:cs typeface="+mn-cs"/>
              </a:rPr>
              <a:t>… and a special thank you to </a:t>
            </a:r>
            <a:r>
              <a:rPr lang="en-US" b="1" dirty="0">
                <a:solidFill>
                  <a:srgbClr val="000000"/>
                </a:solidFill>
                <a:latin typeface="Arial" pitchFamily="34" charset="0"/>
                <a:cs typeface="+mn-cs"/>
              </a:rPr>
              <a:t>Tim Davis (Texas A&amp;M) </a:t>
            </a:r>
            <a:r>
              <a:rPr lang="en-US" dirty="0">
                <a:solidFill>
                  <a:srgbClr val="000000"/>
                </a:solidFill>
                <a:latin typeface="Arial" pitchFamily="34" charset="0"/>
                <a:cs typeface="+mn-cs"/>
              </a:rPr>
              <a:t>for </a:t>
            </a:r>
            <a:r>
              <a:rPr lang="en-US" dirty="0" err="1">
                <a:solidFill>
                  <a:srgbClr val="000000"/>
                </a:solidFill>
                <a:latin typeface="Arial" pitchFamily="34" charset="0"/>
                <a:cs typeface="+mn-cs"/>
              </a:rPr>
              <a:t>GraphBLAS</a:t>
            </a:r>
            <a:r>
              <a:rPr lang="en-US" dirty="0">
                <a:solidFill>
                  <a:srgbClr val="000000"/>
                </a:solidFill>
                <a:latin typeface="Arial" pitchFamily="34" charset="0"/>
                <a:cs typeface="+mn-cs"/>
              </a:rPr>
              <a:t> support in </a:t>
            </a:r>
            <a:r>
              <a:rPr lang="en-US" dirty="0" err="1">
                <a:solidFill>
                  <a:srgbClr val="000000"/>
                </a:solidFill>
                <a:latin typeface="Arial" pitchFamily="34" charset="0"/>
                <a:cs typeface="+mn-cs"/>
              </a:rPr>
              <a:t>SuiteSparse</a:t>
            </a:r>
            <a:endParaRPr lang="en-US" dirty="0">
              <a:solidFill>
                <a:srgbClr val="000000"/>
              </a:solidFill>
              <a:latin typeface="Arial" pitchFamily="34" charset="0"/>
              <a:cs typeface="+mn-cs"/>
            </a:endParaRPr>
          </a:p>
        </p:txBody>
      </p:sp>
      <p:grpSp>
        <p:nvGrpSpPr>
          <p:cNvPr id="7172" name="Group 7171"/>
          <p:cNvGrpSpPr/>
          <p:nvPr/>
        </p:nvGrpSpPr>
        <p:grpSpPr>
          <a:xfrm>
            <a:off x="3144253" y="129861"/>
            <a:ext cx="3977544" cy="1510738"/>
            <a:chOff x="3144253" y="129861"/>
            <a:chExt cx="3977544" cy="1510738"/>
          </a:xfrm>
        </p:grpSpPr>
        <p:pic>
          <p:nvPicPr>
            <p:cNvPr id="2" name="Picture 1"/>
            <p:cNvPicPr>
              <a:picLocks noChangeAspect="1"/>
            </p:cNvPicPr>
            <p:nvPr/>
          </p:nvPicPr>
          <p:blipFill>
            <a:blip r:embed="rId3"/>
            <a:stretch>
              <a:fillRect/>
            </a:stretch>
          </p:blipFill>
          <p:spPr>
            <a:xfrm>
              <a:off x="5106029" y="129861"/>
              <a:ext cx="2015768" cy="1510738"/>
            </a:xfrm>
            <a:prstGeom prst="rect">
              <a:avLst/>
            </a:prstGeom>
          </p:spPr>
        </p:pic>
        <p:pic>
          <p:nvPicPr>
            <p:cNvPr id="3" name="Picture 2"/>
            <p:cNvPicPr>
              <a:picLocks noChangeAspect="1"/>
            </p:cNvPicPr>
            <p:nvPr/>
          </p:nvPicPr>
          <p:blipFill>
            <a:blip r:embed="rId4"/>
            <a:stretch>
              <a:fillRect/>
            </a:stretch>
          </p:blipFill>
          <p:spPr>
            <a:xfrm>
              <a:off x="3268439" y="390837"/>
              <a:ext cx="1311442" cy="988786"/>
            </a:xfrm>
            <a:prstGeom prst="rect">
              <a:avLst/>
            </a:prstGeom>
          </p:spPr>
        </p:pic>
        <p:sp>
          <p:nvSpPr>
            <p:cNvPr id="7168" name="TextBox 7167"/>
            <p:cNvSpPr txBox="1"/>
            <p:nvPr/>
          </p:nvSpPr>
          <p:spPr>
            <a:xfrm>
              <a:off x="4630793" y="626478"/>
              <a:ext cx="515201" cy="523220"/>
            </a:xfrm>
            <a:prstGeom prst="rect">
              <a:avLst/>
            </a:prstGeom>
            <a:noFill/>
          </p:spPr>
          <p:txBody>
            <a:bodyPr wrap="square" rtlCol="0">
              <a:spAutoFit/>
            </a:bodyPr>
            <a:lstStyle/>
            <a:p>
              <a:r>
                <a:rPr lang="en-US" sz="2800" dirty="0">
                  <a:sym typeface="Wingdings"/>
                </a:rPr>
                <a:t>≡</a:t>
              </a:r>
              <a:endParaRPr lang="en-US" sz="2800" dirty="0"/>
            </a:p>
          </p:txBody>
        </p:sp>
        <p:sp>
          <p:nvSpPr>
            <p:cNvPr id="7169" name="Rectangle 7168"/>
            <p:cNvSpPr/>
            <p:nvPr/>
          </p:nvSpPr>
          <p:spPr bwMode="auto">
            <a:xfrm>
              <a:off x="3144253" y="129861"/>
              <a:ext cx="3368842" cy="1510738"/>
            </a:xfrm>
            <a:prstGeom prst="rect">
              <a:avLst/>
            </a:prstGeom>
            <a:noFill/>
            <a:ln w="3492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pSp>
      <p:sp>
        <p:nvSpPr>
          <p:cNvPr id="10" name="Rectangle 3">
            <a:extLst>
              <a:ext uri="{FF2B5EF4-FFF2-40B4-BE49-F238E27FC236}">
                <a16:creationId xmlns="" xmlns:a16="http://schemas.microsoft.com/office/drawing/2014/main" id="{D3D784A1-E511-4946-84CC-E3AF7C8706E3}"/>
              </a:ext>
            </a:extLst>
          </p:cNvPr>
          <p:cNvSpPr txBox="1">
            <a:spLocks noChangeArrowheads="1"/>
          </p:cNvSpPr>
          <p:nvPr/>
        </p:nvSpPr>
        <p:spPr bwMode="auto">
          <a:xfrm>
            <a:off x="1231913" y="3569669"/>
            <a:ext cx="3108029" cy="833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FontTx/>
              <a:buNone/>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algn="ctr" eaLnBrk="1" hangingPunct="1"/>
            <a:r>
              <a:rPr lang="en-US" b="1" kern="0" dirty="0"/>
              <a:t>Scott McMillan</a:t>
            </a:r>
          </a:p>
          <a:p>
            <a:pPr algn="ctr" eaLnBrk="1" hangingPunct="1"/>
            <a:r>
              <a:rPr lang="en-US" sz="1800" b="1" kern="0" dirty="0"/>
              <a:t>CMU/SEI</a:t>
            </a:r>
          </a:p>
        </p:txBody>
      </p:sp>
    </p:spTree>
    <p:extLst>
      <p:ext uri="{BB962C8B-B14F-4D97-AF65-F5344CB8AC3E}">
        <p14:creationId xmlns:p14="http://schemas.microsoft.com/office/powerpoint/2010/main" val="10425351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977312" cy="889000"/>
          </a:xfrm>
        </p:spPr>
        <p:txBody>
          <a:bodyPr/>
          <a:lstStyle/>
          <a:p>
            <a:r>
              <a:rPr lang="en-US" dirty="0"/>
              <a:t>How do linear algebra people write software?</a:t>
            </a:r>
          </a:p>
        </p:txBody>
      </p:sp>
      <p:sp>
        <p:nvSpPr>
          <p:cNvPr id="3" name="Content Placeholder 2"/>
          <p:cNvSpPr>
            <a:spLocks noGrp="1"/>
          </p:cNvSpPr>
          <p:nvPr>
            <p:ph idx="1"/>
          </p:nvPr>
        </p:nvSpPr>
        <p:spPr>
          <a:xfrm>
            <a:off x="195797" y="870578"/>
            <a:ext cx="8727106" cy="1226189"/>
          </a:xfrm>
        </p:spPr>
        <p:txBody>
          <a:bodyPr/>
          <a:lstStyle/>
          <a:p>
            <a:r>
              <a:rPr lang="en-US" dirty="0"/>
              <a:t>They do so in terms of the BLAS:  </a:t>
            </a:r>
          </a:p>
          <a:p>
            <a:pPr lvl="1"/>
            <a:r>
              <a:rPr lang="en-US" dirty="0"/>
              <a:t>The </a:t>
            </a:r>
            <a:r>
              <a:rPr lang="en-US" b="1" dirty="0"/>
              <a:t>B</a:t>
            </a:r>
            <a:r>
              <a:rPr lang="en-US" dirty="0"/>
              <a:t>asic </a:t>
            </a:r>
            <a:r>
              <a:rPr lang="en-US" b="1" dirty="0"/>
              <a:t>L</a:t>
            </a:r>
            <a:r>
              <a:rPr lang="en-US" dirty="0"/>
              <a:t>inear </a:t>
            </a:r>
            <a:r>
              <a:rPr lang="en-US" b="1" dirty="0"/>
              <a:t>A</a:t>
            </a:r>
            <a:r>
              <a:rPr lang="en-US" dirty="0"/>
              <a:t>lgebra </a:t>
            </a:r>
            <a:r>
              <a:rPr lang="en-US" b="1" dirty="0"/>
              <a:t>S</a:t>
            </a:r>
            <a:r>
              <a:rPr lang="en-US" dirty="0"/>
              <a:t>ubprograms: low-level building blocks from which any linear algebra algorithm can be written</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a:t>
            </a:fld>
            <a:endParaRPr lang="en-US" dirty="0">
              <a:solidFill>
                <a:srgbClr val="000000"/>
              </a:solidFill>
              <a:ea typeface="ＭＳ Ｐゴシック"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3907800170"/>
              </p:ext>
            </p:extLst>
          </p:nvPr>
        </p:nvGraphicFramePr>
        <p:xfrm>
          <a:off x="195797" y="2244487"/>
          <a:ext cx="8740240" cy="1920240"/>
        </p:xfrm>
        <a:graphic>
          <a:graphicData uri="http://schemas.openxmlformats.org/drawingml/2006/table">
            <a:tbl>
              <a:tblPr firstRow="1" bandRow="1">
                <a:tableStyleId>{5940675A-B579-460E-94D1-54222C63F5DA}</a:tableStyleId>
              </a:tblPr>
              <a:tblGrid>
                <a:gridCol w="919381">
                  <a:extLst>
                    <a:ext uri="{9D8B030D-6E8A-4147-A177-3AD203B41FA5}">
                      <a16:colId xmlns="" xmlns:a16="http://schemas.microsoft.com/office/drawing/2014/main" val="20000"/>
                    </a:ext>
                  </a:extLst>
                </a:gridCol>
                <a:gridCol w="1838760">
                  <a:extLst>
                    <a:ext uri="{9D8B030D-6E8A-4147-A177-3AD203B41FA5}">
                      <a16:colId xmlns="" xmlns:a16="http://schemas.microsoft.com/office/drawing/2014/main" val="20001"/>
                    </a:ext>
                  </a:extLst>
                </a:gridCol>
                <a:gridCol w="3571408">
                  <a:extLst>
                    <a:ext uri="{9D8B030D-6E8A-4147-A177-3AD203B41FA5}">
                      <a16:colId xmlns="" xmlns:a16="http://schemas.microsoft.com/office/drawing/2014/main" val="20002"/>
                    </a:ext>
                  </a:extLst>
                </a:gridCol>
                <a:gridCol w="2410691">
                  <a:extLst>
                    <a:ext uri="{9D8B030D-6E8A-4147-A177-3AD203B41FA5}">
                      <a16:colId xmlns="" xmlns:a16="http://schemas.microsoft.com/office/drawing/2014/main" val="20003"/>
                    </a:ext>
                  </a:extLst>
                </a:gridCol>
              </a:tblGrid>
              <a:tr h="188820">
                <a:tc>
                  <a:txBody>
                    <a:bodyPr/>
                    <a:lstStyle/>
                    <a:p>
                      <a:r>
                        <a:rPr lang="en-US" sz="1600" dirty="0"/>
                        <a:t>BLAS 1</a:t>
                      </a:r>
                    </a:p>
                  </a:txBody>
                  <a:tcPr/>
                </a:tc>
                <a:tc>
                  <a:txBody>
                    <a:bodyPr/>
                    <a:lstStyle/>
                    <a:p>
                      <a:r>
                        <a:rPr lang="en-US" dirty="0"/>
                        <a:t>Vector/vector</a:t>
                      </a:r>
                    </a:p>
                  </a:txBody>
                  <a:tcPr/>
                </a:tc>
                <a:tc>
                  <a:txBody>
                    <a:bodyPr/>
                    <a:lstStyle/>
                    <a:p>
                      <a:r>
                        <a:rPr lang="en-US" sz="1600" dirty="0"/>
                        <a:t>Lawson, Hanson,</a:t>
                      </a:r>
                      <a:r>
                        <a:rPr lang="en-US" sz="1600" baseline="0" dirty="0"/>
                        <a:t> Kincaid and Krogh</a:t>
                      </a:r>
                      <a:r>
                        <a:rPr lang="en-US" baseline="0" dirty="0"/>
                        <a:t>, </a:t>
                      </a:r>
                      <a:r>
                        <a:rPr lang="en-US" dirty="0"/>
                        <a:t>1979</a:t>
                      </a:r>
                    </a:p>
                  </a:txBody>
                  <a:tcPr/>
                </a:tc>
                <a:tc>
                  <a:txBody>
                    <a:bodyPr/>
                    <a:lstStyle/>
                    <a:p>
                      <a:r>
                        <a:rPr lang="en-US" dirty="0"/>
                        <a:t>LINPACK</a:t>
                      </a:r>
                    </a:p>
                  </a:txBody>
                  <a:tcPr/>
                </a:tc>
                <a:extLst>
                  <a:ext uri="{0D108BD9-81ED-4DB2-BD59-A6C34878D82A}">
                    <a16:rowId xmlns="" xmlns:a16="http://schemas.microsoft.com/office/drawing/2014/main" val="10000"/>
                  </a:ext>
                </a:extLst>
              </a:tr>
              <a:tr h="370840">
                <a:tc>
                  <a:txBody>
                    <a:bodyPr/>
                    <a:lstStyle/>
                    <a:p>
                      <a:r>
                        <a:rPr lang="en-US" sz="1600" dirty="0"/>
                        <a:t>BLAS 2</a:t>
                      </a:r>
                    </a:p>
                  </a:txBody>
                  <a:tcPr/>
                </a:tc>
                <a:tc>
                  <a:txBody>
                    <a:bodyPr/>
                    <a:lstStyle/>
                    <a:p>
                      <a:r>
                        <a:rPr lang="en-US" dirty="0"/>
                        <a:t>Matrix/vector</a:t>
                      </a:r>
                    </a:p>
                  </a:txBody>
                  <a:tcPr/>
                </a:tc>
                <a:tc>
                  <a:txBody>
                    <a:bodyPr/>
                    <a:lstStyle/>
                    <a:p>
                      <a:r>
                        <a:rPr lang="en-US" sz="1600" dirty="0" err="1"/>
                        <a:t>Dongarra</a:t>
                      </a:r>
                      <a:r>
                        <a:rPr lang="en-US" sz="1600" dirty="0"/>
                        <a:t>, Du </a:t>
                      </a:r>
                      <a:r>
                        <a:rPr lang="en-US" sz="1600" dirty="0" err="1"/>
                        <a:t>Croz</a:t>
                      </a:r>
                      <a:r>
                        <a:rPr lang="en-US" sz="1600" dirty="0"/>
                        <a:t>, </a:t>
                      </a:r>
                      <a:r>
                        <a:rPr lang="en-US" sz="1600" dirty="0" err="1"/>
                        <a:t>Hammarling</a:t>
                      </a:r>
                      <a:r>
                        <a:rPr lang="en-US" sz="1600" dirty="0"/>
                        <a:t> and Hanson</a:t>
                      </a:r>
                      <a:r>
                        <a:rPr lang="en-US" dirty="0"/>
                        <a:t>,</a:t>
                      </a:r>
                      <a:r>
                        <a:rPr lang="en-US" baseline="0" dirty="0"/>
                        <a:t> 1988</a:t>
                      </a:r>
                      <a:endParaRPr lang="en-US" dirty="0"/>
                    </a:p>
                  </a:txBody>
                  <a:tcPr/>
                </a:tc>
                <a:tc>
                  <a:txBody>
                    <a:bodyPr/>
                    <a:lstStyle/>
                    <a:p>
                      <a:r>
                        <a:rPr lang="en-US" dirty="0"/>
                        <a:t>LINPACK</a:t>
                      </a:r>
                      <a:r>
                        <a:rPr lang="en-US" baseline="0" dirty="0"/>
                        <a:t> </a:t>
                      </a:r>
                      <a:r>
                        <a:rPr lang="en-US" dirty="0"/>
                        <a:t>on vector machines</a:t>
                      </a:r>
                    </a:p>
                  </a:txBody>
                  <a:tcPr/>
                </a:tc>
                <a:extLst>
                  <a:ext uri="{0D108BD9-81ED-4DB2-BD59-A6C34878D82A}">
                    <a16:rowId xmlns="" xmlns:a16="http://schemas.microsoft.com/office/drawing/2014/main" val="10001"/>
                  </a:ext>
                </a:extLst>
              </a:tr>
              <a:tr h="370840">
                <a:tc>
                  <a:txBody>
                    <a:bodyPr/>
                    <a:lstStyle/>
                    <a:p>
                      <a:r>
                        <a:rPr lang="en-US" sz="1600" dirty="0"/>
                        <a:t>BLAS 3</a:t>
                      </a:r>
                    </a:p>
                  </a:txBody>
                  <a:tcPr/>
                </a:tc>
                <a:tc>
                  <a:txBody>
                    <a:bodyPr/>
                    <a:lstStyle/>
                    <a:p>
                      <a:r>
                        <a:rPr lang="en-US" dirty="0"/>
                        <a:t>Matrix/matrix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Dongarra</a:t>
                      </a:r>
                      <a:r>
                        <a:rPr lang="en-US" sz="1600" dirty="0"/>
                        <a:t>, Du </a:t>
                      </a:r>
                      <a:r>
                        <a:rPr lang="en-US" sz="1600" dirty="0" err="1"/>
                        <a:t>Croz</a:t>
                      </a:r>
                      <a:r>
                        <a:rPr lang="en-US" sz="1600" dirty="0"/>
                        <a:t>, </a:t>
                      </a:r>
                      <a:r>
                        <a:rPr lang="en-US" sz="1600" dirty="0" err="1"/>
                        <a:t>Hammarling</a:t>
                      </a:r>
                      <a:r>
                        <a:rPr lang="en-US" sz="1600" dirty="0"/>
                        <a:t> and Hanson</a:t>
                      </a:r>
                      <a:r>
                        <a:rPr lang="en-US" dirty="0"/>
                        <a:t>,</a:t>
                      </a:r>
                      <a:r>
                        <a:rPr lang="en-US" baseline="0" dirty="0"/>
                        <a:t> 1990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LAPACK on cache based machines</a:t>
                      </a:r>
                    </a:p>
                  </a:txBody>
                  <a:tcPr/>
                </a:tc>
                <a:extLst>
                  <a:ext uri="{0D108BD9-81ED-4DB2-BD59-A6C34878D82A}">
                    <a16:rowId xmlns="" xmlns:a16="http://schemas.microsoft.com/office/drawing/2014/main" val="10002"/>
                  </a:ext>
                </a:extLst>
              </a:tr>
            </a:tbl>
          </a:graphicData>
        </a:graphic>
      </p:graphicFrame>
      <p:sp>
        <p:nvSpPr>
          <p:cNvPr id="10" name="Content Placeholder 2"/>
          <p:cNvSpPr txBox="1">
            <a:spLocks/>
          </p:cNvSpPr>
          <p:nvPr/>
        </p:nvSpPr>
        <p:spPr bwMode="auto">
          <a:xfrm>
            <a:off x="179388" y="4460167"/>
            <a:ext cx="8727106" cy="17960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a:solidFill>
                  <a:srgbClr val="000000"/>
                </a:solidFill>
              </a:rPr>
              <a:t>The BLAS supports a separation of concerns:</a:t>
            </a:r>
          </a:p>
          <a:p>
            <a:pPr lvl="1"/>
            <a:r>
              <a:rPr lang="en-US" sz="1600" dirty="0">
                <a:solidFill>
                  <a:srgbClr val="000000"/>
                </a:solidFill>
              </a:rPr>
              <a:t>HW/SW optimization experts tuned the BLAS for specific platforms.</a:t>
            </a:r>
          </a:p>
          <a:p>
            <a:pPr lvl="1"/>
            <a:r>
              <a:rPr lang="en-US" sz="1600" dirty="0">
                <a:solidFill>
                  <a:srgbClr val="000000"/>
                </a:solidFill>
              </a:rPr>
              <a:t>Linear algebra experts built software on top of the BLAS ... high performance “for free”.</a:t>
            </a:r>
            <a:br>
              <a:rPr lang="en-US" sz="1600" dirty="0">
                <a:solidFill>
                  <a:srgbClr val="000000"/>
                </a:solidFill>
              </a:rPr>
            </a:br>
            <a:endParaRPr lang="en-US" sz="1600" dirty="0">
              <a:solidFill>
                <a:srgbClr val="000000"/>
              </a:solidFill>
            </a:endParaRPr>
          </a:p>
          <a:p>
            <a:r>
              <a:rPr lang="en-US" sz="2000" dirty="0">
                <a:solidFill>
                  <a:srgbClr val="000000"/>
                </a:solidFill>
              </a:rPr>
              <a:t>It is difficult to over-state the impact of the BLAS … they revolutionized the practice of computational linear algebra.</a:t>
            </a:r>
          </a:p>
        </p:txBody>
      </p:sp>
    </p:spTree>
    <p:extLst>
      <p:ext uri="{BB962C8B-B14F-4D97-AF65-F5344CB8AC3E}">
        <p14:creationId xmlns:p14="http://schemas.microsoft.com/office/powerpoint/2010/main" val="1220092092"/>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100</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66688" y="116547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867341833"/>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E8650-0ED6-1B4F-AEB0-FF2162796CBB}"/>
              </a:ext>
            </a:extLst>
          </p:cNvPr>
          <p:cNvSpPr>
            <a:spLocks noGrp="1"/>
          </p:cNvSpPr>
          <p:nvPr>
            <p:ph type="title"/>
          </p:nvPr>
        </p:nvSpPr>
        <p:spPr/>
        <p:txBody>
          <a:bodyPr/>
          <a:lstStyle/>
          <a:p>
            <a:r>
              <a:rPr lang="en-US" dirty="0" err="1"/>
              <a:t>GraphBLAS</a:t>
            </a:r>
            <a:r>
              <a:rPr lang="en-US" dirty="0"/>
              <a:t>: details of operations</a:t>
            </a:r>
          </a:p>
        </p:txBody>
      </p:sp>
      <p:sp>
        <p:nvSpPr>
          <p:cNvPr id="3" name="Content Placeholder 2">
            <a:extLst>
              <a:ext uri="{FF2B5EF4-FFF2-40B4-BE49-F238E27FC236}">
                <a16:creationId xmlns="" xmlns:a16="http://schemas.microsoft.com/office/drawing/2014/main" id="{D792ABB9-A90E-B84F-9CBC-3961D8858624}"/>
              </a:ext>
            </a:extLst>
          </p:cNvPr>
          <p:cNvSpPr>
            <a:spLocks noGrp="1"/>
          </p:cNvSpPr>
          <p:nvPr>
            <p:ph idx="1"/>
          </p:nvPr>
        </p:nvSpPr>
        <p:spPr/>
        <p:txBody>
          <a:bodyPr/>
          <a:lstStyle/>
          <a:p>
            <a:r>
              <a:rPr lang="en-US" dirty="0"/>
              <a:t>When you read the </a:t>
            </a:r>
            <a:r>
              <a:rPr lang="en-US" dirty="0" err="1"/>
              <a:t>GraphBLAS</a:t>
            </a:r>
            <a:r>
              <a:rPr lang="en-US" dirty="0"/>
              <a:t> C API specification, the operations are described in a manner that may seem obtuse.</a:t>
            </a:r>
          </a:p>
          <a:p>
            <a:r>
              <a:rPr lang="en-US" dirty="0"/>
              <a:t>The definitions, however, are presented in this way for good reasons:</a:t>
            </a:r>
          </a:p>
          <a:p>
            <a:pPr lvl="1"/>
            <a:r>
              <a:rPr lang="en-US" dirty="0"/>
              <a:t> to cover the full range of variations exposed by the various arguments and to express the operation without ever specifying the undefined elements (i.e. the “zeros” of the semiring).</a:t>
            </a:r>
          </a:p>
          <a:p>
            <a:pPr lvl="1"/>
            <a:r>
              <a:rPr lang="en-US" dirty="0"/>
              <a:t>To avoid any reference to the non-stored elements of the sparse matrix.  In sparse arrays, the undefined elements are usually assumed to be the ”zero of the semiring”.   By defining the operations without any reference to those “un-stored values”, we can freely change the semirings between operations without having to update the un-stored elements.</a:t>
            </a:r>
          </a:p>
        </p:txBody>
      </p:sp>
      <p:sp>
        <p:nvSpPr>
          <p:cNvPr id="4" name="Slide Number Placeholder 3">
            <a:extLst>
              <a:ext uri="{FF2B5EF4-FFF2-40B4-BE49-F238E27FC236}">
                <a16:creationId xmlns="" xmlns:a16="http://schemas.microsoft.com/office/drawing/2014/main" id="{4A5DF7F8-E05E-F843-9ED6-176B0F55F4F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101</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501386838"/>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9" y="192088"/>
            <a:ext cx="2754642" cy="889000"/>
          </a:xfrm>
        </p:spPr>
        <p:txBody>
          <a:bodyPr/>
          <a:lstStyle/>
          <a:p>
            <a:r>
              <a:rPr lang="en-US" dirty="0" err="1"/>
              <a:t>GrB_mxm</a:t>
            </a:r>
            <a:r>
              <a:rPr lang="en-US" dirty="0"/>
              <a:t>()</a:t>
            </a:r>
          </a:p>
        </p:txBody>
      </p:sp>
      <p:sp>
        <p:nvSpPr>
          <p:cNvPr id="4" name="Slide Number Placeholder 3"/>
          <p:cNvSpPr>
            <a:spLocks noGrp="1"/>
          </p:cNvSpPr>
          <p:nvPr>
            <p:ph type="sldNum" sz="quarter" idx="10"/>
          </p:nvPr>
        </p:nvSpPr>
        <p:spPr>
          <a:xfrm>
            <a:off x="8728075" y="653973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102</a:t>
            </a:fld>
            <a:endParaRPr lang="en-US" dirty="0">
              <a:solidFill>
                <a:srgbClr val="000000"/>
              </a:solidFill>
              <a:ea typeface="ＭＳ Ｐゴシック" pitchFamily="34"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39" y="121363"/>
            <a:ext cx="4127932" cy="566056"/>
          </a:xfrm>
          <a:prstGeom prst="rect">
            <a:avLst/>
          </a:prstGeom>
        </p:spPr>
      </p:pic>
      <p:grpSp>
        <p:nvGrpSpPr>
          <p:cNvPr id="14" name="Group 13"/>
          <p:cNvGrpSpPr/>
          <p:nvPr/>
        </p:nvGrpSpPr>
        <p:grpSpPr>
          <a:xfrm>
            <a:off x="849177" y="1303831"/>
            <a:ext cx="7167700" cy="2256531"/>
            <a:chOff x="926275" y="1593600"/>
            <a:chExt cx="7167700" cy="225653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002" y="1709821"/>
              <a:ext cx="5217391" cy="128456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427" y="3254452"/>
              <a:ext cx="6961548" cy="595679"/>
            </a:xfrm>
            <a:prstGeom prst="rect">
              <a:avLst/>
            </a:prstGeom>
          </p:spPr>
        </p:pic>
        <p:sp>
          <p:nvSpPr>
            <p:cNvPr id="3" name="Rectangle 2"/>
            <p:cNvSpPr/>
            <p:nvPr/>
          </p:nvSpPr>
          <p:spPr bwMode="auto">
            <a:xfrm>
              <a:off x="926275" y="1593600"/>
              <a:ext cx="7167700" cy="2256531"/>
            </a:xfrm>
            <a:prstGeom prst="rect">
              <a:avLst/>
            </a:prstGeom>
            <a:no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pSp>
      <p:grpSp>
        <p:nvGrpSpPr>
          <p:cNvPr id="13" name="Group 12"/>
          <p:cNvGrpSpPr/>
          <p:nvPr/>
        </p:nvGrpSpPr>
        <p:grpSpPr>
          <a:xfrm>
            <a:off x="307562" y="4631485"/>
            <a:ext cx="8468771" cy="1403633"/>
            <a:chOff x="366470" y="4999512"/>
            <a:chExt cx="8468771" cy="1403633"/>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144" y="5167746"/>
              <a:ext cx="8272114" cy="1148340"/>
            </a:xfrm>
            <a:prstGeom prst="rect">
              <a:avLst/>
            </a:prstGeom>
          </p:spPr>
        </p:pic>
        <p:sp>
          <p:nvSpPr>
            <p:cNvPr id="12" name="Rectangle 11"/>
            <p:cNvSpPr/>
            <p:nvPr/>
          </p:nvSpPr>
          <p:spPr bwMode="auto">
            <a:xfrm>
              <a:off x="366470" y="4999512"/>
              <a:ext cx="8468771" cy="1403633"/>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pSp>
      <p:sp>
        <p:nvSpPr>
          <p:cNvPr id="15" name="TextBox 14"/>
          <p:cNvSpPr txBox="1"/>
          <p:nvPr/>
        </p:nvSpPr>
        <p:spPr>
          <a:xfrm>
            <a:off x="307562" y="848558"/>
            <a:ext cx="8250931" cy="400110"/>
          </a:xfrm>
          <a:prstGeom prst="rect">
            <a:avLst/>
          </a:prstGeom>
          <a:noFill/>
        </p:spPr>
        <p:txBody>
          <a:bodyPr wrap="square" rtlCol="0">
            <a:spAutoFit/>
          </a:bodyPr>
          <a:lstStyle/>
          <a:p>
            <a:pPr algn="ctr"/>
            <a:r>
              <a:rPr lang="en-US" sz="2000" dirty="0"/>
              <a:t>Matrix Multiplication </a:t>
            </a:r>
            <a:r>
              <a:rPr lang="mr-IN" sz="2000" dirty="0"/>
              <a:t>…</a:t>
            </a:r>
            <a:r>
              <a:rPr lang="en-US" sz="2000" dirty="0"/>
              <a:t> the way we learned it in school</a:t>
            </a:r>
          </a:p>
        </p:txBody>
      </p:sp>
      <p:sp>
        <p:nvSpPr>
          <p:cNvPr id="16" name="TextBox 15"/>
          <p:cNvSpPr txBox="1"/>
          <p:nvPr/>
        </p:nvSpPr>
        <p:spPr>
          <a:xfrm>
            <a:off x="273979" y="4135412"/>
            <a:ext cx="8250931" cy="400110"/>
          </a:xfrm>
          <a:prstGeom prst="rect">
            <a:avLst/>
          </a:prstGeom>
          <a:noFill/>
        </p:spPr>
        <p:txBody>
          <a:bodyPr wrap="square" rtlCol="0">
            <a:spAutoFit/>
          </a:bodyPr>
          <a:lstStyle/>
          <a:p>
            <a:pPr algn="ctr"/>
            <a:r>
              <a:rPr lang="en-US" sz="2000" dirty="0"/>
              <a:t>Matrix Multiplication </a:t>
            </a:r>
            <a:r>
              <a:rPr lang="mr-IN" sz="2000" dirty="0"/>
              <a:t>…</a:t>
            </a:r>
            <a:r>
              <a:rPr lang="en-US" sz="2000" dirty="0"/>
              <a:t> set notation to ignore un-stored elements</a:t>
            </a:r>
          </a:p>
        </p:txBody>
      </p:sp>
      <p:sp>
        <p:nvSpPr>
          <p:cNvPr id="17" name="TextBox 16"/>
          <p:cNvSpPr txBox="1"/>
          <p:nvPr/>
        </p:nvSpPr>
        <p:spPr>
          <a:xfrm>
            <a:off x="273979" y="6100374"/>
            <a:ext cx="8250931" cy="707886"/>
          </a:xfrm>
          <a:prstGeom prst="rect">
            <a:avLst/>
          </a:prstGeom>
          <a:noFill/>
        </p:spPr>
        <p:txBody>
          <a:bodyPr wrap="square" rtlCol="0">
            <a:spAutoFit/>
          </a:bodyPr>
          <a:lstStyle/>
          <a:p>
            <a:pPr algn="ctr"/>
            <a:r>
              <a:rPr lang="en-US" sz="2000" dirty="0"/>
              <a:t>With set notation, it’s easier to define the operations over a matrix as the semi-ring changes </a:t>
            </a:r>
          </a:p>
        </p:txBody>
      </p:sp>
      <p:cxnSp>
        <p:nvCxnSpPr>
          <p:cNvPr id="19" name="Straight Connector 18"/>
          <p:cNvCxnSpPr/>
          <p:nvPr/>
        </p:nvCxnSpPr>
        <p:spPr bwMode="auto">
          <a:xfrm>
            <a:off x="166689" y="3967832"/>
            <a:ext cx="8609644" cy="0"/>
          </a:xfrm>
          <a:prstGeom prst="line">
            <a:avLst/>
          </a:prstGeom>
          <a:noFill/>
          <a:ln w="63500" cap="flat" cmpd="sng" algn="ctr">
            <a:solidFill>
              <a:srgbClr val="002060"/>
            </a:solidFill>
            <a:prstDash val="solid"/>
            <a:round/>
            <a:headEnd type="none" w="med" len="med"/>
            <a:tailEnd type="none" w="med" len="med"/>
          </a:ln>
          <a:effectLst/>
        </p:spPr>
      </p:cxnSp>
    </p:spTree>
    <p:extLst>
      <p:ext uri="{BB962C8B-B14F-4D97-AF65-F5344CB8AC3E}">
        <p14:creationId xmlns:p14="http://schemas.microsoft.com/office/powerpoint/2010/main" val="2690140054"/>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237537" cy="542203"/>
          </a:xfrm>
        </p:spPr>
        <p:txBody>
          <a:bodyPr/>
          <a:lstStyle/>
          <a:p>
            <a:r>
              <a:rPr lang="en-US" dirty="0" err="1"/>
              <a:t>GrB_mxm</a:t>
            </a:r>
            <a:r>
              <a:rPr lang="en-US" dirty="0"/>
              <a:t>():  Function Signature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3" y="1124597"/>
            <a:ext cx="8237537" cy="2412207"/>
          </a:xfrm>
        </p:spPr>
      </p:pic>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103</a:t>
            </a:fld>
            <a:endParaRPr lang="en-US" dirty="0">
              <a:solidFill>
                <a:srgbClr val="000000"/>
              </a:solidFill>
              <a:ea typeface="ＭＳ Ｐゴシック"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6083"/>
            <a:ext cx="9144000" cy="2974906"/>
          </a:xfrm>
          <a:prstGeom prst="rect">
            <a:avLst/>
          </a:prstGeom>
        </p:spPr>
      </p:pic>
    </p:spTree>
    <p:extLst>
      <p:ext uri="{BB962C8B-B14F-4D97-AF65-F5344CB8AC3E}">
        <p14:creationId xmlns:p14="http://schemas.microsoft.com/office/powerpoint/2010/main" val="3877610230"/>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237537" cy="542203"/>
          </a:xfrm>
        </p:spPr>
        <p:txBody>
          <a:bodyPr/>
          <a:lstStyle/>
          <a:p>
            <a:r>
              <a:rPr lang="en-US" dirty="0" err="1"/>
              <a:t>GrB_mxm</a:t>
            </a:r>
            <a:r>
              <a:rPr lang="en-US" dirty="0"/>
              <a:t>():  Function Signature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3" y="1124597"/>
            <a:ext cx="8237537" cy="2412207"/>
          </a:xfrm>
        </p:spPr>
      </p:pic>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104</a:t>
            </a:fld>
            <a:endParaRPr lang="en-US" dirty="0">
              <a:solidFill>
                <a:srgbClr val="000000"/>
              </a:solidFill>
              <a:ea typeface="ＭＳ Ｐゴシック" pitchFamily="34" charset="-128"/>
            </a:endParaRPr>
          </a:p>
        </p:txBody>
      </p:sp>
      <p:sp>
        <p:nvSpPr>
          <p:cNvPr id="3" name="TextBox 2">
            <a:extLst>
              <a:ext uri="{FF2B5EF4-FFF2-40B4-BE49-F238E27FC236}">
                <a16:creationId xmlns="" xmlns:a16="http://schemas.microsoft.com/office/drawing/2014/main" id="{C442FB91-DF9A-1145-BA26-E5538CE19D93}"/>
              </a:ext>
            </a:extLst>
          </p:cNvPr>
          <p:cNvSpPr txBox="1"/>
          <p:nvPr/>
        </p:nvSpPr>
        <p:spPr>
          <a:xfrm>
            <a:off x="0" y="3408792"/>
            <a:ext cx="8237537" cy="646331"/>
          </a:xfrm>
          <a:prstGeom prst="rect">
            <a:avLst/>
          </a:prstGeom>
          <a:noFill/>
        </p:spPr>
        <p:txBody>
          <a:bodyPr wrap="square" rtlCol="0">
            <a:spAutoFit/>
          </a:bodyPr>
          <a:lstStyle/>
          <a:p>
            <a:r>
              <a:rPr lang="en-US" dirty="0" err="1"/>
              <a:t>GrB_Info</a:t>
            </a:r>
            <a:r>
              <a:rPr lang="en-US" dirty="0"/>
              <a:t> return values:</a:t>
            </a:r>
          </a:p>
          <a:p>
            <a:pPr marL="285750" indent="-285750">
              <a:buFont typeface="Arial" panose="020B0604020202020204" pitchFamily="34" charset="0"/>
              <a:buChar char="•"/>
            </a:pPr>
            <a:endParaRPr lang="en-US" dirty="0"/>
          </a:p>
        </p:txBody>
      </p:sp>
      <p:graphicFrame>
        <p:nvGraphicFramePr>
          <p:cNvPr id="6" name="Table 5">
            <a:extLst>
              <a:ext uri="{FF2B5EF4-FFF2-40B4-BE49-F238E27FC236}">
                <a16:creationId xmlns="" xmlns:a16="http://schemas.microsoft.com/office/drawing/2014/main" id="{09C2CF13-91AC-D446-B75A-5ED49D9C990C}"/>
              </a:ext>
            </a:extLst>
          </p:cNvPr>
          <p:cNvGraphicFramePr>
            <a:graphicFrameLocks noGrp="1"/>
          </p:cNvGraphicFramePr>
          <p:nvPr>
            <p:extLst>
              <p:ext uri="{D42A27DB-BD31-4B8C-83A1-F6EECF244321}">
                <p14:modId xmlns:p14="http://schemas.microsoft.com/office/powerpoint/2010/main" val="1193724135"/>
              </p:ext>
            </p:extLst>
          </p:nvPr>
        </p:nvGraphicFramePr>
        <p:xfrm>
          <a:off x="100807" y="3927110"/>
          <a:ext cx="9043193" cy="2667000"/>
        </p:xfrm>
        <a:graphic>
          <a:graphicData uri="http://schemas.openxmlformats.org/drawingml/2006/table">
            <a:tbl>
              <a:tblPr firstRow="1" bandRow="1">
                <a:tableStyleId>{F5AB1C69-6EDB-4FF4-983F-18BD219EF322}</a:tableStyleId>
              </a:tblPr>
              <a:tblGrid>
                <a:gridCol w="3510363">
                  <a:extLst>
                    <a:ext uri="{9D8B030D-6E8A-4147-A177-3AD203B41FA5}">
                      <a16:colId xmlns="" xmlns:a16="http://schemas.microsoft.com/office/drawing/2014/main" val="2189253465"/>
                    </a:ext>
                  </a:extLst>
                </a:gridCol>
                <a:gridCol w="5532830">
                  <a:extLst>
                    <a:ext uri="{9D8B030D-6E8A-4147-A177-3AD203B41FA5}">
                      <a16:colId xmlns="" xmlns:a16="http://schemas.microsoft.com/office/drawing/2014/main" val="289155631"/>
                    </a:ext>
                  </a:extLst>
                </a:gridCol>
              </a:tblGrid>
              <a:tr h="370840">
                <a:tc>
                  <a:txBody>
                    <a:bodyPr/>
                    <a:lstStyle/>
                    <a:p>
                      <a:r>
                        <a:rPr lang="en-US" dirty="0" err="1">
                          <a:solidFill>
                            <a:schemeClr val="tx1"/>
                          </a:solidFill>
                        </a:rPr>
                        <a:t>GrB_SUCCESS</a:t>
                      </a:r>
                      <a:endParaRPr lang="en-US" dirty="0">
                        <a:solidFill>
                          <a:schemeClr val="tx1"/>
                        </a:solidFill>
                      </a:endParaRPr>
                    </a:p>
                  </a:txBody>
                  <a:tcPr/>
                </a:tc>
                <a:tc>
                  <a:txBody>
                    <a:bodyPr/>
                    <a:lstStyle/>
                    <a:p>
                      <a:pPr marL="0" algn="l" defTabSz="914400" rtl="0" eaLnBrk="1" latinLnBrk="0" hangingPunct="1"/>
                      <a:r>
                        <a:rPr lang="en-US" sz="1800" b="0" kern="1200" dirty="0">
                          <a:solidFill>
                            <a:schemeClr val="tx1"/>
                          </a:solidFill>
                          <a:latin typeface="+mn-lt"/>
                          <a:ea typeface="+mn-ea"/>
                          <a:cs typeface="+mn-cs"/>
                        </a:rPr>
                        <a:t>Blocking mode: Operations completed successfully. </a:t>
                      </a:r>
                      <a:br>
                        <a:rPr lang="en-US" sz="1800" b="0" kern="1200" dirty="0">
                          <a:solidFill>
                            <a:schemeClr val="tx1"/>
                          </a:solidFill>
                          <a:latin typeface="+mn-lt"/>
                          <a:ea typeface="+mn-ea"/>
                          <a:cs typeface="+mn-cs"/>
                        </a:rPr>
                      </a:br>
                      <a:r>
                        <a:rPr lang="en-US" sz="1800" b="0" kern="1200" dirty="0">
                          <a:solidFill>
                            <a:schemeClr val="tx1"/>
                          </a:solidFill>
                          <a:latin typeface="+mn-lt"/>
                          <a:ea typeface="+mn-ea"/>
                          <a:cs typeface="+mn-cs"/>
                        </a:rPr>
                        <a:t>Nonblocking mode: consistency tests passed on dimensions and domains for input arguments</a:t>
                      </a:r>
                    </a:p>
                  </a:txBody>
                  <a:tcPr/>
                </a:tc>
                <a:extLst>
                  <a:ext uri="{0D108BD9-81ED-4DB2-BD59-A6C34878D82A}">
                    <a16:rowId xmlns="" xmlns:a16="http://schemas.microsoft.com/office/drawing/2014/main" val="3233674486"/>
                  </a:ext>
                </a:extLst>
              </a:tr>
              <a:tr h="370840">
                <a:tc>
                  <a:txBody>
                    <a:bodyPr/>
                    <a:lstStyle/>
                    <a:p>
                      <a:r>
                        <a:rPr lang="en-US" dirty="0" err="1">
                          <a:solidFill>
                            <a:schemeClr val="tx1"/>
                          </a:solidFill>
                        </a:rPr>
                        <a:t>GrB_PANIC</a:t>
                      </a:r>
                      <a:endParaRPr lang="en-US" dirty="0">
                        <a:solidFill>
                          <a:schemeClr val="tx1"/>
                        </a:solidFill>
                      </a:endParaRPr>
                    </a:p>
                  </a:txBody>
                  <a:tcPr/>
                </a:tc>
                <a:tc>
                  <a:txBody>
                    <a:bodyPr/>
                    <a:lstStyle/>
                    <a:p>
                      <a:r>
                        <a:rPr lang="en-US" dirty="0">
                          <a:solidFill>
                            <a:schemeClr val="tx1"/>
                          </a:solidFill>
                        </a:rPr>
                        <a:t>Unknown Internal error</a:t>
                      </a:r>
                    </a:p>
                  </a:txBody>
                  <a:tcPr/>
                </a:tc>
                <a:extLst>
                  <a:ext uri="{0D108BD9-81ED-4DB2-BD59-A6C34878D82A}">
                    <a16:rowId xmlns="" xmlns:a16="http://schemas.microsoft.com/office/drawing/2014/main" val="4176186702"/>
                  </a:ext>
                </a:extLst>
              </a:tr>
              <a:tr h="370840">
                <a:tc>
                  <a:txBody>
                    <a:bodyPr/>
                    <a:lstStyle/>
                    <a:p>
                      <a:r>
                        <a:rPr lang="en-US" dirty="0" err="1">
                          <a:solidFill>
                            <a:schemeClr val="tx1"/>
                          </a:solidFill>
                        </a:rPr>
                        <a:t>GrB_OUTOFMEM</a:t>
                      </a:r>
                      <a:endParaRPr lang="en-US" dirty="0">
                        <a:solidFill>
                          <a:schemeClr val="tx1"/>
                        </a:solidFill>
                      </a:endParaRPr>
                    </a:p>
                  </a:txBody>
                  <a:tcPr/>
                </a:tc>
                <a:tc>
                  <a:txBody>
                    <a:bodyPr/>
                    <a:lstStyle/>
                    <a:p>
                      <a:r>
                        <a:rPr lang="en-US" dirty="0">
                          <a:solidFill>
                            <a:schemeClr val="tx1"/>
                          </a:solidFill>
                        </a:rPr>
                        <a:t>Not enough memory for the operation</a:t>
                      </a:r>
                    </a:p>
                  </a:txBody>
                  <a:tcPr/>
                </a:tc>
                <a:extLst>
                  <a:ext uri="{0D108BD9-81ED-4DB2-BD59-A6C34878D82A}">
                    <a16:rowId xmlns="" xmlns:a16="http://schemas.microsoft.com/office/drawing/2014/main" val="2594058406"/>
                  </a:ext>
                </a:extLst>
              </a:tr>
              <a:tr h="370840">
                <a:tc>
                  <a:txBody>
                    <a:bodyPr/>
                    <a:lstStyle/>
                    <a:p>
                      <a:r>
                        <a:rPr lang="en-US" dirty="0" err="1">
                          <a:solidFill>
                            <a:schemeClr val="tx1"/>
                          </a:solidFill>
                        </a:rPr>
                        <a:t>GrB_DIMENSION_MISMATCH</a:t>
                      </a:r>
                      <a:endParaRPr lang="en-US" dirty="0">
                        <a:solidFill>
                          <a:schemeClr val="tx1"/>
                        </a:solidFill>
                      </a:endParaRPr>
                    </a:p>
                  </a:txBody>
                  <a:tcPr/>
                </a:tc>
                <a:tc>
                  <a:txBody>
                    <a:bodyPr/>
                    <a:lstStyle/>
                    <a:p>
                      <a:r>
                        <a:rPr lang="en-US" dirty="0">
                          <a:solidFill>
                            <a:schemeClr val="tx1"/>
                          </a:solidFill>
                        </a:rPr>
                        <a:t>Matrix dimensions are incompatible.</a:t>
                      </a:r>
                    </a:p>
                  </a:txBody>
                  <a:tcPr/>
                </a:tc>
                <a:extLst>
                  <a:ext uri="{0D108BD9-81ED-4DB2-BD59-A6C34878D82A}">
                    <a16:rowId xmlns="" xmlns:a16="http://schemas.microsoft.com/office/drawing/2014/main" val="3650804360"/>
                  </a:ext>
                </a:extLst>
              </a:tr>
              <a:tr h="370840">
                <a:tc>
                  <a:txBody>
                    <a:bodyPr/>
                    <a:lstStyle/>
                    <a:p>
                      <a:r>
                        <a:rPr lang="en-US" dirty="0" err="1">
                          <a:solidFill>
                            <a:schemeClr val="tx1"/>
                          </a:solidFill>
                        </a:rPr>
                        <a:t>GrB_DOMAIN_MISMATCH</a:t>
                      </a:r>
                      <a:endParaRPr lang="en-US" dirty="0">
                        <a:solidFill>
                          <a:schemeClr val="tx1"/>
                        </a:solidFill>
                      </a:endParaRPr>
                    </a:p>
                  </a:txBody>
                  <a:tcPr/>
                </a:tc>
                <a:tc>
                  <a:txBody>
                    <a:bodyPr/>
                    <a:lstStyle/>
                    <a:p>
                      <a:r>
                        <a:rPr lang="en-US" dirty="0">
                          <a:solidFill>
                            <a:schemeClr val="tx1"/>
                          </a:solidFill>
                        </a:rPr>
                        <a:t>Domains of matrices are incompatible with the domains of the accumulator, semiring, or mask.</a:t>
                      </a:r>
                    </a:p>
                  </a:txBody>
                  <a:tcPr/>
                </a:tc>
                <a:extLst>
                  <a:ext uri="{0D108BD9-81ED-4DB2-BD59-A6C34878D82A}">
                    <a16:rowId xmlns="" xmlns:a16="http://schemas.microsoft.com/office/drawing/2014/main" val="1770866045"/>
                  </a:ext>
                </a:extLst>
              </a:tr>
            </a:tbl>
          </a:graphicData>
        </a:graphic>
      </p:graphicFrame>
    </p:spTree>
    <p:extLst>
      <p:ext uri="{BB962C8B-B14F-4D97-AF65-F5344CB8AC3E}">
        <p14:creationId xmlns:p14="http://schemas.microsoft.com/office/powerpoint/2010/main" val="4261613970"/>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function behavior</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105</a:t>
            </a:fld>
            <a:endParaRPr lang="en-US" dirty="0">
              <a:solidFill>
                <a:srgbClr val="000000"/>
              </a:solidFill>
              <a:ea typeface="ＭＳ Ｐゴシック" pitchFamily="34" charset="-128"/>
            </a:endParaRPr>
          </a:p>
        </p:txBody>
      </p:sp>
      <p:sp>
        <p:nvSpPr>
          <p:cNvPr id="5" name="Content Placeholder 2"/>
          <p:cNvSpPr txBox="1">
            <a:spLocks/>
          </p:cNvSpPr>
          <p:nvPr/>
        </p:nvSpPr>
        <p:spPr bwMode="auto">
          <a:xfrm>
            <a:off x="382630" y="785814"/>
            <a:ext cx="8369444" cy="1515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a:t>Consider the following code:</a:t>
            </a:r>
          </a:p>
          <a:p>
            <a:pPr marL="350838" lvl="1" indent="0">
              <a:buNone/>
            </a:pPr>
            <a:r>
              <a:rPr lang="en-US" sz="1400" b="1" dirty="0" err="1">
                <a:latin typeface="Courier New" panose="02070309020205020404" pitchFamily="49" charset="0"/>
                <a:cs typeface="Courier New" panose="02070309020205020404" pitchFamily="49" charset="0"/>
              </a:rPr>
              <a:t>GrB_Descriptor_new</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a:t>
            </a:r>
          </a:p>
          <a:p>
            <a:pPr marL="350838" lvl="1" indent="0">
              <a:buNone/>
            </a:pPr>
            <a:r>
              <a:rPr lang="en-US" sz="1400" b="1" dirty="0" err="1">
                <a:latin typeface="Courier New" panose="02070309020205020404" pitchFamily="49" charset="0"/>
                <a:cs typeface="Courier New" panose="02070309020205020404" pitchFamily="49" charset="0"/>
              </a:rPr>
              <a:t>GrB_Descriptor_set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GrB_OUTP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GrB_REPLACE</a:t>
            </a:r>
            <a:r>
              <a:rPr lang="en-US" sz="1400" b="1" dirty="0">
                <a:latin typeface="Courier New" panose="02070309020205020404" pitchFamily="49" charset="0"/>
                <a:cs typeface="Courier New" panose="02070309020205020404" pitchFamily="49" charset="0"/>
              </a:rPr>
              <a:t>);</a:t>
            </a:r>
          </a:p>
          <a:p>
            <a:pPr marL="350838" lvl="1" indent="0">
              <a:buNone/>
            </a:pPr>
            <a:r>
              <a:rPr lang="en-US" sz="1400" b="1" dirty="0" err="1">
                <a:latin typeface="Courier New" panose="02070309020205020404" pitchFamily="49" charset="0"/>
                <a:cs typeface="Courier New" panose="02070309020205020404" pitchFamily="49" charset="0"/>
              </a:rPr>
              <a:t>GrB_Descriptor_set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 GrB_INP0, </a:t>
            </a:r>
            <a:r>
              <a:rPr lang="en-US" sz="1400" b="1" dirty="0" err="1">
                <a:latin typeface="Courier New" panose="02070309020205020404" pitchFamily="49" charset="0"/>
                <a:cs typeface="Courier New" panose="02070309020205020404" pitchFamily="49" charset="0"/>
              </a:rPr>
              <a:t>GrB_TRANS</a:t>
            </a:r>
            <a:r>
              <a:rPr lang="en-US" sz="1400" b="1" dirty="0">
                <a:latin typeface="Courier New" panose="02070309020205020404" pitchFamily="49" charset="0"/>
                <a:cs typeface="Courier New" panose="02070309020205020404" pitchFamily="49" charset="0"/>
              </a:rPr>
              <a:t>);</a:t>
            </a:r>
          </a:p>
          <a:p>
            <a:pPr marL="350838" lvl="1" indent="0">
              <a:buNone/>
            </a:pPr>
            <a:r>
              <a:rPr lang="en-US" sz="1400" b="1" dirty="0" err="1">
                <a:latin typeface="Courier New" panose="02070309020205020404" pitchFamily="49" charset="0"/>
                <a:cs typeface="Courier New" panose="02070309020205020404" pitchFamily="49" charset="0"/>
              </a:rPr>
              <a:t>GrB_mxm</a:t>
            </a:r>
            <a:r>
              <a:rPr lang="en-US" sz="1400" b="1" dirty="0">
                <a:latin typeface="Courier New" panose="02070309020205020404" pitchFamily="49" charset="0"/>
                <a:cs typeface="Courier New" panose="02070309020205020404" pitchFamily="49" charset="0"/>
              </a:rPr>
              <a:t>(&amp;C, M, Int32Add, Int32AddMul, A, B, </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a:t>
            </a:r>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484535525"/>
              </p:ext>
            </p:extLst>
          </p:nvPr>
        </p:nvGraphicFramePr>
        <p:xfrm>
          <a:off x="358631" y="2636547"/>
          <a:ext cx="8417442" cy="3450258"/>
        </p:xfrm>
        <a:graphic>
          <a:graphicData uri="http://schemas.openxmlformats.org/drawingml/2006/table">
            <a:tbl>
              <a:tblPr firstRow="1" bandRow="1">
                <a:tableStyleId>{5940675A-B579-460E-94D1-54222C63F5DA}</a:tableStyleId>
              </a:tblPr>
              <a:tblGrid>
                <a:gridCol w="5805377">
                  <a:extLst>
                    <a:ext uri="{9D8B030D-6E8A-4147-A177-3AD203B41FA5}">
                      <a16:colId xmlns="" xmlns:a16="http://schemas.microsoft.com/office/drawing/2014/main" val="20000"/>
                    </a:ext>
                  </a:extLst>
                </a:gridCol>
                <a:gridCol w="2612065">
                  <a:extLst>
                    <a:ext uri="{9D8B030D-6E8A-4147-A177-3AD203B41FA5}">
                      <a16:colId xmlns="" xmlns:a16="http://schemas.microsoft.com/office/drawing/2014/main" val="20001"/>
                    </a:ext>
                  </a:extLst>
                </a:gridCol>
              </a:tblGrid>
              <a:tr h="435936">
                <a:tc>
                  <a:txBody>
                    <a:bodyPr/>
                    <a:lstStyle/>
                    <a:p>
                      <a:r>
                        <a:rPr lang="en-US" sz="1800" dirty="0"/>
                        <a:t>Form input operands and mask based on descriptor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 B, M, A </a:t>
                      </a:r>
                      <a:r>
                        <a:rPr lang="en-US" sz="1800" dirty="0">
                          <a:sym typeface="Wingdings"/>
                        </a:rPr>
                        <a:t> A</a:t>
                      </a:r>
                      <a:r>
                        <a:rPr lang="en-US" sz="1800" baseline="30000" dirty="0">
                          <a:sym typeface="Wingdings"/>
                        </a:rPr>
                        <a:t>T</a:t>
                      </a:r>
                      <a:endParaRPr lang="en-US" sz="1800" baseline="30000" dirty="0"/>
                    </a:p>
                  </a:txBody>
                  <a:tcPr/>
                </a:tc>
                <a:extLst>
                  <a:ext uri="{0D108BD9-81ED-4DB2-BD59-A6C34878D82A}">
                    <a16:rowId xmlns="" xmlns:a16="http://schemas.microsoft.com/office/drawing/2014/main" val="10000"/>
                  </a:ext>
                </a:extLst>
              </a:tr>
              <a:tr h="425302">
                <a:tc>
                  <a:txBody>
                    <a:bodyPr/>
                    <a:lstStyle/>
                    <a:p>
                      <a:r>
                        <a:rPr lang="en-US" sz="1800" dirty="0"/>
                        <a:t>Test the domains and sizes for consistency.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int32,</a:t>
                      </a:r>
                      <a:r>
                        <a:rPr lang="en-US" sz="1800" baseline="0" dirty="0"/>
                        <a:t> </a:t>
                      </a:r>
                      <a:r>
                        <a:rPr lang="en-US" sz="1800" dirty="0"/>
                        <a:t>dims match</a:t>
                      </a:r>
                    </a:p>
                  </a:txBody>
                  <a:tcPr/>
                </a:tc>
                <a:extLst>
                  <a:ext uri="{0D108BD9-81ED-4DB2-BD59-A6C34878D82A}">
                    <a16:rowId xmlns="" xmlns:a16="http://schemas.microsoft.com/office/drawing/2014/main" val="10001"/>
                  </a:ext>
                </a:extLst>
              </a:tr>
              <a:tr h="467832">
                <a:tc>
                  <a:txBody>
                    <a:bodyPr/>
                    <a:lstStyle/>
                    <a:p>
                      <a:r>
                        <a:rPr lang="en-US" sz="1800" dirty="0"/>
                        <a:t>Carry out the indicated operation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 </a:t>
                      </a:r>
                      <a:r>
                        <a:rPr lang="en-US" sz="1800" dirty="0">
                          <a:sym typeface="Wingdings"/>
                        </a:rPr>
                        <a:t> A *.+ B,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a:rPr>
                        <a:t>Z </a:t>
                      </a:r>
                      <a:r>
                        <a:rPr lang="en-US" sz="1800" dirty="0">
                          <a:sym typeface="Wingdings" panose="05000000000000000000" pitchFamily="2" charset="2"/>
                        </a:rPr>
                        <a:t> C + T</a:t>
                      </a:r>
                      <a:endParaRPr lang="en-US" sz="1800" dirty="0"/>
                    </a:p>
                  </a:txBody>
                  <a:tcPr/>
                </a:tc>
                <a:extLst>
                  <a:ext uri="{0D108BD9-81ED-4DB2-BD59-A6C34878D82A}">
                    <a16:rowId xmlns="" xmlns:a16="http://schemas.microsoft.com/office/drawing/2014/main" val="10002"/>
                  </a:ext>
                </a:extLst>
              </a:tr>
              <a:tr h="394460">
                <a:tc>
                  <a:txBody>
                    <a:bodyPr/>
                    <a:lstStyle/>
                    <a:p>
                      <a:r>
                        <a:rPr lang="en-US" sz="1800" dirty="0"/>
                        <a:t>Apply the write-mask to select output values </a:t>
                      </a:r>
                      <a:endParaRPr lang="en-US" dirty="0"/>
                    </a:p>
                  </a:txBody>
                  <a:tcPr/>
                </a:tc>
                <a:tc>
                  <a:txBody>
                    <a:bodyPr/>
                    <a:lstStyle/>
                    <a:p>
                      <a:r>
                        <a:rPr lang="en-US" dirty="0"/>
                        <a:t>Z </a:t>
                      </a:r>
                      <a:r>
                        <a:rPr lang="en-US" dirty="0">
                          <a:sym typeface="Wingdings"/>
                        </a:rPr>
                        <a:t> Z ∩ M</a:t>
                      </a:r>
                      <a:endParaRPr lang="en-US" dirty="0"/>
                    </a:p>
                  </a:txBody>
                  <a:tcPr/>
                </a:tc>
                <a:extLst>
                  <a:ext uri="{0D108BD9-81ED-4DB2-BD59-A6C34878D82A}">
                    <a16:rowId xmlns="" xmlns:a16="http://schemas.microsoft.com/office/drawing/2014/main" val="10003"/>
                  </a:ext>
                </a:extLst>
              </a:tr>
              <a:tr h="394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Replace mode: delete elements in output object and replace with output values</a:t>
                      </a:r>
                    </a:p>
                  </a:txBody>
                  <a:tcPr/>
                </a:tc>
                <a:tc>
                  <a:txBody>
                    <a:bodyPr/>
                    <a:lstStyle/>
                    <a:p>
                      <a:r>
                        <a:rPr lang="en-US" dirty="0"/>
                        <a:t>C </a:t>
                      </a:r>
                      <a:r>
                        <a:rPr lang="en-US" dirty="0">
                          <a:sym typeface="Wingdings"/>
                        </a:rPr>
                        <a:t> Z</a:t>
                      </a:r>
                      <a:endParaRPr lang="en-US" dirty="0"/>
                    </a:p>
                  </a:txBody>
                  <a:tcPr/>
                </a:tc>
                <a:extLst>
                  <a:ext uri="{0D108BD9-81ED-4DB2-BD59-A6C34878D82A}">
                    <a16:rowId xmlns="" xmlns:a16="http://schemas.microsoft.com/office/drawing/2014/main" val="10004"/>
                  </a:ext>
                </a:extLst>
              </a:tr>
              <a:tr h="39446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Merge mode: Assign output value (</a:t>
                      </a:r>
                      <a:r>
                        <a:rPr lang="en-US" sz="1800" dirty="0" err="1"/>
                        <a:t>i,j</a:t>
                      </a:r>
                      <a:r>
                        <a:rPr lang="en-US" sz="1800" dirty="0"/>
                        <a:t>) to element (</a:t>
                      </a:r>
                      <a:r>
                        <a:rPr lang="en-US" sz="1800" dirty="0" err="1"/>
                        <a:t>i,j</a:t>
                      </a:r>
                      <a:r>
                        <a:rPr lang="en-US" sz="1800" dirty="0"/>
                        <a:t>) of output object, but leave other elements of the output object alone.</a:t>
                      </a:r>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p:sp>
        <p:nvSpPr>
          <p:cNvPr id="8" name="TextBox 7"/>
          <p:cNvSpPr txBox="1"/>
          <p:nvPr/>
        </p:nvSpPr>
        <p:spPr>
          <a:xfrm>
            <a:off x="6254979" y="1650478"/>
            <a:ext cx="2713037" cy="646331"/>
          </a:xfrm>
          <a:prstGeom prst="rect">
            <a:avLst/>
          </a:prstGeom>
          <a:noFill/>
        </p:spPr>
        <p:txBody>
          <a:bodyPr wrap="square" rtlCol="0">
            <a:spAutoFit/>
          </a:bodyPr>
          <a:lstStyle/>
          <a:p>
            <a:r>
              <a:rPr lang="en-US" dirty="0"/>
              <a:t>int32AddMul </a:t>
            </a:r>
            <a:r>
              <a:rPr lang="en-US" dirty="0" err="1"/>
              <a:t>semiring</a:t>
            </a:r>
            <a:endParaRPr lang="en-US" dirty="0"/>
          </a:p>
          <a:p>
            <a:r>
              <a:rPr lang="en-US" dirty="0"/>
              <a:t>int32Add accumulation </a:t>
            </a:r>
          </a:p>
        </p:txBody>
      </p:sp>
    </p:spTree>
    <p:extLst>
      <p:ext uri="{BB962C8B-B14F-4D97-AF65-F5344CB8AC3E}">
        <p14:creationId xmlns:p14="http://schemas.microsoft.com/office/powerpoint/2010/main" val="2784620471"/>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MXM flowchart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555" y="143540"/>
            <a:ext cx="5188445" cy="6714460"/>
          </a:xfrm>
        </p:spPr>
      </p:pic>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106</a:t>
            </a:fld>
            <a:endParaRPr lang="en-US" dirty="0">
              <a:solidFill>
                <a:srgbClr val="000000"/>
              </a:solidFill>
              <a:ea typeface="ＭＳ Ｐゴシック" pitchFamily="34" charset="-128"/>
            </a:endParaRPr>
          </a:p>
        </p:txBody>
      </p:sp>
      <p:sp>
        <p:nvSpPr>
          <p:cNvPr id="7" name="TextBox 6"/>
          <p:cNvSpPr txBox="1"/>
          <p:nvPr/>
        </p:nvSpPr>
        <p:spPr>
          <a:xfrm>
            <a:off x="409024" y="2768144"/>
            <a:ext cx="4569376" cy="2062103"/>
          </a:xfrm>
          <a:prstGeom prst="rect">
            <a:avLst/>
          </a:prstGeom>
          <a:noFill/>
        </p:spPr>
        <p:txBody>
          <a:bodyPr wrap="square" rtlCol="0">
            <a:spAutoFit/>
          </a:bodyPr>
          <a:lstStyle/>
          <a:p>
            <a:r>
              <a:rPr lang="mr-IN" sz="1600" b="1" dirty="0">
                <a:latin typeface="Courier New" panose="02070309020205020404" pitchFamily="49" charset="0"/>
              </a:rPr>
              <a:t>GrB_Info GrB_mxm(</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GrB_Matrix</a:t>
            </a:r>
            <a:r>
              <a:rPr lang="en-US" sz="1600" b="1" dirty="0">
                <a:latin typeface="Courier New" panose="02070309020205020404" pitchFamily="49" charset="0"/>
              </a:rPr>
              <a:t>            </a:t>
            </a:r>
            <a:r>
              <a:rPr lang="mr-IN" sz="1600" b="1" dirty="0">
                <a:latin typeface="Courier New" panose="02070309020205020404" pitchFamily="49" charset="0"/>
              </a:rPr>
              <a:t>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GrB_Matrix</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M</a:t>
            </a:r>
            <a:r>
              <a:rPr lang="en-US" sz="1600" b="1" dirty="0">
                <a:latin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GrB_BinaryOp</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accum,</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GrB_Semiring    op,</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GrB_Matrix</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A,</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GrB_Matrix</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B,</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const GrB_Descriptor</a:t>
            </a:r>
            <a:r>
              <a:rPr lang="en-US" sz="1600" b="1" dirty="0">
                <a:latin typeface="Courier New" panose="02070309020205020404" pitchFamily="49" charset="0"/>
                <a:cs typeface="Courier New" panose="02070309020205020404" pitchFamily="49" charset="0"/>
              </a:rPr>
              <a:t>  </a:t>
            </a:r>
            <a:r>
              <a:rPr lang="mr-IN" sz="1600" b="1" dirty="0">
                <a:latin typeface="Courier New" panose="02070309020205020404" pitchFamily="49" charset="0"/>
              </a:rPr>
              <a:t>desc);</a:t>
            </a:r>
            <a:endParaRPr lang="en-US" sz="1600" b="1" dirty="0">
              <a:latin typeface="Courier New" panose="02070309020205020404" pitchFamily="49" charset="0"/>
              <a:cs typeface="Courier New" panose="02070309020205020404" pitchFamily="49" charset="0"/>
            </a:endParaRPr>
          </a:p>
        </p:txBody>
      </p:sp>
      <p:sp>
        <p:nvSpPr>
          <p:cNvPr id="8" name="TextBox 7"/>
          <p:cNvSpPr txBox="1"/>
          <p:nvPr/>
        </p:nvSpPr>
        <p:spPr>
          <a:xfrm>
            <a:off x="280436" y="1081087"/>
            <a:ext cx="4951964" cy="1200329"/>
          </a:xfrm>
          <a:prstGeom prst="rect">
            <a:avLst/>
          </a:prstGeom>
          <a:noFill/>
        </p:spPr>
        <p:txBody>
          <a:bodyPr wrap="square" rtlCol="0">
            <a:spAutoFit/>
          </a:bodyPr>
          <a:lstStyle/>
          <a:p>
            <a:r>
              <a:rPr lang="en-US" dirty="0"/>
              <a:t>To understand what happens inside a </a:t>
            </a:r>
            <a:r>
              <a:rPr lang="en-US" dirty="0" err="1"/>
              <a:t>graphBLAS</a:t>
            </a:r>
            <a:r>
              <a:rPr lang="en-US" dirty="0"/>
              <a:t> operation, consider matrix multiply.</a:t>
            </a:r>
          </a:p>
          <a:p>
            <a:endParaRPr lang="en-US" dirty="0"/>
          </a:p>
          <a:p>
            <a:r>
              <a:rPr lang="en-US" dirty="0"/>
              <a:t>All the operations follow this basic format</a:t>
            </a:r>
          </a:p>
        </p:txBody>
      </p:sp>
    </p:spTree>
    <p:extLst>
      <p:ext uri="{BB962C8B-B14F-4D97-AF65-F5344CB8AC3E}">
        <p14:creationId xmlns:p14="http://schemas.microsoft.com/office/powerpoint/2010/main" val="2346955564"/>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Matrix Matrix Multiplication</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349092" y="818452"/>
            <a:ext cx="5945018" cy="4840287"/>
          </a:xfrm>
        </p:spPr>
        <p:txBody>
          <a:bodyPr/>
          <a:lstStyle/>
          <a:p>
            <a:r>
              <a:rPr lang="en-US" dirty="0"/>
              <a:t>Multiply the adjacency matrix from our “logo graph” by itself.</a:t>
            </a:r>
          </a:p>
          <a:p>
            <a:r>
              <a:rPr lang="en-US" dirty="0"/>
              <a:t>Print resulting matrix and interpret the result</a:t>
            </a:r>
          </a:p>
          <a:p>
            <a:r>
              <a:rPr lang="en-US" dirty="0"/>
              <a:t>Hint:  Do the multiply again and compare results.  Do you see the pattern?</a:t>
            </a:r>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107</a:t>
            </a:fld>
            <a:endParaRPr lang="en-US" dirty="0">
              <a:solidFill>
                <a:srgbClr val="000000"/>
              </a:solidFill>
              <a:ea typeface="ＭＳ Ｐゴシック" pitchFamily="34" charset="-128"/>
            </a:endParaRPr>
          </a:p>
        </p:txBody>
      </p:sp>
      <p:grpSp>
        <p:nvGrpSpPr>
          <p:cNvPr id="5" name="Group 4">
            <a:extLst>
              <a:ext uri="{FF2B5EF4-FFF2-40B4-BE49-F238E27FC236}">
                <a16:creationId xmlns="" xmlns:a16="http://schemas.microsoft.com/office/drawing/2014/main" id="{3052740B-875F-3346-9564-B74066A51879}"/>
              </a:ext>
            </a:extLst>
          </p:cNvPr>
          <p:cNvGrpSpPr/>
          <p:nvPr/>
        </p:nvGrpSpPr>
        <p:grpSpPr>
          <a:xfrm>
            <a:off x="6294110" y="818452"/>
            <a:ext cx="2668162" cy="1871637"/>
            <a:chOff x="1223785" y="3766524"/>
            <a:chExt cx="2791124" cy="2122451"/>
          </a:xfrm>
        </p:grpSpPr>
        <p:grpSp>
          <p:nvGrpSpPr>
            <p:cNvPr id="6" name="Group 5">
              <a:extLst>
                <a:ext uri="{FF2B5EF4-FFF2-40B4-BE49-F238E27FC236}">
                  <a16:creationId xmlns="" xmlns:a16="http://schemas.microsoft.com/office/drawing/2014/main" id="{7956819C-2EAA-264B-BDFF-4A71103CAED0}"/>
                </a:ext>
              </a:extLst>
            </p:cNvPr>
            <p:cNvGrpSpPr/>
            <p:nvPr/>
          </p:nvGrpSpPr>
          <p:grpSpPr>
            <a:xfrm>
              <a:off x="1335803" y="4157242"/>
              <a:ext cx="219364" cy="718577"/>
              <a:chOff x="1335803" y="4157242"/>
              <a:chExt cx="219364" cy="718577"/>
            </a:xfrm>
          </p:grpSpPr>
          <p:sp>
            <p:nvSpPr>
              <p:cNvPr id="52" name="Line 24">
                <a:extLst>
                  <a:ext uri="{FF2B5EF4-FFF2-40B4-BE49-F238E27FC236}">
                    <a16:creationId xmlns="" xmlns:a16="http://schemas.microsoft.com/office/drawing/2014/main" id="{633C6C52-F690-E348-81B2-3FB3BAF50168}"/>
                  </a:ext>
                </a:extLst>
              </p:cNvPr>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3" name="Freeform 25">
                <a:extLst>
                  <a:ext uri="{FF2B5EF4-FFF2-40B4-BE49-F238E27FC236}">
                    <a16:creationId xmlns="" xmlns:a16="http://schemas.microsoft.com/office/drawing/2014/main" id="{47EE5B88-A461-CE40-BF2C-3BDB73FE1AD6}"/>
                  </a:ext>
                </a:extLst>
              </p:cNvPr>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7" name="Group 6">
              <a:extLst>
                <a:ext uri="{FF2B5EF4-FFF2-40B4-BE49-F238E27FC236}">
                  <a16:creationId xmlns="" xmlns:a16="http://schemas.microsoft.com/office/drawing/2014/main" id="{CF88414D-0CD6-B741-8244-0B2F542541DF}"/>
                </a:ext>
              </a:extLst>
            </p:cNvPr>
            <p:cNvGrpSpPr/>
            <p:nvPr/>
          </p:nvGrpSpPr>
          <p:grpSpPr>
            <a:xfrm>
              <a:off x="1571763" y="4183811"/>
              <a:ext cx="219364" cy="718577"/>
              <a:chOff x="1571763" y="4183811"/>
              <a:chExt cx="219364" cy="718577"/>
            </a:xfrm>
          </p:grpSpPr>
          <p:sp>
            <p:nvSpPr>
              <p:cNvPr id="50" name="Line 27">
                <a:extLst>
                  <a:ext uri="{FF2B5EF4-FFF2-40B4-BE49-F238E27FC236}">
                    <a16:creationId xmlns="" xmlns:a16="http://schemas.microsoft.com/office/drawing/2014/main" id="{DB3D9E34-1AC4-FD40-AF83-7AFCD9FE8700}"/>
                  </a:ext>
                </a:extLst>
              </p:cNvPr>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1" name="Freeform 28">
                <a:extLst>
                  <a:ext uri="{FF2B5EF4-FFF2-40B4-BE49-F238E27FC236}">
                    <a16:creationId xmlns="" xmlns:a16="http://schemas.microsoft.com/office/drawing/2014/main" id="{7CA1EF25-F967-AD47-B796-8B5AA3B05D35}"/>
                  </a:ext>
                </a:extLst>
              </p:cNvPr>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8" name="Group 7">
              <a:extLst>
                <a:ext uri="{FF2B5EF4-FFF2-40B4-BE49-F238E27FC236}">
                  <a16:creationId xmlns="" xmlns:a16="http://schemas.microsoft.com/office/drawing/2014/main" id="{2A62C368-A524-0B40-BA79-EA7B56CF00B6}"/>
                </a:ext>
              </a:extLst>
            </p:cNvPr>
            <p:cNvGrpSpPr/>
            <p:nvPr/>
          </p:nvGrpSpPr>
          <p:grpSpPr>
            <a:xfrm>
              <a:off x="1555166" y="3962540"/>
              <a:ext cx="1121352" cy="186298"/>
              <a:chOff x="1555166" y="3962540"/>
              <a:chExt cx="1121352" cy="186298"/>
            </a:xfrm>
          </p:grpSpPr>
          <p:sp>
            <p:nvSpPr>
              <p:cNvPr id="48" name="Line 30">
                <a:extLst>
                  <a:ext uri="{FF2B5EF4-FFF2-40B4-BE49-F238E27FC236}">
                    <a16:creationId xmlns="" xmlns:a16="http://schemas.microsoft.com/office/drawing/2014/main" id="{704BF2C3-024E-2A46-9795-DDA312715A80}"/>
                  </a:ext>
                </a:extLst>
              </p:cNvPr>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9" name="Freeform 31">
                <a:extLst>
                  <a:ext uri="{FF2B5EF4-FFF2-40B4-BE49-F238E27FC236}">
                    <a16:creationId xmlns="" xmlns:a16="http://schemas.microsoft.com/office/drawing/2014/main" id="{31C676DA-3FC0-0145-97C7-DCC01A73B0B0}"/>
                  </a:ext>
                </a:extLst>
              </p:cNvPr>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9" name="Group 8">
              <a:extLst>
                <a:ext uri="{FF2B5EF4-FFF2-40B4-BE49-F238E27FC236}">
                  <a16:creationId xmlns="" xmlns:a16="http://schemas.microsoft.com/office/drawing/2014/main" id="{2E7BE9FF-DC58-6946-8B0E-5E9951C5E454}"/>
                </a:ext>
              </a:extLst>
            </p:cNvPr>
            <p:cNvGrpSpPr/>
            <p:nvPr/>
          </p:nvGrpSpPr>
          <p:grpSpPr>
            <a:xfrm>
              <a:off x="1563825" y="4891227"/>
              <a:ext cx="1121352" cy="732585"/>
              <a:chOff x="1563825" y="4891227"/>
              <a:chExt cx="1121352" cy="732585"/>
            </a:xfrm>
          </p:grpSpPr>
          <p:sp>
            <p:nvSpPr>
              <p:cNvPr id="46" name="Line 34">
                <a:extLst>
                  <a:ext uri="{FF2B5EF4-FFF2-40B4-BE49-F238E27FC236}">
                    <a16:creationId xmlns="" xmlns:a16="http://schemas.microsoft.com/office/drawing/2014/main" id="{2A3639C7-CA2B-CE48-9262-8EC480A4321B}"/>
                  </a:ext>
                </a:extLst>
              </p:cNvPr>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7" name="Freeform 35">
                <a:extLst>
                  <a:ext uri="{FF2B5EF4-FFF2-40B4-BE49-F238E27FC236}">
                    <a16:creationId xmlns="" xmlns:a16="http://schemas.microsoft.com/office/drawing/2014/main" id="{76CE66E8-3532-6344-8CFF-63D4496B4A06}"/>
                  </a:ext>
                </a:extLst>
              </p:cNvPr>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10" name="Line 46">
              <a:extLst>
                <a:ext uri="{FF2B5EF4-FFF2-40B4-BE49-F238E27FC236}">
                  <a16:creationId xmlns="" xmlns:a16="http://schemas.microsoft.com/office/drawing/2014/main" id="{8E2F89B3-8D03-C341-B485-90259F15D2CD}"/>
                </a:ext>
              </a:extLst>
            </p:cNvPr>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11" name="Freeform 47">
              <a:extLst>
                <a:ext uri="{FF2B5EF4-FFF2-40B4-BE49-F238E27FC236}">
                  <a16:creationId xmlns="" xmlns:a16="http://schemas.microsoft.com/office/drawing/2014/main" id="{6F87D171-24B7-D649-AA4B-00BABFE1F90D}"/>
                </a:ext>
              </a:extLst>
            </p:cNvPr>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12" name="Group 11">
              <a:extLst>
                <a:ext uri="{FF2B5EF4-FFF2-40B4-BE49-F238E27FC236}">
                  <a16:creationId xmlns="" xmlns:a16="http://schemas.microsoft.com/office/drawing/2014/main" id="{9A151EE1-56C9-9F44-964C-B9D8DB13B39F}"/>
                </a:ext>
              </a:extLst>
            </p:cNvPr>
            <p:cNvGrpSpPr/>
            <p:nvPr/>
          </p:nvGrpSpPr>
          <p:grpSpPr>
            <a:xfrm>
              <a:off x="1566712" y="5458525"/>
              <a:ext cx="1121352" cy="186298"/>
              <a:chOff x="1566712" y="5458525"/>
              <a:chExt cx="1121352" cy="186298"/>
            </a:xfrm>
          </p:grpSpPr>
          <p:sp>
            <p:nvSpPr>
              <p:cNvPr id="44" name="Line 49">
                <a:extLst>
                  <a:ext uri="{FF2B5EF4-FFF2-40B4-BE49-F238E27FC236}">
                    <a16:creationId xmlns="" xmlns:a16="http://schemas.microsoft.com/office/drawing/2014/main" id="{A997A392-94DD-8445-B645-3EA56AA1FB04}"/>
                  </a:ext>
                </a:extLst>
              </p:cNvPr>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5" name="Freeform 50">
                <a:extLst>
                  <a:ext uri="{FF2B5EF4-FFF2-40B4-BE49-F238E27FC236}">
                    <a16:creationId xmlns="" xmlns:a16="http://schemas.microsoft.com/office/drawing/2014/main" id="{A5715DE0-5575-584E-87B3-3E9B03B51E8B}"/>
                  </a:ext>
                </a:extLst>
              </p:cNvPr>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3" name="Group 12">
              <a:extLst>
                <a:ext uri="{FF2B5EF4-FFF2-40B4-BE49-F238E27FC236}">
                  <a16:creationId xmlns="" xmlns:a16="http://schemas.microsoft.com/office/drawing/2014/main" id="{DB8FABC6-33B0-904E-8AFA-E93246BE346D}"/>
                </a:ext>
              </a:extLst>
            </p:cNvPr>
            <p:cNvGrpSpPr/>
            <p:nvPr/>
          </p:nvGrpSpPr>
          <p:grpSpPr>
            <a:xfrm>
              <a:off x="1549394" y="5643422"/>
              <a:ext cx="1121352" cy="186298"/>
              <a:chOff x="1549394" y="5643422"/>
              <a:chExt cx="1121352" cy="186298"/>
            </a:xfrm>
          </p:grpSpPr>
          <p:sp>
            <p:nvSpPr>
              <p:cNvPr id="42" name="Line 52">
                <a:extLst>
                  <a:ext uri="{FF2B5EF4-FFF2-40B4-BE49-F238E27FC236}">
                    <a16:creationId xmlns="" xmlns:a16="http://schemas.microsoft.com/office/drawing/2014/main" id="{4141BBC9-E2F4-2C4C-A3B8-449AA27DF674}"/>
                  </a:ext>
                </a:extLst>
              </p:cNvPr>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3" name="Freeform 53">
                <a:extLst>
                  <a:ext uri="{FF2B5EF4-FFF2-40B4-BE49-F238E27FC236}">
                    <a16:creationId xmlns="" xmlns:a16="http://schemas.microsoft.com/office/drawing/2014/main" id="{3849E0B1-7736-4A4F-8EBB-2016D5DD7E00}"/>
                  </a:ext>
                </a:extLst>
              </p:cNvPr>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4" name="Group 13">
              <a:extLst>
                <a:ext uri="{FF2B5EF4-FFF2-40B4-BE49-F238E27FC236}">
                  <a16:creationId xmlns="" xmlns:a16="http://schemas.microsoft.com/office/drawing/2014/main" id="{64818200-9DAE-304D-8F1D-0FA1B7D64D1B}"/>
                </a:ext>
              </a:extLst>
            </p:cNvPr>
            <p:cNvGrpSpPr/>
            <p:nvPr/>
          </p:nvGrpSpPr>
          <p:grpSpPr>
            <a:xfrm>
              <a:off x="1572485" y="4892628"/>
              <a:ext cx="1121352" cy="186298"/>
              <a:chOff x="1572485" y="4892628"/>
              <a:chExt cx="1121352" cy="186298"/>
            </a:xfrm>
          </p:grpSpPr>
          <p:sp>
            <p:nvSpPr>
              <p:cNvPr id="40" name="Line 55">
                <a:extLst>
                  <a:ext uri="{FF2B5EF4-FFF2-40B4-BE49-F238E27FC236}">
                    <a16:creationId xmlns="" xmlns:a16="http://schemas.microsoft.com/office/drawing/2014/main" id="{4F93D857-BCC9-1C44-8AEB-93FD5B2B4687}"/>
                  </a:ext>
                </a:extLst>
              </p:cNvPr>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1" name="Freeform 56">
                <a:extLst>
                  <a:ext uri="{FF2B5EF4-FFF2-40B4-BE49-F238E27FC236}">
                    <a16:creationId xmlns="" xmlns:a16="http://schemas.microsoft.com/office/drawing/2014/main" id="{9D945A7C-6302-8D40-A652-F002F9B15A5C}"/>
                  </a:ext>
                </a:extLst>
              </p:cNvPr>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5" name="Group 14">
              <a:extLst>
                <a:ext uri="{FF2B5EF4-FFF2-40B4-BE49-F238E27FC236}">
                  <a16:creationId xmlns="" xmlns:a16="http://schemas.microsoft.com/office/drawing/2014/main" id="{85C7A240-E61C-574B-A2FA-9E53712BCDD7}"/>
                </a:ext>
              </a:extLst>
            </p:cNvPr>
            <p:cNvGrpSpPr/>
            <p:nvPr/>
          </p:nvGrpSpPr>
          <p:grpSpPr>
            <a:xfrm>
              <a:off x="1330030" y="4919242"/>
              <a:ext cx="219364" cy="718577"/>
              <a:chOff x="1330030" y="4919242"/>
              <a:chExt cx="219364" cy="718577"/>
            </a:xfrm>
          </p:grpSpPr>
          <p:sp>
            <p:nvSpPr>
              <p:cNvPr id="38" name="Line 58">
                <a:extLst>
                  <a:ext uri="{FF2B5EF4-FFF2-40B4-BE49-F238E27FC236}">
                    <a16:creationId xmlns="" xmlns:a16="http://schemas.microsoft.com/office/drawing/2014/main" id="{461CC66C-736B-EE45-8144-CCB5A72B6B8F}"/>
                  </a:ext>
                </a:extLst>
              </p:cNvPr>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39" name="Freeform 59">
                <a:extLst>
                  <a:ext uri="{FF2B5EF4-FFF2-40B4-BE49-F238E27FC236}">
                    <a16:creationId xmlns="" xmlns:a16="http://schemas.microsoft.com/office/drawing/2014/main" id="{4ABD5C3D-C431-7F4C-8C39-ABAB7F3A21B5}"/>
                  </a:ext>
                </a:extLst>
              </p:cNvPr>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16" name="Line 61">
              <a:extLst>
                <a:ext uri="{FF2B5EF4-FFF2-40B4-BE49-F238E27FC236}">
                  <a16:creationId xmlns="" xmlns:a16="http://schemas.microsoft.com/office/drawing/2014/main" id="{0EE340C8-7BE6-0744-8F7B-6438A7E4FBCB}"/>
                </a:ext>
              </a:extLst>
            </p:cNvPr>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17" name="Freeform 16">
              <a:extLst>
                <a:ext uri="{FF2B5EF4-FFF2-40B4-BE49-F238E27FC236}">
                  <a16:creationId xmlns="" xmlns:a16="http://schemas.microsoft.com/office/drawing/2014/main" id="{51556FD4-614D-A34A-9BFE-8C6CAC9977D6}"/>
                </a:ext>
              </a:extLst>
            </p:cNvPr>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18" name="Group 17">
              <a:extLst>
                <a:ext uri="{FF2B5EF4-FFF2-40B4-BE49-F238E27FC236}">
                  <a16:creationId xmlns="" xmlns:a16="http://schemas.microsoft.com/office/drawing/2014/main" id="{5482E07B-7EAF-D149-9155-4005CB32381E}"/>
                </a:ext>
              </a:extLst>
            </p:cNvPr>
            <p:cNvGrpSpPr/>
            <p:nvPr/>
          </p:nvGrpSpPr>
          <p:grpSpPr>
            <a:xfrm>
              <a:off x="2676519" y="4882823"/>
              <a:ext cx="1102591" cy="760599"/>
              <a:chOff x="2676519" y="4882823"/>
              <a:chExt cx="1102591" cy="760599"/>
            </a:xfrm>
          </p:grpSpPr>
          <p:sp>
            <p:nvSpPr>
              <p:cNvPr id="36" name="Line 64">
                <a:extLst>
                  <a:ext uri="{FF2B5EF4-FFF2-40B4-BE49-F238E27FC236}">
                    <a16:creationId xmlns="" xmlns:a16="http://schemas.microsoft.com/office/drawing/2014/main" id="{55DDEECA-62D9-BF4C-B134-5A226BA4A696}"/>
                  </a:ext>
                </a:extLst>
              </p:cNvPr>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37" name="Freeform 65">
                <a:extLst>
                  <a:ext uri="{FF2B5EF4-FFF2-40B4-BE49-F238E27FC236}">
                    <a16:creationId xmlns="" xmlns:a16="http://schemas.microsoft.com/office/drawing/2014/main" id="{1D9A99C0-9C1B-7C47-8283-576F7194B937}"/>
                  </a:ext>
                </a:extLst>
              </p:cNvPr>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9" name="Group 18">
              <a:extLst>
                <a:ext uri="{FF2B5EF4-FFF2-40B4-BE49-F238E27FC236}">
                  <a16:creationId xmlns="" xmlns:a16="http://schemas.microsoft.com/office/drawing/2014/main" id="{8C8A8FAA-FE6B-2B4E-A979-F2CA48AF2E14}"/>
                </a:ext>
              </a:extLst>
            </p:cNvPr>
            <p:cNvGrpSpPr/>
            <p:nvPr/>
          </p:nvGrpSpPr>
          <p:grpSpPr>
            <a:xfrm>
              <a:off x="2706826" y="4161444"/>
              <a:ext cx="1102591" cy="760599"/>
              <a:chOff x="2706826" y="4161444"/>
              <a:chExt cx="1102591" cy="760599"/>
            </a:xfrm>
          </p:grpSpPr>
          <p:sp>
            <p:nvSpPr>
              <p:cNvPr id="34" name="Line 67">
                <a:extLst>
                  <a:ext uri="{FF2B5EF4-FFF2-40B4-BE49-F238E27FC236}">
                    <a16:creationId xmlns="" xmlns:a16="http://schemas.microsoft.com/office/drawing/2014/main" id="{7F60D25B-5883-B54A-975F-8D790FD31BAD}"/>
                  </a:ext>
                </a:extLst>
              </p:cNvPr>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35" name="Freeform 68">
                <a:extLst>
                  <a:ext uri="{FF2B5EF4-FFF2-40B4-BE49-F238E27FC236}">
                    <a16:creationId xmlns="" xmlns:a16="http://schemas.microsoft.com/office/drawing/2014/main" id="{285C7801-F2A3-354D-900D-D19F5FBCFAE3}"/>
                  </a:ext>
                </a:extLst>
              </p:cNvPr>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0" name="Rectangle 19">
              <a:extLst>
                <a:ext uri="{FF2B5EF4-FFF2-40B4-BE49-F238E27FC236}">
                  <a16:creationId xmlns="" xmlns:a16="http://schemas.microsoft.com/office/drawing/2014/main" id="{0402BAEB-1B95-0348-968D-8F49CA084E8B}"/>
                </a:ext>
              </a:extLst>
            </p:cNvPr>
            <p:cNvSpPr>
              <a:spLocks noChangeArrowheads="1"/>
            </p:cNvSpPr>
            <p:nvPr/>
          </p:nvSpPr>
          <p:spPr bwMode="auto">
            <a:xfrm>
              <a:off x="2659798" y="561324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5</a:t>
              </a:r>
            </a:p>
          </p:txBody>
        </p:sp>
        <p:sp>
          <p:nvSpPr>
            <p:cNvPr id="21" name="Rectangle 104">
              <a:extLst>
                <a:ext uri="{FF2B5EF4-FFF2-40B4-BE49-F238E27FC236}">
                  <a16:creationId xmlns="" xmlns:a16="http://schemas.microsoft.com/office/drawing/2014/main" id="{12D06FE7-0346-374F-8131-D1370CC903B4}"/>
                </a:ext>
              </a:extLst>
            </p:cNvPr>
            <p:cNvSpPr>
              <a:spLocks noChangeArrowheads="1"/>
            </p:cNvSpPr>
            <p:nvPr/>
          </p:nvSpPr>
          <p:spPr bwMode="auto">
            <a:xfrm>
              <a:off x="1223785" y="4692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3</a:t>
              </a:r>
            </a:p>
          </p:txBody>
        </p:sp>
        <p:sp>
          <p:nvSpPr>
            <p:cNvPr id="22" name="Rectangle 105">
              <a:extLst>
                <a:ext uri="{FF2B5EF4-FFF2-40B4-BE49-F238E27FC236}">
                  <a16:creationId xmlns="" xmlns:a16="http://schemas.microsoft.com/office/drawing/2014/main" id="{A94C44F0-B0DA-0C48-AD67-C1DCF2D8521F}"/>
                </a:ext>
              </a:extLst>
            </p:cNvPr>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2</a:t>
              </a:r>
            </a:p>
          </p:txBody>
        </p:sp>
        <p:sp>
          <p:nvSpPr>
            <p:cNvPr id="23" name="Rectangle 22">
              <a:extLst>
                <a:ext uri="{FF2B5EF4-FFF2-40B4-BE49-F238E27FC236}">
                  <a16:creationId xmlns="" xmlns:a16="http://schemas.microsoft.com/office/drawing/2014/main" id="{BA6ED4A5-481C-8C4B-9D27-F3B2ED7A4111}"/>
                </a:ext>
              </a:extLst>
            </p:cNvPr>
            <p:cNvSpPr>
              <a:spLocks noChangeArrowheads="1"/>
            </p:cNvSpPr>
            <p:nvPr/>
          </p:nvSpPr>
          <p:spPr bwMode="auto">
            <a:xfrm>
              <a:off x="2671447" y="376652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1</a:t>
              </a:r>
            </a:p>
          </p:txBody>
        </p:sp>
        <p:sp>
          <p:nvSpPr>
            <p:cNvPr id="24" name="Oval 23">
              <a:extLst>
                <a:ext uri="{FF2B5EF4-FFF2-40B4-BE49-F238E27FC236}">
                  <a16:creationId xmlns="" xmlns:a16="http://schemas.microsoft.com/office/drawing/2014/main" id="{184A8B98-AF0F-4B4F-ADE9-357D7DE1B5C1}"/>
                </a:ext>
              </a:extLst>
            </p:cNvPr>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latin typeface="Verdana" charset="0"/>
              </a:endParaRPr>
            </a:p>
          </p:txBody>
        </p:sp>
        <p:sp>
          <p:nvSpPr>
            <p:cNvPr id="25" name="Oval 24">
              <a:extLst>
                <a:ext uri="{FF2B5EF4-FFF2-40B4-BE49-F238E27FC236}">
                  <a16:creationId xmlns="" xmlns:a16="http://schemas.microsoft.com/office/drawing/2014/main" id="{186208E6-993E-FA46-871F-0C4BA1143899}"/>
                </a:ext>
              </a:extLst>
            </p:cNvPr>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6" name="Oval 25">
              <a:extLst>
                <a:ext uri="{FF2B5EF4-FFF2-40B4-BE49-F238E27FC236}">
                  <a16:creationId xmlns="" xmlns:a16="http://schemas.microsoft.com/office/drawing/2014/main" id="{8CEAA5D9-A11F-8B44-BD48-04FCEE517CEB}"/>
                </a:ext>
              </a:extLst>
            </p:cNvPr>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7" name="Oval 26">
              <a:extLst>
                <a:ext uri="{FF2B5EF4-FFF2-40B4-BE49-F238E27FC236}">
                  <a16:creationId xmlns="" xmlns:a16="http://schemas.microsoft.com/office/drawing/2014/main" id="{1794BDF6-1FB0-A34B-8C92-B24AB3F1BC69}"/>
                </a:ext>
              </a:extLst>
            </p:cNvPr>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8" name="Oval 27">
              <a:extLst>
                <a:ext uri="{FF2B5EF4-FFF2-40B4-BE49-F238E27FC236}">
                  <a16:creationId xmlns="" xmlns:a16="http://schemas.microsoft.com/office/drawing/2014/main" id="{87B33C39-5117-7C4C-A5C1-7E822EF1B822}"/>
                </a:ext>
              </a:extLst>
            </p:cNvPr>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29" name="Oval 71">
              <a:extLst>
                <a:ext uri="{FF2B5EF4-FFF2-40B4-BE49-F238E27FC236}">
                  <a16:creationId xmlns="" xmlns:a16="http://schemas.microsoft.com/office/drawing/2014/main" id="{A3A99BFD-A923-2443-BCE9-902C6E114904}"/>
                </a:ext>
              </a:extLst>
            </p:cNvPr>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p>
          </p:txBody>
        </p:sp>
        <p:sp>
          <p:nvSpPr>
            <p:cNvPr id="30" name="Oval 72">
              <a:extLst>
                <a:ext uri="{FF2B5EF4-FFF2-40B4-BE49-F238E27FC236}">
                  <a16:creationId xmlns="" xmlns:a16="http://schemas.microsoft.com/office/drawing/2014/main" id="{142855FE-ADAF-0A4D-A816-1B2964F88709}"/>
                </a:ext>
              </a:extLst>
            </p:cNvPr>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p>
          </p:txBody>
        </p:sp>
        <p:sp>
          <p:nvSpPr>
            <p:cNvPr id="31" name="Rectangle 30">
              <a:extLst>
                <a:ext uri="{FF2B5EF4-FFF2-40B4-BE49-F238E27FC236}">
                  <a16:creationId xmlns="" xmlns:a16="http://schemas.microsoft.com/office/drawing/2014/main" id="{2DCAD6FC-C422-D74E-86CE-CBE913ADEDE6}"/>
                </a:ext>
              </a:extLst>
            </p:cNvPr>
            <p:cNvSpPr>
              <a:spLocks noChangeArrowheads="1"/>
            </p:cNvSpPr>
            <p:nvPr/>
          </p:nvSpPr>
          <p:spPr bwMode="auto">
            <a:xfrm>
              <a:off x="1279976" y="3768981"/>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0</a:t>
              </a:r>
            </a:p>
          </p:txBody>
        </p:sp>
        <p:sp>
          <p:nvSpPr>
            <p:cNvPr id="32" name="Rectangle 31">
              <a:extLst>
                <a:ext uri="{FF2B5EF4-FFF2-40B4-BE49-F238E27FC236}">
                  <a16:creationId xmlns="" xmlns:a16="http://schemas.microsoft.com/office/drawing/2014/main" id="{F9C35031-F2F0-5E49-B9DC-BFF5CEDC5ED0}"/>
                </a:ext>
              </a:extLst>
            </p:cNvPr>
            <p:cNvSpPr>
              <a:spLocks noChangeArrowheads="1"/>
            </p:cNvSpPr>
            <p:nvPr/>
          </p:nvSpPr>
          <p:spPr bwMode="auto">
            <a:xfrm>
              <a:off x="3781321"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4</a:t>
              </a:r>
            </a:p>
          </p:txBody>
        </p:sp>
        <p:sp>
          <p:nvSpPr>
            <p:cNvPr id="33" name="Rectangle 32">
              <a:extLst>
                <a:ext uri="{FF2B5EF4-FFF2-40B4-BE49-F238E27FC236}">
                  <a16:creationId xmlns="" xmlns:a16="http://schemas.microsoft.com/office/drawing/2014/main" id="{74AB2615-8FA9-234A-8278-CC2D61DCB40D}"/>
                </a:ext>
              </a:extLst>
            </p:cNvPr>
            <p:cNvSpPr>
              <a:spLocks noChangeArrowheads="1"/>
            </p:cNvSpPr>
            <p:nvPr/>
          </p:nvSpPr>
          <p:spPr bwMode="auto">
            <a:xfrm>
              <a:off x="2422148" y="4505559"/>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6</a:t>
              </a:r>
            </a:p>
          </p:txBody>
        </p:sp>
      </p:grpSp>
    </p:spTree>
    <p:extLst>
      <p:ext uri="{BB962C8B-B14F-4D97-AF65-F5344CB8AC3E}">
        <p14:creationId xmlns:p14="http://schemas.microsoft.com/office/powerpoint/2010/main" val="3447465109"/>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108</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66688" y="159317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061403520"/>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FE8DD-FBF5-FE43-9098-846BFDB9D06D}"/>
              </a:ext>
            </a:extLst>
          </p:cNvPr>
          <p:cNvSpPr>
            <a:spLocks noGrp="1"/>
          </p:cNvSpPr>
          <p:nvPr>
            <p:ph type="title"/>
          </p:nvPr>
        </p:nvSpPr>
        <p:spPr/>
        <p:txBody>
          <a:bodyPr/>
          <a:lstStyle/>
          <a:p>
            <a:r>
              <a:rPr lang="en-US" dirty="0"/>
              <a:t>Challenge problems</a:t>
            </a:r>
          </a:p>
        </p:txBody>
      </p:sp>
      <p:sp>
        <p:nvSpPr>
          <p:cNvPr id="3" name="Content Placeholder 2">
            <a:extLst>
              <a:ext uri="{FF2B5EF4-FFF2-40B4-BE49-F238E27FC236}">
                <a16:creationId xmlns="" xmlns:a16="http://schemas.microsoft.com/office/drawing/2014/main" id="{DD11D917-C7B3-5842-A47C-CBEA0A64EBC1}"/>
              </a:ext>
            </a:extLst>
          </p:cNvPr>
          <p:cNvSpPr>
            <a:spLocks noGrp="1"/>
          </p:cNvSpPr>
          <p:nvPr>
            <p:ph idx="1"/>
          </p:nvPr>
        </p:nvSpPr>
        <p:spPr/>
        <p:txBody>
          <a:bodyPr/>
          <a:lstStyle/>
          <a:p>
            <a:r>
              <a:rPr lang="en-US" dirty="0"/>
              <a:t>Triangle counting</a:t>
            </a:r>
          </a:p>
          <a:p>
            <a:r>
              <a:rPr lang="en-US" dirty="0"/>
              <a:t>PageRank</a:t>
            </a:r>
          </a:p>
          <a:p>
            <a:r>
              <a:rPr lang="en-US" dirty="0"/>
              <a:t>Betweenness Centrality</a:t>
            </a:r>
          </a:p>
          <a:p>
            <a:r>
              <a:rPr lang="en-US" dirty="0"/>
              <a:t>Maximal Independent Set</a:t>
            </a:r>
          </a:p>
        </p:txBody>
      </p:sp>
      <p:sp>
        <p:nvSpPr>
          <p:cNvPr id="4" name="Slide Number Placeholder 3">
            <a:extLst>
              <a:ext uri="{FF2B5EF4-FFF2-40B4-BE49-F238E27FC236}">
                <a16:creationId xmlns="" xmlns:a16="http://schemas.microsoft.com/office/drawing/2014/main" id="{40E9F19F-EB87-5C48-92E6-2BBC808789F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109</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A5FD5885-2AE3-AF4E-A7DF-E34755ED1037}"/>
              </a:ext>
            </a:extLst>
          </p:cNvPr>
          <p:cNvSpPr txBox="1"/>
          <p:nvPr/>
        </p:nvSpPr>
        <p:spPr>
          <a:xfrm>
            <a:off x="4942560" y="1317355"/>
            <a:ext cx="3147555" cy="2031325"/>
          </a:xfrm>
          <a:prstGeom prst="rect">
            <a:avLst/>
          </a:prstGeom>
          <a:solidFill>
            <a:srgbClr val="FF0000"/>
          </a:solidFill>
          <a:ln w="53975">
            <a:solidFill>
              <a:schemeClr val="tx1"/>
            </a:solidFill>
          </a:ln>
        </p:spPr>
        <p:txBody>
          <a:bodyPr wrap="square" rtlCol="0">
            <a:spAutoFit/>
          </a:bodyPr>
          <a:lstStyle/>
          <a:p>
            <a:pPr algn="ctr"/>
            <a:r>
              <a:rPr lang="en-US" dirty="0">
                <a:solidFill>
                  <a:schemeClr val="bg1"/>
                </a:solidFill>
              </a:rPr>
              <a:t>Work in Progress: We should make a slide for each problem defining the algorithm in enough detail so students can implement the GraphBLAS implementation on their own</a:t>
            </a:r>
          </a:p>
        </p:txBody>
      </p:sp>
    </p:spTree>
    <p:extLst>
      <p:ext uri="{BB962C8B-B14F-4D97-AF65-F5344CB8AC3E}">
        <p14:creationId xmlns:p14="http://schemas.microsoft.com/office/powerpoint/2010/main" val="41308740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BCAE8-ACA0-4E4F-B6BB-EEFCCB905194}"/>
              </a:ext>
            </a:extLst>
          </p:cNvPr>
          <p:cNvSpPr>
            <a:spLocks noGrp="1"/>
          </p:cNvSpPr>
          <p:nvPr>
            <p:ph type="title"/>
          </p:nvPr>
        </p:nvSpPr>
        <p:spPr>
          <a:xfrm>
            <a:off x="61644" y="154722"/>
            <a:ext cx="8977312" cy="889000"/>
          </a:xfrm>
        </p:spPr>
        <p:txBody>
          <a:bodyPr/>
          <a:lstStyle/>
          <a:p>
            <a:r>
              <a:rPr lang="en-US" dirty="0"/>
              <a:t>GraphBLAS: </a:t>
            </a:r>
            <a:r>
              <a:rPr lang="en-US" sz="2400" dirty="0"/>
              <a:t>building blocks for graphs as linear algebra</a:t>
            </a:r>
          </a:p>
        </p:txBody>
      </p:sp>
      <p:sp>
        <p:nvSpPr>
          <p:cNvPr id="3" name="Content Placeholder 2">
            <a:extLst>
              <a:ext uri="{FF2B5EF4-FFF2-40B4-BE49-F238E27FC236}">
                <a16:creationId xmlns="" xmlns:a16="http://schemas.microsoft.com/office/drawing/2014/main" id="{F2AFE633-0B0F-3D4D-BD76-CCEFECA08576}"/>
              </a:ext>
            </a:extLst>
          </p:cNvPr>
          <p:cNvSpPr>
            <a:spLocks noGrp="1"/>
          </p:cNvSpPr>
          <p:nvPr>
            <p:ph idx="1"/>
          </p:nvPr>
        </p:nvSpPr>
        <p:spPr>
          <a:xfrm>
            <a:off x="232950" y="958233"/>
            <a:ext cx="7917138" cy="1251031"/>
          </a:xfrm>
        </p:spPr>
        <p:txBody>
          <a:bodyPr/>
          <a:lstStyle/>
          <a:p>
            <a:r>
              <a:rPr lang="en-US" dirty="0"/>
              <a:t>Basic objects </a:t>
            </a:r>
          </a:p>
          <a:p>
            <a:pPr lvl="1"/>
            <a:r>
              <a:rPr lang="en-US" dirty="0"/>
              <a:t>Matrix, vector, algebraic structures, and ”control objects”</a:t>
            </a:r>
          </a:p>
          <a:p>
            <a:r>
              <a:rPr lang="en-US" dirty="0"/>
              <a:t>Fundamental operations over these objects</a:t>
            </a:r>
          </a:p>
        </p:txBody>
      </p:sp>
      <p:sp>
        <p:nvSpPr>
          <p:cNvPr id="4" name="Slide Number Placeholder 3">
            <a:extLst>
              <a:ext uri="{FF2B5EF4-FFF2-40B4-BE49-F238E27FC236}">
                <a16:creationId xmlns="" xmlns:a16="http://schemas.microsoft.com/office/drawing/2014/main" id="{D5EE50AF-6B3C-3043-9339-7A538449AD1B}"/>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a:t>
            </a:fld>
            <a:endParaRPr lang="en-US" dirty="0">
              <a:solidFill>
                <a:srgbClr val="000000"/>
              </a:solidFill>
              <a:ea typeface="ＭＳ Ｐゴシック" pitchFamily="34" charset="-128"/>
            </a:endParaRPr>
          </a:p>
        </p:txBody>
      </p:sp>
      <p:pic>
        <p:nvPicPr>
          <p:cNvPr id="26" name="Picture 25">
            <a:extLst>
              <a:ext uri="{FF2B5EF4-FFF2-40B4-BE49-F238E27FC236}">
                <a16:creationId xmlns="" xmlns:a16="http://schemas.microsoft.com/office/drawing/2014/main" id="{7E415DC4-BEB6-0E40-9DD0-6E8CA1CD490C}"/>
              </a:ext>
            </a:extLst>
          </p:cNvPr>
          <p:cNvPicPr>
            <a:picLocks noChangeAspect="1"/>
          </p:cNvPicPr>
          <p:nvPr/>
        </p:nvPicPr>
        <p:blipFill>
          <a:blip r:embed="rId2"/>
          <a:stretch>
            <a:fillRect/>
          </a:stretch>
        </p:blipFill>
        <p:spPr>
          <a:xfrm>
            <a:off x="6192376" y="4636725"/>
            <a:ext cx="2631480" cy="834611"/>
          </a:xfrm>
          <a:prstGeom prst="rect">
            <a:avLst/>
          </a:prstGeom>
        </p:spPr>
      </p:pic>
      <p:pic>
        <p:nvPicPr>
          <p:cNvPr id="46" name="Picture 45">
            <a:extLst>
              <a:ext uri="{FF2B5EF4-FFF2-40B4-BE49-F238E27FC236}">
                <a16:creationId xmlns="" xmlns:a16="http://schemas.microsoft.com/office/drawing/2014/main" id="{BCC920CC-ADB4-E44F-A609-0D3FB8D950B5}"/>
              </a:ext>
            </a:extLst>
          </p:cNvPr>
          <p:cNvPicPr>
            <a:picLocks noChangeAspect="1"/>
          </p:cNvPicPr>
          <p:nvPr/>
        </p:nvPicPr>
        <p:blipFill>
          <a:blip r:embed="rId3"/>
          <a:stretch>
            <a:fillRect/>
          </a:stretch>
        </p:blipFill>
        <p:spPr>
          <a:xfrm>
            <a:off x="2189501" y="4481185"/>
            <a:ext cx="1812509" cy="1042952"/>
          </a:xfrm>
          <a:prstGeom prst="rect">
            <a:avLst/>
          </a:prstGeom>
        </p:spPr>
      </p:pic>
      <p:pic>
        <p:nvPicPr>
          <p:cNvPr id="68" name="Picture 67">
            <a:extLst>
              <a:ext uri="{FF2B5EF4-FFF2-40B4-BE49-F238E27FC236}">
                <a16:creationId xmlns="" xmlns:a16="http://schemas.microsoft.com/office/drawing/2014/main" id="{2FE1DDDE-4011-FB42-A6B1-70C9B1737755}"/>
              </a:ext>
            </a:extLst>
          </p:cNvPr>
          <p:cNvPicPr>
            <a:picLocks noChangeAspect="1"/>
          </p:cNvPicPr>
          <p:nvPr/>
        </p:nvPicPr>
        <p:blipFill>
          <a:blip r:embed="rId4"/>
          <a:stretch>
            <a:fillRect/>
          </a:stretch>
        </p:blipFill>
        <p:spPr>
          <a:xfrm>
            <a:off x="2040622" y="2768169"/>
            <a:ext cx="2144643" cy="981769"/>
          </a:xfrm>
          <a:prstGeom prst="rect">
            <a:avLst/>
          </a:prstGeom>
        </p:spPr>
      </p:pic>
      <p:pic>
        <p:nvPicPr>
          <p:cNvPr id="93" name="Picture 92">
            <a:extLst>
              <a:ext uri="{FF2B5EF4-FFF2-40B4-BE49-F238E27FC236}">
                <a16:creationId xmlns="" xmlns:a16="http://schemas.microsoft.com/office/drawing/2014/main" id="{964FE809-6474-5E42-A77C-A7EB3BF516C0}"/>
              </a:ext>
            </a:extLst>
          </p:cNvPr>
          <p:cNvPicPr>
            <a:picLocks noChangeAspect="1"/>
          </p:cNvPicPr>
          <p:nvPr/>
        </p:nvPicPr>
        <p:blipFill>
          <a:blip r:embed="rId5"/>
          <a:stretch>
            <a:fillRect/>
          </a:stretch>
        </p:blipFill>
        <p:spPr>
          <a:xfrm>
            <a:off x="6376817" y="2862384"/>
            <a:ext cx="2559220" cy="814733"/>
          </a:xfrm>
          <a:prstGeom prst="rect">
            <a:avLst/>
          </a:prstGeom>
        </p:spPr>
      </p:pic>
      <p:sp>
        <p:nvSpPr>
          <p:cNvPr id="94" name="Content Placeholder 2">
            <a:extLst>
              <a:ext uri="{FF2B5EF4-FFF2-40B4-BE49-F238E27FC236}">
                <a16:creationId xmlns="" xmlns:a16="http://schemas.microsoft.com/office/drawing/2014/main" id="{08215320-AE77-3249-BB2C-A6C47C4FCF3F}"/>
              </a:ext>
            </a:extLst>
          </p:cNvPr>
          <p:cNvSpPr txBox="1">
            <a:spLocks/>
          </p:cNvSpPr>
          <p:nvPr/>
        </p:nvSpPr>
        <p:spPr bwMode="auto">
          <a:xfrm>
            <a:off x="1181217" y="6041948"/>
            <a:ext cx="7216801" cy="6061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11113">
              <a:spcBef>
                <a:spcPct val="0"/>
              </a:spcBef>
              <a:buNone/>
            </a:pPr>
            <a:r>
              <a:rPr lang="en-US" sz="1800" dirty="0">
                <a:latin typeface="Tahoma" pitchFamily="34" charset="0"/>
                <a:cs typeface="Arial" pitchFamily="34" charset="0"/>
              </a:rPr>
              <a:t>…plus reductions, transpose, and application of a function to each element of a matrix or vector</a:t>
            </a:r>
          </a:p>
        </p:txBody>
      </p:sp>
      <p:sp>
        <p:nvSpPr>
          <p:cNvPr id="95" name="TextBox 94">
            <a:extLst>
              <a:ext uri="{FF2B5EF4-FFF2-40B4-BE49-F238E27FC236}">
                <a16:creationId xmlns="" xmlns:a16="http://schemas.microsoft.com/office/drawing/2014/main" id="{1C63E077-C4E9-4640-BA8A-9B0E7D63CB3A}"/>
              </a:ext>
            </a:extLst>
          </p:cNvPr>
          <p:cNvSpPr txBox="1"/>
          <p:nvPr/>
        </p:nvSpPr>
        <p:spPr>
          <a:xfrm>
            <a:off x="333399" y="2867621"/>
            <a:ext cx="1741783" cy="646331"/>
          </a:xfrm>
          <a:prstGeom prst="rect">
            <a:avLst/>
          </a:prstGeom>
          <a:noFill/>
        </p:spPr>
        <p:txBody>
          <a:bodyPr wrap="square" rtlCol="0">
            <a:spAutoFit/>
          </a:bodyPr>
          <a:lstStyle/>
          <a:p>
            <a:r>
              <a:rPr lang="en-US" dirty="0"/>
              <a:t>Matrix multiplication</a:t>
            </a:r>
          </a:p>
        </p:txBody>
      </p:sp>
      <p:sp>
        <p:nvSpPr>
          <p:cNvPr id="96" name="TextBox 95">
            <a:extLst>
              <a:ext uri="{FF2B5EF4-FFF2-40B4-BE49-F238E27FC236}">
                <a16:creationId xmlns="" xmlns:a16="http://schemas.microsoft.com/office/drawing/2014/main" id="{D629A85D-BE26-B346-B77D-205B5E3839EF}"/>
              </a:ext>
            </a:extLst>
          </p:cNvPr>
          <p:cNvSpPr txBox="1"/>
          <p:nvPr/>
        </p:nvSpPr>
        <p:spPr>
          <a:xfrm>
            <a:off x="352400" y="4418348"/>
            <a:ext cx="1722782" cy="923330"/>
          </a:xfrm>
          <a:prstGeom prst="rect">
            <a:avLst/>
          </a:prstGeom>
          <a:noFill/>
        </p:spPr>
        <p:txBody>
          <a:bodyPr wrap="square" rtlCol="0">
            <a:spAutoFit/>
          </a:bodyPr>
          <a:lstStyle/>
          <a:p>
            <a:r>
              <a:rPr lang="en-US" dirty="0"/>
              <a:t>Matrix-vector multiplication</a:t>
            </a:r>
          </a:p>
          <a:p>
            <a:r>
              <a:rPr lang="en-US" dirty="0"/>
              <a:t>(</a:t>
            </a:r>
            <a:r>
              <a:rPr lang="en-US" dirty="0" err="1"/>
              <a:t>vxm</a:t>
            </a:r>
            <a:r>
              <a:rPr lang="en-US" dirty="0"/>
              <a:t>, mxv)</a:t>
            </a:r>
          </a:p>
        </p:txBody>
      </p:sp>
      <p:sp>
        <p:nvSpPr>
          <p:cNvPr id="97" name="TextBox 96">
            <a:extLst>
              <a:ext uri="{FF2B5EF4-FFF2-40B4-BE49-F238E27FC236}">
                <a16:creationId xmlns="" xmlns:a16="http://schemas.microsoft.com/office/drawing/2014/main" id="{06720E5B-1FC4-8D4A-B56E-2DE2BFC5AFB6}"/>
              </a:ext>
            </a:extLst>
          </p:cNvPr>
          <p:cNvSpPr txBox="1"/>
          <p:nvPr/>
        </p:nvSpPr>
        <p:spPr>
          <a:xfrm>
            <a:off x="4738388" y="2590834"/>
            <a:ext cx="1722782" cy="1200329"/>
          </a:xfrm>
          <a:prstGeom prst="rect">
            <a:avLst/>
          </a:prstGeom>
          <a:noFill/>
        </p:spPr>
        <p:txBody>
          <a:bodyPr wrap="square" rtlCol="0">
            <a:spAutoFit/>
          </a:bodyPr>
          <a:lstStyle/>
          <a:p>
            <a:r>
              <a:rPr lang="en-US" dirty="0"/>
              <a:t>Element-wise operations (eWiseAdd,  eWiseMult)</a:t>
            </a:r>
          </a:p>
        </p:txBody>
      </p:sp>
      <p:sp>
        <p:nvSpPr>
          <p:cNvPr id="98" name="TextBox 97">
            <a:extLst>
              <a:ext uri="{FF2B5EF4-FFF2-40B4-BE49-F238E27FC236}">
                <a16:creationId xmlns="" xmlns:a16="http://schemas.microsoft.com/office/drawing/2014/main" id="{F3F1817F-DCB4-4640-B70E-DC1FB066DD9D}"/>
              </a:ext>
            </a:extLst>
          </p:cNvPr>
          <p:cNvSpPr txBox="1"/>
          <p:nvPr/>
        </p:nvSpPr>
        <p:spPr>
          <a:xfrm>
            <a:off x="4738388" y="4532555"/>
            <a:ext cx="1638429" cy="923330"/>
          </a:xfrm>
          <a:prstGeom prst="rect">
            <a:avLst/>
          </a:prstGeom>
          <a:noFill/>
        </p:spPr>
        <p:txBody>
          <a:bodyPr wrap="square" rtlCol="0">
            <a:spAutoFit/>
          </a:bodyPr>
          <a:lstStyle/>
          <a:p>
            <a:r>
              <a:rPr lang="en-US" dirty="0"/>
              <a:t>Extract (and Assign) submatrices</a:t>
            </a:r>
          </a:p>
        </p:txBody>
      </p:sp>
    </p:spTree>
    <p:extLst>
      <p:ext uri="{BB962C8B-B14F-4D97-AF65-F5344CB8AC3E}">
        <p14:creationId xmlns:p14="http://schemas.microsoft.com/office/powerpoint/2010/main" val="1709668919"/>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19099" y="679759"/>
            <a:ext cx="8305800" cy="2403909"/>
          </a:xfrm>
        </p:spPr>
        <p:txBody>
          <a:bodyPr/>
          <a:lstStyle/>
          <a:p>
            <a:pPr marL="342900" indent="-342900">
              <a:spcAft>
                <a:spcPts val="300"/>
              </a:spcAft>
              <a:buFont typeface="Arial" panose="020B0604020202020204" pitchFamily="34" charset="0"/>
              <a:buChar char="•"/>
            </a:pPr>
            <a:r>
              <a:rPr lang="en-US" sz="2400" dirty="0"/>
              <a:t>Given: </a:t>
            </a:r>
          </a:p>
          <a:p>
            <a:pPr marL="800100" lvl="1" indent="-342900">
              <a:spcAft>
                <a:spcPts val="300"/>
              </a:spcAft>
              <a:buFont typeface="Arial" panose="020B0604020202020204" pitchFamily="34" charset="0"/>
              <a:buChar char="•"/>
            </a:pPr>
            <a:r>
              <a:rPr lang="en-US" sz="2000" dirty="0"/>
              <a:t>Undirected graph G = {V, E}</a:t>
            </a:r>
          </a:p>
          <a:p>
            <a:pPr marL="800100" lvl="1" indent="-342900">
              <a:spcAft>
                <a:spcPts val="300"/>
              </a:spcAft>
              <a:buFont typeface="Arial" panose="020B0604020202020204" pitchFamily="34" charset="0"/>
              <a:buChar char="•"/>
            </a:pPr>
            <a:r>
              <a:rPr lang="en-US" sz="2000" dirty="0"/>
              <a:t>L: </a:t>
            </a:r>
            <a:r>
              <a:rPr lang="en-US" sz="2000" dirty="0" err="1"/>
              <a:t>boolean</a:t>
            </a:r>
            <a:r>
              <a:rPr lang="en-US" sz="2000" dirty="0"/>
              <a:t>, lower-triangular portion of adjacency matrix</a:t>
            </a:r>
          </a:p>
          <a:p>
            <a:pPr marL="342900" indent="-342900">
              <a:spcAft>
                <a:spcPts val="300"/>
              </a:spcAft>
              <a:buFont typeface="Arial" panose="020B0604020202020204" pitchFamily="34" charset="0"/>
              <a:buChar char="•"/>
            </a:pPr>
            <a:r>
              <a:rPr lang="en-US" sz="2400" b="1" dirty="0"/>
              <a:t># triangles = ||L ⊗ (L ⊕.⊗ L</a:t>
            </a:r>
            <a:r>
              <a:rPr lang="en-US" sz="2400" b="1" baseline="30000" dirty="0"/>
              <a:t>T</a:t>
            </a:r>
            <a:r>
              <a:rPr lang="en-US" sz="2400" b="1" dirty="0"/>
              <a:t>)||</a:t>
            </a:r>
            <a:r>
              <a:rPr lang="en-US" sz="2400" b="1" baseline="-25000" dirty="0"/>
              <a:t>1</a:t>
            </a:r>
            <a:endParaRPr lang="en-US" sz="2400" b="1" dirty="0"/>
          </a:p>
          <a:p>
            <a:pPr marL="800100" lvl="1" indent="-342900">
              <a:spcAft>
                <a:spcPts val="300"/>
              </a:spcAft>
              <a:buFont typeface="Arial" panose="020B0604020202020204" pitchFamily="34" charset="0"/>
              <a:buChar char="•"/>
            </a:pPr>
            <a:r>
              <a:rPr lang="en-US" sz="2000" dirty="0"/>
              <a:t>Semiring can be Plus-AND or Plus-Times</a:t>
            </a:r>
          </a:p>
          <a:p>
            <a:pPr marL="800100" lvl="1" indent="-342900">
              <a:spcAft>
                <a:spcPts val="300"/>
              </a:spcAft>
              <a:buFont typeface="Arial" panose="020B0604020202020204" pitchFamily="34" charset="0"/>
              <a:buChar char="•"/>
            </a:pPr>
            <a:r>
              <a:rPr lang="en-US" sz="2000" dirty="0"/>
              <a:t>Element-wise multiplication is equivalent to a mask operation</a:t>
            </a:r>
          </a:p>
        </p:txBody>
      </p:sp>
      <p:sp>
        <p:nvSpPr>
          <p:cNvPr id="3" name="Title 2"/>
          <p:cNvSpPr>
            <a:spLocks noGrp="1"/>
          </p:cNvSpPr>
          <p:nvPr>
            <p:ph type="title"/>
          </p:nvPr>
        </p:nvSpPr>
        <p:spPr>
          <a:xfrm>
            <a:off x="422275" y="241520"/>
            <a:ext cx="7816378" cy="430887"/>
          </a:xfrm>
        </p:spPr>
        <p:txBody>
          <a:bodyPr/>
          <a:lstStyle/>
          <a:p>
            <a:r>
              <a:rPr lang="en-US" sz="2800" dirty="0"/>
              <a:t>Counting Triangles (once) with GraphBLAS</a:t>
            </a:r>
          </a:p>
        </p:txBody>
      </p:sp>
      <p:sp>
        <p:nvSpPr>
          <p:cNvPr id="5" name="Content Placeholder 1"/>
          <p:cNvSpPr txBox="1">
            <a:spLocks/>
          </p:cNvSpPr>
          <p:nvPr/>
        </p:nvSpPr>
        <p:spPr>
          <a:xfrm>
            <a:off x="419099" y="3334281"/>
            <a:ext cx="8452758" cy="2906486"/>
          </a:xfrm>
          <a:prstGeom prst="rect">
            <a:avLst/>
          </a:prstGeom>
        </p:spPr>
        <p:txBody>
          <a:bodyPr/>
          <a:lstStyle>
            <a:lvl1pPr algn="l" rtl="0" eaLnBrk="1" fontAlgn="base" hangingPunct="1">
              <a:lnSpc>
                <a:spcPct val="100000"/>
              </a:lnSpc>
              <a:spcBef>
                <a:spcPct val="0"/>
              </a:spcBef>
              <a:spcAft>
                <a:spcPts val="600"/>
              </a:spcAft>
              <a:buSzPct val="100000"/>
              <a:tabLst>
                <a:tab pos="347663" algn="l"/>
              </a:tabLst>
              <a:defRPr lang="en-US" sz="2800" kern="1200" dirty="0" smtClean="0">
                <a:solidFill>
                  <a:schemeClr val="tx1"/>
                </a:solidFill>
                <a:latin typeface="+mn-lt"/>
                <a:ea typeface="+mn-ea"/>
                <a:cs typeface="+mn-cs"/>
              </a:defRPr>
            </a:lvl1pPr>
            <a:lvl2pPr marL="457200" indent="-228600" algn="l" rtl="0" eaLnBrk="1" fontAlgn="base" hangingPunct="1">
              <a:lnSpc>
                <a:spcPct val="100000"/>
              </a:lnSpc>
              <a:spcBef>
                <a:spcPct val="0"/>
              </a:spcBef>
              <a:spcAft>
                <a:spcPts val="600"/>
              </a:spcAft>
              <a:buSzPct val="90000"/>
              <a:buFont typeface="Times" pitchFamily="1" charset="0"/>
              <a:buChar char="•"/>
              <a:defRPr lang="en-US" sz="2400" kern="1200" dirty="0" smtClean="0">
                <a:solidFill>
                  <a:schemeClr val="tx1"/>
                </a:solidFill>
                <a:latin typeface="+mn-lt"/>
                <a:ea typeface="+mn-ea"/>
                <a:cs typeface="+mn-cs"/>
              </a:defRPr>
            </a:lvl2pPr>
            <a:lvl3pPr marL="800100" indent="-228600" algn="l" rtl="0" eaLnBrk="1" fontAlgn="base" hangingPunct="1">
              <a:lnSpc>
                <a:spcPct val="100000"/>
              </a:lnSpc>
              <a:spcBef>
                <a:spcPct val="0"/>
              </a:spcBef>
              <a:spcAft>
                <a:spcPts val="600"/>
              </a:spcAft>
              <a:buSzPct val="90000"/>
              <a:buFont typeface="Arial"/>
              <a:buChar char="•"/>
              <a:defRPr lang="en-US" sz="2000" kern="1200" dirty="0" smtClean="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lang="en-US" sz="1800" kern="1200" dirty="0" smtClean="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1800">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spcAft>
                <a:spcPts val="0"/>
              </a:spcAft>
            </a:pPr>
            <a:r>
              <a:rPr lang="en-US" sz="1400" b="1" dirty="0">
                <a:latin typeface="Courier New" panose="02070309020205020404" pitchFamily="49" charset="0"/>
                <a:cs typeface="Courier New" panose="02070309020205020404" pitchFamily="49" charset="0"/>
              </a:rPr>
              <a:t>uint64_t </a:t>
            </a:r>
            <a:r>
              <a:rPr lang="en-US" sz="1400" b="1" dirty="0" err="1">
                <a:latin typeface="Courier New" panose="02070309020205020404" pitchFamily="49" charset="0"/>
                <a:cs typeface="Courier New" panose="02070309020205020404" pitchFamily="49" charset="0"/>
              </a:rPr>
              <a:t>triangle_count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GrB_Matrix</a:t>
            </a:r>
            <a:r>
              <a:rPr lang="en-US" sz="1400" b="1" dirty="0">
                <a:latin typeface="Courier New" panose="02070309020205020404" pitchFamily="49" charset="0"/>
                <a:cs typeface="Courier New" panose="02070309020205020404" pitchFamily="49" charset="0"/>
              </a:rPr>
              <a:t> L)   </a:t>
            </a:r>
            <a:r>
              <a:rPr lang="en-US" sz="1400" i="1" dirty="0">
                <a:solidFill>
                  <a:schemeClr val="accent5">
                    <a:lumMod val="75000"/>
                  </a:schemeClr>
                </a:solidFill>
                <a:latin typeface="Courier New" panose="02070309020205020404" pitchFamily="49" charset="0"/>
                <a:cs typeface="Courier New" panose="02070309020205020404" pitchFamily="49" charset="0"/>
              </a:rPr>
              <a:t>// L: </a:t>
            </a:r>
            <a:r>
              <a:rPr lang="en-US" sz="1400" i="1" dirty="0" err="1">
                <a:solidFill>
                  <a:schemeClr val="accent5">
                    <a:lumMod val="75000"/>
                  </a:schemeClr>
                </a:solidFill>
                <a:latin typeface="Courier New" panose="02070309020205020404" pitchFamily="49" charset="0"/>
                <a:cs typeface="Courier New" panose="02070309020205020404" pitchFamily="49" charset="0"/>
              </a:rPr>
              <a:t>NxN</a:t>
            </a:r>
            <a:r>
              <a:rPr lang="en-US" sz="1400" i="1" dirty="0">
                <a:solidFill>
                  <a:schemeClr val="accent5">
                    <a:lumMod val="75000"/>
                  </a:schemeClr>
                </a:solidFill>
                <a:latin typeface="Courier New" panose="02070309020205020404" pitchFamily="49" charset="0"/>
                <a:cs typeface="Courier New" panose="02070309020205020404" pitchFamily="49" charset="0"/>
              </a:rPr>
              <a:t>, lower-triangular, </a:t>
            </a:r>
            <a:r>
              <a:rPr lang="en-US" sz="1400" i="1" dirty="0" err="1">
                <a:solidFill>
                  <a:schemeClr val="accent5">
                    <a:lumMod val="75000"/>
                  </a:schemeClr>
                </a:solidFill>
                <a:latin typeface="Courier New" panose="02070309020205020404" pitchFamily="49" charset="0"/>
                <a:cs typeface="Courier New" panose="02070309020205020404" pitchFamily="49" charset="0"/>
              </a:rPr>
              <a:t>boolean</a:t>
            </a:r>
            <a:endParaRPr lang="en-US" sz="1400" b="1"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a:t>
            </a:r>
          </a:p>
          <a:p>
            <a:pPr>
              <a:spcAft>
                <a:spcPts val="0"/>
              </a:spcAft>
            </a:pPr>
            <a:r>
              <a:rPr lang="en-US" sz="1400" dirty="0">
                <a:latin typeface="Courier New" panose="02070309020205020404" pitchFamily="49" charset="0"/>
                <a:cs typeface="Courier New" panose="02070309020205020404" pitchFamily="49" charset="0"/>
              </a:rPr>
              <a:t>    GrB_Index N;</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GrB_Matrix_nrows</a:t>
            </a:r>
            <a:r>
              <a:rPr lang="en-US" sz="1400" dirty="0">
                <a:latin typeface="Courier New" panose="02070309020205020404" pitchFamily="49" charset="0"/>
                <a:cs typeface="Courier New" panose="02070309020205020404" pitchFamily="49" charset="0"/>
              </a:rPr>
              <a:t>(&amp;N, L);</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GrB_matrix</a:t>
            </a:r>
            <a:r>
              <a:rPr lang="en-US" sz="1400" dirty="0">
                <a:latin typeface="Courier New" panose="02070309020205020404" pitchFamily="49" charset="0"/>
                <a:cs typeface="Courier New" panose="02070309020205020404" pitchFamily="49" charset="0"/>
              </a:rPr>
              <a:t> C;</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GrB_Matrix_new</a:t>
            </a:r>
            <a:r>
              <a:rPr lang="en-US" sz="1400" dirty="0">
                <a:latin typeface="Courier New" panose="02070309020205020404" pitchFamily="49" charset="0"/>
                <a:cs typeface="Courier New" panose="02070309020205020404" pitchFamily="49" charset="0"/>
              </a:rPr>
              <a:t>(&amp;C, GrB_UINT64, N, N);</a:t>
            </a:r>
          </a:p>
          <a:p>
            <a:pPr>
              <a:spcAft>
                <a:spcPts val="0"/>
              </a:spcAft>
            </a:pP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GrB_mxm</a:t>
            </a:r>
            <a:r>
              <a:rPr lang="en-US" sz="1400" dirty="0">
                <a:latin typeface="Courier New" panose="02070309020205020404" pitchFamily="49" charset="0"/>
                <a:cs typeface="Courier New" panose="02070309020205020404" pitchFamily="49" charset="0"/>
              </a:rPr>
              <a:t>(C, L, GrB_NULL, GrB_UInt64AddMul, L, L, </a:t>
            </a:r>
            <a:r>
              <a:rPr lang="en-US" sz="1400" dirty="0" err="1">
                <a:latin typeface="Courier New" panose="02070309020205020404" pitchFamily="49" charset="0"/>
                <a:cs typeface="Courier New" panose="02070309020205020404" pitchFamily="49" charset="0"/>
              </a:rPr>
              <a:t>GrB_TB</a:t>
            </a:r>
            <a:r>
              <a:rPr lang="en-US" sz="1400" dirty="0">
                <a:latin typeface="Courier New" panose="02070309020205020404" pitchFamily="49" charset="0"/>
                <a:cs typeface="Courier New" panose="02070309020205020404" pitchFamily="49" charset="0"/>
              </a:rPr>
              <a:t>); </a:t>
            </a:r>
            <a:r>
              <a:rPr lang="en-US" sz="1400" i="1" dirty="0">
                <a:solidFill>
                  <a:schemeClr val="accent5">
                    <a:lumMod val="75000"/>
                  </a:schemeClr>
                </a:solidFill>
                <a:latin typeface="Courier New" panose="02070309020205020404" pitchFamily="49" charset="0"/>
                <a:cs typeface="Courier New" panose="02070309020205020404" pitchFamily="49" charset="0"/>
              </a:rPr>
              <a:t>// C&lt;L&gt; = L * L</a:t>
            </a:r>
            <a:r>
              <a:rPr lang="en-US" sz="1400" i="1" baseline="30000" dirty="0">
                <a:solidFill>
                  <a:schemeClr val="accent5">
                    <a:lumMod val="75000"/>
                  </a:schemeClr>
                </a:solidFill>
                <a:latin typeface="Courier New" panose="02070309020205020404" pitchFamily="49" charset="0"/>
                <a:cs typeface="Courier New" panose="02070309020205020404" pitchFamily="49" charset="0"/>
              </a:rPr>
              <a:t>T</a:t>
            </a:r>
            <a:endParaRPr lang="en-US" sz="1400" b="1" i="1" baseline="30000" dirty="0">
              <a:solidFill>
                <a:schemeClr val="accent5">
                  <a:lumMod val="75000"/>
                </a:schemeClr>
              </a:solidFill>
              <a:latin typeface="Courier New" panose="02070309020205020404" pitchFamily="49" charset="0"/>
              <a:cs typeface="Courier New" panose="02070309020205020404" pitchFamily="49" charset="0"/>
            </a:endParaRPr>
          </a:p>
          <a:p>
            <a:pPr>
              <a:spcAft>
                <a:spcPts val="0"/>
              </a:spcAft>
            </a:pPr>
            <a:endParaRPr lang="en-US" sz="1400" b="1"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uint64_t count;</a:t>
            </a:r>
          </a:p>
          <a:p>
            <a:pPr>
              <a:spcAft>
                <a:spcPts val="0"/>
              </a:spcAft>
            </a:pPr>
            <a:r>
              <a:rPr lang="en-US" sz="1400" b="1"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GrB_reduce</a:t>
            </a:r>
            <a:r>
              <a:rPr lang="en-US" sz="1400" b="1" dirty="0">
                <a:latin typeface="Courier New" panose="02070309020205020404" pitchFamily="49" charset="0"/>
                <a:cs typeface="Courier New" panose="02070309020205020404" pitchFamily="49" charset="0"/>
              </a:rPr>
              <a:t>(&amp;count, GrB_NULL, GrB_UInt64Add, C, GrB_NULL);</a:t>
            </a:r>
            <a:r>
              <a:rPr lang="en-US" sz="1400" b="1" i="1" dirty="0">
                <a:solidFill>
                  <a:schemeClr val="accent5">
                    <a:lumMod val="75000"/>
                  </a:schemeClr>
                </a:solidFill>
                <a:latin typeface="Courier New" panose="02070309020205020404" pitchFamily="49" charset="0"/>
                <a:cs typeface="Courier New" panose="02070309020205020404" pitchFamily="49" charset="0"/>
              </a:rPr>
              <a:t>// 1-norm of C</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return count;</a:t>
            </a:r>
          </a:p>
          <a:p>
            <a:pPr>
              <a:spcAft>
                <a:spcPts val="0"/>
              </a:spcAft>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02497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111</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66688" y="238958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3773403441"/>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E02E37-DD73-4843-BFD0-40BD16AFF611}"/>
              </a:ext>
            </a:extLst>
          </p:cNvPr>
          <p:cNvSpPr>
            <a:spLocks noGrp="1"/>
          </p:cNvSpPr>
          <p:nvPr>
            <p:ph type="title"/>
          </p:nvPr>
        </p:nvSpPr>
        <p:spPr/>
        <p:txBody>
          <a:bodyPr/>
          <a:lstStyle/>
          <a:p>
            <a:r>
              <a:rPr lang="en-US" dirty="0"/>
              <a:t>SuiteSparse:GraphBLAS</a:t>
            </a:r>
          </a:p>
        </p:txBody>
      </p:sp>
      <p:sp>
        <p:nvSpPr>
          <p:cNvPr id="3" name="Content Placeholder 2">
            <a:extLst>
              <a:ext uri="{FF2B5EF4-FFF2-40B4-BE49-F238E27FC236}">
                <a16:creationId xmlns="" xmlns:a16="http://schemas.microsoft.com/office/drawing/2014/main" id="{5348D0B0-B0A1-C746-A057-C32D8380D5E3}"/>
              </a:ext>
            </a:extLst>
          </p:cNvPr>
          <p:cNvSpPr>
            <a:spLocks noGrp="1"/>
          </p:cNvSpPr>
          <p:nvPr>
            <p:ph idx="1"/>
          </p:nvPr>
        </p:nvSpPr>
        <p:spPr>
          <a:xfrm>
            <a:off x="490538" y="854242"/>
            <a:ext cx="8237537" cy="5187783"/>
          </a:xfrm>
        </p:spPr>
        <p:txBody>
          <a:bodyPr/>
          <a:lstStyle/>
          <a:p>
            <a:r>
              <a:rPr lang="en-US" dirty="0"/>
              <a:t>Full implementation of GraphBLAS Specification written by Tim Davis, Texas A&amp;M University</a:t>
            </a:r>
          </a:p>
          <a:p>
            <a:r>
              <a:rPr lang="en-US" dirty="0"/>
              <a:t>Easy-to-read User Guide with lots of examples</a:t>
            </a:r>
          </a:p>
          <a:p>
            <a:r>
              <a:rPr lang="en-US" dirty="0"/>
              <a:t>Already in Ubuntu, Debian, Mac HomeBrew, ...</a:t>
            </a:r>
          </a:p>
          <a:p>
            <a:r>
              <a:rPr lang="en-US" dirty="0"/>
              <a:t>Most operations just as fast as MATLAB (like C=A*B)</a:t>
            </a:r>
          </a:p>
          <a:p>
            <a:r>
              <a:rPr lang="en-US" dirty="0"/>
              <a:t>assign and setElement can be 1000x faster (or more!) than MATLAB, by exploiting non-blocking mode</a:t>
            </a:r>
          </a:p>
          <a:p>
            <a:r>
              <a:rPr lang="en-US" dirty="0"/>
              <a:t>V2.1: matrices by-row and by-column; by-row is often faster than by-column when A(i,j) is the edge (i,j).  Compile with –DBYROW or use </a:t>
            </a:r>
            <a:r>
              <a:rPr lang="en-US" dirty="0" err="1"/>
              <a:t>GxB_set</a:t>
            </a:r>
            <a:r>
              <a:rPr lang="en-US" dirty="0"/>
              <a:t>(…)</a:t>
            </a:r>
          </a:p>
          <a:p>
            <a:r>
              <a:rPr lang="en-US" dirty="0"/>
              <a:t>Graph algorithms in GraphBLAS typically faster than novice-level graph algorithm without GraphBLAS, and easier to write</a:t>
            </a:r>
          </a:p>
          <a:p>
            <a:r>
              <a:rPr lang="en-US" sz="2000" b="1" dirty="0">
                <a:latin typeface="Courier New" panose="02070309020205020404" pitchFamily="49" charset="0"/>
                <a:cs typeface="Courier New" panose="02070309020205020404" pitchFamily="49" charset="0"/>
              </a:rPr>
              <a:t>http://faculty.cse.tamu.edu/davis/GraphBLAS</a:t>
            </a:r>
          </a:p>
        </p:txBody>
      </p:sp>
      <p:sp>
        <p:nvSpPr>
          <p:cNvPr id="4" name="Slide Number Placeholder 3">
            <a:extLst>
              <a:ext uri="{FF2B5EF4-FFF2-40B4-BE49-F238E27FC236}">
                <a16:creationId xmlns="" xmlns:a16="http://schemas.microsoft.com/office/drawing/2014/main" id="{2D96AB13-C160-FB41-92E4-802393F6A53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112</a:t>
            </a:fld>
            <a:endParaRPr lang="en-US" dirty="0">
              <a:solidFill>
                <a:srgbClr val="000000"/>
              </a:solidFill>
              <a:ea typeface="ＭＳ Ｐゴシック" pitchFamily="34" charset="-128"/>
            </a:endParaRPr>
          </a:p>
        </p:txBody>
      </p:sp>
      <p:sp>
        <p:nvSpPr>
          <p:cNvPr id="5" name="TextBox 4"/>
          <p:cNvSpPr txBox="1"/>
          <p:nvPr/>
        </p:nvSpPr>
        <p:spPr>
          <a:xfrm>
            <a:off x="6449694" y="6551613"/>
            <a:ext cx="2278381" cy="276999"/>
          </a:xfrm>
          <a:prstGeom prst="rect">
            <a:avLst/>
          </a:prstGeom>
          <a:noFill/>
        </p:spPr>
        <p:txBody>
          <a:bodyPr wrap="none" rtlCol="0">
            <a:spAutoFit/>
          </a:bodyPr>
          <a:lstStyle/>
          <a:p>
            <a:r>
              <a:rPr lang="en-US" sz="1200" dirty="0"/>
              <a:t>Content provided by Tim Davis</a:t>
            </a:r>
          </a:p>
        </p:txBody>
      </p:sp>
    </p:spTree>
    <p:extLst>
      <p:ext uri="{BB962C8B-B14F-4D97-AF65-F5344CB8AC3E}">
        <p14:creationId xmlns:p14="http://schemas.microsoft.com/office/powerpoint/2010/main" val="3921602110"/>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E02E37-DD73-4843-BFD0-40BD16AFF611}"/>
              </a:ext>
            </a:extLst>
          </p:cNvPr>
          <p:cNvSpPr>
            <a:spLocks noGrp="1"/>
          </p:cNvSpPr>
          <p:nvPr>
            <p:ph type="title"/>
          </p:nvPr>
        </p:nvSpPr>
        <p:spPr/>
        <p:txBody>
          <a:bodyPr/>
          <a:lstStyle/>
          <a:p>
            <a:r>
              <a:rPr lang="en-US" dirty="0"/>
              <a:t>SuiteSparse:GraphBLAS extensions</a:t>
            </a:r>
          </a:p>
        </p:txBody>
      </p:sp>
      <p:sp>
        <p:nvSpPr>
          <p:cNvPr id="3" name="Content Placeholder 2">
            <a:extLst>
              <a:ext uri="{FF2B5EF4-FFF2-40B4-BE49-F238E27FC236}">
                <a16:creationId xmlns="" xmlns:a16="http://schemas.microsoft.com/office/drawing/2014/main" id="{5348D0B0-B0A1-C746-A057-C32D8380D5E3}"/>
              </a:ext>
            </a:extLst>
          </p:cNvPr>
          <p:cNvSpPr>
            <a:spLocks noGrp="1"/>
          </p:cNvSpPr>
          <p:nvPr>
            <p:ph idx="1"/>
          </p:nvPr>
        </p:nvSpPr>
        <p:spPr>
          <a:xfrm>
            <a:off x="287165" y="902372"/>
            <a:ext cx="8592134" cy="5199814"/>
          </a:xfrm>
        </p:spPr>
        <p:txBody>
          <a:bodyPr/>
          <a:lstStyle/>
          <a:p>
            <a:pPr marL="236538" lvl="1"/>
            <a:r>
              <a:rPr lang="en-US" sz="2200" dirty="0"/>
              <a:t>MATLAB-like colon notation for GrB_assign, extract</a:t>
            </a:r>
          </a:p>
          <a:p>
            <a:pPr marL="236538" lvl="1"/>
            <a:r>
              <a:rPr lang="en-US" sz="2200" dirty="0"/>
              <a:t>unary operators ONE, ABS, LNOT_[type]</a:t>
            </a:r>
          </a:p>
          <a:p>
            <a:pPr marL="236538" lvl="1"/>
            <a:r>
              <a:rPr lang="en-US" sz="2200" dirty="0"/>
              <a:t>ISEQ, ISNE, ISLT, ... return same type as inputs (e.g. PLUS monoid cannot be combined with Boolean EQ, but PLUS-ISEQ can, to count the number of equal pairs)</a:t>
            </a:r>
          </a:p>
          <a:p>
            <a:pPr marL="236538" lvl="1"/>
            <a:r>
              <a:rPr lang="en-US" sz="2200" dirty="0"/>
              <a:t>query: size of type, type of matrix, ...</a:t>
            </a:r>
          </a:p>
          <a:p>
            <a:pPr marL="236538" lvl="1"/>
            <a:r>
              <a:rPr lang="en-US" sz="2200" dirty="0"/>
              <a:t>GxB_select: like MATLAB L=tril(A,k), d=diag(A), ...</a:t>
            </a:r>
          </a:p>
          <a:p>
            <a:pPr marL="236538" lvl="1"/>
            <a:r>
              <a:rPr lang="en-US" sz="2200" dirty="0"/>
              <a:t>GxB_get/set: to change matrix format (by row, by col, hypersparse)</a:t>
            </a:r>
          </a:p>
          <a:p>
            <a:pPr marL="236538" lvl="1"/>
            <a:r>
              <a:rPr lang="en-US" sz="2200" dirty="0"/>
              <a:t>44 built-in monoids</a:t>
            </a:r>
          </a:p>
          <a:p>
            <a:pPr marL="236538" lvl="1"/>
            <a:r>
              <a:rPr lang="en-US" sz="2200" dirty="0"/>
              <a:t>960 built-in semirings (like GxB_LOR_LAND_BOOL)</a:t>
            </a:r>
          </a:p>
          <a:p>
            <a:pPr marL="236538" lvl="1"/>
            <a:r>
              <a:rPr lang="en-US" sz="2200" dirty="0"/>
              <a:t>GxB_resize: change size of matrix or vector</a:t>
            </a:r>
          </a:p>
          <a:p>
            <a:pPr marL="236538" lvl="1"/>
            <a:r>
              <a:rPr lang="en-US" sz="2200" dirty="0"/>
              <a:t>GxB_subassign: variation of GrB_assign</a:t>
            </a:r>
          </a:p>
          <a:p>
            <a:pPr marL="236538" lvl="1"/>
            <a:r>
              <a:rPr lang="en-US" sz="2200" dirty="0"/>
              <a:t>GxB_kron: Kronecker product</a:t>
            </a:r>
          </a:p>
          <a:p>
            <a:pPr marL="236538" lvl="1"/>
            <a:r>
              <a:rPr lang="en-US" sz="2200" dirty="0"/>
              <a:t>Thread-safe if called by user application threads, in parallel</a:t>
            </a:r>
          </a:p>
        </p:txBody>
      </p:sp>
      <p:sp>
        <p:nvSpPr>
          <p:cNvPr id="4" name="Slide Number Placeholder 3">
            <a:extLst>
              <a:ext uri="{FF2B5EF4-FFF2-40B4-BE49-F238E27FC236}">
                <a16:creationId xmlns="" xmlns:a16="http://schemas.microsoft.com/office/drawing/2014/main" id="{2D96AB13-C160-FB41-92E4-802393F6A53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113</a:t>
            </a:fld>
            <a:endParaRPr lang="en-US" dirty="0">
              <a:solidFill>
                <a:srgbClr val="000000"/>
              </a:solidFill>
              <a:ea typeface="ＭＳ Ｐゴシック" pitchFamily="34" charset="-128"/>
            </a:endParaRPr>
          </a:p>
        </p:txBody>
      </p:sp>
      <p:sp>
        <p:nvSpPr>
          <p:cNvPr id="5" name="TextBox 4"/>
          <p:cNvSpPr txBox="1"/>
          <p:nvPr/>
        </p:nvSpPr>
        <p:spPr>
          <a:xfrm>
            <a:off x="6449694" y="6551613"/>
            <a:ext cx="2278381" cy="276999"/>
          </a:xfrm>
          <a:prstGeom prst="rect">
            <a:avLst/>
          </a:prstGeom>
          <a:noFill/>
        </p:spPr>
        <p:txBody>
          <a:bodyPr wrap="none" rtlCol="0">
            <a:spAutoFit/>
          </a:bodyPr>
          <a:lstStyle/>
          <a:p>
            <a:r>
              <a:rPr lang="en-US" sz="1200" dirty="0"/>
              <a:t>Content provided by Tim Davis</a:t>
            </a:r>
          </a:p>
        </p:txBody>
      </p:sp>
    </p:spTree>
    <p:extLst>
      <p:ext uri="{BB962C8B-B14F-4D97-AF65-F5344CB8AC3E}">
        <p14:creationId xmlns:p14="http://schemas.microsoft.com/office/powerpoint/2010/main" val="2056689362"/>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E02E37-DD73-4843-BFD0-40BD16AFF611}"/>
              </a:ext>
            </a:extLst>
          </p:cNvPr>
          <p:cNvSpPr>
            <a:spLocks noGrp="1"/>
          </p:cNvSpPr>
          <p:nvPr>
            <p:ph type="title"/>
          </p:nvPr>
        </p:nvSpPr>
        <p:spPr>
          <a:xfrm>
            <a:off x="166688" y="118346"/>
            <a:ext cx="8237537" cy="889000"/>
          </a:xfrm>
        </p:spPr>
        <p:txBody>
          <a:bodyPr/>
          <a:lstStyle/>
          <a:p>
            <a:r>
              <a:rPr lang="en-US" dirty="0"/>
              <a:t>SuiteSparse:GraphBLAS future</a:t>
            </a:r>
          </a:p>
        </p:txBody>
      </p:sp>
      <p:sp>
        <p:nvSpPr>
          <p:cNvPr id="3" name="Content Placeholder 2">
            <a:extLst>
              <a:ext uri="{FF2B5EF4-FFF2-40B4-BE49-F238E27FC236}">
                <a16:creationId xmlns="" xmlns:a16="http://schemas.microsoft.com/office/drawing/2014/main" id="{5348D0B0-B0A1-C746-A057-C32D8380D5E3}"/>
              </a:ext>
            </a:extLst>
          </p:cNvPr>
          <p:cNvSpPr>
            <a:spLocks noGrp="1"/>
          </p:cNvSpPr>
          <p:nvPr>
            <p:ph idx="1"/>
          </p:nvPr>
        </p:nvSpPr>
        <p:spPr>
          <a:xfrm>
            <a:off x="155261" y="715246"/>
            <a:ext cx="8780776" cy="5988767"/>
          </a:xfrm>
        </p:spPr>
        <p:txBody>
          <a:bodyPr/>
          <a:lstStyle/>
          <a:p>
            <a:pPr lvl="1"/>
            <a:r>
              <a:rPr lang="en-US" dirty="0"/>
              <a:t>Multicore parallelism via OpenMP</a:t>
            </a:r>
          </a:p>
          <a:p>
            <a:pPr lvl="1"/>
            <a:r>
              <a:rPr lang="en-US" dirty="0"/>
              <a:t>Variable-sized types (imagine matrix of matrices, or a matrix of arbitrary-sized integers with 10’s or 1000’s of digits)</a:t>
            </a:r>
          </a:p>
          <a:p>
            <a:pPr lvl="1"/>
            <a:r>
              <a:rPr lang="en-US" dirty="0"/>
              <a:t>Solvers:  Ax=b over a group (double, GF(2), ...)</a:t>
            </a:r>
          </a:p>
          <a:p>
            <a:pPr lvl="1"/>
            <a:r>
              <a:rPr lang="en-US" dirty="0"/>
              <a:t>Better performance: e.g. many monoids could terminate quickly:</a:t>
            </a:r>
          </a:p>
          <a:p>
            <a:pPr lvl="2"/>
            <a:r>
              <a:rPr lang="en-US" dirty="0"/>
              <a:t>OR (x1, x2, x3, ...) becomes true as soon as any xi = true</a:t>
            </a:r>
          </a:p>
          <a:p>
            <a:pPr lvl="2"/>
            <a:r>
              <a:rPr lang="en-US" dirty="0"/>
              <a:t>also for AND, and reduction ops FIRST and SECOND</a:t>
            </a:r>
          </a:p>
          <a:p>
            <a:pPr lvl="1"/>
            <a:r>
              <a:rPr lang="en-US" dirty="0"/>
              <a:t>Iterators for algorithms like depth-first-search</a:t>
            </a:r>
          </a:p>
          <a:p>
            <a:pPr lvl="1"/>
            <a:r>
              <a:rPr lang="en-US" dirty="0"/>
              <a:t>Reduction to vector or scalar: could also return the index for some operators (MAX, MIN, FIRST, SECOND): argmin, argmax</a:t>
            </a:r>
          </a:p>
          <a:p>
            <a:pPr lvl="1"/>
            <a:r>
              <a:rPr lang="en-US" dirty="0"/>
              <a:t>Pretty-print methods</a:t>
            </a:r>
          </a:p>
          <a:p>
            <a:pPr lvl="1"/>
            <a:r>
              <a:rPr lang="en-US" dirty="0"/>
              <a:t>Serialization to/from a binary string: for binary file I/O, or sending/receiving a GrB_Matrix in an MPI message; with compression</a:t>
            </a:r>
          </a:p>
          <a:p>
            <a:pPr lvl="1"/>
            <a:r>
              <a:rPr lang="en-US" dirty="0"/>
              <a:t>Priority queue: a GrB_Vector acting like a heap</a:t>
            </a:r>
          </a:p>
          <a:p>
            <a:pPr lvl="1"/>
            <a:r>
              <a:rPr lang="en-US" dirty="0"/>
              <a:t>Concatenate: like C=[A;B] in MATLAB</a:t>
            </a:r>
          </a:p>
          <a:p>
            <a:pPr lvl="1"/>
            <a:r>
              <a:rPr lang="en-US" dirty="0"/>
              <a:t>Interface to MATLAB, Julia, Python, ...</a:t>
            </a:r>
          </a:p>
          <a:p>
            <a:pPr lvl="1"/>
            <a:r>
              <a:rPr lang="en-US" dirty="0"/>
              <a:t>Faster C=A*B for user-defined types and operators</a:t>
            </a:r>
          </a:p>
          <a:p>
            <a:pPr lvl="1"/>
            <a:endParaRPr lang="en-US" dirty="0"/>
          </a:p>
          <a:p>
            <a:pPr marL="690562" lvl="2" indent="0">
              <a:buNone/>
            </a:pPr>
            <a:endParaRPr lang="en-US" dirty="0"/>
          </a:p>
          <a:p>
            <a:pPr lvl="1"/>
            <a:endParaRPr lang="en-US" dirty="0"/>
          </a:p>
          <a:p>
            <a:pPr lvl="1"/>
            <a:endParaRPr lang="en-US" dirty="0"/>
          </a:p>
        </p:txBody>
      </p:sp>
      <p:sp>
        <p:nvSpPr>
          <p:cNvPr id="4" name="Slide Number Placeholder 3">
            <a:extLst>
              <a:ext uri="{FF2B5EF4-FFF2-40B4-BE49-F238E27FC236}">
                <a16:creationId xmlns="" xmlns:a16="http://schemas.microsoft.com/office/drawing/2014/main" id="{2D96AB13-C160-FB41-92E4-802393F6A53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114</a:t>
            </a:fld>
            <a:endParaRPr lang="en-US" dirty="0">
              <a:solidFill>
                <a:srgbClr val="000000"/>
              </a:solidFill>
              <a:ea typeface="ＭＳ Ｐゴシック" pitchFamily="34" charset="-128"/>
            </a:endParaRPr>
          </a:p>
        </p:txBody>
      </p:sp>
      <p:sp>
        <p:nvSpPr>
          <p:cNvPr id="5" name="TextBox 4"/>
          <p:cNvSpPr txBox="1"/>
          <p:nvPr/>
        </p:nvSpPr>
        <p:spPr>
          <a:xfrm>
            <a:off x="6449694" y="6551613"/>
            <a:ext cx="2278381" cy="276999"/>
          </a:xfrm>
          <a:prstGeom prst="rect">
            <a:avLst/>
          </a:prstGeom>
          <a:noFill/>
        </p:spPr>
        <p:txBody>
          <a:bodyPr wrap="none" rtlCol="0">
            <a:spAutoFit/>
          </a:bodyPr>
          <a:lstStyle/>
          <a:p>
            <a:r>
              <a:rPr lang="en-US" sz="1200" dirty="0"/>
              <a:t>Content provided by Tim Davis</a:t>
            </a:r>
          </a:p>
        </p:txBody>
      </p:sp>
    </p:spTree>
    <p:extLst>
      <p:ext uri="{BB962C8B-B14F-4D97-AF65-F5344CB8AC3E}">
        <p14:creationId xmlns:p14="http://schemas.microsoft.com/office/powerpoint/2010/main" val="2756877863"/>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Appendices</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err="1"/>
              <a:t>MxM</a:t>
            </a:r>
            <a:r>
              <a:rPr lang="en-US" dirty="0"/>
              <a:t>: the low-level details of the </a:t>
            </a:r>
            <a:r>
              <a:rPr lang="en-US" dirty="0" err="1"/>
              <a:t>GraphBLAS</a:t>
            </a:r>
            <a:r>
              <a:rPr lang="en-US" dirty="0"/>
              <a:t> operations</a:t>
            </a:r>
          </a:p>
          <a:p>
            <a:r>
              <a:rPr lang="en-US" dirty="0"/>
              <a:t>Challenge Problems: Some key algorithms with the </a:t>
            </a:r>
            <a:r>
              <a:rPr lang="en-US" dirty="0" err="1"/>
              <a:t>GraphBLAS</a:t>
            </a:r>
            <a:endParaRPr lang="en-US" dirty="0"/>
          </a:p>
          <a:p>
            <a:r>
              <a:rPr lang="en-US" dirty="0" err="1"/>
              <a:t>SuiteSparse</a:t>
            </a:r>
            <a:r>
              <a:rPr lang="en-US" dirty="0"/>
              <a:t>: usage notes, extensions and future plans</a:t>
            </a:r>
          </a:p>
          <a:p>
            <a:r>
              <a:rPr lang="en-US" dirty="0"/>
              <a:t>Reference material</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115</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66688" y="2834758"/>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44005691"/>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B8B16-3324-034E-972F-2EFF2C7A59D2}"/>
              </a:ext>
            </a:extLst>
          </p:cNvPr>
          <p:cNvSpPr>
            <a:spLocks noGrp="1"/>
          </p:cNvSpPr>
          <p:nvPr>
            <p:ph type="title"/>
          </p:nvPr>
        </p:nvSpPr>
        <p:spPr/>
        <p:txBody>
          <a:bodyPr/>
          <a:lstStyle/>
          <a:p>
            <a:r>
              <a:rPr lang="en-US" dirty="0"/>
              <a:t>Full set of </a:t>
            </a:r>
            <a:r>
              <a:rPr lang="en-US" dirty="0" err="1"/>
              <a:t>GraphBLAS</a:t>
            </a:r>
            <a:r>
              <a:rPr lang="en-US" dirty="0"/>
              <a:t> opaque objects</a:t>
            </a:r>
          </a:p>
        </p:txBody>
      </p:sp>
      <p:pic>
        <p:nvPicPr>
          <p:cNvPr id="6" name="Content Placeholder 5">
            <a:extLst>
              <a:ext uri="{FF2B5EF4-FFF2-40B4-BE49-F238E27FC236}">
                <a16:creationId xmlns="" xmlns:a16="http://schemas.microsoft.com/office/drawing/2014/main" id="{86A4BF8D-33C7-D84C-97A0-D2FA75CCB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56737"/>
            <a:ext cx="9171589" cy="3263656"/>
          </a:xfrm>
        </p:spPr>
      </p:pic>
      <p:sp>
        <p:nvSpPr>
          <p:cNvPr id="4" name="Slide Number Placeholder 3">
            <a:extLst>
              <a:ext uri="{FF2B5EF4-FFF2-40B4-BE49-F238E27FC236}">
                <a16:creationId xmlns="" xmlns:a16="http://schemas.microsoft.com/office/drawing/2014/main" id="{07E034E2-618A-E346-AED7-7490FE922975}"/>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116</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847767147"/>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FE745-BBB4-1A41-8757-1C28948FDF72}"/>
              </a:ext>
            </a:extLst>
          </p:cNvPr>
          <p:cNvSpPr>
            <a:spLocks noGrp="1"/>
          </p:cNvSpPr>
          <p:nvPr>
            <p:ph type="title"/>
          </p:nvPr>
        </p:nvSpPr>
        <p:spPr>
          <a:xfrm>
            <a:off x="166688" y="192088"/>
            <a:ext cx="8729339" cy="889000"/>
          </a:xfrm>
        </p:spPr>
        <p:txBody>
          <a:bodyPr/>
          <a:lstStyle/>
          <a:p>
            <a:r>
              <a:rPr lang="en-US" sz="2800" dirty="0"/>
              <a:t>Error codes returned by </a:t>
            </a:r>
            <a:r>
              <a:rPr lang="en-US" sz="2800" dirty="0" err="1"/>
              <a:t>GraphBLAS</a:t>
            </a:r>
            <a:r>
              <a:rPr lang="en-US" sz="2800" dirty="0"/>
              <a:t> methods</a:t>
            </a:r>
            <a:br>
              <a:rPr lang="en-US" sz="2800" dirty="0"/>
            </a:br>
            <a:r>
              <a:rPr lang="en-US" sz="2800" dirty="0"/>
              <a:t>API Errors</a:t>
            </a:r>
          </a:p>
        </p:txBody>
      </p:sp>
      <p:sp>
        <p:nvSpPr>
          <p:cNvPr id="4" name="Slide Number Placeholder 3">
            <a:extLst>
              <a:ext uri="{FF2B5EF4-FFF2-40B4-BE49-F238E27FC236}">
                <a16:creationId xmlns="" xmlns:a16="http://schemas.microsoft.com/office/drawing/2014/main" id="{7C8A13A6-99C6-CD4E-86D3-7BDB816814C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117</a:t>
            </a:fld>
            <a:endParaRPr lang="en-US" dirty="0">
              <a:solidFill>
                <a:srgbClr val="000000"/>
              </a:solidFill>
              <a:ea typeface="ＭＳ Ｐゴシック" pitchFamily="34" charset="-128"/>
            </a:endParaRPr>
          </a:p>
        </p:txBody>
      </p:sp>
      <p:pic>
        <p:nvPicPr>
          <p:cNvPr id="5" name="Picture 4">
            <a:extLst>
              <a:ext uri="{FF2B5EF4-FFF2-40B4-BE49-F238E27FC236}">
                <a16:creationId xmlns="" xmlns:a16="http://schemas.microsoft.com/office/drawing/2014/main" id="{5A926FF5-2C17-F249-8512-C847CAF3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2200"/>
            <a:ext cx="9144000" cy="5765800"/>
          </a:xfrm>
          <a:prstGeom prst="rect">
            <a:avLst/>
          </a:prstGeom>
        </p:spPr>
      </p:pic>
    </p:spTree>
    <p:extLst>
      <p:ext uri="{BB962C8B-B14F-4D97-AF65-F5344CB8AC3E}">
        <p14:creationId xmlns:p14="http://schemas.microsoft.com/office/powerpoint/2010/main" val="3983883552"/>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FE745-BBB4-1A41-8757-1C28948FDF72}"/>
              </a:ext>
            </a:extLst>
          </p:cNvPr>
          <p:cNvSpPr>
            <a:spLocks noGrp="1"/>
          </p:cNvSpPr>
          <p:nvPr>
            <p:ph type="title"/>
          </p:nvPr>
        </p:nvSpPr>
        <p:spPr>
          <a:xfrm>
            <a:off x="166688" y="192088"/>
            <a:ext cx="8729339" cy="889000"/>
          </a:xfrm>
        </p:spPr>
        <p:txBody>
          <a:bodyPr/>
          <a:lstStyle/>
          <a:p>
            <a:r>
              <a:rPr lang="en-US" sz="2800" dirty="0"/>
              <a:t>Error codes returned by </a:t>
            </a:r>
            <a:r>
              <a:rPr lang="en-US" sz="2800" dirty="0" err="1"/>
              <a:t>GraphBLAS</a:t>
            </a:r>
            <a:r>
              <a:rPr lang="en-US" sz="2800" dirty="0"/>
              <a:t> methods</a:t>
            </a:r>
            <a:br>
              <a:rPr lang="en-US" sz="2800" dirty="0"/>
            </a:br>
            <a:r>
              <a:rPr lang="en-US" sz="2800" dirty="0"/>
              <a:t>Execution Errors</a:t>
            </a:r>
          </a:p>
        </p:txBody>
      </p:sp>
      <p:sp>
        <p:nvSpPr>
          <p:cNvPr id="4" name="Slide Number Placeholder 3">
            <a:extLst>
              <a:ext uri="{FF2B5EF4-FFF2-40B4-BE49-F238E27FC236}">
                <a16:creationId xmlns="" xmlns:a16="http://schemas.microsoft.com/office/drawing/2014/main" id="{7C8A13A6-99C6-CD4E-86D3-7BDB816814C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118</a:t>
            </a:fld>
            <a:endParaRPr lang="en-US" dirty="0">
              <a:solidFill>
                <a:srgbClr val="000000"/>
              </a:solidFill>
              <a:ea typeface="ＭＳ Ｐゴシック" pitchFamily="34" charset="-128"/>
            </a:endParaRPr>
          </a:p>
        </p:txBody>
      </p:sp>
      <p:pic>
        <p:nvPicPr>
          <p:cNvPr id="6" name="Picture 5">
            <a:extLst>
              <a:ext uri="{FF2B5EF4-FFF2-40B4-BE49-F238E27FC236}">
                <a16:creationId xmlns="" xmlns:a16="http://schemas.microsoft.com/office/drawing/2014/main" id="{FDA3688F-DA88-3C4F-A068-B4086FBC6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0932"/>
            <a:ext cx="9144000" cy="3262116"/>
          </a:xfrm>
          <a:prstGeom prst="rect">
            <a:avLst/>
          </a:prstGeom>
        </p:spPr>
      </p:pic>
    </p:spTree>
    <p:extLst>
      <p:ext uri="{BB962C8B-B14F-4D97-AF65-F5344CB8AC3E}">
        <p14:creationId xmlns:p14="http://schemas.microsoft.com/office/powerpoint/2010/main" val="42278237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44E032-271A-F34A-9FE6-0EF067F00156}"/>
              </a:ext>
            </a:extLst>
          </p:cNvPr>
          <p:cNvSpPr>
            <a:spLocks noGrp="1"/>
          </p:cNvSpPr>
          <p:nvPr>
            <p:ph type="title"/>
          </p:nvPr>
        </p:nvSpPr>
        <p:spPr/>
        <p:txBody>
          <a:bodyPr/>
          <a:lstStyle/>
          <a:p>
            <a:r>
              <a:rPr lang="en-US" dirty="0" err="1"/>
              <a:t>GraphBLAS</a:t>
            </a:r>
            <a:r>
              <a:rPr lang="en-US" dirty="0"/>
              <a:t> References</a:t>
            </a:r>
          </a:p>
        </p:txBody>
      </p:sp>
      <p:sp>
        <p:nvSpPr>
          <p:cNvPr id="4" name="Slide Number Placeholder 3">
            <a:extLst>
              <a:ext uri="{FF2B5EF4-FFF2-40B4-BE49-F238E27FC236}">
                <a16:creationId xmlns="" xmlns:a16="http://schemas.microsoft.com/office/drawing/2014/main" id="{8B258DAB-F803-1A48-BC4C-80C2F3B5727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12</a:t>
            </a:fld>
            <a:endParaRPr lang="en-US" dirty="0">
              <a:solidFill>
                <a:srgbClr val="000000"/>
              </a:solidFill>
              <a:ea typeface="ＭＳ Ｐゴシック" pitchFamily="34" charset="-128"/>
            </a:endParaRPr>
          </a:p>
        </p:txBody>
      </p:sp>
      <p:pic>
        <p:nvPicPr>
          <p:cNvPr id="5" name="Picture 4">
            <a:extLst>
              <a:ext uri="{FF2B5EF4-FFF2-40B4-BE49-F238E27FC236}">
                <a16:creationId xmlns="" xmlns:a16="http://schemas.microsoft.com/office/drawing/2014/main" id="{C83C1FF0-2900-8243-BC70-3B0371892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22" y="3683724"/>
            <a:ext cx="7353909" cy="2472672"/>
          </a:xfrm>
          <a:prstGeom prst="rect">
            <a:avLst/>
          </a:prstGeom>
          <a:ln>
            <a:solidFill>
              <a:srgbClr val="002060"/>
            </a:solidFill>
          </a:ln>
        </p:spPr>
      </p:pic>
      <p:pic>
        <p:nvPicPr>
          <p:cNvPr id="7" name="Picture 6">
            <a:extLst>
              <a:ext uri="{FF2B5EF4-FFF2-40B4-BE49-F238E27FC236}">
                <a16:creationId xmlns="" xmlns:a16="http://schemas.microsoft.com/office/drawing/2014/main" id="{2EA442EA-225C-084B-B180-6557C1BC5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751588"/>
            <a:ext cx="8688387" cy="2636017"/>
          </a:xfrm>
          <a:prstGeom prst="rect">
            <a:avLst/>
          </a:prstGeom>
          <a:ln w="19050">
            <a:solidFill>
              <a:srgbClr val="002060"/>
            </a:solidFill>
          </a:ln>
        </p:spPr>
      </p:pic>
      <p:sp>
        <p:nvSpPr>
          <p:cNvPr id="10" name="TextBox 9">
            <a:extLst>
              <a:ext uri="{FF2B5EF4-FFF2-40B4-BE49-F238E27FC236}">
                <a16:creationId xmlns="" xmlns:a16="http://schemas.microsoft.com/office/drawing/2014/main" id="{8B4ED35D-CF32-4B47-B567-36B52A19D9AD}"/>
              </a:ext>
            </a:extLst>
          </p:cNvPr>
          <p:cNvSpPr txBox="1"/>
          <p:nvPr/>
        </p:nvSpPr>
        <p:spPr>
          <a:xfrm>
            <a:off x="6393438" y="5877909"/>
            <a:ext cx="2121277" cy="338554"/>
          </a:xfrm>
          <a:prstGeom prst="rect">
            <a:avLst/>
          </a:prstGeom>
          <a:noFill/>
        </p:spPr>
        <p:txBody>
          <a:bodyPr wrap="square" rtlCol="0">
            <a:spAutoFit/>
          </a:bodyPr>
          <a:lstStyle/>
          <a:p>
            <a:r>
              <a:rPr lang="en-US" sz="1600" dirty="0"/>
              <a:t>GABB@IPDPS 2017</a:t>
            </a:r>
          </a:p>
        </p:txBody>
      </p:sp>
      <p:sp>
        <p:nvSpPr>
          <p:cNvPr id="11" name="TextBox 10">
            <a:extLst>
              <a:ext uri="{FF2B5EF4-FFF2-40B4-BE49-F238E27FC236}">
                <a16:creationId xmlns="" xmlns:a16="http://schemas.microsoft.com/office/drawing/2014/main" id="{EEE34246-776C-1749-B2CF-D202855740D7}"/>
              </a:ext>
            </a:extLst>
          </p:cNvPr>
          <p:cNvSpPr txBox="1"/>
          <p:nvPr/>
        </p:nvSpPr>
        <p:spPr>
          <a:xfrm>
            <a:off x="7278953" y="3090147"/>
            <a:ext cx="1698782" cy="338554"/>
          </a:xfrm>
          <a:prstGeom prst="rect">
            <a:avLst/>
          </a:prstGeom>
          <a:noFill/>
        </p:spPr>
        <p:txBody>
          <a:bodyPr wrap="square" rtlCol="0">
            <a:spAutoFit/>
          </a:bodyPr>
          <a:lstStyle/>
          <a:p>
            <a:r>
              <a:rPr lang="en-US" sz="1600" dirty="0"/>
              <a:t>IEEE HPEC 2016</a:t>
            </a:r>
          </a:p>
        </p:txBody>
      </p:sp>
      <p:sp>
        <p:nvSpPr>
          <p:cNvPr id="8" name="TextBox 7">
            <a:extLst>
              <a:ext uri="{FF2B5EF4-FFF2-40B4-BE49-F238E27FC236}">
                <a16:creationId xmlns="" xmlns:a16="http://schemas.microsoft.com/office/drawing/2014/main" id="{9BA5DD16-929B-CB4B-98F9-94619C9D8B7C}"/>
              </a:ext>
            </a:extLst>
          </p:cNvPr>
          <p:cNvSpPr txBox="1"/>
          <p:nvPr/>
        </p:nvSpPr>
        <p:spPr>
          <a:xfrm>
            <a:off x="1152454" y="6366947"/>
            <a:ext cx="7783583" cy="369332"/>
          </a:xfrm>
          <a:prstGeom prst="rect">
            <a:avLst/>
          </a:prstGeom>
          <a:noFill/>
        </p:spPr>
        <p:txBody>
          <a:bodyPr wrap="square" rtlCol="0">
            <a:spAutoFit/>
          </a:bodyPr>
          <a:lstStyle/>
          <a:p>
            <a:r>
              <a:rPr lang="en-US" dirty="0"/>
              <a:t>The official GraphBLAS C spec can be found at:   www.graphblas.org</a:t>
            </a:r>
          </a:p>
        </p:txBody>
      </p:sp>
    </p:spTree>
    <p:extLst>
      <p:ext uri="{BB962C8B-B14F-4D97-AF65-F5344CB8AC3E}">
        <p14:creationId xmlns:p14="http://schemas.microsoft.com/office/powerpoint/2010/main" val="18735468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4ACC3A-460A-264A-86C3-D2B8494FC957}"/>
              </a:ext>
            </a:extLst>
          </p:cNvPr>
          <p:cNvSpPr>
            <a:spLocks noGrp="1"/>
          </p:cNvSpPr>
          <p:nvPr>
            <p:ph type="title"/>
          </p:nvPr>
        </p:nvSpPr>
        <p:spPr>
          <a:xfrm>
            <a:off x="181928" y="37073"/>
            <a:ext cx="8816298" cy="889000"/>
          </a:xfrm>
        </p:spPr>
        <p:txBody>
          <a:bodyPr/>
          <a:lstStyle/>
          <a:p>
            <a:r>
              <a:rPr lang="en-US" sz="2800" dirty="0" err="1"/>
              <a:t>GraphBLAS</a:t>
            </a:r>
            <a:r>
              <a:rPr lang="en-US" sz="2800" dirty="0"/>
              <a:t> Implementations</a:t>
            </a:r>
          </a:p>
        </p:txBody>
      </p:sp>
      <p:sp>
        <p:nvSpPr>
          <p:cNvPr id="3" name="Content Placeholder 2">
            <a:extLst>
              <a:ext uri="{FF2B5EF4-FFF2-40B4-BE49-F238E27FC236}">
                <a16:creationId xmlns="" xmlns:a16="http://schemas.microsoft.com/office/drawing/2014/main" id="{9F31A054-3E69-CD48-A2E7-A95367F77992}"/>
              </a:ext>
            </a:extLst>
          </p:cNvPr>
          <p:cNvSpPr>
            <a:spLocks noGrp="1"/>
          </p:cNvSpPr>
          <p:nvPr>
            <p:ph idx="1"/>
          </p:nvPr>
        </p:nvSpPr>
        <p:spPr>
          <a:xfrm>
            <a:off x="281695" y="779632"/>
            <a:ext cx="8428210" cy="5905454"/>
          </a:xfrm>
        </p:spPr>
        <p:txBody>
          <a:bodyPr>
            <a:normAutofit fontScale="92500" lnSpcReduction="10000"/>
          </a:bodyPr>
          <a:lstStyle/>
          <a:p>
            <a:r>
              <a:rPr lang="en-US" sz="1900" dirty="0" err="1"/>
              <a:t>SuiteSparse</a:t>
            </a:r>
            <a:r>
              <a:rPr lang="en-US" sz="1900" dirty="0"/>
              <a:t> library (Texas A&amp;M): First fully conforming </a:t>
            </a:r>
            <a:r>
              <a:rPr lang="en-US" sz="1900" dirty="0" err="1"/>
              <a:t>GraphBLAS</a:t>
            </a:r>
            <a:r>
              <a:rPr lang="en-US" sz="1900" dirty="0"/>
              <a:t> release.</a:t>
            </a:r>
          </a:p>
          <a:p>
            <a:pPr lvl="1"/>
            <a:r>
              <a:rPr lang="en-US" sz="1700" dirty="0"/>
              <a:t> </a:t>
            </a:r>
            <a:r>
              <a:rPr lang="en-US" sz="1700" dirty="0">
                <a:hlinkClick r:id="rId2"/>
              </a:rPr>
              <a:t>http://faculty.cse.tamu.edu/davis/suitesparse.html</a:t>
            </a:r>
            <a:endParaRPr lang="en-US" sz="1700" dirty="0"/>
          </a:p>
          <a:p>
            <a:pPr lvl="6"/>
            <a:endParaRPr lang="en-US" sz="1100" dirty="0"/>
          </a:p>
          <a:p>
            <a:r>
              <a:rPr lang="en-US" sz="1900" dirty="0" err="1"/>
              <a:t>GraphBLAS</a:t>
            </a:r>
            <a:r>
              <a:rPr lang="en-US" sz="1900" dirty="0"/>
              <a:t> C (IBM): the second fully conforming release,</a:t>
            </a:r>
          </a:p>
          <a:p>
            <a:pPr lvl="1"/>
            <a:r>
              <a:rPr lang="en-US" sz="1700" dirty="0">
                <a:hlinkClick r:id="rId3"/>
              </a:rPr>
              <a:t>https://github.com/IBM/ibmgraphblas</a:t>
            </a:r>
            <a:endParaRPr lang="en-US" sz="1700" dirty="0"/>
          </a:p>
          <a:p>
            <a:pPr lvl="8"/>
            <a:endParaRPr lang="en-US" sz="1100" dirty="0"/>
          </a:p>
          <a:p>
            <a:r>
              <a:rPr lang="en-US" sz="1900" dirty="0"/>
              <a:t>GBTL: </a:t>
            </a:r>
            <a:r>
              <a:rPr lang="en-US" sz="1900" dirty="0" err="1"/>
              <a:t>GraphBLAS</a:t>
            </a:r>
            <a:r>
              <a:rPr lang="en-US" sz="1900" dirty="0"/>
              <a:t> Template Library  (CMU/SEI): Pushing </a:t>
            </a:r>
            <a:r>
              <a:rPr lang="en-US" sz="1900" dirty="0" err="1"/>
              <a:t>GraphBLAS</a:t>
            </a:r>
            <a:r>
              <a:rPr lang="en-US" sz="1900" dirty="0"/>
              <a:t> into C++</a:t>
            </a:r>
          </a:p>
          <a:p>
            <a:pPr lvl="1"/>
            <a:r>
              <a:rPr lang="en-US" sz="1700" dirty="0"/>
              <a:t>https://github.com/cmu-sei/</a:t>
            </a:r>
            <a:r>
              <a:rPr lang="en-US" sz="1700" dirty="0" err="1"/>
              <a:t>gbtl</a:t>
            </a:r>
            <a:r>
              <a:rPr lang="en-US" sz="1700" dirty="0"/>
              <a:t> </a:t>
            </a:r>
          </a:p>
          <a:p>
            <a:pPr marL="3254375" lvl="8" indent="0">
              <a:buNone/>
            </a:pPr>
            <a:endParaRPr lang="en-US" sz="1100" dirty="0"/>
          </a:p>
          <a:p>
            <a:r>
              <a:rPr lang="en-US" sz="1900" dirty="0" err="1"/>
              <a:t>GraphBLAST</a:t>
            </a:r>
            <a:r>
              <a:rPr lang="en-US" sz="1900" dirty="0"/>
              <a:t>: A C++ implementations for </a:t>
            </a:r>
            <a:r>
              <a:rPr lang="en-US" sz="1900" dirty="0" err="1"/>
              <a:t>GraphBLAS</a:t>
            </a:r>
            <a:r>
              <a:rPr lang="en-US" sz="1900" dirty="0"/>
              <a:t> for GPUs (UC Davis),</a:t>
            </a:r>
          </a:p>
          <a:p>
            <a:pPr lvl="1"/>
            <a:r>
              <a:rPr lang="en-US" sz="1700" dirty="0"/>
              <a:t> </a:t>
            </a:r>
            <a:r>
              <a:rPr lang="en-US" sz="1700" dirty="0">
                <a:hlinkClick r:id="rId4"/>
              </a:rPr>
              <a:t>https://github.com/gunrock/graphblast</a:t>
            </a:r>
            <a:endParaRPr lang="en-US" sz="1700" dirty="0"/>
          </a:p>
          <a:p>
            <a:pPr lvl="8"/>
            <a:endParaRPr lang="en-US" sz="1100" dirty="0"/>
          </a:p>
          <a:p>
            <a:r>
              <a:rPr lang="en-US" sz="1900" dirty="0"/>
              <a:t>Python bindings:</a:t>
            </a:r>
          </a:p>
          <a:p>
            <a:pPr lvl="1"/>
            <a:r>
              <a:rPr lang="en-US" sz="1500" dirty="0" err="1"/>
              <a:t>PyGraphBLAS</a:t>
            </a:r>
            <a:r>
              <a:rPr lang="en-US" sz="1500" dirty="0"/>
              <a:t>: A Python Wrapper around </a:t>
            </a:r>
            <a:r>
              <a:rPr lang="en-US" sz="1500" dirty="0" err="1"/>
              <a:t>SuiteSparse</a:t>
            </a:r>
            <a:r>
              <a:rPr lang="en-US" sz="1500" dirty="0"/>
              <a:t> </a:t>
            </a:r>
            <a:r>
              <a:rPr lang="en-US" sz="1500" dirty="0" err="1"/>
              <a:t>GraphBLAS</a:t>
            </a:r>
            <a:endParaRPr lang="en-US" sz="1500" dirty="0"/>
          </a:p>
          <a:p>
            <a:pPr lvl="2"/>
            <a:r>
              <a:rPr lang="en-US" sz="1500" dirty="0"/>
              <a:t>https://</a:t>
            </a:r>
            <a:r>
              <a:rPr lang="en-US" sz="1500" dirty="0" err="1"/>
              <a:t>github.com</a:t>
            </a:r>
            <a:r>
              <a:rPr lang="en-US" sz="1500" dirty="0"/>
              <a:t>/</a:t>
            </a:r>
            <a:r>
              <a:rPr lang="en-US" sz="1500" dirty="0" err="1"/>
              <a:t>michelp</a:t>
            </a:r>
            <a:r>
              <a:rPr lang="en-US" sz="1500" dirty="0"/>
              <a:t> </a:t>
            </a:r>
          </a:p>
          <a:p>
            <a:pPr lvl="1"/>
            <a:r>
              <a:rPr lang="en-US" sz="1500" dirty="0" err="1"/>
              <a:t>PyGB</a:t>
            </a:r>
            <a:r>
              <a:rPr lang="en-US" sz="1500" dirty="0"/>
              <a:t>: A Python Wrapper around GBTL (UW/PNNL/CMU)</a:t>
            </a:r>
          </a:p>
          <a:p>
            <a:pPr lvl="2"/>
            <a:r>
              <a:rPr lang="en-US" sz="1500" dirty="0">
                <a:hlinkClick r:id="rId5"/>
              </a:rPr>
              <a:t>https://github.com/jessecoleman/gbtl-python-binding</a:t>
            </a:r>
            <a:endParaRPr lang="en-US" sz="1500" dirty="0"/>
          </a:p>
          <a:p>
            <a:pPr lvl="8"/>
            <a:endParaRPr lang="en-US" sz="1100" dirty="0"/>
          </a:p>
          <a:p>
            <a:r>
              <a:rPr lang="en-US" sz="1900" dirty="0" err="1"/>
              <a:t>pggraphblas</a:t>
            </a:r>
            <a:r>
              <a:rPr lang="en-US" sz="1900" dirty="0"/>
              <a:t>: A PostgreSQL wrapper around Suite Sparse GraphBLAS</a:t>
            </a:r>
          </a:p>
          <a:p>
            <a:pPr lvl="1"/>
            <a:r>
              <a:rPr lang="en-US" sz="1700" dirty="0"/>
              <a:t>https://</a:t>
            </a:r>
            <a:r>
              <a:rPr lang="en-US" sz="1700" dirty="0" err="1"/>
              <a:t>github.com</a:t>
            </a:r>
            <a:r>
              <a:rPr lang="en-US" sz="1700" dirty="0"/>
              <a:t>/</a:t>
            </a:r>
            <a:r>
              <a:rPr lang="en-US" sz="1700" dirty="0" err="1"/>
              <a:t>michelp</a:t>
            </a:r>
            <a:r>
              <a:rPr lang="en-US" sz="1700" dirty="0"/>
              <a:t> </a:t>
            </a:r>
          </a:p>
          <a:p>
            <a:pPr lvl="8"/>
            <a:endParaRPr lang="en-US" sz="1100" dirty="0"/>
          </a:p>
          <a:p>
            <a:r>
              <a:rPr lang="en-US" sz="1900" dirty="0"/>
              <a:t>Matlab and Julia wrappers around SuiteSparse GraphBLAS</a:t>
            </a:r>
          </a:p>
          <a:p>
            <a:pPr lvl="1"/>
            <a:r>
              <a:rPr lang="en-US" sz="1600" dirty="0"/>
              <a:t>https://</a:t>
            </a:r>
            <a:r>
              <a:rPr lang="en-US" sz="1600" dirty="0" err="1"/>
              <a:t>aldenmath.com</a:t>
            </a:r>
            <a:endParaRPr lang="en-US" sz="1600" dirty="0"/>
          </a:p>
          <a:p>
            <a:pPr lvl="1"/>
            <a:endParaRPr lang="en-US" dirty="0"/>
          </a:p>
        </p:txBody>
      </p:sp>
      <p:sp>
        <p:nvSpPr>
          <p:cNvPr id="4" name="Slide Number Placeholder 3">
            <a:extLst>
              <a:ext uri="{FF2B5EF4-FFF2-40B4-BE49-F238E27FC236}">
                <a16:creationId xmlns="" xmlns:a16="http://schemas.microsoft.com/office/drawing/2014/main" id="{419FD6FE-B075-0D4D-BE8A-480B48E58ADD}"/>
              </a:ext>
            </a:extLst>
          </p:cNvPr>
          <p:cNvSpPr>
            <a:spLocks noGrp="1"/>
          </p:cNvSpPr>
          <p:nvPr>
            <p:ph type="sldNum" sz="quarter" idx="10"/>
          </p:nvPr>
        </p:nvSpPr>
        <p:spPr>
          <a:xfrm>
            <a:off x="7010400" y="6492875"/>
            <a:ext cx="2133600" cy="365125"/>
          </a:xfrm>
        </p:spPr>
        <p:txBody>
          <a:bodyPr/>
          <a:lstStyle/>
          <a:p>
            <a:pPr algn="r">
              <a:defRPr/>
            </a:pPr>
            <a:fld id="{0C933AAA-F64E-4748-8A99-DCC60F15C72A}" type="slidenum">
              <a:rPr lang="en-US" smtClean="0">
                <a:solidFill>
                  <a:srgbClr val="000000"/>
                </a:solidFill>
                <a:ea typeface="ＭＳ Ｐゴシック" pitchFamily="34" charset="-128"/>
              </a:rPr>
              <a:pPr algn="r">
                <a:defRPr/>
              </a:pPr>
              <a:t>13</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8D7FB325-DA70-9347-9056-4DE85C66742D}"/>
              </a:ext>
            </a:extLst>
          </p:cNvPr>
          <p:cNvSpPr txBox="1"/>
          <p:nvPr/>
        </p:nvSpPr>
        <p:spPr>
          <a:xfrm>
            <a:off x="0" y="6581001"/>
            <a:ext cx="3762103" cy="276999"/>
          </a:xfrm>
          <a:prstGeom prst="rect">
            <a:avLst/>
          </a:prstGeom>
          <a:noFill/>
        </p:spPr>
        <p:txBody>
          <a:bodyPr wrap="square" rtlCol="0">
            <a:spAutoFit/>
          </a:bodyPr>
          <a:lstStyle/>
          <a:p>
            <a:r>
              <a:rPr lang="en-US" sz="1200" dirty="0"/>
              <a:t>Third Party names are the property of their owners</a:t>
            </a:r>
          </a:p>
        </p:txBody>
      </p:sp>
    </p:spTree>
    <p:extLst>
      <p:ext uri="{BB962C8B-B14F-4D97-AF65-F5344CB8AC3E}">
        <p14:creationId xmlns:p14="http://schemas.microsoft.com/office/powerpoint/2010/main" val="30542845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4ACC3A-460A-264A-86C3-D2B8494FC957}"/>
              </a:ext>
            </a:extLst>
          </p:cNvPr>
          <p:cNvSpPr>
            <a:spLocks noGrp="1"/>
          </p:cNvSpPr>
          <p:nvPr>
            <p:ph type="title"/>
          </p:nvPr>
        </p:nvSpPr>
        <p:spPr>
          <a:xfrm>
            <a:off x="181928" y="37073"/>
            <a:ext cx="8816298" cy="889000"/>
          </a:xfrm>
        </p:spPr>
        <p:txBody>
          <a:bodyPr/>
          <a:lstStyle/>
          <a:p>
            <a:r>
              <a:rPr lang="en-US" sz="2800" dirty="0" err="1"/>
              <a:t>GraphBLAS</a:t>
            </a:r>
            <a:r>
              <a:rPr lang="en-US" sz="2800" dirty="0"/>
              <a:t> Implementations</a:t>
            </a:r>
          </a:p>
        </p:txBody>
      </p:sp>
      <p:sp>
        <p:nvSpPr>
          <p:cNvPr id="3" name="Content Placeholder 2">
            <a:extLst>
              <a:ext uri="{FF2B5EF4-FFF2-40B4-BE49-F238E27FC236}">
                <a16:creationId xmlns="" xmlns:a16="http://schemas.microsoft.com/office/drawing/2014/main" id="{9F31A054-3E69-CD48-A2E7-A95367F77992}"/>
              </a:ext>
            </a:extLst>
          </p:cNvPr>
          <p:cNvSpPr>
            <a:spLocks noGrp="1"/>
          </p:cNvSpPr>
          <p:nvPr>
            <p:ph idx="1"/>
          </p:nvPr>
        </p:nvSpPr>
        <p:spPr>
          <a:xfrm>
            <a:off x="281695" y="779632"/>
            <a:ext cx="8428210" cy="5905454"/>
          </a:xfrm>
        </p:spPr>
        <p:txBody>
          <a:bodyPr>
            <a:normAutofit fontScale="92500" lnSpcReduction="10000"/>
          </a:bodyPr>
          <a:lstStyle/>
          <a:p>
            <a:r>
              <a:rPr lang="en-US" sz="1900" dirty="0" err="1"/>
              <a:t>SuiteSparse</a:t>
            </a:r>
            <a:r>
              <a:rPr lang="en-US" sz="1900" dirty="0"/>
              <a:t> library (Texas A&amp;M): First fully conforming </a:t>
            </a:r>
            <a:r>
              <a:rPr lang="en-US" sz="1900" dirty="0" err="1"/>
              <a:t>GraphBLAS</a:t>
            </a:r>
            <a:r>
              <a:rPr lang="en-US" sz="1900" dirty="0"/>
              <a:t> release.</a:t>
            </a:r>
          </a:p>
          <a:p>
            <a:pPr lvl="1"/>
            <a:r>
              <a:rPr lang="en-US" sz="1700" dirty="0"/>
              <a:t> </a:t>
            </a:r>
            <a:r>
              <a:rPr lang="en-US" sz="1700" dirty="0">
                <a:hlinkClick r:id="rId2"/>
              </a:rPr>
              <a:t>http://faculty.cse.tamu.edu/davis/suitesparse.html</a:t>
            </a:r>
            <a:endParaRPr lang="en-US" sz="1700" dirty="0"/>
          </a:p>
          <a:p>
            <a:pPr lvl="6"/>
            <a:endParaRPr lang="en-US" sz="1100" dirty="0"/>
          </a:p>
          <a:p>
            <a:r>
              <a:rPr lang="en-US" sz="1900" dirty="0" err="1"/>
              <a:t>GraphBLAS</a:t>
            </a:r>
            <a:r>
              <a:rPr lang="en-US" sz="1900" dirty="0"/>
              <a:t> C (IBM): the second fully conforming release,</a:t>
            </a:r>
          </a:p>
          <a:p>
            <a:pPr lvl="1"/>
            <a:r>
              <a:rPr lang="en-US" sz="1700" dirty="0">
                <a:hlinkClick r:id="rId3"/>
              </a:rPr>
              <a:t>https://github.com/IBM/ibmgraphblas</a:t>
            </a:r>
            <a:endParaRPr lang="en-US" sz="1700" dirty="0"/>
          </a:p>
          <a:p>
            <a:pPr lvl="8"/>
            <a:endParaRPr lang="en-US" sz="1100" dirty="0"/>
          </a:p>
          <a:p>
            <a:r>
              <a:rPr lang="en-US" sz="1900" dirty="0"/>
              <a:t>GBTL: </a:t>
            </a:r>
            <a:r>
              <a:rPr lang="en-US" sz="1900" dirty="0" err="1"/>
              <a:t>GraphBLAS</a:t>
            </a:r>
            <a:r>
              <a:rPr lang="en-US" sz="1900" dirty="0"/>
              <a:t> Template Library  (CMU/SEI): Pushing </a:t>
            </a:r>
            <a:r>
              <a:rPr lang="en-US" sz="1900" dirty="0" err="1"/>
              <a:t>GraphBLAS</a:t>
            </a:r>
            <a:r>
              <a:rPr lang="en-US" sz="1900" dirty="0"/>
              <a:t> into C++</a:t>
            </a:r>
          </a:p>
          <a:p>
            <a:pPr lvl="1"/>
            <a:r>
              <a:rPr lang="en-US" sz="1700" dirty="0"/>
              <a:t>https://github.com/cmu-sei/</a:t>
            </a:r>
            <a:r>
              <a:rPr lang="en-US" sz="1700" dirty="0" err="1"/>
              <a:t>gbtl</a:t>
            </a:r>
            <a:r>
              <a:rPr lang="en-US" sz="1700" dirty="0"/>
              <a:t> </a:t>
            </a:r>
          </a:p>
          <a:p>
            <a:pPr marL="3254375" lvl="8" indent="0">
              <a:buNone/>
            </a:pPr>
            <a:endParaRPr lang="en-US" sz="1100" dirty="0"/>
          </a:p>
          <a:p>
            <a:r>
              <a:rPr lang="en-US" sz="1900" dirty="0" err="1"/>
              <a:t>GraphBLAST</a:t>
            </a:r>
            <a:r>
              <a:rPr lang="en-US" sz="1900" dirty="0"/>
              <a:t>: A C++ implementations for </a:t>
            </a:r>
            <a:r>
              <a:rPr lang="en-US" sz="1900" dirty="0" err="1"/>
              <a:t>GraphBLAS</a:t>
            </a:r>
            <a:r>
              <a:rPr lang="en-US" sz="1900" dirty="0"/>
              <a:t> for GPUs (UC Davis),</a:t>
            </a:r>
          </a:p>
          <a:p>
            <a:pPr lvl="1"/>
            <a:r>
              <a:rPr lang="en-US" sz="1700" dirty="0"/>
              <a:t> </a:t>
            </a:r>
            <a:r>
              <a:rPr lang="en-US" sz="1700" dirty="0">
                <a:hlinkClick r:id="rId4"/>
              </a:rPr>
              <a:t>https://github.com/gunrock/graphblast</a:t>
            </a:r>
            <a:endParaRPr lang="en-US" sz="1700" dirty="0"/>
          </a:p>
          <a:p>
            <a:pPr lvl="8"/>
            <a:endParaRPr lang="en-US" sz="1100" dirty="0"/>
          </a:p>
          <a:p>
            <a:r>
              <a:rPr lang="en-US" sz="1900" dirty="0"/>
              <a:t>Python bindings:</a:t>
            </a:r>
          </a:p>
          <a:p>
            <a:pPr lvl="1"/>
            <a:r>
              <a:rPr lang="en-US" sz="1500" dirty="0" err="1"/>
              <a:t>PyGraphBLAS</a:t>
            </a:r>
            <a:r>
              <a:rPr lang="en-US" sz="1500" dirty="0"/>
              <a:t>: A Python Wrapper around </a:t>
            </a:r>
            <a:r>
              <a:rPr lang="en-US" sz="1500" dirty="0" err="1"/>
              <a:t>SuiteSparse</a:t>
            </a:r>
            <a:r>
              <a:rPr lang="en-US" sz="1500" dirty="0"/>
              <a:t> </a:t>
            </a:r>
            <a:r>
              <a:rPr lang="en-US" sz="1500" dirty="0" err="1"/>
              <a:t>GraphBLAS</a:t>
            </a:r>
            <a:endParaRPr lang="en-US" sz="1500" dirty="0"/>
          </a:p>
          <a:p>
            <a:pPr lvl="2"/>
            <a:r>
              <a:rPr lang="en-US" sz="1500" dirty="0"/>
              <a:t>https://</a:t>
            </a:r>
            <a:r>
              <a:rPr lang="en-US" sz="1500" dirty="0" err="1"/>
              <a:t>github.com</a:t>
            </a:r>
            <a:r>
              <a:rPr lang="en-US" sz="1500" dirty="0"/>
              <a:t>/</a:t>
            </a:r>
            <a:r>
              <a:rPr lang="en-US" sz="1500" dirty="0" err="1"/>
              <a:t>michelp</a:t>
            </a:r>
            <a:r>
              <a:rPr lang="en-US" sz="1500" dirty="0"/>
              <a:t> </a:t>
            </a:r>
          </a:p>
          <a:p>
            <a:pPr lvl="1"/>
            <a:r>
              <a:rPr lang="en-US" sz="1500" dirty="0" err="1"/>
              <a:t>PyGBTL</a:t>
            </a:r>
            <a:r>
              <a:rPr lang="en-US" sz="1500" dirty="0"/>
              <a:t>: A Python Wrapper around GBTL (UW/PNNL/CMU)</a:t>
            </a:r>
          </a:p>
          <a:p>
            <a:pPr lvl="2"/>
            <a:r>
              <a:rPr lang="en-US" sz="1500" dirty="0">
                <a:hlinkClick r:id="rId5"/>
              </a:rPr>
              <a:t>https://github.com/jessecoleman/gbtl-python-binding</a:t>
            </a:r>
            <a:endParaRPr lang="en-US" sz="1500" dirty="0"/>
          </a:p>
          <a:p>
            <a:pPr lvl="8"/>
            <a:endParaRPr lang="en-US" sz="1100" dirty="0"/>
          </a:p>
          <a:p>
            <a:r>
              <a:rPr lang="en-US" sz="1900" dirty="0" err="1"/>
              <a:t>Pggraphblas</a:t>
            </a:r>
            <a:r>
              <a:rPr lang="en-US" sz="1900" dirty="0"/>
              <a:t>: A PostgreSQL wrapper around Suite Sparse </a:t>
            </a:r>
            <a:r>
              <a:rPr lang="en-US" sz="1900" dirty="0" err="1"/>
              <a:t>GraphBLAS</a:t>
            </a:r>
            <a:endParaRPr lang="en-US" sz="1900" dirty="0"/>
          </a:p>
          <a:p>
            <a:pPr lvl="1"/>
            <a:r>
              <a:rPr lang="en-US" sz="1700" dirty="0"/>
              <a:t>https://</a:t>
            </a:r>
            <a:r>
              <a:rPr lang="en-US" sz="1700" dirty="0" err="1"/>
              <a:t>github.com</a:t>
            </a:r>
            <a:r>
              <a:rPr lang="en-US" sz="1700" dirty="0"/>
              <a:t>/</a:t>
            </a:r>
            <a:r>
              <a:rPr lang="en-US" sz="1700" dirty="0" err="1"/>
              <a:t>michelp</a:t>
            </a:r>
            <a:r>
              <a:rPr lang="en-US" sz="1700" dirty="0"/>
              <a:t> </a:t>
            </a:r>
          </a:p>
          <a:p>
            <a:pPr lvl="8"/>
            <a:endParaRPr lang="en-US" sz="1100" dirty="0"/>
          </a:p>
          <a:p>
            <a:r>
              <a:rPr lang="en-US" sz="1900" dirty="0"/>
              <a:t>Matlab and Julia wrappers around SuiteSparse GraphBLAS</a:t>
            </a:r>
          </a:p>
          <a:p>
            <a:pPr lvl="1"/>
            <a:r>
              <a:rPr lang="en-US" sz="1600" dirty="0"/>
              <a:t>https://</a:t>
            </a:r>
            <a:r>
              <a:rPr lang="en-US" sz="1600" dirty="0" err="1"/>
              <a:t>aldenmath.com</a:t>
            </a:r>
            <a:endParaRPr lang="en-US" sz="1600" dirty="0"/>
          </a:p>
          <a:p>
            <a:pPr lvl="1"/>
            <a:endParaRPr lang="en-US" dirty="0"/>
          </a:p>
        </p:txBody>
      </p:sp>
      <p:sp>
        <p:nvSpPr>
          <p:cNvPr id="4" name="Slide Number Placeholder 3">
            <a:extLst>
              <a:ext uri="{FF2B5EF4-FFF2-40B4-BE49-F238E27FC236}">
                <a16:creationId xmlns="" xmlns:a16="http://schemas.microsoft.com/office/drawing/2014/main" id="{419FD6FE-B075-0D4D-BE8A-480B48E58ADD}"/>
              </a:ext>
            </a:extLst>
          </p:cNvPr>
          <p:cNvSpPr>
            <a:spLocks noGrp="1"/>
          </p:cNvSpPr>
          <p:nvPr>
            <p:ph type="sldNum" sz="quarter" idx="10"/>
          </p:nvPr>
        </p:nvSpPr>
        <p:spPr>
          <a:xfrm>
            <a:off x="7010400" y="6492875"/>
            <a:ext cx="2133600" cy="365125"/>
          </a:xfrm>
        </p:spPr>
        <p:txBody>
          <a:bodyPr/>
          <a:lstStyle/>
          <a:p>
            <a:pPr algn="r">
              <a:defRPr/>
            </a:pPr>
            <a:fld id="{0C933AAA-F64E-4748-8A99-DCC60F15C72A}" type="slidenum">
              <a:rPr lang="en-US" smtClean="0">
                <a:solidFill>
                  <a:srgbClr val="000000"/>
                </a:solidFill>
                <a:ea typeface="ＭＳ Ｐゴシック" pitchFamily="34" charset="-128"/>
              </a:rPr>
              <a:pPr algn="r">
                <a:defRPr/>
              </a:pPr>
              <a:t>14</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8D7FB325-DA70-9347-9056-4DE85C66742D}"/>
              </a:ext>
            </a:extLst>
          </p:cNvPr>
          <p:cNvSpPr txBox="1"/>
          <p:nvPr/>
        </p:nvSpPr>
        <p:spPr>
          <a:xfrm>
            <a:off x="0" y="6581001"/>
            <a:ext cx="3762103" cy="276999"/>
          </a:xfrm>
          <a:prstGeom prst="rect">
            <a:avLst/>
          </a:prstGeom>
          <a:noFill/>
        </p:spPr>
        <p:txBody>
          <a:bodyPr wrap="square" rtlCol="0">
            <a:spAutoFit/>
          </a:bodyPr>
          <a:lstStyle/>
          <a:p>
            <a:r>
              <a:rPr lang="en-US" sz="1200" dirty="0"/>
              <a:t>Third Party names are the property of their owners</a:t>
            </a:r>
          </a:p>
        </p:txBody>
      </p:sp>
      <p:pic>
        <p:nvPicPr>
          <p:cNvPr id="6" name="Picture 5">
            <a:extLst>
              <a:ext uri="{FF2B5EF4-FFF2-40B4-BE49-F238E27FC236}">
                <a16:creationId xmlns="" xmlns:a16="http://schemas.microsoft.com/office/drawing/2014/main" id="{9D799095-00D6-5A4A-89A2-CB2718E774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851500"/>
            <a:ext cx="9144000" cy="2700113"/>
          </a:xfrm>
          <a:prstGeom prst="rect">
            <a:avLst/>
          </a:prstGeom>
        </p:spPr>
      </p:pic>
      <p:sp>
        <p:nvSpPr>
          <p:cNvPr id="7" name="TextBox 6">
            <a:extLst>
              <a:ext uri="{FF2B5EF4-FFF2-40B4-BE49-F238E27FC236}">
                <a16:creationId xmlns="" xmlns:a16="http://schemas.microsoft.com/office/drawing/2014/main" id="{8225D8D2-75D9-714D-8FCC-FB9D1536A871}"/>
              </a:ext>
            </a:extLst>
          </p:cNvPr>
          <p:cNvSpPr txBox="1"/>
          <p:nvPr/>
        </p:nvSpPr>
        <p:spPr>
          <a:xfrm>
            <a:off x="534390" y="3918857"/>
            <a:ext cx="7493329" cy="400110"/>
          </a:xfrm>
          <a:prstGeom prst="rect">
            <a:avLst/>
          </a:prstGeom>
          <a:noFill/>
        </p:spPr>
        <p:txBody>
          <a:bodyPr wrap="square" rtlCol="0">
            <a:spAutoFit/>
          </a:bodyPr>
          <a:lstStyle/>
          <a:p>
            <a:pPr algn="ctr"/>
            <a:r>
              <a:rPr lang="en-US" sz="2000" b="1" dirty="0">
                <a:solidFill>
                  <a:schemeClr val="bg1"/>
                </a:solidFill>
              </a:rPr>
              <a:t>We will use </a:t>
            </a:r>
            <a:r>
              <a:rPr lang="en-US" sz="2000" b="1" dirty="0" err="1">
                <a:solidFill>
                  <a:schemeClr val="bg1"/>
                </a:solidFill>
              </a:rPr>
              <a:t>SuiteSparse</a:t>
            </a:r>
            <a:r>
              <a:rPr lang="en-US" sz="2000" b="1" dirty="0">
                <a:solidFill>
                  <a:schemeClr val="bg1"/>
                </a:solidFill>
              </a:rPr>
              <a:t> in this tutorial</a:t>
            </a:r>
          </a:p>
        </p:txBody>
      </p:sp>
    </p:spTree>
    <p:extLst>
      <p:ext uri="{BB962C8B-B14F-4D97-AF65-F5344CB8AC3E}">
        <p14:creationId xmlns:p14="http://schemas.microsoft.com/office/powerpoint/2010/main" val="32625134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GraphBLAS</a:t>
            </a:r>
            <a:r>
              <a:rPr lang="en-US" dirty="0"/>
              <a:t> Vision</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15</a:t>
            </a:fld>
            <a:endParaRPr lang="en-US" dirty="0">
              <a:solidFill>
                <a:srgbClr val="000000"/>
              </a:solidFill>
              <a:ea typeface="ＭＳ Ｐゴシック" pitchFamily="34" charset="-128"/>
            </a:endParaRPr>
          </a:p>
        </p:txBody>
      </p:sp>
      <p:pic>
        <p:nvPicPr>
          <p:cNvPr id="7" name="Picture 6">
            <a:extLst>
              <a:ext uri="{FF2B5EF4-FFF2-40B4-BE49-F238E27FC236}">
                <a16:creationId xmlns="" xmlns:a16="http://schemas.microsoft.com/office/drawing/2014/main" id="{E882F8E7-EB3B-D846-9F2A-4A13A22A1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96" y="1387469"/>
            <a:ext cx="6875270" cy="4706171"/>
          </a:xfrm>
          <a:prstGeom prst="rect">
            <a:avLst/>
          </a:prstGeom>
        </p:spPr>
      </p:pic>
      <p:grpSp>
        <p:nvGrpSpPr>
          <p:cNvPr id="3" name="Group 2">
            <a:extLst>
              <a:ext uri="{FF2B5EF4-FFF2-40B4-BE49-F238E27FC236}">
                <a16:creationId xmlns="" xmlns:a16="http://schemas.microsoft.com/office/drawing/2014/main" id="{E77B5CDE-B973-F245-AD8B-2744CDE1D791}"/>
              </a:ext>
            </a:extLst>
          </p:cNvPr>
          <p:cNvGrpSpPr/>
          <p:nvPr/>
        </p:nvGrpSpPr>
        <p:grpSpPr>
          <a:xfrm>
            <a:off x="457200" y="2304625"/>
            <a:ext cx="8502395" cy="4486705"/>
            <a:chOff x="457200" y="2304625"/>
            <a:chExt cx="8502395" cy="4486705"/>
          </a:xfrm>
        </p:grpSpPr>
        <p:sp>
          <p:nvSpPr>
            <p:cNvPr id="8" name="Freeform 7">
              <a:extLst>
                <a:ext uri="{FF2B5EF4-FFF2-40B4-BE49-F238E27FC236}">
                  <a16:creationId xmlns="" xmlns:a16="http://schemas.microsoft.com/office/drawing/2014/main" id="{9596205E-581B-D04C-BB83-F58927753BB4}"/>
                </a:ext>
              </a:extLst>
            </p:cNvPr>
            <p:cNvSpPr/>
            <p:nvPr/>
          </p:nvSpPr>
          <p:spPr>
            <a:xfrm>
              <a:off x="457200" y="2304625"/>
              <a:ext cx="7874000" cy="4167295"/>
            </a:xfrm>
            <a:custGeom>
              <a:avLst/>
              <a:gdLst>
                <a:gd name="connsiteX0" fmla="*/ 193040 w 7874000"/>
                <a:gd name="connsiteY0" fmla="*/ 174415 h 4167295"/>
                <a:gd name="connsiteX1" fmla="*/ 294640 w 7874000"/>
                <a:gd name="connsiteY1" fmla="*/ 164255 h 4167295"/>
                <a:gd name="connsiteX2" fmla="*/ 497840 w 7874000"/>
                <a:gd name="connsiteY2" fmla="*/ 154095 h 4167295"/>
                <a:gd name="connsiteX3" fmla="*/ 599440 w 7874000"/>
                <a:gd name="connsiteY3" fmla="*/ 133775 h 4167295"/>
                <a:gd name="connsiteX4" fmla="*/ 2082800 w 7874000"/>
                <a:gd name="connsiteY4" fmla="*/ 164255 h 4167295"/>
                <a:gd name="connsiteX5" fmla="*/ 2214880 w 7874000"/>
                <a:gd name="connsiteY5" fmla="*/ 184575 h 4167295"/>
                <a:gd name="connsiteX6" fmla="*/ 2489200 w 7874000"/>
                <a:gd name="connsiteY6" fmla="*/ 215055 h 4167295"/>
                <a:gd name="connsiteX7" fmla="*/ 2661920 w 7874000"/>
                <a:gd name="connsiteY7" fmla="*/ 204895 h 4167295"/>
                <a:gd name="connsiteX8" fmla="*/ 2753360 w 7874000"/>
                <a:gd name="connsiteY8" fmla="*/ 174415 h 4167295"/>
                <a:gd name="connsiteX9" fmla="*/ 3434080 w 7874000"/>
                <a:gd name="connsiteY9" fmla="*/ 164255 h 4167295"/>
                <a:gd name="connsiteX10" fmla="*/ 3647440 w 7874000"/>
                <a:gd name="connsiteY10" fmla="*/ 154095 h 4167295"/>
                <a:gd name="connsiteX11" fmla="*/ 3677920 w 7874000"/>
                <a:gd name="connsiteY11" fmla="*/ 143935 h 4167295"/>
                <a:gd name="connsiteX12" fmla="*/ 3881120 w 7874000"/>
                <a:gd name="connsiteY12" fmla="*/ 133775 h 4167295"/>
                <a:gd name="connsiteX13" fmla="*/ 3962400 w 7874000"/>
                <a:gd name="connsiteY13" fmla="*/ 113455 h 4167295"/>
                <a:gd name="connsiteX14" fmla="*/ 4003040 w 7874000"/>
                <a:gd name="connsiteY14" fmla="*/ 103295 h 4167295"/>
                <a:gd name="connsiteX15" fmla="*/ 4165600 w 7874000"/>
                <a:gd name="connsiteY15" fmla="*/ 72815 h 4167295"/>
                <a:gd name="connsiteX16" fmla="*/ 4206240 w 7874000"/>
                <a:gd name="connsiteY16" fmla="*/ 62655 h 4167295"/>
                <a:gd name="connsiteX17" fmla="*/ 4287520 w 7874000"/>
                <a:gd name="connsiteY17" fmla="*/ 52495 h 4167295"/>
                <a:gd name="connsiteX18" fmla="*/ 4551680 w 7874000"/>
                <a:gd name="connsiteY18" fmla="*/ 22015 h 4167295"/>
                <a:gd name="connsiteX19" fmla="*/ 4734560 w 7874000"/>
                <a:gd name="connsiteY19" fmla="*/ 11855 h 4167295"/>
                <a:gd name="connsiteX20" fmla="*/ 4775200 w 7874000"/>
                <a:gd name="connsiteY20" fmla="*/ 22015 h 4167295"/>
                <a:gd name="connsiteX21" fmla="*/ 4886960 w 7874000"/>
                <a:gd name="connsiteY21" fmla="*/ 82975 h 4167295"/>
                <a:gd name="connsiteX22" fmla="*/ 4968240 w 7874000"/>
                <a:gd name="connsiteY22" fmla="*/ 103295 h 4167295"/>
                <a:gd name="connsiteX23" fmla="*/ 5080000 w 7874000"/>
                <a:gd name="connsiteY23" fmla="*/ 154095 h 4167295"/>
                <a:gd name="connsiteX24" fmla="*/ 5130800 w 7874000"/>
                <a:gd name="connsiteY24" fmla="*/ 174415 h 4167295"/>
                <a:gd name="connsiteX25" fmla="*/ 5334000 w 7874000"/>
                <a:gd name="connsiteY25" fmla="*/ 164255 h 4167295"/>
                <a:gd name="connsiteX26" fmla="*/ 5364480 w 7874000"/>
                <a:gd name="connsiteY26" fmla="*/ 154095 h 4167295"/>
                <a:gd name="connsiteX27" fmla="*/ 5445760 w 7874000"/>
                <a:gd name="connsiteY27" fmla="*/ 143935 h 4167295"/>
                <a:gd name="connsiteX28" fmla="*/ 5486400 w 7874000"/>
                <a:gd name="connsiteY28" fmla="*/ 133775 h 4167295"/>
                <a:gd name="connsiteX29" fmla="*/ 5709920 w 7874000"/>
                <a:gd name="connsiteY29" fmla="*/ 123615 h 4167295"/>
                <a:gd name="connsiteX30" fmla="*/ 5852160 w 7874000"/>
                <a:gd name="connsiteY30" fmla="*/ 103295 h 4167295"/>
                <a:gd name="connsiteX31" fmla="*/ 5902960 w 7874000"/>
                <a:gd name="connsiteY31" fmla="*/ 82975 h 4167295"/>
                <a:gd name="connsiteX32" fmla="*/ 6197600 w 7874000"/>
                <a:gd name="connsiteY32" fmla="*/ 72815 h 4167295"/>
                <a:gd name="connsiteX33" fmla="*/ 6553200 w 7874000"/>
                <a:gd name="connsiteY33" fmla="*/ 52495 h 4167295"/>
                <a:gd name="connsiteX34" fmla="*/ 6959600 w 7874000"/>
                <a:gd name="connsiteY34" fmla="*/ 62655 h 4167295"/>
                <a:gd name="connsiteX35" fmla="*/ 7000240 w 7874000"/>
                <a:gd name="connsiteY35" fmla="*/ 72815 h 4167295"/>
                <a:gd name="connsiteX36" fmla="*/ 7071360 w 7874000"/>
                <a:gd name="connsiteY36" fmla="*/ 93135 h 4167295"/>
                <a:gd name="connsiteX37" fmla="*/ 7122160 w 7874000"/>
                <a:gd name="connsiteY37" fmla="*/ 123615 h 4167295"/>
                <a:gd name="connsiteX38" fmla="*/ 7162800 w 7874000"/>
                <a:gd name="connsiteY38" fmla="*/ 154095 h 4167295"/>
                <a:gd name="connsiteX39" fmla="*/ 7274560 w 7874000"/>
                <a:gd name="connsiteY39" fmla="*/ 174415 h 4167295"/>
                <a:gd name="connsiteX40" fmla="*/ 7315200 w 7874000"/>
                <a:gd name="connsiteY40" fmla="*/ 184575 h 4167295"/>
                <a:gd name="connsiteX41" fmla="*/ 7579360 w 7874000"/>
                <a:gd name="connsiteY41" fmla="*/ 204895 h 4167295"/>
                <a:gd name="connsiteX42" fmla="*/ 7650480 w 7874000"/>
                <a:gd name="connsiteY42" fmla="*/ 235375 h 4167295"/>
                <a:gd name="connsiteX43" fmla="*/ 7691120 w 7874000"/>
                <a:gd name="connsiteY43" fmla="*/ 296335 h 4167295"/>
                <a:gd name="connsiteX44" fmla="*/ 7711440 w 7874000"/>
                <a:gd name="connsiteY44" fmla="*/ 326815 h 4167295"/>
                <a:gd name="connsiteX45" fmla="*/ 7741920 w 7874000"/>
                <a:gd name="connsiteY45" fmla="*/ 397935 h 4167295"/>
                <a:gd name="connsiteX46" fmla="*/ 7772400 w 7874000"/>
                <a:gd name="connsiteY46" fmla="*/ 458895 h 4167295"/>
                <a:gd name="connsiteX47" fmla="*/ 7833360 w 7874000"/>
                <a:gd name="connsiteY47" fmla="*/ 540175 h 4167295"/>
                <a:gd name="connsiteX48" fmla="*/ 7863840 w 7874000"/>
                <a:gd name="connsiteY48" fmla="*/ 641775 h 4167295"/>
                <a:gd name="connsiteX49" fmla="*/ 7874000 w 7874000"/>
                <a:gd name="connsiteY49" fmla="*/ 672255 h 4167295"/>
                <a:gd name="connsiteX50" fmla="*/ 7853680 w 7874000"/>
                <a:gd name="connsiteY50" fmla="*/ 1149775 h 4167295"/>
                <a:gd name="connsiteX51" fmla="*/ 7843520 w 7874000"/>
                <a:gd name="connsiteY51" fmla="*/ 1556175 h 4167295"/>
                <a:gd name="connsiteX52" fmla="*/ 7833360 w 7874000"/>
                <a:gd name="connsiteY52" fmla="*/ 1617135 h 4167295"/>
                <a:gd name="connsiteX53" fmla="*/ 7823200 w 7874000"/>
                <a:gd name="connsiteY53" fmla="*/ 1698415 h 4167295"/>
                <a:gd name="connsiteX54" fmla="*/ 7813040 w 7874000"/>
                <a:gd name="connsiteY54" fmla="*/ 1911775 h 4167295"/>
                <a:gd name="connsiteX55" fmla="*/ 7802880 w 7874000"/>
                <a:gd name="connsiteY55" fmla="*/ 1962575 h 4167295"/>
                <a:gd name="connsiteX56" fmla="*/ 7772400 w 7874000"/>
                <a:gd name="connsiteY56" fmla="*/ 2094655 h 4167295"/>
                <a:gd name="connsiteX57" fmla="*/ 7762240 w 7874000"/>
                <a:gd name="connsiteY57" fmla="*/ 2531535 h 4167295"/>
                <a:gd name="connsiteX58" fmla="*/ 7741920 w 7874000"/>
                <a:gd name="connsiteY58" fmla="*/ 2622975 h 4167295"/>
                <a:gd name="connsiteX59" fmla="*/ 7711440 w 7874000"/>
                <a:gd name="connsiteY59" fmla="*/ 2765215 h 4167295"/>
                <a:gd name="connsiteX60" fmla="*/ 7701280 w 7874000"/>
                <a:gd name="connsiteY60" fmla="*/ 2846495 h 4167295"/>
                <a:gd name="connsiteX61" fmla="*/ 7691120 w 7874000"/>
                <a:gd name="connsiteY61" fmla="*/ 2998895 h 4167295"/>
                <a:gd name="connsiteX62" fmla="*/ 7670800 w 7874000"/>
                <a:gd name="connsiteY62" fmla="*/ 3049695 h 4167295"/>
                <a:gd name="connsiteX63" fmla="*/ 7660640 w 7874000"/>
                <a:gd name="connsiteY63" fmla="*/ 3161455 h 4167295"/>
                <a:gd name="connsiteX64" fmla="*/ 7640320 w 7874000"/>
                <a:gd name="connsiteY64" fmla="*/ 3283375 h 4167295"/>
                <a:gd name="connsiteX65" fmla="*/ 7660640 w 7874000"/>
                <a:gd name="connsiteY65" fmla="*/ 3588175 h 4167295"/>
                <a:gd name="connsiteX66" fmla="*/ 7650480 w 7874000"/>
                <a:gd name="connsiteY66" fmla="*/ 3984415 h 4167295"/>
                <a:gd name="connsiteX67" fmla="*/ 7630160 w 7874000"/>
                <a:gd name="connsiteY67" fmla="*/ 4014895 h 4167295"/>
                <a:gd name="connsiteX68" fmla="*/ 7569200 w 7874000"/>
                <a:gd name="connsiteY68" fmla="*/ 4065695 h 4167295"/>
                <a:gd name="connsiteX69" fmla="*/ 7528560 w 7874000"/>
                <a:gd name="connsiteY69" fmla="*/ 4086015 h 4167295"/>
                <a:gd name="connsiteX70" fmla="*/ 7498080 w 7874000"/>
                <a:gd name="connsiteY70" fmla="*/ 4106335 h 4167295"/>
                <a:gd name="connsiteX71" fmla="*/ 7457440 w 7874000"/>
                <a:gd name="connsiteY71" fmla="*/ 4116495 h 4167295"/>
                <a:gd name="connsiteX72" fmla="*/ 7355840 w 7874000"/>
                <a:gd name="connsiteY72" fmla="*/ 4136815 h 4167295"/>
                <a:gd name="connsiteX73" fmla="*/ 7305040 w 7874000"/>
                <a:gd name="connsiteY73" fmla="*/ 4146975 h 4167295"/>
                <a:gd name="connsiteX74" fmla="*/ 7051040 w 7874000"/>
                <a:gd name="connsiteY74" fmla="*/ 4167295 h 4167295"/>
                <a:gd name="connsiteX75" fmla="*/ 6675120 w 7874000"/>
                <a:gd name="connsiteY75" fmla="*/ 4157135 h 4167295"/>
                <a:gd name="connsiteX76" fmla="*/ 6614160 w 7874000"/>
                <a:gd name="connsiteY76" fmla="*/ 4136815 h 4167295"/>
                <a:gd name="connsiteX77" fmla="*/ 6543040 w 7874000"/>
                <a:gd name="connsiteY77" fmla="*/ 4126655 h 4167295"/>
                <a:gd name="connsiteX78" fmla="*/ 6492240 w 7874000"/>
                <a:gd name="connsiteY78" fmla="*/ 4106335 h 4167295"/>
                <a:gd name="connsiteX79" fmla="*/ 6410960 w 7874000"/>
                <a:gd name="connsiteY79" fmla="*/ 4065695 h 4167295"/>
                <a:gd name="connsiteX80" fmla="*/ 6339840 w 7874000"/>
                <a:gd name="connsiteY80" fmla="*/ 4035215 h 4167295"/>
                <a:gd name="connsiteX81" fmla="*/ 6309360 w 7874000"/>
                <a:gd name="connsiteY81" fmla="*/ 4004735 h 4167295"/>
                <a:gd name="connsiteX82" fmla="*/ 6289040 w 7874000"/>
                <a:gd name="connsiteY82" fmla="*/ 3943775 h 4167295"/>
                <a:gd name="connsiteX83" fmla="*/ 6278880 w 7874000"/>
                <a:gd name="connsiteY83" fmla="*/ 3913295 h 4167295"/>
                <a:gd name="connsiteX84" fmla="*/ 6268720 w 7874000"/>
                <a:gd name="connsiteY84" fmla="*/ 3872655 h 4167295"/>
                <a:gd name="connsiteX85" fmla="*/ 6238240 w 7874000"/>
                <a:gd name="connsiteY85" fmla="*/ 3842175 h 4167295"/>
                <a:gd name="connsiteX86" fmla="*/ 6248400 w 7874000"/>
                <a:gd name="connsiteY86" fmla="*/ 3760895 h 4167295"/>
                <a:gd name="connsiteX87" fmla="*/ 6258560 w 7874000"/>
                <a:gd name="connsiteY87" fmla="*/ 3649135 h 4167295"/>
                <a:gd name="connsiteX88" fmla="*/ 6268720 w 7874000"/>
                <a:gd name="connsiteY88" fmla="*/ 3608495 h 4167295"/>
                <a:gd name="connsiteX89" fmla="*/ 6299200 w 7874000"/>
                <a:gd name="connsiteY89" fmla="*/ 3476415 h 4167295"/>
                <a:gd name="connsiteX90" fmla="*/ 6339840 w 7874000"/>
                <a:gd name="connsiteY90" fmla="*/ 3405295 h 4167295"/>
                <a:gd name="connsiteX91" fmla="*/ 6360160 w 7874000"/>
                <a:gd name="connsiteY91" fmla="*/ 3344335 h 4167295"/>
                <a:gd name="connsiteX92" fmla="*/ 6350000 w 7874000"/>
                <a:gd name="connsiteY92" fmla="*/ 3100495 h 4167295"/>
                <a:gd name="connsiteX93" fmla="*/ 6289040 w 7874000"/>
                <a:gd name="connsiteY93" fmla="*/ 2978575 h 4167295"/>
                <a:gd name="connsiteX94" fmla="*/ 6258560 w 7874000"/>
                <a:gd name="connsiteY94" fmla="*/ 2907455 h 4167295"/>
                <a:gd name="connsiteX95" fmla="*/ 6238240 w 7874000"/>
                <a:gd name="connsiteY95" fmla="*/ 2846495 h 4167295"/>
                <a:gd name="connsiteX96" fmla="*/ 6197600 w 7874000"/>
                <a:gd name="connsiteY96" fmla="*/ 2734735 h 4167295"/>
                <a:gd name="connsiteX97" fmla="*/ 6177280 w 7874000"/>
                <a:gd name="connsiteY97" fmla="*/ 2663615 h 4167295"/>
                <a:gd name="connsiteX98" fmla="*/ 6167120 w 7874000"/>
                <a:gd name="connsiteY98" fmla="*/ 2633135 h 4167295"/>
                <a:gd name="connsiteX99" fmla="*/ 6156960 w 7874000"/>
                <a:gd name="connsiteY99" fmla="*/ 2572175 h 4167295"/>
                <a:gd name="connsiteX100" fmla="*/ 6146800 w 7874000"/>
                <a:gd name="connsiteY100" fmla="*/ 2541695 h 4167295"/>
                <a:gd name="connsiteX101" fmla="*/ 6116320 w 7874000"/>
                <a:gd name="connsiteY101" fmla="*/ 2429935 h 4167295"/>
                <a:gd name="connsiteX102" fmla="*/ 6106160 w 7874000"/>
                <a:gd name="connsiteY102" fmla="*/ 2318175 h 4167295"/>
                <a:gd name="connsiteX103" fmla="*/ 6136640 w 7874000"/>
                <a:gd name="connsiteY103" fmla="*/ 2054015 h 4167295"/>
                <a:gd name="connsiteX104" fmla="*/ 6146800 w 7874000"/>
                <a:gd name="connsiteY104" fmla="*/ 2023535 h 4167295"/>
                <a:gd name="connsiteX105" fmla="*/ 6146800 w 7874000"/>
                <a:gd name="connsiteY105" fmla="*/ 1891455 h 4167295"/>
                <a:gd name="connsiteX106" fmla="*/ 6126480 w 7874000"/>
                <a:gd name="connsiteY106" fmla="*/ 1860975 h 4167295"/>
                <a:gd name="connsiteX107" fmla="*/ 6096000 w 7874000"/>
                <a:gd name="connsiteY107" fmla="*/ 1830495 h 4167295"/>
                <a:gd name="connsiteX108" fmla="*/ 6065520 w 7874000"/>
                <a:gd name="connsiteY108" fmla="*/ 1779695 h 4167295"/>
                <a:gd name="connsiteX109" fmla="*/ 6055360 w 7874000"/>
                <a:gd name="connsiteY109" fmla="*/ 1749215 h 4167295"/>
                <a:gd name="connsiteX110" fmla="*/ 6024880 w 7874000"/>
                <a:gd name="connsiteY110" fmla="*/ 1728895 h 4167295"/>
                <a:gd name="connsiteX111" fmla="*/ 5984240 w 7874000"/>
                <a:gd name="connsiteY111" fmla="*/ 1667935 h 4167295"/>
                <a:gd name="connsiteX112" fmla="*/ 5953760 w 7874000"/>
                <a:gd name="connsiteY112" fmla="*/ 1647615 h 4167295"/>
                <a:gd name="connsiteX113" fmla="*/ 5923280 w 7874000"/>
                <a:gd name="connsiteY113" fmla="*/ 1637455 h 4167295"/>
                <a:gd name="connsiteX114" fmla="*/ 5821680 w 7874000"/>
                <a:gd name="connsiteY114" fmla="*/ 1617135 h 4167295"/>
                <a:gd name="connsiteX115" fmla="*/ 5659120 w 7874000"/>
                <a:gd name="connsiteY115" fmla="*/ 1627295 h 4167295"/>
                <a:gd name="connsiteX116" fmla="*/ 5547360 w 7874000"/>
                <a:gd name="connsiteY116" fmla="*/ 1657775 h 4167295"/>
                <a:gd name="connsiteX117" fmla="*/ 5476240 w 7874000"/>
                <a:gd name="connsiteY117" fmla="*/ 1678095 h 4167295"/>
                <a:gd name="connsiteX118" fmla="*/ 4673600 w 7874000"/>
                <a:gd name="connsiteY118" fmla="*/ 1667935 h 4167295"/>
                <a:gd name="connsiteX119" fmla="*/ 4500880 w 7874000"/>
                <a:gd name="connsiteY119" fmla="*/ 1688255 h 4167295"/>
                <a:gd name="connsiteX120" fmla="*/ 3779520 w 7874000"/>
                <a:gd name="connsiteY120" fmla="*/ 1667935 h 4167295"/>
                <a:gd name="connsiteX121" fmla="*/ 3566160 w 7874000"/>
                <a:gd name="connsiteY121" fmla="*/ 1657775 h 4167295"/>
                <a:gd name="connsiteX122" fmla="*/ 3515360 w 7874000"/>
                <a:gd name="connsiteY122" fmla="*/ 1637455 h 4167295"/>
                <a:gd name="connsiteX123" fmla="*/ 3444240 w 7874000"/>
                <a:gd name="connsiteY123" fmla="*/ 1627295 h 4167295"/>
                <a:gd name="connsiteX124" fmla="*/ 3322320 w 7874000"/>
                <a:gd name="connsiteY124" fmla="*/ 1606975 h 4167295"/>
                <a:gd name="connsiteX125" fmla="*/ 2113280 w 7874000"/>
                <a:gd name="connsiteY125" fmla="*/ 1617135 h 4167295"/>
                <a:gd name="connsiteX126" fmla="*/ 2011680 w 7874000"/>
                <a:gd name="connsiteY126" fmla="*/ 1627295 h 4167295"/>
                <a:gd name="connsiteX127" fmla="*/ 1960880 w 7874000"/>
                <a:gd name="connsiteY127" fmla="*/ 1647615 h 4167295"/>
                <a:gd name="connsiteX128" fmla="*/ 1930400 w 7874000"/>
                <a:gd name="connsiteY128" fmla="*/ 1657775 h 4167295"/>
                <a:gd name="connsiteX129" fmla="*/ 1778000 w 7874000"/>
                <a:gd name="connsiteY129" fmla="*/ 1667935 h 4167295"/>
                <a:gd name="connsiteX130" fmla="*/ 1717040 w 7874000"/>
                <a:gd name="connsiteY130" fmla="*/ 1688255 h 4167295"/>
                <a:gd name="connsiteX131" fmla="*/ 1686560 w 7874000"/>
                <a:gd name="connsiteY131" fmla="*/ 1698415 h 4167295"/>
                <a:gd name="connsiteX132" fmla="*/ 1412240 w 7874000"/>
                <a:gd name="connsiteY132" fmla="*/ 1688255 h 4167295"/>
                <a:gd name="connsiteX133" fmla="*/ 1280160 w 7874000"/>
                <a:gd name="connsiteY133" fmla="*/ 1667935 h 4167295"/>
                <a:gd name="connsiteX134" fmla="*/ 1198880 w 7874000"/>
                <a:gd name="connsiteY134" fmla="*/ 1657775 h 4167295"/>
                <a:gd name="connsiteX135" fmla="*/ 1148080 w 7874000"/>
                <a:gd name="connsiteY135" fmla="*/ 1637455 h 4167295"/>
                <a:gd name="connsiteX136" fmla="*/ 965200 w 7874000"/>
                <a:gd name="connsiteY136" fmla="*/ 1617135 h 4167295"/>
                <a:gd name="connsiteX137" fmla="*/ 853440 w 7874000"/>
                <a:gd name="connsiteY137" fmla="*/ 1556175 h 4167295"/>
                <a:gd name="connsiteX138" fmla="*/ 802640 w 7874000"/>
                <a:gd name="connsiteY138" fmla="*/ 1546015 h 4167295"/>
                <a:gd name="connsiteX139" fmla="*/ 741680 w 7874000"/>
                <a:gd name="connsiteY139" fmla="*/ 1515535 h 4167295"/>
                <a:gd name="connsiteX140" fmla="*/ 640080 w 7874000"/>
                <a:gd name="connsiteY140" fmla="*/ 1505375 h 4167295"/>
                <a:gd name="connsiteX141" fmla="*/ 589280 w 7874000"/>
                <a:gd name="connsiteY141" fmla="*/ 1495215 h 4167295"/>
                <a:gd name="connsiteX142" fmla="*/ 508000 w 7874000"/>
                <a:gd name="connsiteY142" fmla="*/ 1485055 h 4167295"/>
                <a:gd name="connsiteX143" fmla="*/ 447040 w 7874000"/>
                <a:gd name="connsiteY143" fmla="*/ 1474895 h 4167295"/>
                <a:gd name="connsiteX144" fmla="*/ 355600 w 7874000"/>
                <a:gd name="connsiteY144" fmla="*/ 1393615 h 4167295"/>
                <a:gd name="connsiteX145" fmla="*/ 335280 w 7874000"/>
                <a:gd name="connsiteY145" fmla="*/ 1363135 h 4167295"/>
                <a:gd name="connsiteX146" fmla="*/ 264160 w 7874000"/>
                <a:gd name="connsiteY146" fmla="*/ 1241215 h 4167295"/>
                <a:gd name="connsiteX147" fmla="*/ 233680 w 7874000"/>
                <a:gd name="connsiteY147" fmla="*/ 1210735 h 4167295"/>
                <a:gd name="connsiteX148" fmla="*/ 193040 w 7874000"/>
                <a:gd name="connsiteY148" fmla="*/ 1139615 h 4167295"/>
                <a:gd name="connsiteX149" fmla="*/ 152400 w 7874000"/>
                <a:gd name="connsiteY149" fmla="*/ 1098975 h 4167295"/>
                <a:gd name="connsiteX150" fmla="*/ 121920 w 7874000"/>
                <a:gd name="connsiteY150" fmla="*/ 1048175 h 4167295"/>
                <a:gd name="connsiteX151" fmla="*/ 101600 w 7874000"/>
                <a:gd name="connsiteY151" fmla="*/ 1017695 h 4167295"/>
                <a:gd name="connsiteX152" fmla="*/ 91440 w 7874000"/>
                <a:gd name="connsiteY152" fmla="*/ 977055 h 4167295"/>
                <a:gd name="connsiteX153" fmla="*/ 50800 w 7874000"/>
                <a:gd name="connsiteY153" fmla="*/ 875455 h 4167295"/>
                <a:gd name="connsiteX154" fmla="*/ 30480 w 7874000"/>
                <a:gd name="connsiteY154" fmla="*/ 784015 h 4167295"/>
                <a:gd name="connsiteX155" fmla="*/ 20320 w 7874000"/>
                <a:gd name="connsiteY155" fmla="*/ 692575 h 4167295"/>
                <a:gd name="connsiteX156" fmla="*/ 0 w 7874000"/>
                <a:gd name="connsiteY156" fmla="*/ 611295 h 4167295"/>
                <a:gd name="connsiteX157" fmla="*/ 20320 w 7874000"/>
                <a:gd name="connsiteY157" fmla="*/ 489375 h 4167295"/>
                <a:gd name="connsiteX158" fmla="*/ 40640 w 7874000"/>
                <a:gd name="connsiteY158" fmla="*/ 458895 h 4167295"/>
                <a:gd name="connsiteX159" fmla="*/ 81280 w 7874000"/>
                <a:gd name="connsiteY159" fmla="*/ 387775 h 4167295"/>
                <a:gd name="connsiteX160" fmla="*/ 111760 w 7874000"/>
                <a:gd name="connsiteY160" fmla="*/ 367455 h 4167295"/>
                <a:gd name="connsiteX161" fmla="*/ 162560 w 7874000"/>
                <a:gd name="connsiteY161" fmla="*/ 276015 h 4167295"/>
                <a:gd name="connsiteX162" fmla="*/ 193040 w 7874000"/>
                <a:gd name="connsiteY162" fmla="*/ 265855 h 4167295"/>
                <a:gd name="connsiteX163" fmla="*/ 203200 w 7874000"/>
                <a:gd name="connsiteY163" fmla="*/ 235375 h 4167295"/>
                <a:gd name="connsiteX164" fmla="*/ 193040 w 7874000"/>
                <a:gd name="connsiteY164" fmla="*/ 174415 h 416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7874000" h="4167295">
                  <a:moveTo>
                    <a:pt x="193040" y="174415"/>
                  </a:moveTo>
                  <a:cubicBezTo>
                    <a:pt x="208280" y="162562"/>
                    <a:pt x="260680" y="166519"/>
                    <a:pt x="294640" y="164255"/>
                  </a:cubicBezTo>
                  <a:cubicBezTo>
                    <a:pt x="362308" y="159744"/>
                    <a:pt x="430359" y="160843"/>
                    <a:pt x="497840" y="154095"/>
                  </a:cubicBezTo>
                  <a:cubicBezTo>
                    <a:pt x="532206" y="150658"/>
                    <a:pt x="565573" y="140548"/>
                    <a:pt x="599440" y="133775"/>
                  </a:cubicBezTo>
                  <a:cubicBezTo>
                    <a:pt x="1029987" y="137725"/>
                    <a:pt x="1611009" y="126512"/>
                    <a:pt x="2082800" y="164255"/>
                  </a:cubicBezTo>
                  <a:cubicBezTo>
                    <a:pt x="2127203" y="167807"/>
                    <a:pt x="2170753" y="178489"/>
                    <a:pt x="2214880" y="184575"/>
                  </a:cubicBezTo>
                  <a:cubicBezTo>
                    <a:pt x="2359647" y="204543"/>
                    <a:pt x="2360670" y="203370"/>
                    <a:pt x="2489200" y="215055"/>
                  </a:cubicBezTo>
                  <a:cubicBezTo>
                    <a:pt x="2546773" y="211668"/>
                    <a:pt x="2604918" y="213665"/>
                    <a:pt x="2661920" y="204895"/>
                  </a:cubicBezTo>
                  <a:cubicBezTo>
                    <a:pt x="2693675" y="200010"/>
                    <a:pt x="2721235" y="174894"/>
                    <a:pt x="2753360" y="174415"/>
                  </a:cubicBezTo>
                  <a:lnTo>
                    <a:pt x="3434080" y="164255"/>
                  </a:lnTo>
                  <a:cubicBezTo>
                    <a:pt x="3505200" y="160868"/>
                    <a:pt x="3576485" y="160008"/>
                    <a:pt x="3647440" y="154095"/>
                  </a:cubicBezTo>
                  <a:cubicBezTo>
                    <a:pt x="3658113" y="153206"/>
                    <a:pt x="3667251" y="144863"/>
                    <a:pt x="3677920" y="143935"/>
                  </a:cubicBezTo>
                  <a:cubicBezTo>
                    <a:pt x="3745483" y="138060"/>
                    <a:pt x="3813387" y="137162"/>
                    <a:pt x="3881120" y="133775"/>
                  </a:cubicBezTo>
                  <a:lnTo>
                    <a:pt x="3962400" y="113455"/>
                  </a:lnTo>
                  <a:cubicBezTo>
                    <a:pt x="3975947" y="110068"/>
                    <a:pt x="3989316" y="105868"/>
                    <a:pt x="4003040" y="103295"/>
                  </a:cubicBezTo>
                  <a:cubicBezTo>
                    <a:pt x="4057227" y="93135"/>
                    <a:pt x="4112115" y="86186"/>
                    <a:pt x="4165600" y="72815"/>
                  </a:cubicBezTo>
                  <a:cubicBezTo>
                    <a:pt x="4179147" y="69428"/>
                    <a:pt x="4192466" y="64951"/>
                    <a:pt x="4206240" y="62655"/>
                  </a:cubicBezTo>
                  <a:cubicBezTo>
                    <a:pt x="4233173" y="58166"/>
                    <a:pt x="4260383" y="55510"/>
                    <a:pt x="4287520" y="52495"/>
                  </a:cubicBezTo>
                  <a:cubicBezTo>
                    <a:pt x="4544323" y="23961"/>
                    <a:pt x="4401723" y="43437"/>
                    <a:pt x="4551680" y="22015"/>
                  </a:cubicBezTo>
                  <a:cubicBezTo>
                    <a:pt x="4651328" y="-11201"/>
                    <a:pt x="4591295" y="-84"/>
                    <a:pt x="4734560" y="11855"/>
                  </a:cubicBezTo>
                  <a:cubicBezTo>
                    <a:pt x="4748107" y="15242"/>
                    <a:pt x="4762365" y="16514"/>
                    <a:pt x="4775200" y="22015"/>
                  </a:cubicBezTo>
                  <a:cubicBezTo>
                    <a:pt x="4840105" y="49832"/>
                    <a:pt x="4771883" y="59960"/>
                    <a:pt x="4886960" y="82975"/>
                  </a:cubicBezTo>
                  <a:cubicBezTo>
                    <a:pt x="4930270" y="91637"/>
                    <a:pt x="4932535" y="89906"/>
                    <a:pt x="4968240" y="103295"/>
                  </a:cubicBezTo>
                  <a:cubicBezTo>
                    <a:pt x="5052985" y="135075"/>
                    <a:pt x="4986718" y="111694"/>
                    <a:pt x="5080000" y="154095"/>
                  </a:cubicBezTo>
                  <a:cubicBezTo>
                    <a:pt x="5096603" y="161642"/>
                    <a:pt x="5113867" y="167642"/>
                    <a:pt x="5130800" y="174415"/>
                  </a:cubicBezTo>
                  <a:cubicBezTo>
                    <a:pt x="5198533" y="171028"/>
                    <a:pt x="5266437" y="170130"/>
                    <a:pt x="5334000" y="164255"/>
                  </a:cubicBezTo>
                  <a:cubicBezTo>
                    <a:pt x="5344669" y="163327"/>
                    <a:pt x="5353943" y="156011"/>
                    <a:pt x="5364480" y="154095"/>
                  </a:cubicBezTo>
                  <a:cubicBezTo>
                    <a:pt x="5391344" y="149211"/>
                    <a:pt x="5418827" y="148424"/>
                    <a:pt x="5445760" y="143935"/>
                  </a:cubicBezTo>
                  <a:cubicBezTo>
                    <a:pt x="5459534" y="141639"/>
                    <a:pt x="5472478" y="134846"/>
                    <a:pt x="5486400" y="133775"/>
                  </a:cubicBezTo>
                  <a:cubicBezTo>
                    <a:pt x="5560764" y="128055"/>
                    <a:pt x="5635413" y="127002"/>
                    <a:pt x="5709920" y="123615"/>
                  </a:cubicBezTo>
                  <a:cubicBezTo>
                    <a:pt x="5742488" y="119996"/>
                    <a:pt x="5814103" y="114712"/>
                    <a:pt x="5852160" y="103295"/>
                  </a:cubicBezTo>
                  <a:cubicBezTo>
                    <a:pt x="5869629" y="98054"/>
                    <a:pt x="5884793" y="84578"/>
                    <a:pt x="5902960" y="82975"/>
                  </a:cubicBezTo>
                  <a:cubicBezTo>
                    <a:pt x="6000851" y="74338"/>
                    <a:pt x="6099436" y="77416"/>
                    <a:pt x="6197600" y="72815"/>
                  </a:cubicBezTo>
                  <a:cubicBezTo>
                    <a:pt x="6316196" y="67256"/>
                    <a:pt x="6434667" y="59268"/>
                    <a:pt x="6553200" y="52495"/>
                  </a:cubicBezTo>
                  <a:cubicBezTo>
                    <a:pt x="6688667" y="55882"/>
                    <a:pt x="6824231" y="56502"/>
                    <a:pt x="6959600" y="62655"/>
                  </a:cubicBezTo>
                  <a:cubicBezTo>
                    <a:pt x="6973549" y="63289"/>
                    <a:pt x="6986768" y="69141"/>
                    <a:pt x="7000240" y="72815"/>
                  </a:cubicBezTo>
                  <a:cubicBezTo>
                    <a:pt x="7024027" y="79302"/>
                    <a:pt x="7047653" y="86362"/>
                    <a:pt x="7071360" y="93135"/>
                  </a:cubicBezTo>
                  <a:cubicBezTo>
                    <a:pt x="7088293" y="103295"/>
                    <a:pt x="7105729" y="112661"/>
                    <a:pt x="7122160" y="123615"/>
                  </a:cubicBezTo>
                  <a:cubicBezTo>
                    <a:pt x="7136249" y="133008"/>
                    <a:pt x="7147654" y="146522"/>
                    <a:pt x="7162800" y="154095"/>
                  </a:cubicBezTo>
                  <a:cubicBezTo>
                    <a:pt x="7182552" y="163971"/>
                    <a:pt x="7265283" y="172728"/>
                    <a:pt x="7274560" y="174415"/>
                  </a:cubicBezTo>
                  <a:cubicBezTo>
                    <a:pt x="7288298" y="176913"/>
                    <a:pt x="7301306" y="183186"/>
                    <a:pt x="7315200" y="184575"/>
                  </a:cubicBezTo>
                  <a:cubicBezTo>
                    <a:pt x="7403075" y="193363"/>
                    <a:pt x="7491307" y="198122"/>
                    <a:pt x="7579360" y="204895"/>
                  </a:cubicBezTo>
                  <a:cubicBezTo>
                    <a:pt x="7606171" y="211598"/>
                    <a:pt x="7630834" y="212923"/>
                    <a:pt x="7650480" y="235375"/>
                  </a:cubicBezTo>
                  <a:cubicBezTo>
                    <a:pt x="7666562" y="253754"/>
                    <a:pt x="7677573" y="276015"/>
                    <a:pt x="7691120" y="296335"/>
                  </a:cubicBezTo>
                  <a:cubicBezTo>
                    <a:pt x="7697893" y="306495"/>
                    <a:pt x="7706630" y="315592"/>
                    <a:pt x="7711440" y="326815"/>
                  </a:cubicBezTo>
                  <a:cubicBezTo>
                    <a:pt x="7721600" y="350522"/>
                    <a:pt x="7731112" y="374517"/>
                    <a:pt x="7741920" y="397935"/>
                  </a:cubicBezTo>
                  <a:cubicBezTo>
                    <a:pt x="7751440" y="418562"/>
                    <a:pt x="7759798" y="439992"/>
                    <a:pt x="7772400" y="458895"/>
                  </a:cubicBezTo>
                  <a:cubicBezTo>
                    <a:pt x="7827594" y="541686"/>
                    <a:pt x="7780713" y="424351"/>
                    <a:pt x="7833360" y="540175"/>
                  </a:cubicBezTo>
                  <a:cubicBezTo>
                    <a:pt x="7851933" y="581035"/>
                    <a:pt x="7852503" y="602095"/>
                    <a:pt x="7863840" y="641775"/>
                  </a:cubicBezTo>
                  <a:cubicBezTo>
                    <a:pt x="7866782" y="652073"/>
                    <a:pt x="7870613" y="662095"/>
                    <a:pt x="7874000" y="672255"/>
                  </a:cubicBezTo>
                  <a:cubicBezTo>
                    <a:pt x="7867227" y="831428"/>
                    <a:pt x="7859170" y="990552"/>
                    <a:pt x="7853680" y="1149775"/>
                  </a:cubicBezTo>
                  <a:cubicBezTo>
                    <a:pt x="7849010" y="1285204"/>
                    <a:pt x="7849406" y="1420794"/>
                    <a:pt x="7843520" y="1556175"/>
                  </a:cubicBezTo>
                  <a:cubicBezTo>
                    <a:pt x="7842625" y="1576756"/>
                    <a:pt x="7836273" y="1596742"/>
                    <a:pt x="7833360" y="1617135"/>
                  </a:cubicBezTo>
                  <a:cubicBezTo>
                    <a:pt x="7829499" y="1644165"/>
                    <a:pt x="7826587" y="1671322"/>
                    <a:pt x="7823200" y="1698415"/>
                  </a:cubicBezTo>
                  <a:cubicBezTo>
                    <a:pt x="7819813" y="1769535"/>
                    <a:pt x="7818501" y="1840784"/>
                    <a:pt x="7813040" y="1911775"/>
                  </a:cubicBezTo>
                  <a:cubicBezTo>
                    <a:pt x="7811716" y="1928993"/>
                    <a:pt x="7806763" y="1945749"/>
                    <a:pt x="7802880" y="1962575"/>
                  </a:cubicBezTo>
                  <a:cubicBezTo>
                    <a:pt x="7766118" y="2121879"/>
                    <a:pt x="7795614" y="1978584"/>
                    <a:pt x="7772400" y="2094655"/>
                  </a:cubicBezTo>
                  <a:cubicBezTo>
                    <a:pt x="7769013" y="2240282"/>
                    <a:pt x="7770630" y="2386111"/>
                    <a:pt x="7762240" y="2531535"/>
                  </a:cubicBezTo>
                  <a:cubicBezTo>
                    <a:pt x="7760442" y="2562707"/>
                    <a:pt x="7746790" y="2592134"/>
                    <a:pt x="7741920" y="2622975"/>
                  </a:cubicBezTo>
                  <a:cubicBezTo>
                    <a:pt x="7720381" y="2759390"/>
                    <a:pt x="7751374" y="2685347"/>
                    <a:pt x="7711440" y="2765215"/>
                  </a:cubicBezTo>
                  <a:cubicBezTo>
                    <a:pt x="7708053" y="2792308"/>
                    <a:pt x="7703645" y="2819293"/>
                    <a:pt x="7701280" y="2846495"/>
                  </a:cubicBezTo>
                  <a:cubicBezTo>
                    <a:pt x="7696869" y="2897216"/>
                    <a:pt x="7698672" y="2948546"/>
                    <a:pt x="7691120" y="2998895"/>
                  </a:cubicBezTo>
                  <a:cubicBezTo>
                    <a:pt x="7688415" y="3016931"/>
                    <a:pt x="7677573" y="3032762"/>
                    <a:pt x="7670800" y="3049695"/>
                  </a:cubicBezTo>
                  <a:cubicBezTo>
                    <a:pt x="7667413" y="3086948"/>
                    <a:pt x="7665478" y="3124362"/>
                    <a:pt x="7660640" y="3161455"/>
                  </a:cubicBezTo>
                  <a:cubicBezTo>
                    <a:pt x="7655311" y="3202310"/>
                    <a:pt x="7641568" y="3242193"/>
                    <a:pt x="7640320" y="3283375"/>
                  </a:cubicBezTo>
                  <a:cubicBezTo>
                    <a:pt x="7637000" y="3392923"/>
                    <a:pt x="7649051" y="3483878"/>
                    <a:pt x="7660640" y="3588175"/>
                  </a:cubicBezTo>
                  <a:cubicBezTo>
                    <a:pt x="7657253" y="3720255"/>
                    <a:pt x="7659893" y="3852627"/>
                    <a:pt x="7650480" y="3984415"/>
                  </a:cubicBezTo>
                  <a:cubicBezTo>
                    <a:pt x="7649610" y="3996595"/>
                    <a:pt x="7637977" y="4005514"/>
                    <a:pt x="7630160" y="4014895"/>
                  </a:cubicBezTo>
                  <a:cubicBezTo>
                    <a:pt x="7611057" y="4037819"/>
                    <a:pt x="7594629" y="4051164"/>
                    <a:pt x="7569200" y="4065695"/>
                  </a:cubicBezTo>
                  <a:cubicBezTo>
                    <a:pt x="7556050" y="4073209"/>
                    <a:pt x="7541710" y="4078501"/>
                    <a:pt x="7528560" y="4086015"/>
                  </a:cubicBezTo>
                  <a:cubicBezTo>
                    <a:pt x="7517958" y="4092073"/>
                    <a:pt x="7509303" y="4101525"/>
                    <a:pt x="7498080" y="4106335"/>
                  </a:cubicBezTo>
                  <a:cubicBezTo>
                    <a:pt x="7485245" y="4111836"/>
                    <a:pt x="7470866" y="4112659"/>
                    <a:pt x="7457440" y="4116495"/>
                  </a:cubicBezTo>
                  <a:cubicBezTo>
                    <a:pt x="7375653" y="4139863"/>
                    <a:pt x="7501488" y="4112540"/>
                    <a:pt x="7355840" y="4136815"/>
                  </a:cubicBezTo>
                  <a:cubicBezTo>
                    <a:pt x="7338806" y="4139654"/>
                    <a:pt x="7322223" y="4145257"/>
                    <a:pt x="7305040" y="4146975"/>
                  </a:cubicBezTo>
                  <a:cubicBezTo>
                    <a:pt x="7220524" y="4155427"/>
                    <a:pt x="7135707" y="4160522"/>
                    <a:pt x="7051040" y="4167295"/>
                  </a:cubicBezTo>
                  <a:cubicBezTo>
                    <a:pt x="6925733" y="4163908"/>
                    <a:pt x="6800168" y="4165859"/>
                    <a:pt x="6675120" y="4157135"/>
                  </a:cubicBezTo>
                  <a:cubicBezTo>
                    <a:pt x="6653753" y="4155644"/>
                    <a:pt x="6635031" y="4141631"/>
                    <a:pt x="6614160" y="4136815"/>
                  </a:cubicBezTo>
                  <a:cubicBezTo>
                    <a:pt x="6590826" y="4131430"/>
                    <a:pt x="6566747" y="4130042"/>
                    <a:pt x="6543040" y="4126655"/>
                  </a:cubicBezTo>
                  <a:cubicBezTo>
                    <a:pt x="6526107" y="4119882"/>
                    <a:pt x="6508799" y="4113978"/>
                    <a:pt x="6492240" y="4106335"/>
                  </a:cubicBezTo>
                  <a:cubicBezTo>
                    <a:pt x="6464737" y="4093641"/>
                    <a:pt x="6439697" y="4075274"/>
                    <a:pt x="6410960" y="4065695"/>
                  </a:cubicBezTo>
                  <a:cubicBezTo>
                    <a:pt x="6386086" y="4057404"/>
                    <a:pt x="6361811" y="4050908"/>
                    <a:pt x="6339840" y="4035215"/>
                  </a:cubicBezTo>
                  <a:cubicBezTo>
                    <a:pt x="6328148" y="4026864"/>
                    <a:pt x="6319520" y="4014895"/>
                    <a:pt x="6309360" y="4004735"/>
                  </a:cubicBezTo>
                  <a:lnTo>
                    <a:pt x="6289040" y="3943775"/>
                  </a:lnTo>
                  <a:cubicBezTo>
                    <a:pt x="6285653" y="3933615"/>
                    <a:pt x="6281477" y="3923685"/>
                    <a:pt x="6278880" y="3913295"/>
                  </a:cubicBezTo>
                  <a:cubicBezTo>
                    <a:pt x="6275493" y="3899748"/>
                    <a:pt x="6275648" y="3884779"/>
                    <a:pt x="6268720" y="3872655"/>
                  </a:cubicBezTo>
                  <a:cubicBezTo>
                    <a:pt x="6261591" y="3860180"/>
                    <a:pt x="6248400" y="3852335"/>
                    <a:pt x="6238240" y="3842175"/>
                  </a:cubicBezTo>
                  <a:cubicBezTo>
                    <a:pt x="6241627" y="3815082"/>
                    <a:pt x="6245542" y="3788049"/>
                    <a:pt x="6248400" y="3760895"/>
                  </a:cubicBezTo>
                  <a:cubicBezTo>
                    <a:pt x="6252316" y="3723694"/>
                    <a:pt x="6253616" y="3686214"/>
                    <a:pt x="6258560" y="3649135"/>
                  </a:cubicBezTo>
                  <a:cubicBezTo>
                    <a:pt x="6260405" y="3635294"/>
                    <a:pt x="6265982" y="3622187"/>
                    <a:pt x="6268720" y="3608495"/>
                  </a:cubicBezTo>
                  <a:cubicBezTo>
                    <a:pt x="6282015" y="3542021"/>
                    <a:pt x="6274320" y="3544835"/>
                    <a:pt x="6299200" y="3476415"/>
                  </a:cubicBezTo>
                  <a:cubicBezTo>
                    <a:pt x="6339746" y="3364913"/>
                    <a:pt x="6299215" y="3496702"/>
                    <a:pt x="6339840" y="3405295"/>
                  </a:cubicBezTo>
                  <a:cubicBezTo>
                    <a:pt x="6348539" y="3385722"/>
                    <a:pt x="6360160" y="3344335"/>
                    <a:pt x="6360160" y="3344335"/>
                  </a:cubicBezTo>
                  <a:cubicBezTo>
                    <a:pt x="6356773" y="3263055"/>
                    <a:pt x="6358095" y="3181442"/>
                    <a:pt x="6350000" y="3100495"/>
                  </a:cubicBezTo>
                  <a:cubicBezTo>
                    <a:pt x="6340129" y="3001786"/>
                    <a:pt x="6320842" y="3073981"/>
                    <a:pt x="6289040" y="2978575"/>
                  </a:cubicBezTo>
                  <a:cubicBezTo>
                    <a:pt x="6256335" y="2880461"/>
                    <a:pt x="6308779" y="3033002"/>
                    <a:pt x="6258560" y="2907455"/>
                  </a:cubicBezTo>
                  <a:cubicBezTo>
                    <a:pt x="6250605" y="2887568"/>
                    <a:pt x="6246195" y="2866382"/>
                    <a:pt x="6238240" y="2846495"/>
                  </a:cubicBezTo>
                  <a:cubicBezTo>
                    <a:pt x="6221071" y="2803573"/>
                    <a:pt x="6210644" y="2780388"/>
                    <a:pt x="6197600" y="2734735"/>
                  </a:cubicBezTo>
                  <a:cubicBezTo>
                    <a:pt x="6190827" y="2711028"/>
                    <a:pt x="6184365" y="2687230"/>
                    <a:pt x="6177280" y="2663615"/>
                  </a:cubicBezTo>
                  <a:cubicBezTo>
                    <a:pt x="6174203" y="2653357"/>
                    <a:pt x="6169443" y="2643590"/>
                    <a:pt x="6167120" y="2633135"/>
                  </a:cubicBezTo>
                  <a:cubicBezTo>
                    <a:pt x="6162651" y="2613025"/>
                    <a:pt x="6161429" y="2592285"/>
                    <a:pt x="6156960" y="2572175"/>
                  </a:cubicBezTo>
                  <a:cubicBezTo>
                    <a:pt x="6154637" y="2561720"/>
                    <a:pt x="6149618" y="2552027"/>
                    <a:pt x="6146800" y="2541695"/>
                  </a:cubicBezTo>
                  <a:cubicBezTo>
                    <a:pt x="6112424" y="2415649"/>
                    <a:pt x="6139706" y="2500092"/>
                    <a:pt x="6116320" y="2429935"/>
                  </a:cubicBezTo>
                  <a:cubicBezTo>
                    <a:pt x="6112933" y="2392682"/>
                    <a:pt x="6106160" y="2355582"/>
                    <a:pt x="6106160" y="2318175"/>
                  </a:cubicBezTo>
                  <a:cubicBezTo>
                    <a:pt x="6106160" y="2255450"/>
                    <a:pt x="6113506" y="2123417"/>
                    <a:pt x="6136640" y="2054015"/>
                  </a:cubicBezTo>
                  <a:lnTo>
                    <a:pt x="6146800" y="2023535"/>
                  </a:lnTo>
                  <a:cubicBezTo>
                    <a:pt x="6153736" y="1968049"/>
                    <a:pt x="6165709" y="1941878"/>
                    <a:pt x="6146800" y="1891455"/>
                  </a:cubicBezTo>
                  <a:cubicBezTo>
                    <a:pt x="6142513" y="1880022"/>
                    <a:pt x="6134297" y="1870356"/>
                    <a:pt x="6126480" y="1860975"/>
                  </a:cubicBezTo>
                  <a:cubicBezTo>
                    <a:pt x="6117282" y="1849937"/>
                    <a:pt x="6104621" y="1841990"/>
                    <a:pt x="6096000" y="1830495"/>
                  </a:cubicBezTo>
                  <a:cubicBezTo>
                    <a:pt x="6084152" y="1814697"/>
                    <a:pt x="6074351" y="1797358"/>
                    <a:pt x="6065520" y="1779695"/>
                  </a:cubicBezTo>
                  <a:cubicBezTo>
                    <a:pt x="6060731" y="1770116"/>
                    <a:pt x="6062050" y="1757578"/>
                    <a:pt x="6055360" y="1749215"/>
                  </a:cubicBezTo>
                  <a:cubicBezTo>
                    <a:pt x="6047732" y="1739680"/>
                    <a:pt x="6035040" y="1735668"/>
                    <a:pt x="6024880" y="1728895"/>
                  </a:cubicBezTo>
                  <a:cubicBezTo>
                    <a:pt x="6011333" y="1708575"/>
                    <a:pt x="6004560" y="1681482"/>
                    <a:pt x="5984240" y="1667935"/>
                  </a:cubicBezTo>
                  <a:cubicBezTo>
                    <a:pt x="5974080" y="1661162"/>
                    <a:pt x="5964682" y="1653076"/>
                    <a:pt x="5953760" y="1647615"/>
                  </a:cubicBezTo>
                  <a:cubicBezTo>
                    <a:pt x="5944181" y="1642826"/>
                    <a:pt x="5933578" y="1640397"/>
                    <a:pt x="5923280" y="1637455"/>
                  </a:cubicBezTo>
                  <a:cubicBezTo>
                    <a:pt x="5880842" y="1625330"/>
                    <a:pt x="5869582" y="1625119"/>
                    <a:pt x="5821680" y="1617135"/>
                  </a:cubicBezTo>
                  <a:cubicBezTo>
                    <a:pt x="5767493" y="1620522"/>
                    <a:pt x="5713168" y="1622148"/>
                    <a:pt x="5659120" y="1627295"/>
                  </a:cubicBezTo>
                  <a:cubicBezTo>
                    <a:pt x="5611220" y="1631857"/>
                    <a:pt x="5595055" y="1644148"/>
                    <a:pt x="5547360" y="1657775"/>
                  </a:cubicBezTo>
                  <a:lnTo>
                    <a:pt x="5476240" y="1678095"/>
                  </a:lnTo>
                  <a:lnTo>
                    <a:pt x="4673600" y="1667935"/>
                  </a:lnTo>
                  <a:cubicBezTo>
                    <a:pt x="4553447" y="1667935"/>
                    <a:pt x="4569072" y="1665524"/>
                    <a:pt x="4500880" y="1688255"/>
                  </a:cubicBezTo>
                  <a:lnTo>
                    <a:pt x="3779520" y="1667935"/>
                  </a:lnTo>
                  <a:cubicBezTo>
                    <a:pt x="3708357" y="1665614"/>
                    <a:pt x="3636891" y="1665936"/>
                    <a:pt x="3566160" y="1657775"/>
                  </a:cubicBezTo>
                  <a:cubicBezTo>
                    <a:pt x="3548042" y="1655685"/>
                    <a:pt x="3533053" y="1641878"/>
                    <a:pt x="3515360" y="1637455"/>
                  </a:cubicBezTo>
                  <a:cubicBezTo>
                    <a:pt x="3492128" y="1631647"/>
                    <a:pt x="3467977" y="1630460"/>
                    <a:pt x="3444240" y="1627295"/>
                  </a:cubicBezTo>
                  <a:cubicBezTo>
                    <a:pt x="3342309" y="1613704"/>
                    <a:pt x="3392924" y="1624626"/>
                    <a:pt x="3322320" y="1606975"/>
                  </a:cubicBezTo>
                  <a:lnTo>
                    <a:pt x="2113280" y="1617135"/>
                  </a:lnTo>
                  <a:cubicBezTo>
                    <a:pt x="2079249" y="1617663"/>
                    <a:pt x="2045055" y="1620620"/>
                    <a:pt x="2011680" y="1627295"/>
                  </a:cubicBezTo>
                  <a:cubicBezTo>
                    <a:pt x="1993796" y="1630872"/>
                    <a:pt x="1977957" y="1641211"/>
                    <a:pt x="1960880" y="1647615"/>
                  </a:cubicBezTo>
                  <a:cubicBezTo>
                    <a:pt x="1950852" y="1651375"/>
                    <a:pt x="1941044" y="1656592"/>
                    <a:pt x="1930400" y="1657775"/>
                  </a:cubicBezTo>
                  <a:cubicBezTo>
                    <a:pt x="1879799" y="1663397"/>
                    <a:pt x="1828800" y="1664548"/>
                    <a:pt x="1778000" y="1667935"/>
                  </a:cubicBezTo>
                  <a:lnTo>
                    <a:pt x="1717040" y="1688255"/>
                  </a:lnTo>
                  <a:lnTo>
                    <a:pt x="1686560" y="1698415"/>
                  </a:lnTo>
                  <a:cubicBezTo>
                    <a:pt x="1595120" y="1695028"/>
                    <a:pt x="1503486" y="1695098"/>
                    <a:pt x="1412240" y="1688255"/>
                  </a:cubicBezTo>
                  <a:cubicBezTo>
                    <a:pt x="1367820" y="1684924"/>
                    <a:pt x="1324257" y="1674235"/>
                    <a:pt x="1280160" y="1667935"/>
                  </a:cubicBezTo>
                  <a:cubicBezTo>
                    <a:pt x="1253130" y="1664074"/>
                    <a:pt x="1225973" y="1661162"/>
                    <a:pt x="1198880" y="1657775"/>
                  </a:cubicBezTo>
                  <a:cubicBezTo>
                    <a:pt x="1181947" y="1651002"/>
                    <a:pt x="1165851" y="1641556"/>
                    <a:pt x="1148080" y="1637455"/>
                  </a:cubicBezTo>
                  <a:cubicBezTo>
                    <a:pt x="1126085" y="1632379"/>
                    <a:pt x="977970" y="1618412"/>
                    <a:pt x="965200" y="1617135"/>
                  </a:cubicBezTo>
                  <a:cubicBezTo>
                    <a:pt x="927947" y="1596815"/>
                    <a:pt x="892317" y="1573184"/>
                    <a:pt x="853440" y="1556175"/>
                  </a:cubicBezTo>
                  <a:cubicBezTo>
                    <a:pt x="837619" y="1549253"/>
                    <a:pt x="818869" y="1551916"/>
                    <a:pt x="802640" y="1546015"/>
                  </a:cubicBezTo>
                  <a:cubicBezTo>
                    <a:pt x="781289" y="1538251"/>
                    <a:pt x="763720" y="1521045"/>
                    <a:pt x="741680" y="1515535"/>
                  </a:cubicBezTo>
                  <a:cubicBezTo>
                    <a:pt x="708661" y="1507280"/>
                    <a:pt x="673817" y="1509873"/>
                    <a:pt x="640080" y="1505375"/>
                  </a:cubicBezTo>
                  <a:cubicBezTo>
                    <a:pt x="622963" y="1503093"/>
                    <a:pt x="606348" y="1497841"/>
                    <a:pt x="589280" y="1495215"/>
                  </a:cubicBezTo>
                  <a:cubicBezTo>
                    <a:pt x="562293" y="1491063"/>
                    <a:pt x="535030" y="1488916"/>
                    <a:pt x="508000" y="1485055"/>
                  </a:cubicBezTo>
                  <a:cubicBezTo>
                    <a:pt x="487607" y="1482142"/>
                    <a:pt x="467360" y="1478282"/>
                    <a:pt x="447040" y="1474895"/>
                  </a:cubicBezTo>
                  <a:cubicBezTo>
                    <a:pt x="377446" y="1405301"/>
                    <a:pt x="409990" y="1429875"/>
                    <a:pt x="355600" y="1393615"/>
                  </a:cubicBezTo>
                  <a:cubicBezTo>
                    <a:pt x="348827" y="1383455"/>
                    <a:pt x="341210" y="1373809"/>
                    <a:pt x="335280" y="1363135"/>
                  </a:cubicBezTo>
                  <a:cubicBezTo>
                    <a:pt x="314483" y="1325701"/>
                    <a:pt x="295252" y="1272307"/>
                    <a:pt x="264160" y="1241215"/>
                  </a:cubicBezTo>
                  <a:cubicBezTo>
                    <a:pt x="254000" y="1231055"/>
                    <a:pt x="242031" y="1222427"/>
                    <a:pt x="233680" y="1210735"/>
                  </a:cubicBezTo>
                  <a:cubicBezTo>
                    <a:pt x="192498" y="1153080"/>
                    <a:pt x="234178" y="1187610"/>
                    <a:pt x="193040" y="1139615"/>
                  </a:cubicBezTo>
                  <a:cubicBezTo>
                    <a:pt x="180572" y="1125069"/>
                    <a:pt x="164162" y="1114097"/>
                    <a:pt x="152400" y="1098975"/>
                  </a:cubicBezTo>
                  <a:cubicBezTo>
                    <a:pt x="140276" y="1083387"/>
                    <a:pt x="132386" y="1064921"/>
                    <a:pt x="121920" y="1048175"/>
                  </a:cubicBezTo>
                  <a:cubicBezTo>
                    <a:pt x="115448" y="1037820"/>
                    <a:pt x="108373" y="1027855"/>
                    <a:pt x="101600" y="1017695"/>
                  </a:cubicBezTo>
                  <a:cubicBezTo>
                    <a:pt x="98213" y="1004148"/>
                    <a:pt x="96343" y="990130"/>
                    <a:pt x="91440" y="977055"/>
                  </a:cubicBezTo>
                  <a:cubicBezTo>
                    <a:pt x="68217" y="915127"/>
                    <a:pt x="66468" y="953795"/>
                    <a:pt x="50800" y="875455"/>
                  </a:cubicBezTo>
                  <a:cubicBezTo>
                    <a:pt x="37902" y="810963"/>
                    <a:pt x="44828" y="841408"/>
                    <a:pt x="30480" y="784015"/>
                  </a:cubicBezTo>
                  <a:cubicBezTo>
                    <a:pt x="27093" y="753535"/>
                    <a:pt x="25650" y="722776"/>
                    <a:pt x="20320" y="692575"/>
                  </a:cubicBezTo>
                  <a:cubicBezTo>
                    <a:pt x="15467" y="665073"/>
                    <a:pt x="0" y="611295"/>
                    <a:pt x="0" y="611295"/>
                  </a:cubicBezTo>
                  <a:cubicBezTo>
                    <a:pt x="2240" y="593373"/>
                    <a:pt x="8474" y="517016"/>
                    <a:pt x="20320" y="489375"/>
                  </a:cubicBezTo>
                  <a:cubicBezTo>
                    <a:pt x="25130" y="478152"/>
                    <a:pt x="34582" y="469497"/>
                    <a:pt x="40640" y="458895"/>
                  </a:cubicBezTo>
                  <a:cubicBezTo>
                    <a:pt x="51265" y="440301"/>
                    <a:pt x="64778" y="404277"/>
                    <a:pt x="81280" y="387775"/>
                  </a:cubicBezTo>
                  <a:cubicBezTo>
                    <a:pt x="89914" y="379141"/>
                    <a:pt x="101600" y="374228"/>
                    <a:pt x="111760" y="367455"/>
                  </a:cubicBezTo>
                  <a:cubicBezTo>
                    <a:pt x="120706" y="340617"/>
                    <a:pt x="136358" y="284749"/>
                    <a:pt x="162560" y="276015"/>
                  </a:cubicBezTo>
                  <a:lnTo>
                    <a:pt x="193040" y="265855"/>
                  </a:lnTo>
                  <a:cubicBezTo>
                    <a:pt x="196427" y="255695"/>
                    <a:pt x="198411" y="244954"/>
                    <a:pt x="203200" y="235375"/>
                  </a:cubicBezTo>
                  <a:cubicBezTo>
                    <a:pt x="227277" y="187221"/>
                    <a:pt x="177800" y="186268"/>
                    <a:pt x="193040" y="174415"/>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319B8CC4-22E0-FB46-B389-111BE1252E30}"/>
                </a:ext>
              </a:extLst>
            </p:cNvPr>
            <p:cNvSpPr txBox="1"/>
            <p:nvPr/>
          </p:nvSpPr>
          <p:spPr>
            <a:xfrm>
              <a:off x="6907275" y="6421998"/>
              <a:ext cx="2052320" cy="369332"/>
            </a:xfrm>
            <a:prstGeom prst="rect">
              <a:avLst/>
            </a:prstGeom>
            <a:noFill/>
          </p:spPr>
          <p:txBody>
            <a:bodyPr wrap="square" rtlCol="0">
              <a:spAutoFit/>
            </a:bodyPr>
            <a:lstStyle/>
            <a:p>
              <a:r>
                <a:rPr lang="en-US" b="1" dirty="0" err="1">
                  <a:solidFill>
                    <a:srgbClr val="C00000"/>
                  </a:solidFill>
                </a:rPr>
                <a:t>LAGraph</a:t>
              </a:r>
              <a:endParaRPr lang="en-US" b="1" dirty="0">
                <a:solidFill>
                  <a:srgbClr val="C00000"/>
                </a:solidFill>
              </a:endParaRPr>
            </a:p>
          </p:txBody>
        </p:sp>
      </p:grpSp>
    </p:spTree>
    <p:extLst>
      <p:ext uri="{BB962C8B-B14F-4D97-AF65-F5344CB8AC3E}">
        <p14:creationId xmlns:p14="http://schemas.microsoft.com/office/powerpoint/2010/main" val="441792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2A7F11F8-9A52-ED4E-854E-F5F090406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95" y="2477609"/>
            <a:ext cx="8556171" cy="2737250"/>
          </a:xfrm>
          <a:prstGeom prst="rect">
            <a:avLst/>
          </a:prstGeom>
          <a:ln>
            <a:solidFill>
              <a:schemeClr val="tx1"/>
            </a:solidFill>
          </a:ln>
        </p:spPr>
      </p:pic>
      <p:sp>
        <p:nvSpPr>
          <p:cNvPr id="2" name="Title 1">
            <a:extLst>
              <a:ext uri="{FF2B5EF4-FFF2-40B4-BE49-F238E27FC236}">
                <a16:creationId xmlns="" xmlns:a16="http://schemas.microsoft.com/office/drawing/2014/main" id="{C844E032-271A-F34A-9FE6-0EF067F00156}"/>
              </a:ext>
            </a:extLst>
          </p:cNvPr>
          <p:cNvSpPr>
            <a:spLocks noGrp="1"/>
          </p:cNvSpPr>
          <p:nvPr>
            <p:ph type="title"/>
          </p:nvPr>
        </p:nvSpPr>
        <p:spPr/>
        <p:txBody>
          <a:bodyPr>
            <a:normAutofit fontScale="90000"/>
          </a:bodyPr>
          <a:lstStyle/>
          <a:p>
            <a:r>
              <a:rPr lang="en-US" dirty="0" err="1"/>
              <a:t>LAGraph</a:t>
            </a:r>
            <a:r>
              <a:rPr lang="en-US" dirty="0"/>
              <a:t>: A curated collection of high level Graph Algorithms </a:t>
            </a:r>
          </a:p>
        </p:txBody>
      </p:sp>
      <p:sp>
        <p:nvSpPr>
          <p:cNvPr id="4" name="Slide Number Placeholder 3">
            <a:extLst>
              <a:ext uri="{FF2B5EF4-FFF2-40B4-BE49-F238E27FC236}">
                <a16:creationId xmlns="" xmlns:a16="http://schemas.microsoft.com/office/drawing/2014/main" id="{8B258DAB-F803-1A48-BC4C-80C2F3B57277}"/>
              </a:ext>
            </a:extLst>
          </p:cNvPr>
          <p:cNvSpPr>
            <a:spLocks noGrp="1"/>
          </p:cNvSpPr>
          <p:nvPr>
            <p:ph type="sldNum" sz="quarter" idx="10"/>
          </p:nvPr>
        </p:nvSpPr>
        <p:spPr>
          <a:xfrm>
            <a:off x="8744404" y="6505925"/>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16</a:t>
            </a:fld>
            <a:endParaRPr lang="en-US" dirty="0">
              <a:solidFill>
                <a:srgbClr val="000000"/>
              </a:solidFill>
              <a:ea typeface="ＭＳ Ｐゴシック" pitchFamily="34" charset="-128"/>
            </a:endParaRPr>
          </a:p>
        </p:txBody>
      </p:sp>
      <p:sp>
        <p:nvSpPr>
          <p:cNvPr id="11" name="TextBox 10">
            <a:extLst>
              <a:ext uri="{FF2B5EF4-FFF2-40B4-BE49-F238E27FC236}">
                <a16:creationId xmlns="" xmlns:a16="http://schemas.microsoft.com/office/drawing/2014/main" id="{EEE34246-776C-1749-B2CF-D202855740D7}"/>
              </a:ext>
            </a:extLst>
          </p:cNvPr>
          <p:cNvSpPr txBox="1"/>
          <p:nvPr/>
        </p:nvSpPr>
        <p:spPr>
          <a:xfrm>
            <a:off x="7649539" y="4738760"/>
            <a:ext cx="1302827" cy="338554"/>
          </a:xfrm>
          <a:prstGeom prst="rect">
            <a:avLst/>
          </a:prstGeom>
          <a:noFill/>
        </p:spPr>
        <p:txBody>
          <a:bodyPr wrap="square" rtlCol="0">
            <a:spAutoFit/>
          </a:bodyPr>
          <a:lstStyle/>
          <a:p>
            <a:r>
              <a:rPr lang="en-US" sz="1600" dirty="0" err="1"/>
              <a:t>GrAPL</a:t>
            </a:r>
            <a:r>
              <a:rPr lang="en-US" sz="1600" dirty="0"/>
              <a:t> 2019</a:t>
            </a:r>
          </a:p>
        </p:txBody>
      </p:sp>
      <p:sp>
        <p:nvSpPr>
          <p:cNvPr id="15" name="TextBox 14">
            <a:extLst>
              <a:ext uri="{FF2B5EF4-FFF2-40B4-BE49-F238E27FC236}">
                <a16:creationId xmlns="" xmlns:a16="http://schemas.microsoft.com/office/drawing/2014/main" id="{9D728995-5EE1-4847-8000-9A5846FE0187}"/>
              </a:ext>
            </a:extLst>
          </p:cNvPr>
          <p:cNvSpPr txBox="1"/>
          <p:nvPr/>
        </p:nvSpPr>
        <p:spPr>
          <a:xfrm>
            <a:off x="990454" y="1621968"/>
            <a:ext cx="7163092" cy="461665"/>
          </a:xfrm>
          <a:prstGeom prst="rect">
            <a:avLst/>
          </a:prstGeom>
          <a:noFill/>
        </p:spPr>
        <p:txBody>
          <a:bodyPr wrap="square" rtlCol="0">
            <a:spAutoFit/>
          </a:bodyPr>
          <a:lstStyle/>
          <a:p>
            <a:pPr algn="ctr"/>
            <a:r>
              <a:rPr lang="en-US" sz="2400" dirty="0"/>
              <a:t>Graph Algorithms built on top of the </a:t>
            </a:r>
            <a:r>
              <a:rPr lang="en-US" sz="2400" dirty="0" err="1"/>
              <a:t>GraphBLAS</a:t>
            </a:r>
            <a:r>
              <a:rPr lang="en-US" sz="2400" dirty="0"/>
              <a:t>.</a:t>
            </a:r>
          </a:p>
        </p:txBody>
      </p:sp>
      <p:sp>
        <p:nvSpPr>
          <p:cNvPr id="16" name="TextBox 15">
            <a:extLst>
              <a:ext uri="{FF2B5EF4-FFF2-40B4-BE49-F238E27FC236}">
                <a16:creationId xmlns="" xmlns:a16="http://schemas.microsoft.com/office/drawing/2014/main" id="{2F8A7BD4-5E80-A84B-8B5F-A5A13D53A8C3}"/>
              </a:ext>
            </a:extLst>
          </p:cNvPr>
          <p:cNvSpPr txBox="1"/>
          <p:nvPr/>
        </p:nvSpPr>
        <p:spPr>
          <a:xfrm>
            <a:off x="993670" y="5541146"/>
            <a:ext cx="6655869" cy="830997"/>
          </a:xfrm>
          <a:prstGeom prst="rect">
            <a:avLst/>
          </a:prstGeom>
          <a:noFill/>
        </p:spPr>
        <p:txBody>
          <a:bodyPr wrap="square" rtlCol="0">
            <a:spAutoFit/>
          </a:bodyPr>
          <a:lstStyle/>
          <a:p>
            <a:pPr algn="ctr"/>
            <a:r>
              <a:rPr lang="en-US" sz="2400" dirty="0"/>
              <a:t>The </a:t>
            </a:r>
            <a:r>
              <a:rPr lang="en-US" sz="2400" dirty="0" err="1"/>
              <a:t>LAGraph</a:t>
            </a:r>
            <a:r>
              <a:rPr lang="en-US" sz="2400" dirty="0"/>
              <a:t> project’s official launch was at GrAPL’2019 in May’2019</a:t>
            </a:r>
          </a:p>
        </p:txBody>
      </p:sp>
    </p:spTree>
    <p:extLst>
      <p:ext uri="{BB962C8B-B14F-4D97-AF65-F5344CB8AC3E}">
        <p14:creationId xmlns:p14="http://schemas.microsoft.com/office/powerpoint/2010/main" val="381661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92D1E-4403-5541-82E3-25E1A2ED72EC}"/>
              </a:ext>
            </a:extLst>
          </p:cNvPr>
          <p:cNvSpPr>
            <a:spLocks noGrp="1"/>
          </p:cNvSpPr>
          <p:nvPr>
            <p:ph type="title"/>
          </p:nvPr>
        </p:nvSpPr>
        <p:spPr/>
        <p:txBody>
          <a:bodyPr/>
          <a:lstStyle/>
          <a:p>
            <a:r>
              <a:rPr lang="en-US" dirty="0"/>
              <a:t>Exercise 1: Build an </a:t>
            </a:r>
            <a:r>
              <a:rPr lang="en-US" dirty="0" err="1"/>
              <a:t>LAGraph</a:t>
            </a:r>
            <a:r>
              <a:rPr lang="en-US" dirty="0"/>
              <a:t> program</a:t>
            </a:r>
          </a:p>
        </p:txBody>
      </p:sp>
      <p:sp>
        <p:nvSpPr>
          <p:cNvPr id="3" name="Content Placeholder 2">
            <a:extLst>
              <a:ext uri="{FF2B5EF4-FFF2-40B4-BE49-F238E27FC236}">
                <a16:creationId xmlns="" xmlns:a16="http://schemas.microsoft.com/office/drawing/2014/main" id="{DC2C0766-662D-0042-8ECC-79EC11B8176C}"/>
              </a:ext>
            </a:extLst>
          </p:cNvPr>
          <p:cNvSpPr>
            <a:spLocks noGrp="1"/>
          </p:cNvSpPr>
          <p:nvPr>
            <p:ph idx="1"/>
          </p:nvPr>
        </p:nvSpPr>
        <p:spPr>
          <a:xfrm>
            <a:off x="490538" y="1001581"/>
            <a:ext cx="8237537" cy="4840287"/>
          </a:xfrm>
        </p:spPr>
        <p:txBody>
          <a:bodyPr/>
          <a:lstStyle/>
          <a:p>
            <a:r>
              <a:rPr lang="en-US" dirty="0"/>
              <a:t>Clone our git repository</a:t>
            </a:r>
          </a:p>
          <a:p>
            <a:r>
              <a:rPr lang="en-US" dirty="0"/>
              <a:t>Includes the following components</a:t>
            </a:r>
          </a:p>
          <a:p>
            <a:pPr lvl="1"/>
            <a:r>
              <a:rPr lang="en-US" dirty="0"/>
              <a:t>Exercises and solutions</a:t>
            </a:r>
          </a:p>
          <a:p>
            <a:pPr lvl="1"/>
            <a:r>
              <a:rPr lang="en-US" dirty="0"/>
              <a:t>SuiteSparse library, binaries for Linux and OSX</a:t>
            </a:r>
          </a:p>
          <a:p>
            <a:pPr lvl="1"/>
            <a:r>
              <a:rPr lang="en-US" dirty="0" err="1"/>
              <a:t>LAGraph</a:t>
            </a:r>
            <a:r>
              <a:rPr lang="en-US" dirty="0"/>
              <a:t> library, binaries for Linux and OSX</a:t>
            </a:r>
          </a:p>
          <a:p>
            <a:r>
              <a:rPr lang="en-US" dirty="0"/>
              <a:t>Load software onto your system, make sure you can build and run our test program</a:t>
            </a:r>
          </a:p>
          <a:p>
            <a:pPr lvl="1">
              <a:buFont typeface="Verdana" panose="020B0604030504040204" pitchFamily="34" charset="0"/>
              <a:buChar char="$"/>
            </a:pPr>
            <a:r>
              <a:rPr lang="en-US" sz="1800" b="1" dirty="0" err="1">
                <a:latin typeface="Courier New" panose="02070309020205020404" pitchFamily="49" charset="0"/>
                <a:cs typeface="Courier New" panose="02070309020205020404" pitchFamily="49" charset="0"/>
              </a:rPr>
              <a:t>git</a:t>
            </a:r>
            <a:r>
              <a:rPr lang="en-US" sz="1800" b="1" dirty="0">
                <a:latin typeface="Courier New" panose="02070309020205020404" pitchFamily="49" charset="0"/>
                <a:cs typeface="Courier New" panose="02070309020205020404" pitchFamily="49" charset="0"/>
              </a:rPr>
              <a:t> clone </a:t>
            </a:r>
            <a:r>
              <a:rPr lang="en-US" sz="1800" b="1" dirty="0">
                <a:latin typeface="Courier New" panose="02070309020205020404" pitchFamily="49" charset="0"/>
                <a:cs typeface="Courier New" panose="02070309020205020404" pitchFamily="49" charset="0"/>
                <a:hlinkClick r:id="rId3"/>
              </a:rPr>
              <a:t>https://github.com/tgmattso/GraphBLAS.git</a:t>
            </a:r>
            <a:endParaRPr lang="en-US" sz="1800" b="1" dirty="0">
              <a:latin typeface="Courier New" panose="02070309020205020404" pitchFamily="49" charset="0"/>
              <a:cs typeface="Courier New" panose="02070309020205020404" pitchFamily="49" charset="0"/>
            </a:endParaRP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cd GraphBLAS/</a:t>
            </a:r>
            <a:r>
              <a:rPr lang="en-US" sz="1800" b="1" dirty="0" err="1">
                <a:latin typeface="Courier New" panose="02070309020205020404" pitchFamily="49" charset="0"/>
                <a:cs typeface="Courier New" panose="02070309020205020404" pitchFamily="49" charset="0"/>
              </a:rPr>
              <a:t>src</a:t>
            </a:r>
            <a:endParaRPr lang="en-US" sz="1800" b="1" dirty="0">
              <a:latin typeface="Courier New" panose="02070309020205020404" pitchFamily="49" charset="0"/>
              <a:cs typeface="Courier New" panose="02070309020205020404" pitchFamily="49" charset="0"/>
            </a:endParaRPr>
          </a:p>
          <a:p>
            <a:pPr lvl="1">
              <a:buFont typeface="Verdana" panose="020B0604030504040204" pitchFamily="34" charset="0"/>
              <a:buChar char="$"/>
            </a:pPr>
            <a:r>
              <a:rPr lang="en-US" sz="1800" b="1" dirty="0">
                <a:solidFill>
                  <a:srgbClr val="C00000"/>
                </a:solidFill>
                <a:latin typeface="Courier New" panose="02070309020205020404" pitchFamily="49" charset="0"/>
                <a:cs typeface="Courier New" panose="02070309020205020404" pitchFamily="49" charset="0"/>
              </a:rPr>
              <a:t>git checkout hpec19</a:t>
            </a: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make AnalyzeGraph.exe</a:t>
            </a: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./AnalyzeGraph.exe Data/</a:t>
            </a:r>
            <a:r>
              <a:rPr lang="en-US" sz="1800" b="1" dirty="0" err="1">
                <a:latin typeface="Courier New" panose="02070309020205020404" pitchFamily="49" charset="0"/>
                <a:cs typeface="Courier New" panose="02070309020205020404" pitchFamily="49" charset="0"/>
              </a:rPr>
              <a:t>hpec_coauthors.mtx</a:t>
            </a:r>
            <a:endParaRPr lang="en-US" sz="1800" b="1" dirty="0">
              <a:latin typeface="Courier New" panose="02070309020205020404" pitchFamily="49" charset="0"/>
              <a:cs typeface="Courier New" panose="02070309020205020404" pitchFamily="49" charset="0"/>
            </a:endParaRPr>
          </a:p>
          <a:p>
            <a:pPr marL="339725" lvl="1" indent="0">
              <a:buNone/>
            </a:pPr>
            <a:endParaRPr lang="en-US" dirty="0"/>
          </a:p>
        </p:txBody>
      </p:sp>
      <p:sp>
        <p:nvSpPr>
          <p:cNvPr id="4" name="Slide Number Placeholder 3">
            <a:extLst>
              <a:ext uri="{FF2B5EF4-FFF2-40B4-BE49-F238E27FC236}">
                <a16:creationId xmlns="" xmlns:a16="http://schemas.microsoft.com/office/drawing/2014/main" id="{1B9693AF-0E20-7F4A-8777-81030999971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17</a:t>
            </a:fld>
            <a:endParaRPr lang="en-US" dirty="0">
              <a:solidFill>
                <a:srgbClr val="000000"/>
              </a:solidFill>
              <a:ea typeface="ＭＳ Ｐゴシック" pitchFamily="34" charset="-128"/>
            </a:endParaRPr>
          </a:p>
        </p:txBody>
      </p:sp>
      <p:grpSp>
        <p:nvGrpSpPr>
          <p:cNvPr id="12" name="Group 11">
            <a:extLst>
              <a:ext uri="{FF2B5EF4-FFF2-40B4-BE49-F238E27FC236}">
                <a16:creationId xmlns="" xmlns:a16="http://schemas.microsoft.com/office/drawing/2014/main" id="{FA0CB8B5-B8A5-974E-9852-5B1639D6E38B}"/>
              </a:ext>
            </a:extLst>
          </p:cNvPr>
          <p:cNvGrpSpPr/>
          <p:nvPr/>
        </p:nvGrpSpPr>
        <p:grpSpPr>
          <a:xfrm>
            <a:off x="3280544" y="4975123"/>
            <a:ext cx="4323223" cy="1728890"/>
            <a:chOff x="3280544" y="4975123"/>
            <a:chExt cx="4323223" cy="1728890"/>
          </a:xfrm>
        </p:grpSpPr>
        <p:sp>
          <p:nvSpPr>
            <p:cNvPr id="5" name="Oval 4">
              <a:extLst>
                <a:ext uri="{FF2B5EF4-FFF2-40B4-BE49-F238E27FC236}">
                  <a16:creationId xmlns="" xmlns:a16="http://schemas.microsoft.com/office/drawing/2014/main" id="{EC2B3607-262F-2245-B88A-351E0A2F0AB0}"/>
                </a:ext>
              </a:extLst>
            </p:cNvPr>
            <p:cNvSpPr/>
            <p:nvPr/>
          </p:nvSpPr>
          <p:spPr bwMode="auto">
            <a:xfrm>
              <a:off x="3500285" y="4975123"/>
              <a:ext cx="3883742" cy="471948"/>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9" name="TextBox 8">
              <a:extLst>
                <a:ext uri="{FF2B5EF4-FFF2-40B4-BE49-F238E27FC236}">
                  <a16:creationId xmlns="" xmlns:a16="http://schemas.microsoft.com/office/drawing/2014/main" id="{7C70E8EA-A9F6-1045-BAF5-9429E9DCEB1D}"/>
                </a:ext>
              </a:extLst>
            </p:cNvPr>
            <p:cNvSpPr txBox="1"/>
            <p:nvPr/>
          </p:nvSpPr>
          <p:spPr>
            <a:xfrm>
              <a:off x="3280544" y="5780683"/>
              <a:ext cx="4323223" cy="923330"/>
            </a:xfrm>
            <a:prstGeom prst="rect">
              <a:avLst/>
            </a:prstGeom>
            <a:noFill/>
            <a:ln w="25400">
              <a:solidFill>
                <a:srgbClr val="C00000"/>
              </a:solidFill>
            </a:ln>
          </p:spPr>
          <p:txBody>
            <a:bodyPr wrap="square" rtlCol="0">
              <a:spAutoFit/>
            </a:bodyPr>
            <a:lstStyle/>
            <a:p>
              <a:pPr algn="ctr"/>
              <a:r>
                <a:rPr lang="en-US" dirty="0"/>
                <a:t>Graph of coauthors: vertices are authors, edges connect authors who’ve published HPEC papers together</a:t>
              </a:r>
            </a:p>
          </p:txBody>
        </p:sp>
        <p:cxnSp>
          <p:nvCxnSpPr>
            <p:cNvPr id="11" name="Straight Arrow Connector 10">
              <a:extLst>
                <a:ext uri="{FF2B5EF4-FFF2-40B4-BE49-F238E27FC236}">
                  <a16:creationId xmlns="" xmlns:a16="http://schemas.microsoft.com/office/drawing/2014/main" id="{3E4A7235-7BB8-8846-9B9A-A96F3292270E}"/>
                </a:ext>
              </a:extLst>
            </p:cNvPr>
            <p:cNvCxnSpPr>
              <a:stCxn id="9" idx="0"/>
              <a:endCxn id="5" idx="4"/>
            </p:cNvCxnSpPr>
            <p:nvPr/>
          </p:nvCxnSpPr>
          <p:spPr bwMode="auto">
            <a:xfrm flipV="1">
              <a:off x="5442156" y="5447071"/>
              <a:ext cx="0" cy="333612"/>
            </a:xfrm>
            <a:prstGeom prst="straightConnector1">
              <a:avLst/>
            </a:prstGeom>
            <a:noFill/>
            <a:ln w="31750" cap="flat" cmpd="sng" algn="ctr">
              <a:solidFill>
                <a:srgbClr val="C00000"/>
              </a:solidFill>
              <a:prstDash val="solid"/>
              <a:round/>
              <a:headEnd type="none" w="med" len="med"/>
              <a:tailEnd type="triangle"/>
            </a:ln>
            <a:effectLst/>
          </p:spPr>
        </p:cxnSp>
      </p:grpSp>
    </p:spTree>
    <p:extLst>
      <p:ext uri="{BB962C8B-B14F-4D97-AF65-F5344CB8AC3E}">
        <p14:creationId xmlns:p14="http://schemas.microsoft.com/office/powerpoint/2010/main" val="1156545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92D1E-4403-5541-82E3-25E1A2ED72EC}"/>
              </a:ext>
            </a:extLst>
          </p:cNvPr>
          <p:cNvSpPr>
            <a:spLocks noGrp="1"/>
          </p:cNvSpPr>
          <p:nvPr>
            <p:ph type="title"/>
          </p:nvPr>
        </p:nvSpPr>
        <p:spPr/>
        <p:txBody>
          <a:bodyPr/>
          <a:lstStyle/>
          <a:p>
            <a:r>
              <a:rPr lang="en-US" dirty="0"/>
              <a:t>Solution to Exercise 1:</a:t>
            </a:r>
          </a:p>
        </p:txBody>
      </p:sp>
      <p:sp>
        <p:nvSpPr>
          <p:cNvPr id="3" name="Content Placeholder 2">
            <a:extLst>
              <a:ext uri="{FF2B5EF4-FFF2-40B4-BE49-F238E27FC236}">
                <a16:creationId xmlns="" xmlns:a16="http://schemas.microsoft.com/office/drawing/2014/main" id="{DC2C0766-662D-0042-8ECC-79EC11B8176C}"/>
              </a:ext>
            </a:extLst>
          </p:cNvPr>
          <p:cNvSpPr>
            <a:spLocks noGrp="1"/>
          </p:cNvSpPr>
          <p:nvPr>
            <p:ph idx="1"/>
          </p:nvPr>
        </p:nvSpPr>
        <p:spPr>
          <a:xfrm>
            <a:off x="490538" y="897406"/>
            <a:ext cx="8237537" cy="4840287"/>
          </a:xfrm>
        </p:spPr>
        <p:txBody>
          <a:bodyPr/>
          <a:lstStyle/>
          <a:p>
            <a:r>
              <a:rPr lang="en-US" dirty="0"/>
              <a:t>If all goes well, output should look like this:</a:t>
            </a:r>
          </a:p>
          <a:p>
            <a:pPr marL="339725" lvl="1" indent="0">
              <a:buNone/>
            </a:pPr>
            <a:endParaRPr lang="en-US" dirty="0"/>
          </a:p>
        </p:txBody>
      </p:sp>
      <p:sp>
        <p:nvSpPr>
          <p:cNvPr id="4" name="Slide Number Placeholder 3">
            <a:extLst>
              <a:ext uri="{FF2B5EF4-FFF2-40B4-BE49-F238E27FC236}">
                <a16:creationId xmlns="" xmlns:a16="http://schemas.microsoft.com/office/drawing/2014/main" id="{1B9693AF-0E20-7F4A-8777-81030999971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18</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AF94B4F5-4722-2A48-8E28-C821EE6ED0A1}"/>
              </a:ext>
            </a:extLst>
          </p:cNvPr>
          <p:cNvSpPr txBox="1"/>
          <p:nvPr/>
        </p:nvSpPr>
        <p:spPr>
          <a:xfrm>
            <a:off x="891251" y="1397509"/>
            <a:ext cx="7512974" cy="5262979"/>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 ./AnalyzeGraph.exe Data/</a:t>
            </a:r>
            <a:r>
              <a:rPr lang="en-US" sz="1400" b="1" dirty="0" err="1">
                <a:latin typeface="Courier New" panose="02070309020205020404" pitchFamily="49" charset="0"/>
                <a:cs typeface="Courier New" panose="02070309020205020404" pitchFamily="49" charset="0"/>
              </a:rPr>
              <a:t>hpec_coauthors.mtx</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Step 1: loading input graph: Data/</a:t>
            </a:r>
            <a:r>
              <a:rPr lang="en-US" sz="1400" b="1" dirty="0" err="1">
                <a:latin typeface="Courier New" panose="02070309020205020404" pitchFamily="49" charset="0"/>
                <a:cs typeface="Courier New" panose="02070309020205020404" pitchFamily="49" charset="0"/>
              </a:rPr>
              <a:t>hpec_coauthors.mtx</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Step 1: Elapsed time: 0.00531851 sec</a:t>
            </a:r>
          </a:p>
          <a:p>
            <a:r>
              <a:rPr lang="en-US" sz="1400" b="1" dirty="0">
                <a:latin typeface="Courier New" panose="02070309020205020404" pitchFamily="49" charset="0"/>
                <a:cs typeface="Courier New" panose="02070309020205020404" pitchFamily="49" charset="0"/>
              </a:rPr>
              <a:t>*** Step 2: compute some basic statistics</a:t>
            </a:r>
          </a:p>
          <a:p>
            <a:r>
              <a:rPr lang="en-US" sz="1400" b="1" dirty="0">
                <a:latin typeface="Courier New" panose="02070309020205020404" pitchFamily="49" charset="0"/>
                <a:cs typeface="Courier New" panose="02070309020205020404" pitchFamily="49" charset="0"/>
              </a:rPr>
              <a:t>*** Step 2: Elapsed time: 0.00181371 sec</a:t>
            </a:r>
          </a:p>
          <a:p>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nodes:  1747</a:t>
            </a:r>
          </a:p>
          <a:p>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edges:  10072</a:t>
            </a:r>
          </a:p>
          <a:p>
            <a:r>
              <a:rPr lang="en-US" sz="1400" b="1" dirty="0" err="1">
                <a:latin typeface="Courier New" panose="02070309020205020404" pitchFamily="49" charset="0"/>
                <a:cs typeface="Courier New" panose="02070309020205020404" pitchFamily="49" charset="0"/>
              </a:rPr>
              <a:t>Avg</a:t>
            </a:r>
            <a:r>
              <a:rPr lang="en-US" sz="1400" b="1" dirty="0">
                <a:latin typeface="Courier New" panose="02070309020205020404" pitchFamily="49" charset="0"/>
                <a:cs typeface="Courier New" panose="02070309020205020404" pitchFamily="49" charset="0"/>
              </a:rPr>
              <a:t> degree: 5.765312</a:t>
            </a:r>
          </a:p>
          <a:p>
            <a:r>
              <a:rPr lang="en-US" sz="1400" b="1" dirty="0">
                <a:latin typeface="Courier New" panose="02070309020205020404" pitchFamily="49" charset="0"/>
                <a:cs typeface="Courier New" panose="02070309020205020404" pitchFamily="49" charset="0"/>
              </a:rPr>
              <a:t>Max degree: 461</a:t>
            </a:r>
          </a:p>
          <a:p>
            <a:r>
              <a:rPr lang="en-US" sz="1400" b="1" dirty="0">
                <a:latin typeface="Courier New" panose="02070309020205020404" pitchFamily="49" charset="0"/>
                <a:cs typeface="Courier New" panose="02070309020205020404" pitchFamily="49" charset="0"/>
              </a:rPr>
              <a:t>Min degree: 1</a:t>
            </a:r>
          </a:p>
          <a:p>
            <a:r>
              <a:rPr lang="en-US" sz="1400" b="1" dirty="0">
                <a:latin typeface="Courier New" panose="02070309020205020404" pitchFamily="49" charset="0"/>
                <a:cs typeface="Courier New" panose="02070309020205020404" pitchFamily="49" charset="0"/>
              </a:rPr>
              <a:t>Node with max degree (target ID): 800</a:t>
            </a:r>
          </a:p>
          <a:p>
            <a:r>
              <a:rPr lang="en-US" sz="1400" b="1" dirty="0">
                <a:latin typeface="Courier New" panose="02070309020205020404" pitchFamily="49" charset="0"/>
                <a:cs typeface="Courier New" panose="02070309020205020404" pitchFamily="49" charset="0"/>
              </a:rPr>
              <a:t>*** Step 3: Running </a:t>
            </a:r>
            <a:r>
              <a:rPr lang="en-US" sz="1400" b="1" dirty="0" err="1">
                <a:latin typeface="Courier New" panose="02070309020205020404" pitchFamily="49" charset="0"/>
                <a:cs typeface="Courier New" panose="02070309020205020404" pitchFamily="49" charset="0"/>
              </a:rPr>
              <a:t>LAGraph's</a:t>
            </a:r>
            <a:r>
              <a:rPr lang="en-US" sz="1400" b="1" dirty="0">
                <a:latin typeface="Courier New" panose="02070309020205020404" pitchFamily="49" charset="0"/>
                <a:cs typeface="Courier New" panose="02070309020205020404" pitchFamily="49" charset="0"/>
              </a:rPr>
              <a:t> connected components (LACC) algorithm.</a:t>
            </a:r>
          </a:p>
          <a:p>
            <a:r>
              <a:rPr lang="en-US" sz="1400" b="1" dirty="0">
                <a:latin typeface="Courier New" panose="02070309020205020404" pitchFamily="49" charset="0"/>
                <a:cs typeface="Courier New" panose="02070309020205020404" pitchFamily="49" charset="0"/>
              </a:rPr>
              <a:t>*** Step 3: Elapsed time: 0.00678869 sec</a:t>
            </a:r>
          </a:p>
          <a:p>
            <a:r>
              <a:rPr lang="en-US" sz="1400" b="1" dirty="0">
                <a:latin typeface="Courier New" panose="02070309020205020404" pitchFamily="49" charset="0"/>
                <a:cs typeface="Courier New" panose="02070309020205020404" pitchFamily="49" charset="0"/>
              </a:rPr>
              <a:t>Number of connected components: 246</a:t>
            </a:r>
          </a:p>
          <a:p>
            <a:r>
              <a:rPr lang="en-US" sz="1400" b="1" dirty="0">
                <a:latin typeface="Courier New" panose="02070309020205020404" pitchFamily="49" charset="0"/>
                <a:cs typeface="Courier New" panose="02070309020205020404" pitchFamily="49" charset="0"/>
              </a:rPr>
              <a:t>ID for component containing target ID 800: 0</a:t>
            </a:r>
          </a:p>
          <a:p>
            <a:r>
              <a:rPr lang="en-US" sz="1400" b="1" dirty="0">
                <a:latin typeface="Courier New" panose="02070309020205020404" pitchFamily="49" charset="0"/>
                <a:cs typeface="Courier New" panose="02070309020205020404" pitchFamily="49" charset="0"/>
              </a:rPr>
              <a:t>*** Step 4: Find all the nodes from the target ID's cluster.</a:t>
            </a:r>
          </a:p>
          <a:p>
            <a:r>
              <a:rPr lang="en-US" sz="1400" b="1" dirty="0">
                <a:latin typeface="Courier New" panose="02070309020205020404" pitchFamily="49" charset="0"/>
                <a:cs typeface="Courier New" panose="02070309020205020404" pitchFamily="49" charset="0"/>
              </a:rPr>
              <a:t>*** Step 4: Elapsed time: 0.000114254 sec</a:t>
            </a:r>
          </a:p>
          <a:p>
            <a:r>
              <a:rPr lang="en-US" sz="1400" b="1" dirty="0">
                <a:latin typeface="Courier New" panose="02070309020205020404" pitchFamily="49" charset="0"/>
                <a:cs typeface="Courier New" panose="02070309020205020404" pitchFamily="49" charset="0"/>
              </a:rPr>
              <a:t>Cluster mask </a:t>
            </a:r>
            <a:r>
              <a:rPr lang="en-US" sz="1400" b="1" dirty="0" err="1">
                <a:latin typeface="Courier New" panose="02070309020205020404" pitchFamily="49" charset="0"/>
                <a:cs typeface="Courier New" panose="02070309020205020404" pitchFamily="49" charset="0"/>
              </a:rPr>
              <a:t>nvals</a:t>
            </a:r>
            <a:r>
              <a:rPr lang="en-US" sz="1400" b="1" dirty="0">
                <a:latin typeface="Courier New" panose="02070309020205020404" pitchFamily="49" charset="0"/>
                <a:cs typeface="Courier New" panose="02070309020205020404" pitchFamily="49" charset="0"/>
              </a:rPr>
              <a:t> (after masking): 822</a:t>
            </a:r>
          </a:p>
          <a:p>
            <a:r>
              <a:rPr lang="en-US" sz="1400" b="1" dirty="0">
                <a:latin typeface="Courier New" panose="02070309020205020404" pitchFamily="49" charset="0"/>
                <a:cs typeface="Courier New" panose="02070309020205020404" pitchFamily="49" charset="0"/>
              </a:rPr>
              <a:t>Component size: 822</a:t>
            </a:r>
          </a:p>
          <a:p>
            <a:r>
              <a:rPr lang="en-US" sz="1400" b="1" dirty="0">
                <a:latin typeface="Courier New" panose="02070309020205020404" pitchFamily="49" charset="0"/>
                <a:cs typeface="Courier New" panose="02070309020205020404" pitchFamily="49" charset="0"/>
              </a:rPr>
              <a:t>*** Step 5: extract and perform PageRank on the target component.</a:t>
            </a:r>
          </a:p>
          <a:p>
            <a:r>
              <a:rPr lang="en-US" sz="1400" b="1" dirty="0">
                <a:latin typeface="Courier New" panose="02070309020205020404" pitchFamily="49" charset="0"/>
                <a:cs typeface="Courier New" panose="02070309020205020404" pitchFamily="49" charset="0"/>
              </a:rPr>
              <a:t>*** Step 5: Elapsed time: 0.0198434 sec</a:t>
            </a:r>
          </a:p>
          <a:p>
            <a:r>
              <a:rPr lang="en-US" sz="1400" b="1" dirty="0">
                <a:latin typeface="Courier New" panose="02070309020205020404" pitchFamily="49" charset="0"/>
                <a:cs typeface="Courier New" panose="02070309020205020404" pitchFamily="49" charset="0"/>
              </a:rPr>
              <a:t>Author with the highest rank: 800 (0.019374)</a:t>
            </a:r>
          </a:p>
          <a:p>
            <a:r>
              <a:rPr lang="en-US" sz="1400" b="1" dirty="0">
                <a:latin typeface="Courier New" panose="02070309020205020404" pitchFamily="49" charset="0"/>
                <a:cs typeface="Courier New" panose="02070309020205020404" pitchFamily="49" charset="0"/>
              </a:rPr>
              <a:t>Author with the smallest rank: 1094 (0.000214)</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64967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8977312" cy="543481"/>
          </a:xfrm>
        </p:spPr>
        <p:txBody>
          <a:bodyPr/>
          <a:lstStyle/>
          <a:p>
            <a:r>
              <a:rPr lang="en-US" sz="2800" dirty="0"/>
              <a:t>HPEC Authors Dataset and Connected Components</a:t>
            </a:r>
          </a:p>
        </p:txBody>
      </p:sp>
      <p:sp>
        <p:nvSpPr>
          <p:cNvPr id="3" name="Content Placeholder 2"/>
          <p:cNvSpPr>
            <a:spLocks noGrp="1"/>
          </p:cNvSpPr>
          <p:nvPr>
            <p:ph idx="1"/>
          </p:nvPr>
        </p:nvSpPr>
        <p:spPr>
          <a:xfrm>
            <a:off x="235163" y="1657303"/>
            <a:ext cx="4436924" cy="3480215"/>
          </a:xfrm>
        </p:spPr>
        <p:txBody>
          <a:bodyPr/>
          <a:lstStyle/>
          <a:p>
            <a:r>
              <a:rPr lang="en-US" sz="2000" dirty="0"/>
              <a:t>File: </a:t>
            </a:r>
            <a:r>
              <a:rPr lang="en-US" sz="2000" dirty="0" err="1"/>
              <a:t>src</a:t>
            </a:r>
            <a:r>
              <a:rPr lang="en-US" sz="2000" dirty="0"/>
              <a:t>/Data/</a:t>
            </a:r>
            <a:r>
              <a:rPr lang="en-US" sz="2000" dirty="0" err="1"/>
              <a:t>hpec_authors.mtx</a:t>
            </a:r>
            <a:endParaRPr lang="en-US" sz="2000" dirty="0"/>
          </a:p>
          <a:p>
            <a:r>
              <a:rPr lang="en-US" sz="2000" dirty="0"/>
              <a:t>Graph (undirected):</a:t>
            </a:r>
          </a:p>
          <a:p>
            <a:pPr lvl="1"/>
            <a:r>
              <a:rPr lang="en-US" sz="1800" dirty="0"/>
              <a:t>1,747 vertices (unique authors)</a:t>
            </a:r>
          </a:p>
          <a:p>
            <a:pPr lvl="1"/>
            <a:r>
              <a:rPr lang="en-US" sz="1800" dirty="0"/>
              <a:t>10,072 edges (coauthor count)</a:t>
            </a:r>
          </a:p>
          <a:p>
            <a:pPr lvl="1"/>
            <a:endParaRPr lang="en-US" sz="1800" dirty="0"/>
          </a:p>
          <a:p>
            <a:r>
              <a:rPr lang="en-US" sz="2000" dirty="0"/>
              <a:t>Data directory contains index tables containing the mapping between vertex ID and author name, the raw publication data, and python scripts to perform various queries</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19</a:t>
            </a:fld>
            <a:endParaRPr lang="en-US" dirty="0">
              <a:solidFill>
                <a:srgbClr val="000000"/>
              </a:solidFill>
              <a:ea typeface="ＭＳ Ｐゴシック" pitchFamily="34" charset="-128"/>
            </a:endParaRPr>
          </a:p>
        </p:txBody>
      </p:sp>
      <p:sp>
        <p:nvSpPr>
          <p:cNvPr id="54" name="Freeform 25"/>
          <p:cNvSpPr>
            <a:spLocks/>
          </p:cNvSpPr>
          <p:nvPr/>
        </p:nvSpPr>
        <p:spPr bwMode="auto">
          <a:xfrm>
            <a:off x="5377595" y="2125905"/>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31"/>
          <p:cNvSpPr>
            <a:spLocks/>
          </p:cNvSpPr>
          <p:nvPr/>
        </p:nvSpPr>
        <p:spPr bwMode="auto">
          <a:xfrm>
            <a:off x="5671404" y="1865126"/>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35"/>
          <p:cNvSpPr>
            <a:spLocks/>
          </p:cNvSpPr>
          <p:nvPr/>
        </p:nvSpPr>
        <p:spPr bwMode="auto">
          <a:xfrm>
            <a:off x="5683002" y="3916922"/>
            <a:ext cx="1501910" cy="981206"/>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2" name="Freeform 47"/>
          <p:cNvSpPr>
            <a:spLocks/>
          </p:cNvSpPr>
          <p:nvPr/>
        </p:nvSpPr>
        <p:spPr bwMode="auto">
          <a:xfrm>
            <a:off x="7202310" y="3678656"/>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53"/>
          <p:cNvSpPr>
            <a:spLocks/>
          </p:cNvSpPr>
          <p:nvPr/>
        </p:nvSpPr>
        <p:spPr bwMode="auto">
          <a:xfrm flipH="1" flipV="1">
            <a:off x="5663673" y="4924392"/>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2" name="Freeform 56"/>
          <p:cNvSpPr>
            <a:spLocks/>
          </p:cNvSpPr>
          <p:nvPr/>
        </p:nvSpPr>
        <p:spPr bwMode="auto">
          <a:xfrm rot="21305257" flipH="1" flipV="1">
            <a:off x="5703154" y="3134980"/>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8" name="Freeform 17"/>
          <p:cNvSpPr>
            <a:spLocks/>
          </p:cNvSpPr>
          <p:nvPr/>
        </p:nvSpPr>
        <p:spPr bwMode="auto">
          <a:xfrm flipH="1" flipV="1">
            <a:off x="7186846" y="2125905"/>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8" name="Freeform 65"/>
          <p:cNvSpPr>
            <a:spLocks/>
          </p:cNvSpPr>
          <p:nvPr/>
        </p:nvSpPr>
        <p:spPr bwMode="auto">
          <a:xfrm>
            <a:off x="7173316" y="3905665"/>
            <a:ext cx="1476782" cy="1018727"/>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1" name="Rectangle 20"/>
          <p:cNvSpPr>
            <a:spLocks noChangeArrowheads="1"/>
          </p:cNvSpPr>
          <p:nvPr/>
        </p:nvSpPr>
        <p:spPr bwMode="auto">
          <a:xfrm>
            <a:off x="4949773" y="2995925"/>
            <a:ext cx="633463"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Carl</a:t>
            </a:r>
          </a:p>
        </p:txBody>
      </p:sp>
      <p:sp>
        <p:nvSpPr>
          <p:cNvPr id="22" name="Rectangle 104"/>
          <p:cNvSpPr>
            <a:spLocks noChangeArrowheads="1"/>
          </p:cNvSpPr>
          <p:nvPr/>
        </p:nvSpPr>
        <p:spPr bwMode="auto">
          <a:xfrm>
            <a:off x="7214019" y="4863993"/>
            <a:ext cx="1159247"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Margaret</a:t>
            </a:r>
          </a:p>
        </p:txBody>
      </p:sp>
      <p:sp>
        <p:nvSpPr>
          <p:cNvPr id="23" name="Rectangle 105"/>
          <p:cNvSpPr>
            <a:spLocks noChangeArrowheads="1"/>
          </p:cNvSpPr>
          <p:nvPr/>
        </p:nvSpPr>
        <p:spPr bwMode="auto">
          <a:xfrm>
            <a:off x="7834517" y="3817178"/>
            <a:ext cx="710406"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Jose</a:t>
            </a:r>
          </a:p>
        </p:txBody>
      </p:sp>
      <p:sp>
        <p:nvSpPr>
          <p:cNvPr id="24" name="Rectangle 23"/>
          <p:cNvSpPr>
            <a:spLocks noChangeArrowheads="1"/>
          </p:cNvSpPr>
          <p:nvPr/>
        </p:nvSpPr>
        <p:spPr bwMode="auto">
          <a:xfrm>
            <a:off x="4824741" y="1730331"/>
            <a:ext cx="877119"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Nancy</a:t>
            </a:r>
          </a:p>
        </p:txBody>
      </p:sp>
      <p:sp>
        <p:nvSpPr>
          <p:cNvPr id="25" name="Oval 24"/>
          <p:cNvSpPr>
            <a:spLocks noChangeArrowheads="1"/>
          </p:cNvSpPr>
          <p:nvPr/>
        </p:nvSpPr>
        <p:spPr bwMode="auto">
          <a:xfrm>
            <a:off x="5578623" y="2007710"/>
            <a:ext cx="220450" cy="225133"/>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6" name="Oval 25"/>
          <p:cNvSpPr>
            <a:spLocks noChangeArrowheads="1"/>
          </p:cNvSpPr>
          <p:nvPr/>
        </p:nvSpPr>
        <p:spPr bwMode="auto">
          <a:xfrm>
            <a:off x="7063136" y="4796817"/>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7" name="Oval 26"/>
          <p:cNvSpPr>
            <a:spLocks noChangeArrowheads="1"/>
          </p:cNvSpPr>
          <p:nvPr/>
        </p:nvSpPr>
        <p:spPr bwMode="auto">
          <a:xfrm>
            <a:off x="7063136" y="2007710"/>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8" name="Oval 27"/>
          <p:cNvSpPr>
            <a:spLocks noChangeArrowheads="1"/>
          </p:cNvSpPr>
          <p:nvPr/>
        </p:nvSpPr>
        <p:spPr bwMode="auto">
          <a:xfrm>
            <a:off x="7063136" y="3806232"/>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28"/>
          <p:cNvSpPr>
            <a:spLocks noChangeArrowheads="1"/>
          </p:cNvSpPr>
          <p:nvPr/>
        </p:nvSpPr>
        <p:spPr bwMode="auto">
          <a:xfrm>
            <a:off x="8507625" y="3796225"/>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0" name="Oval 71"/>
          <p:cNvSpPr>
            <a:spLocks noChangeArrowheads="1"/>
          </p:cNvSpPr>
          <p:nvPr/>
        </p:nvSpPr>
        <p:spPr bwMode="auto">
          <a:xfrm>
            <a:off x="5578623" y="3067127"/>
            <a:ext cx="220450" cy="225133"/>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1" name="Oval 72"/>
          <p:cNvSpPr>
            <a:spLocks noChangeArrowheads="1"/>
          </p:cNvSpPr>
          <p:nvPr/>
        </p:nvSpPr>
        <p:spPr bwMode="auto">
          <a:xfrm>
            <a:off x="5578623" y="4796817"/>
            <a:ext cx="220450" cy="225133"/>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32" name="Rectangle 31"/>
          <p:cNvSpPr>
            <a:spLocks noChangeArrowheads="1"/>
          </p:cNvSpPr>
          <p:nvPr/>
        </p:nvSpPr>
        <p:spPr bwMode="auto">
          <a:xfrm>
            <a:off x="7202746" y="1754861"/>
            <a:ext cx="817231"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Aydin</a:t>
            </a:r>
          </a:p>
        </p:txBody>
      </p:sp>
      <p:sp>
        <p:nvSpPr>
          <p:cNvPr id="33" name="Rectangle 32"/>
          <p:cNvSpPr>
            <a:spLocks noChangeArrowheads="1"/>
          </p:cNvSpPr>
          <p:nvPr/>
        </p:nvSpPr>
        <p:spPr bwMode="auto">
          <a:xfrm>
            <a:off x="5234464" y="5056774"/>
            <a:ext cx="761704"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Scott</a:t>
            </a:r>
          </a:p>
        </p:txBody>
      </p:sp>
      <p:sp>
        <p:nvSpPr>
          <p:cNvPr id="34" name="Rectangle 33"/>
          <p:cNvSpPr>
            <a:spLocks noChangeArrowheads="1"/>
          </p:cNvSpPr>
          <p:nvPr/>
        </p:nvSpPr>
        <p:spPr bwMode="auto">
          <a:xfrm>
            <a:off x="7184650" y="2960093"/>
            <a:ext cx="590824"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C00000"/>
                </a:solidFill>
                <a:latin typeface="Helvetica"/>
                <a:cs typeface="Helvetica"/>
              </a:rPr>
              <a:t>Tim</a:t>
            </a:r>
            <a:endParaRPr lang="en-US" sz="1800" b="1" dirty="0">
              <a:solidFill>
                <a:srgbClr val="C00000"/>
              </a:solidFill>
              <a:latin typeface="Helvetica"/>
              <a:cs typeface="Helvetica"/>
            </a:endParaRPr>
          </a:p>
        </p:txBody>
      </p:sp>
      <p:sp>
        <p:nvSpPr>
          <p:cNvPr id="55" name="Rectangle 54"/>
          <p:cNvSpPr>
            <a:spLocks noChangeArrowheads="1"/>
          </p:cNvSpPr>
          <p:nvPr/>
        </p:nvSpPr>
        <p:spPr bwMode="auto">
          <a:xfrm>
            <a:off x="7424406" y="240823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5</a:t>
            </a:r>
            <a:endParaRPr lang="en-US" sz="1800" b="1" dirty="0">
              <a:solidFill>
                <a:srgbClr val="008000"/>
              </a:solidFill>
              <a:latin typeface="Helvetica"/>
              <a:cs typeface="Helvetica"/>
            </a:endParaRPr>
          </a:p>
        </p:txBody>
      </p:sp>
      <p:sp>
        <p:nvSpPr>
          <p:cNvPr id="57" name="Rectangle 56"/>
          <p:cNvSpPr>
            <a:spLocks noChangeArrowheads="1"/>
          </p:cNvSpPr>
          <p:nvPr/>
        </p:nvSpPr>
        <p:spPr bwMode="auto">
          <a:xfrm>
            <a:off x="6155476" y="4489907"/>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58" name="Rectangle 57"/>
          <p:cNvSpPr>
            <a:spLocks noChangeArrowheads="1"/>
          </p:cNvSpPr>
          <p:nvPr/>
        </p:nvSpPr>
        <p:spPr bwMode="auto">
          <a:xfrm>
            <a:off x="6319086" y="3355810"/>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2</a:t>
            </a:r>
            <a:endParaRPr lang="en-US" sz="1800" b="1" dirty="0">
              <a:solidFill>
                <a:srgbClr val="008000"/>
              </a:solidFill>
              <a:latin typeface="Helvetica"/>
              <a:cs typeface="Helvetica"/>
            </a:endParaRPr>
          </a:p>
        </p:txBody>
      </p:sp>
      <p:sp>
        <p:nvSpPr>
          <p:cNvPr id="59" name="Rectangle 58"/>
          <p:cNvSpPr>
            <a:spLocks noChangeArrowheads="1"/>
          </p:cNvSpPr>
          <p:nvPr/>
        </p:nvSpPr>
        <p:spPr bwMode="auto">
          <a:xfrm>
            <a:off x="6245905" y="1887896"/>
            <a:ext cx="428343"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11</a:t>
            </a:r>
            <a:endParaRPr lang="en-US" sz="1800" b="1" dirty="0">
              <a:solidFill>
                <a:srgbClr val="008000"/>
              </a:solidFill>
              <a:latin typeface="Helvetica"/>
              <a:cs typeface="Helvetica"/>
            </a:endParaRPr>
          </a:p>
        </p:txBody>
      </p:sp>
      <p:sp>
        <p:nvSpPr>
          <p:cNvPr id="60" name="Rectangle 59"/>
          <p:cNvSpPr>
            <a:spLocks noChangeArrowheads="1"/>
          </p:cNvSpPr>
          <p:nvPr/>
        </p:nvSpPr>
        <p:spPr bwMode="auto">
          <a:xfrm>
            <a:off x="5093497" y="240823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62" name="Rectangle 61"/>
          <p:cNvSpPr>
            <a:spLocks noChangeArrowheads="1"/>
          </p:cNvSpPr>
          <p:nvPr/>
        </p:nvSpPr>
        <p:spPr bwMode="auto">
          <a:xfrm>
            <a:off x="8201865" y="446109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a:t>
            </a:r>
            <a:endParaRPr lang="en-US" sz="1800" b="1" dirty="0">
              <a:solidFill>
                <a:srgbClr val="008000"/>
              </a:solidFill>
              <a:latin typeface="Helvetica"/>
              <a:cs typeface="Helvetica"/>
            </a:endParaRPr>
          </a:p>
        </p:txBody>
      </p:sp>
      <p:sp>
        <p:nvSpPr>
          <p:cNvPr id="63" name="Rectangle 62"/>
          <p:cNvSpPr>
            <a:spLocks noChangeArrowheads="1"/>
          </p:cNvSpPr>
          <p:nvPr/>
        </p:nvSpPr>
        <p:spPr bwMode="auto">
          <a:xfrm>
            <a:off x="6475517" y="4842690"/>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7</a:t>
            </a:r>
            <a:endParaRPr lang="en-US" sz="1800" b="1" dirty="0">
              <a:solidFill>
                <a:srgbClr val="008000"/>
              </a:solidFill>
              <a:latin typeface="Helvetica"/>
              <a:cs typeface="Helvetica"/>
            </a:endParaRPr>
          </a:p>
        </p:txBody>
      </p:sp>
      <p:sp>
        <p:nvSpPr>
          <p:cNvPr id="41" name="Oval 40">
            <a:extLst>
              <a:ext uri="{FF2B5EF4-FFF2-40B4-BE49-F238E27FC236}">
                <a16:creationId xmlns="" xmlns:a16="http://schemas.microsoft.com/office/drawing/2014/main" id="{F79EB357-1F5B-C34F-9012-9AAF2A294E2F}"/>
              </a:ext>
            </a:extLst>
          </p:cNvPr>
          <p:cNvSpPr>
            <a:spLocks noChangeArrowheads="1"/>
          </p:cNvSpPr>
          <p:nvPr/>
        </p:nvSpPr>
        <p:spPr bwMode="auto">
          <a:xfrm>
            <a:off x="7014766" y="2984503"/>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43" name="Content Placeholder 2">
            <a:extLst>
              <a:ext uri="{FF2B5EF4-FFF2-40B4-BE49-F238E27FC236}">
                <a16:creationId xmlns="" xmlns:a16="http://schemas.microsoft.com/office/drawing/2014/main" id="{62A09C94-88B8-484E-9EDF-6276FB0B3E95}"/>
              </a:ext>
            </a:extLst>
          </p:cNvPr>
          <p:cNvSpPr txBox="1">
            <a:spLocks/>
          </p:cNvSpPr>
          <p:nvPr/>
        </p:nvSpPr>
        <p:spPr bwMode="auto">
          <a:xfrm>
            <a:off x="235163" y="883311"/>
            <a:ext cx="8830179" cy="7739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Data represents all pairs of HPEC authors that have coauthored papers.  The edge value represents how many papers the pair have coauthored.</a:t>
            </a:r>
          </a:p>
          <a:p>
            <a:pPr marL="0" indent="0">
              <a:buFontTx/>
              <a:buNone/>
            </a:pPr>
            <a:endParaRPr lang="en-US" sz="2000" kern="0" dirty="0"/>
          </a:p>
          <a:p>
            <a:pPr marL="0" indent="0">
              <a:buFontTx/>
              <a:buNone/>
            </a:pPr>
            <a:endParaRPr lang="en-US" sz="2000" kern="0" dirty="0"/>
          </a:p>
          <a:p>
            <a:pPr marL="0" indent="0">
              <a:buFontTx/>
              <a:buNone/>
            </a:pPr>
            <a:endParaRPr lang="en-US" kern="0" dirty="0"/>
          </a:p>
          <a:p>
            <a:pPr marL="0" indent="0">
              <a:buFontTx/>
              <a:buNone/>
            </a:pPr>
            <a:endParaRPr lang="en-US" kern="0" dirty="0"/>
          </a:p>
        </p:txBody>
      </p:sp>
      <p:sp>
        <p:nvSpPr>
          <p:cNvPr id="45" name="Content Placeholder 2">
            <a:extLst>
              <a:ext uri="{FF2B5EF4-FFF2-40B4-BE49-F238E27FC236}">
                <a16:creationId xmlns="" xmlns:a16="http://schemas.microsoft.com/office/drawing/2014/main" id="{37A091DA-1017-384E-AF1B-76B20F254773}"/>
              </a:ext>
            </a:extLst>
          </p:cNvPr>
          <p:cNvSpPr txBox="1">
            <a:spLocks/>
          </p:cNvSpPr>
          <p:nvPr/>
        </p:nvSpPr>
        <p:spPr bwMode="auto">
          <a:xfrm>
            <a:off x="258948" y="5484363"/>
            <a:ext cx="8546780" cy="12810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Connected components: a subgraph of vertices connected to each other by a path, but not to vertices outside the subgraph</a:t>
            </a:r>
          </a:p>
          <a:p>
            <a:pPr marL="0" indent="0">
              <a:buFontTx/>
              <a:buNone/>
            </a:pPr>
            <a:endParaRPr lang="en-US" sz="2000" kern="0" dirty="0"/>
          </a:p>
          <a:p>
            <a:pPr marL="0" indent="0">
              <a:buFontTx/>
              <a:buNone/>
            </a:pPr>
            <a:endParaRPr lang="en-US" sz="2000" kern="0" dirty="0"/>
          </a:p>
          <a:p>
            <a:pPr marL="0" indent="0">
              <a:buFontTx/>
              <a:buNone/>
            </a:pPr>
            <a:endParaRPr lang="en-US" kern="0" dirty="0"/>
          </a:p>
          <a:p>
            <a:pPr marL="0" indent="0">
              <a:buFontTx/>
              <a:buNone/>
            </a:pPr>
            <a:endParaRPr lang="en-US" kern="0" dirty="0"/>
          </a:p>
        </p:txBody>
      </p:sp>
      <p:sp>
        <p:nvSpPr>
          <p:cNvPr id="46" name="Freeform 56">
            <a:extLst>
              <a:ext uri="{FF2B5EF4-FFF2-40B4-BE49-F238E27FC236}">
                <a16:creationId xmlns="" xmlns:a16="http://schemas.microsoft.com/office/drawing/2014/main" id="{48149C1A-0C75-6347-8A59-E36CADCDDD20}"/>
              </a:ext>
            </a:extLst>
          </p:cNvPr>
          <p:cNvSpPr>
            <a:spLocks/>
          </p:cNvSpPr>
          <p:nvPr/>
        </p:nvSpPr>
        <p:spPr bwMode="auto">
          <a:xfrm rot="8744674" flipH="1">
            <a:off x="5521301" y="2554974"/>
            <a:ext cx="2007084" cy="373122"/>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7" name="Rectangle 46">
            <a:extLst>
              <a:ext uri="{FF2B5EF4-FFF2-40B4-BE49-F238E27FC236}">
                <a16:creationId xmlns="" xmlns:a16="http://schemas.microsoft.com/office/drawing/2014/main" id="{E75137EE-0A72-E240-B344-557AEA839B92}"/>
              </a:ext>
            </a:extLst>
          </p:cNvPr>
          <p:cNvSpPr>
            <a:spLocks noChangeArrowheads="1"/>
          </p:cNvSpPr>
          <p:nvPr/>
        </p:nvSpPr>
        <p:spPr bwMode="auto">
          <a:xfrm>
            <a:off x="6363589" y="2633770"/>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39" name="Rectangle 38"/>
          <p:cNvSpPr>
            <a:spLocks noChangeArrowheads="1"/>
          </p:cNvSpPr>
          <p:nvPr/>
        </p:nvSpPr>
        <p:spPr bwMode="auto">
          <a:xfrm>
            <a:off x="6231044" y="3831392"/>
            <a:ext cx="864295"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err="1">
                <a:solidFill>
                  <a:srgbClr val="C00000"/>
                </a:solidFill>
                <a:latin typeface="Helvetica"/>
                <a:cs typeface="Helvetica"/>
              </a:rPr>
              <a:t>Saday</a:t>
            </a:r>
            <a:endParaRPr lang="en-US" sz="1800" b="1" dirty="0">
              <a:solidFill>
                <a:srgbClr val="C00000"/>
              </a:solidFill>
              <a:latin typeface="Helvetica"/>
              <a:cs typeface="Helvetica"/>
            </a:endParaRPr>
          </a:p>
        </p:txBody>
      </p:sp>
    </p:spTree>
    <p:extLst>
      <p:ext uri="{BB962C8B-B14F-4D97-AF65-F5344CB8AC3E}">
        <p14:creationId xmlns:p14="http://schemas.microsoft.com/office/powerpoint/2010/main" val="698466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a:xfrm>
            <a:off x="166688" y="192088"/>
            <a:ext cx="8237537" cy="214312"/>
          </a:xfrm>
        </p:spPr>
        <p:txBody>
          <a:bodyPr/>
          <a:lstStyle/>
          <a:p>
            <a:r>
              <a:rPr lang="en-US" sz="2000" dirty="0"/>
              <a:t>Notes</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246386" y="546101"/>
            <a:ext cx="8730926" cy="1892299"/>
          </a:xfrm>
        </p:spPr>
        <p:txBody>
          <a:bodyPr/>
          <a:lstStyle/>
          <a:p>
            <a:r>
              <a:rPr lang="en-US" sz="1600" dirty="0"/>
              <a:t>We had up to 16 people at the tutorial.  Most stayed all the way from the beginning to the end.</a:t>
            </a:r>
          </a:p>
          <a:p>
            <a:r>
              <a:rPr lang="en-US" sz="1600" dirty="0"/>
              <a:t>the tutorial had a two hour block followed by a 90 minute block.  We had only one hour to cover the last two sections (Breadth-first and connected </a:t>
            </a:r>
            <a:r>
              <a:rPr lang="en-US" sz="1600" dirty="0" smtClean="0"/>
              <a:t>components).</a:t>
            </a:r>
            <a:endParaRPr lang="en-US" sz="1600" dirty="0"/>
          </a:p>
          <a:p>
            <a:r>
              <a:rPr lang="en-US" sz="1600" dirty="0"/>
              <a:t>Scott prepared a survey for students to fill out … to provide us with feedback. The following is a summary of the survey results.</a:t>
            </a:r>
          </a:p>
          <a:p>
            <a:r>
              <a:rPr lang="en-US" sz="1600" dirty="0"/>
              <a:t>The were asked to rate on a scale of 1 to 5 how much they liked the tutorial.  Here are our scores.  (note: 11 people filled in the survey form)</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a:t>
            </a:fld>
            <a:endParaRPr lang="en-US" dirty="0">
              <a:solidFill>
                <a:srgbClr val="000000"/>
              </a:solidFill>
              <a:ea typeface="ＭＳ Ｐゴシック" pitchFamily="34" charset="-128"/>
            </a:endParaRPr>
          </a:p>
        </p:txBody>
      </p:sp>
      <p:graphicFrame>
        <p:nvGraphicFramePr>
          <p:cNvPr id="7" name="Table 6">
            <a:extLst>
              <a:ext uri="{FF2B5EF4-FFF2-40B4-BE49-F238E27FC236}">
                <a16:creationId xmlns="" xmlns:a16="http://schemas.microsoft.com/office/drawing/2014/main" id="{866D6252-4B82-3F40-A322-FD7CCB15852E}"/>
              </a:ext>
            </a:extLst>
          </p:cNvPr>
          <p:cNvGraphicFramePr>
            <a:graphicFrameLocks noGrp="1"/>
          </p:cNvGraphicFramePr>
          <p:nvPr>
            <p:extLst>
              <p:ext uri="{D42A27DB-BD31-4B8C-83A1-F6EECF244321}">
                <p14:modId xmlns:p14="http://schemas.microsoft.com/office/powerpoint/2010/main" val="2596847033"/>
              </p:ext>
            </p:extLst>
          </p:nvPr>
        </p:nvGraphicFramePr>
        <p:xfrm>
          <a:off x="368300" y="2565402"/>
          <a:ext cx="2565400" cy="948680"/>
        </p:xfrm>
        <a:graphic>
          <a:graphicData uri="http://schemas.openxmlformats.org/drawingml/2006/table">
            <a:tbl>
              <a:tblPr firstRow="1" bandRow="1">
                <a:tableStyleId>{5940675A-B579-460E-94D1-54222C63F5DA}</a:tableStyleId>
              </a:tblPr>
              <a:tblGrid>
                <a:gridCol w="2006600">
                  <a:extLst>
                    <a:ext uri="{9D8B030D-6E8A-4147-A177-3AD203B41FA5}">
                      <a16:colId xmlns="" xmlns:a16="http://schemas.microsoft.com/office/drawing/2014/main" val="3905629997"/>
                    </a:ext>
                  </a:extLst>
                </a:gridCol>
                <a:gridCol w="558800">
                  <a:extLst>
                    <a:ext uri="{9D8B030D-6E8A-4147-A177-3AD203B41FA5}">
                      <a16:colId xmlns="" xmlns:a16="http://schemas.microsoft.com/office/drawing/2014/main" val="2041914314"/>
                    </a:ext>
                  </a:extLst>
                </a:gridCol>
              </a:tblGrid>
              <a:tr h="321320">
                <a:tc>
                  <a:txBody>
                    <a:bodyPr/>
                    <a:lstStyle/>
                    <a:p>
                      <a:r>
                        <a:rPr lang="en-US" sz="1400" dirty="0"/>
                        <a:t>Tutorial Content</a:t>
                      </a:r>
                    </a:p>
                  </a:txBody>
                  <a:tcPr/>
                </a:tc>
                <a:tc>
                  <a:txBody>
                    <a:bodyPr/>
                    <a:lstStyle/>
                    <a:p>
                      <a:r>
                        <a:rPr lang="en-US" sz="1400" dirty="0"/>
                        <a:t>4.5</a:t>
                      </a:r>
                    </a:p>
                  </a:txBody>
                  <a:tcPr/>
                </a:tc>
                <a:extLst>
                  <a:ext uri="{0D108BD9-81ED-4DB2-BD59-A6C34878D82A}">
                    <a16:rowId xmlns="" xmlns:a16="http://schemas.microsoft.com/office/drawing/2014/main" val="919877115"/>
                  </a:ext>
                </a:extLst>
              </a:tr>
              <a:tr h="313680">
                <a:tc>
                  <a:txBody>
                    <a:bodyPr/>
                    <a:lstStyle/>
                    <a:p>
                      <a:r>
                        <a:rPr lang="en-US" sz="1400" dirty="0"/>
                        <a:t>Exercises  </a:t>
                      </a:r>
                    </a:p>
                  </a:txBody>
                  <a:tcPr/>
                </a:tc>
                <a:tc>
                  <a:txBody>
                    <a:bodyPr/>
                    <a:lstStyle/>
                    <a:p>
                      <a:r>
                        <a:rPr lang="en-US" sz="1400" dirty="0"/>
                        <a:t>4.2</a:t>
                      </a:r>
                    </a:p>
                  </a:txBody>
                  <a:tcPr/>
                </a:tc>
                <a:extLst>
                  <a:ext uri="{0D108BD9-81ED-4DB2-BD59-A6C34878D82A}">
                    <a16:rowId xmlns="" xmlns:a16="http://schemas.microsoft.com/office/drawing/2014/main" val="3292376472"/>
                  </a:ext>
                </a:extLst>
              </a:tr>
              <a:tr h="313680">
                <a:tc>
                  <a:txBody>
                    <a:bodyPr/>
                    <a:lstStyle/>
                    <a:p>
                      <a:r>
                        <a:rPr lang="en-US" sz="1400" dirty="0"/>
                        <a:t>Materials/Handouts</a:t>
                      </a:r>
                    </a:p>
                  </a:txBody>
                  <a:tcPr/>
                </a:tc>
                <a:tc>
                  <a:txBody>
                    <a:bodyPr/>
                    <a:lstStyle/>
                    <a:p>
                      <a:r>
                        <a:rPr lang="en-US" sz="1400" dirty="0"/>
                        <a:t>4.4</a:t>
                      </a:r>
                    </a:p>
                  </a:txBody>
                  <a:tcPr/>
                </a:tc>
                <a:extLst>
                  <a:ext uri="{0D108BD9-81ED-4DB2-BD59-A6C34878D82A}">
                    <a16:rowId xmlns="" xmlns:a16="http://schemas.microsoft.com/office/drawing/2014/main" val="3127523351"/>
                  </a:ext>
                </a:extLst>
              </a:tr>
            </a:tbl>
          </a:graphicData>
        </a:graphic>
      </p:graphicFrame>
      <p:graphicFrame>
        <p:nvGraphicFramePr>
          <p:cNvPr id="8" name="Table 7">
            <a:extLst>
              <a:ext uri="{FF2B5EF4-FFF2-40B4-BE49-F238E27FC236}">
                <a16:creationId xmlns="" xmlns:a16="http://schemas.microsoft.com/office/drawing/2014/main" id="{2EF19A29-AD59-2642-8D29-E8275F332BBB}"/>
              </a:ext>
            </a:extLst>
          </p:cNvPr>
          <p:cNvGraphicFramePr>
            <a:graphicFrameLocks noGrp="1"/>
          </p:cNvGraphicFramePr>
          <p:nvPr>
            <p:extLst>
              <p:ext uri="{D42A27DB-BD31-4B8C-83A1-F6EECF244321}">
                <p14:modId xmlns:p14="http://schemas.microsoft.com/office/powerpoint/2010/main" val="178135569"/>
              </p:ext>
            </p:extLst>
          </p:nvPr>
        </p:nvGraphicFramePr>
        <p:xfrm>
          <a:off x="3022600" y="2703192"/>
          <a:ext cx="3873500" cy="673099"/>
        </p:xfrm>
        <a:graphic>
          <a:graphicData uri="http://schemas.openxmlformats.org/drawingml/2006/table">
            <a:tbl>
              <a:tblPr firstRow="1" bandRow="1">
                <a:tableStyleId>{5940675A-B579-460E-94D1-54222C63F5DA}</a:tableStyleId>
              </a:tblPr>
              <a:tblGrid>
                <a:gridCol w="2873060">
                  <a:extLst>
                    <a:ext uri="{9D8B030D-6E8A-4147-A177-3AD203B41FA5}">
                      <a16:colId xmlns="" xmlns:a16="http://schemas.microsoft.com/office/drawing/2014/main" val="3905629997"/>
                    </a:ext>
                  </a:extLst>
                </a:gridCol>
                <a:gridCol w="1000440">
                  <a:extLst>
                    <a:ext uri="{9D8B030D-6E8A-4147-A177-3AD203B41FA5}">
                      <a16:colId xmlns="" xmlns:a16="http://schemas.microsoft.com/office/drawing/2014/main" val="2041914314"/>
                    </a:ext>
                  </a:extLst>
                </a:gridCol>
              </a:tblGrid>
              <a:tr h="321320">
                <a:tc>
                  <a:txBody>
                    <a:bodyPr/>
                    <a:lstStyle/>
                    <a:p>
                      <a:r>
                        <a:rPr lang="en-US" sz="1400" dirty="0"/>
                        <a:t>Instructor Style and effectiveness</a:t>
                      </a:r>
                    </a:p>
                  </a:txBody>
                  <a:tcPr/>
                </a:tc>
                <a:tc>
                  <a:txBody>
                    <a:bodyPr/>
                    <a:lstStyle/>
                    <a:p>
                      <a:r>
                        <a:rPr lang="en-US" sz="1400" dirty="0"/>
                        <a:t>4.6</a:t>
                      </a:r>
                    </a:p>
                  </a:txBody>
                  <a:tcPr/>
                </a:tc>
                <a:extLst>
                  <a:ext uri="{0D108BD9-81ED-4DB2-BD59-A6C34878D82A}">
                    <a16:rowId xmlns="" xmlns:a16="http://schemas.microsoft.com/office/drawing/2014/main" val="919877115"/>
                  </a:ext>
                </a:extLst>
              </a:tr>
              <a:tr h="351779">
                <a:tc>
                  <a:txBody>
                    <a:bodyPr/>
                    <a:lstStyle/>
                    <a:p>
                      <a:r>
                        <a:rPr lang="en-US" sz="1400" dirty="0"/>
                        <a:t>Overall Satisfaction</a:t>
                      </a:r>
                    </a:p>
                  </a:txBody>
                  <a:tcPr/>
                </a:tc>
                <a:tc>
                  <a:txBody>
                    <a:bodyPr/>
                    <a:lstStyle/>
                    <a:p>
                      <a:r>
                        <a:rPr lang="en-US" sz="1400" dirty="0"/>
                        <a:t>4.5</a:t>
                      </a:r>
                    </a:p>
                  </a:txBody>
                  <a:tcPr/>
                </a:tc>
                <a:extLst>
                  <a:ext uri="{0D108BD9-81ED-4DB2-BD59-A6C34878D82A}">
                    <a16:rowId xmlns="" xmlns:a16="http://schemas.microsoft.com/office/drawing/2014/main" val="3292376472"/>
                  </a:ext>
                </a:extLst>
              </a:tr>
            </a:tbl>
          </a:graphicData>
        </a:graphic>
      </p:graphicFrame>
      <p:sp>
        <p:nvSpPr>
          <p:cNvPr id="9" name="TextBox 8">
            <a:extLst>
              <a:ext uri="{FF2B5EF4-FFF2-40B4-BE49-F238E27FC236}">
                <a16:creationId xmlns="" xmlns:a16="http://schemas.microsoft.com/office/drawing/2014/main" id="{6F9B249E-084D-EE4F-A2F8-E1B522F29FEA}"/>
              </a:ext>
            </a:extLst>
          </p:cNvPr>
          <p:cNvSpPr txBox="1"/>
          <p:nvPr/>
        </p:nvSpPr>
        <p:spPr>
          <a:xfrm>
            <a:off x="7062787" y="2543455"/>
            <a:ext cx="1836737" cy="954107"/>
          </a:xfrm>
          <a:prstGeom prst="rect">
            <a:avLst/>
          </a:prstGeom>
          <a:noFill/>
        </p:spPr>
        <p:txBody>
          <a:bodyPr wrap="square" rtlCol="0">
            <a:spAutoFit/>
          </a:bodyPr>
          <a:lstStyle/>
          <a:p>
            <a:r>
              <a:rPr lang="en-US" sz="1400" dirty="0"/>
              <a:t>Notes on the scores:</a:t>
            </a:r>
          </a:p>
          <a:p>
            <a:r>
              <a:rPr lang="en-US" sz="1400" dirty="0"/>
              <a:t>“Exercises” had two threes, </a:t>
            </a:r>
            <a:r>
              <a:rPr lang="en-US" sz="1400" dirty="0" smtClean="0"/>
              <a:t>“Materials” </a:t>
            </a:r>
            <a:r>
              <a:rPr lang="en-US" sz="1400" dirty="0"/>
              <a:t>had one three</a:t>
            </a:r>
          </a:p>
        </p:txBody>
      </p:sp>
      <p:sp>
        <p:nvSpPr>
          <p:cNvPr id="10" name="Content Placeholder 2">
            <a:extLst>
              <a:ext uri="{FF2B5EF4-FFF2-40B4-BE49-F238E27FC236}">
                <a16:creationId xmlns="" xmlns:a16="http://schemas.microsoft.com/office/drawing/2014/main" id="{9E2A56F4-CA5E-0942-9B2A-8404FCA682B4}"/>
              </a:ext>
            </a:extLst>
          </p:cNvPr>
          <p:cNvSpPr txBox="1">
            <a:spLocks/>
          </p:cNvSpPr>
          <p:nvPr/>
        </p:nvSpPr>
        <p:spPr bwMode="auto">
          <a:xfrm>
            <a:off x="246386" y="3753109"/>
            <a:ext cx="8730926" cy="18922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1600" kern="0" dirty="0" smtClean="0"/>
              <a:t>Scott’s perceptions about the “3’s” on “Exercises</a:t>
            </a:r>
            <a:r>
              <a:rPr lang="en-US" sz="1600" kern="0" dirty="0"/>
              <a:t>”: they were correlated with comments about problems compiling the exercises on OSX  which I believe comes down to the OMP symbols in the </a:t>
            </a:r>
            <a:r>
              <a:rPr lang="en-US" sz="1600" kern="0" dirty="0" smtClean="0"/>
              <a:t>SuiteSparse </a:t>
            </a:r>
            <a:r>
              <a:rPr lang="en-US" sz="1600" kern="0" dirty="0"/>
              <a:t>GraphBLAS library that Mac compiler system did not </a:t>
            </a:r>
            <a:r>
              <a:rPr lang="en-US" sz="1600" kern="0" dirty="0" smtClean="0"/>
              <a:t>support</a:t>
            </a:r>
          </a:p>
          <a:p>
            <a:r>
              <a:rPr lang="en-US" sz="1600" kern="0" dirty="0" smtClean="0"/>
              <a:t>4 </a:t>
            </a:r>
            <a:r>
              <a:rPr lang="en-US" sz="1600" kern="0" dirty="0"/>
              <a:t>people said that the tutorial should  be a full day</a:t>
            </a:r>
          </a:p>
          <a:p>
            <a:r>
              <a:rPr lang="en-US" sz="1600" kern="0" dirty="0"/>
              <a:t>7 said they preferred the tutorial in C.  4 people mentioned python. as a potential language  C</a:t>
            </a:r>
            <a:r>
              <a:rPr lang="en-US" sz="1600" kern="0" dirty="0" smtClean="0"/>
              <a:t>++, Matlab, </a:t>
            </a:r>
            <a:r>
              <a:rPr lang="en-US" sz="1600" kern="0" dirty="0"/>
              <a:t>and Julia were also mentioned as languages to use instead of C.</a:t>
            </a:r>
          </a:p>
          <a:p>
            <a:r>
              <a:rPr lang="en-US" sz="1600" kern="0" dirty="0"/>
              <a:t>100% of the respondents said they would recommend the tutorial to others.</a:t>
            </a:r>
          </a:p>
          <a:p>
            <a:r>
              <a:rPr lang="en-US" sz="1600" kern="0" dirty="0"/>
              <a:t>4 said that cloud instances should be provided to make setup for the tutorial easier.</a:t>
            </a:r>
          </a:p>
        </p:txBody>
      </p:sp>
    </p:spTree>
    <p:extLst>
      <p:ext uri="{BB962C8B-B14F-4D97-AF65-F5344CB8AC3E}">
        <p14:creationId xmlns:p14="http://schemas.microsoft.com/office/powerpoint/2010/main" val="3627429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a:p>
            <a:r>
              <a:rPr lang="en-US" dirty="0"/>
              <a:t>Connected Components</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20</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82730" y="1591558"/>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788088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GraphBLAS</a:t>
            </a:r>
            <a:r>
              <a:rPr lang="en-US" dirty="0"/>
              <a:t> C API </a:t>
            </a:r>
          </a:p>
        </p:txBody>
      </p:sp>
      <p:sp>
        <p:nvSpPr>
          <p:cNvPr id="3" name="Content Placeholder 2"/>
          <p:cNvSpPr>
            <a:spLocks noGrp="1"/>
          </p:cNvSpPr>
          <p:nvPr>
            <p:ph idx="1"/>
          </p:nvPr>
        </p:nvSpPr>
        <p:spPr>
          <a:xfrm>
            <a:off x="229920" y="869664"/>
            <a:ext cx="8706117" cy="3721832"/>
          </a:xfrm>
        </p:spPr>
        <p:txBody>
          <a:bodyPr/>
          <a:lstStyle/>
          <a:p>
            <a:r>
              <a:rPr lang="en-US" sz="2000" dirty="0"/>
              <a:t>A binding of the </a:t>
            </a:r>
            <a:r>
              <a:rPr lang="en-US" sz="2000" dirty="0" err="1"/>
              <a:t>GraphBLAS</a:t>
            </a:r>
            <a:r>
              <a:rPr lang="en-US" sz="2000" dirty="0"/>
              <a:t> math to the C programming language.</a:t>
            </a:r>
          </a:p>
          <a:p>
            <a:endParaRPr lang="en-US" sz="2000" dirty="0"/>
          </a:p>
          <a:p>
            <a:r>
              <a:rPr lang="en-US" sz="2000" dirty="0"/>
              <a:t>Requires C99 extended with function polymorphism based on static-types and number-of-parameters.</a:t>
            </a:r>
          </a:p>
          <a:p>
            <a:pPr lvl="1"/>
            <a:r>
              <a:rPr lang="en-US" sz="1800" dirty="0"/>
              <a:t>All modern C compilers in common use today support these extensions</a:t>
            </a:r>
          </a:p>
          <a:p>
            <a:endParaRPr lang="en-US" sz="2000" dirty="0"/>
          </a:p>
          <a:p>
            <a:r>
              <a:rPr lang="en-US" sz="2000" dirty="0"/>
              <a:t>Basic include file with function prototypes, types, and constants</a:t>
            </a:r>
          </a:p>
          <a:p>
            <a:pPr lvl="1"/>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GraphBLAS.h</a:t>
            </a:r>
            <a:r>
              <a:rPr lang="en-US" sz="1800" b="1" dirty="0">
                <a:latin typeface="Courier New" panose="02070309020205020404" pitchFamily="49" charset="0"/>
                <a:cs typeface="Courier New" panose="02070309020205020404" pitchFamily="49" charset="0"/>
              </a:rPr>
              <a:t>&gt;</a:t>
            </a:r>
          </a:p>
          <a:p>
            <a:endParaRPr lang="en-US" sz="2000" dirty="0"/>
          </a:p>
          <a:p>
            <a:r>
              <a:rPr lang="en-US" sz="2000" dirty="0"/>
              <a:t>Includes a few types and opaque objects (e.g. matrices and vectors) to give implementations maximum flexibility</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21</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 xmlns:a16="http://schemas.microsoft.com/office/drawing/2014/main" id="{5B8E706A-020E-C84F-87F2-44BB63DAB58C}"/>
              </a:ext>
            </a:extLst>
          </p:cNvPr>
          <p:cNvGraphicFramePr>
            <a:graphicFrameLocks noGrp="1"/>
          </p:cNvGraphicFramePr>
          <p:nvPr>
            <p:extLst>
              <p:ext uri="{D42A27DB-BD31-4B8C-83A1-F6EECF244321}">
                <p14:modId xmlns:p14="http://schemas.microsoft.com/office/powerpoint/2010/main" val="1221933461"/>
              </p:ext>
            </p:extLst>
          </p:nvPr>
        </p:nvGraphicFramePr>
        <p:xfrm>
          <a:off x="437883" y="4712812"/>
          <a:ext cx="8498154" cy="1123880"/>
        </p:xfrm>
        <a:graphic>
          <a:graphicData uri="http://schemas.openxmlformats.org/drawingml/2006/table">
            <a:tbl>
              <a:tblPr firstRow="1" bandRow="1">
                <a:tableStyleId>{F5AB1C69-6EDB-4FF4-983F-18BD219EF322}</a:tableStyleId>
              </a:tblPr>
              <a:tblGrid>
                <a:gridCol w="1473110">
                  <a:extLst>
                    <a:ext uri="{9D8B030D-6E8A-4147-A177-3AD203B41FA5}">
                      <a16:colId xmlns="" xmlns:a16="http://schemas.microsoft.com/office/drawing/2014/main" val="397577680"/>
                    </a:ext>
                  </a:extLst>
                </a:gridCol>
                <a:gridCol w="7025044">
                  <a:extLst>
                    <a:ext uri="{9D8B030D-6E8A-4147-A177-3AD203B41FA5}">
                      <a16:colId xmlns="" xmlns:a16="http://schemas.microsoft.com/office/drawing/2014/main" val="127543163"/>
                    </a:ext>
                  </a:extLst>
                </a:gridCol>
              </a:tblGrid>
              <a:tr h="370840">
                <a:tc>
                  <a:txBody>
                    <a:bodyPr/>
                    <a:lstStyle/>
                    <a:p>
                      <a:r>
                        <a:rPr lang="en-US" sz="1600" b="1" dirty="0">
                          <a:solidFill>
                            <a:schemeClr val="tx1"/>
                          </a:solidFill>
                          <a:latin typeface="Courier New" panose="02070309020205020404" pitchFamily="49" charset="0"/>
                          <a:cs typeface="Courier New" panose="02070309020205020404" pitchFamily="49" charset="0"/>
                        </a:rPr>
                        <a:t>GrB_Index</a:t>
                      </a:r>
                      <a:endParaRPr lang="en-US" sz="16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sym typeface="Wingdings" pitchFamily="2" charset="2"/>
                        </a:rPr>
                        <a:t>  </a:t>
                      </a:r>
                      <a:r>
                        <a:rPr lang="en-US" sz="1800" b="0" kern="1200" dirty="0">
                          <a:solidFill>
                            <a:schemeClr val="dk1"/>
                          </a:solidFill>
                          <a:latin typeface="+mn-lt"/>
                          <a:ea typeface="+mn-ea"/>
                          <a:cs typeface="+mn-cs"/>
                          <a:sym typeface="Wingdings" pitchFamily="2" charset="2"/>
                        </a:rPr>
                        <a:t>An integer type used to set dimensions and index into arrays</a:t>
                      </a:r>
                      <a:endParaRPr lang="en-US" sz="1800" b="0" kern="1200" dirty="0">
                        <a:solidFill>
                          <a:schemeClr val="dk1"/>
                        </a:solidFill>
                        <a:latin typeface="+mn-lt"/>
                        <a:ea typeface="+mn-ea"/>
                        <a:cs typeface="+mn-cs"/>
                      </a:endParaRPr>
                    </a:p>
                  </a:txBody>
                  <a:tcPr/>
                </a:tc>
                <a:extLst>
                  <a:ext uri="{0D108BD9-81ED-4DB2-BD59-A6C34878D82A}">
                    <a16:rowId xmlns="" xmlns:a16="http://schemas.microsoft.com/office/drawing/2014/main" val="4263902689"/>
                  </a:ext>
                </a:extLst>
              </a:tr>
              <a:tr h="382200">
                <a:tc>
                  <a:txBody>
                    <a:bodyPr/>
                    <a:lstStyle/>
                    <a:p>
                      <a:pPr marL="0" algn="l" defTabSz="914400" rtl="0" eaLnBrk="1" latinLnBrk="0" hangingPunct="1"/>
                      <a:r>
                        <a:rPr lang="en-US" sz="1600" b="1" kern="1200" dirty="0" err="1">
                          <a:solidFill>
                            <a:schemeClr val="tx1"/>
                          </a:solidFill>
                          <a:latin typeface="Courier New" panose="02070309020205020404" pitchFamily="49" charset="0"/>
                          <a:ea typeface="+mn-ea"/>
                          <a:cs typeface="Courier New" panose="02070309020205020404" pitchFamily="49" charset="0"/>
                        </a:rPr>
                        <a:t>GrB_Matrix</a:t>
                      </a:r>
                      <a:endParaRPr lang="en-US" sz="1600" b="1"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sym typeface="Wingdings" pitchFamily="2" charset="2"/>
                        </a:rPr>
                        <a:t>  </a:t>
                      </a:r>
                      <a:r>
                        <a:rPr lang="en-US" dirty="0">
                          <a:sym typeface="Wingdings" pitchFamily="2" charset="2"/>
                        </a:rPr>
                        <a:t>A 2D sparse array, row indices, column indices and values</a:t>
                      </a:r>
                      <a:endParaRPr lang="en-US" dirty="0">
                        <a:solidFill>
                          <a:schemeClr val="tx1"/>
                        </a:solidFill>
                      </a:endParaRPr>
                    </a:p>
                  </a:txBody>
                  <a:tcPr/>
                </a:tc>
                <a:extLst>
                  <a:ext uri="{0D108BD9-81ED-4DB2-BD59-A6C34878D82A}">
                    <a16:rowId xmlns="" xmlns:a16="http://schemas.microsoft.com/office/drawing/2014/main" val="810424559"/>
                  </a:ext>
                </a:extLst>
              </a:tr>
              <a:tr h="370840">
                <a:tc>
                  <a:txBody>
                    <a:bodyPr/>
                    <a:lstStyle/>
                    <a:p>
                      <a:pPr marL="0" algn="l" defTabSz="914400" rtl="0" eaLnBrk="1" latinLnBrk="0" hangingPunct="1"/>
                      <a:r>
                        <a:rPr lang="en-US" sz="1600" b="1" kern="1200" dirty="0" err="1">
                          <a:solidFill>
                            <a:schemeClr val="tx1"/>
                          </a:solidFill>
                          <a:latin typeface="Courier New" panose="02070309020205020404" pitchFamily="49" charset="0"/>
                          <a:ea typeface="+mn-ea"/>
                          <a:cs typeface="Courier New" panose="02070309020205020404" pitchFamily="49" charset="0"/>
                        </a:rPr>
                        <a:t>GrB_Vector</a:t>
                      </a:r>
                      <a:endParaRPr lang="en-US" sz="1600" b="1"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sym typeface="Wingdings" pitchFamily="2" charset="2"/>
                        </a:rPr>
                        <a:t>  </a:t>
                      </a:r>
                      <a:r>
                        <a:rPr lang="en-US" dirty="0">
                          <a:sym typeface="Wingdings" pitchFamily="2" charset="2"/>
                        </a:rPr>
                        <a:t>A 1D sparse array</a:t>
                      </a:r>
                      <a:endParaRPr lang="en-US" dirty="0">
                        <a:solidFill>
                          <a:schemeClr val="tx1"/>
                        </a:solidFill>
                      </a:endParaRPr>
                    </a:p>
                  </a:txBody>
                  <a:tcPr/>
                </a:tc>
                <a:extLst>
                  <a:ext uri="{0D108BD9-81ED-4DB2-BD59-A6C34878D82A}">
                    <a16:rowId xmlns="" xmlns:a16="http://schemas.microsoft.com/office/drawing/2014/main" val="768915276"/>
                  </a:ext>
                </a:extLst>
              </a:tr>
            </a:tbl>
          </a:graphicData>
        </a:graphic>
      </p:graphicFrame>
      <p:sp>
        <p:nvSpPr>
          <p:cNvPr id="6" name="Content Placeholder 2">
            <a:extLst>
              <a:ext uri="{FF2B5EF4-FFF2-40B4-BE49-F238E27FC236}">
                <a16:creationId xmlns="" xmlns:a16="http://schemas.microsoft.com/office/drawing/2014/main" id="{FF49942D-4495-2A44-95C3-67CE639DA4E2}"/>
              </a:ext>
            </a:extLst>
          </p:cNvPr>
          <p:cNvSpPr txBox="1">
            <a:spLocks/>
          </p:cNvSpPr>
          <p:nvPr/>
        </p:nvSpPr>
        <p:spPr bwMode="auto">
          <a:xfrm>
            <a:off x="229920" y="6009378"/>
            <a:ext cx="8642885" cy="623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lvl="1"/>
            <a:r>
              <a:rPr lang="en-US" kern="0" dirty="0"/>
              <a:t>… plus additional opaque objects we’ll describe later (descriptors, semirings, binary operators, and unary operators)</a:t>
            </a:r>
          </a:p>
          <a:p>
            <a:pPr lvl="1"/>
            <a:endParaRPr lang="en-US" kern="0" dirty="0"/>
          </a:p>
        </p:txBody>
      </p:sp>
    </p:spTree>
    <p:extLst>
      <p:ext uri="{BB962C8B-B14F-4D97-AF65-F5344CB8AC3E}">
        <p14:creationId xmlns:p14="http://schemas.microsoft.com/office/powerpoint/2010/main" val="2967601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GraphBLAS C API: Basic definitions </a:t>
            </a:r>
          </a:p>
        </p:txBody>
      </p:sp>
      <p:sp>
        <p:nvSpPr>
          <p:cNvPr id="3" name="Content Placeholder 2"/>
          <p:cNvSpPr>
            <a:spLocks noGrp="1"/>
          </p:cNvSpPr>
          <p:nvPr>
            <p:ph idx="1"/>
          </p:nvPr>
        </p:nvSpPr>
        <p:spPr>
          <a:xfrm>
            <a:off x="229920" y="1079069"/>
            <a:ext cx="8706117" cy="5183708"/>
          </a:xfrm>
        </p:spPr>
        <p:txBody>
          <a:bodyPr/>
          <a:lstStyle/>
          <a:p>
            <a:r>
              <a:rPr lang="en-US" sz="2000" b="1" dirty="0"/>
              <a:t>Opaque object</a:t>
            </a:r>
            <a:r>
              <a:rPr lang="en-US" sz="2000" dirty="0"/>
              <a:t>: An object manipulated strictly through the GraphBLAS API whose implementation is not defined by the </a:t>
            </a:r>
            <a:r>
              <a:rPr lang="en-US" sz="2000" dirty="0" err="1"/>
              <a:t>GraphBLAS</a:t>
            </a:r>
            <a:r>
              <a:rPr lang="en-US" sz="2000" dirty="0"/>
              <a:t> specification.</a:t>
            </a:r>
          </a:p>
          <a:p>
            <a:endParaRPr lang="en-US" sz="2000" dirty="0"/>
          </a:p>
          <a:p>
            <a:r>
              <a:rPr lang="en-US" sz="2000" b="1" dirty="0"/>
              <a:t>Transparent object</a:t>
            </a:r>
            <a:r>
              <a:rPr lang="en-US" sz="2000" dirty="0"/>
              <a:t>: an object whose structure is fully exposed to the programmer.    E.g.: an array of tuples &lt;</a:t>
            </a:r>
            <a:r>
              <a:rPr lang="en-US" sz="2000" dirty="0" err="1"/>
              <a:t>i</a:t>
            </a:r>
            <a:r>
              <a:rPr lang="en-US" sz="2000" dirty="0"/>
              <a:t>, j, value&gt;</a:t>
            </a:r>
          </a:p>
          <a:p>
            <a:endParaRPr lang="en-US" sz="2000" dirty="0"/>
          </a:p>
          <a:p>
            <a:r>
              <a:rPr lang="en-US" sz="2000" b="1" dirty="0"/>
              <a:t>Method</a:t>
            </a:r>
            <a:r>
              <a:rPr lang="en-US" sz="2000" dirty="0"/>
              <a:t>: Any C function that manipulates a GraphBLAS opaque object.</a:t>
            </a:r>
          </a:p>
          <a:p>
            <a:endParaRPr lang="en-US" sz="2000" dirty="0"/>
          </a:p>
          <a:p>
            <a:r>
              <a:rPr lang="en-US" sz="2000" b="1" dirty="0"/>
              <a:t>Domain</a:t>
            </a:r>
            <a:r>
              <a:rPr lang="en-US" sz="2000" dirty="0"/>
              <a:t>: the set of available values used for the elements of matrices, the elements of vectors, and when defining operators. </a:t>
            </a:r>
          </a:p>
          <a:p>
            <a:pPr lvl="1"/>
            <a:r>
              <a:rPr lang="en-US" sz="1600" dirty="0"/>
              <a:t>Examples are </a:t>
            </a:r>
            <a:r>
              <a:rPr lang="en-US" sz="1600" b="1" dirty="0">
                <a:latin typeface="Courier New" panose="02070309020205020404" pitchFamily="49" charset="0"/>
                <a:cs typeface="Courier New" panose="02070309020205020404" pitchFamily="49" charset="0"/>
              </a:rPr>
              <a:t>GrB_UINT64, GrB_INT32,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GrB_FP32</a:t>
            </a:r>
          </a:p>
          <a:p>
            <a:endParaRPr lang="en-US" sz="2000" dirty="0"/>
          </a:p>
          <a:p>
            <a:r>
              <a:rPr lang="en-US" sz="2000" b="1" dirty="0"/>
              <a:t>Operation</a:t>
            </a:r>
            <a:r>
              <a:rPr lang="en-US" sz="2000" dirty="0"/>
              <a:t>: a method that corresponds to an operation defined in the GraphBLAS math spec. </a:t>
            </a:r>
            <a:r>
              <a:rPr lang="en-US" sz="1400" dirty="0">
                <a:hlinkClick r:id="rId3"/>
              </a:rPr>
              <a:t>http://www.mit.edu/~kepner/GraphBLAS/GraphBLAS-Math-release.pdf</a:t>
            </a:r>
            <a:r>
              <a:rPr lang="en-US" sz="1400" dirty="0"/>
              <a:t> </a:t>
            </a:r>
          </a:p>
          <a:p>
            <a:pPr lvl="1"/>
            <a:r>
              <a:rPr lang="en-US" dirty="0"/>
              <a:t>Examples: matrix multiply, matrix-vector multiply, reduction, apply</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22</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7700868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A3CD69C-9876-4E45-A8EA-2D0D7886BBD5}"/>
              </a:ext>
            </a:extLst>
          </p:cNvPr>
          <p:cNvSpPr>
            <a:spLocks noGrp="1"/>
          </p:cNvSpPr>
          <p:nvPr>
            <p:ph idx="1"/>
          </p:nvPr>
        </p:nvSpPr>
        <p:spPr>
          <a:xfrm>
            <a:off x="317591" y="595264"/>
            <a:ext cx="5819737" cy="6254151"/>
          </a:xfrm>
        </p:spPr>
        <p:txBody>
          <a:bodyPr/>
          <a:lstStyle/>
          <a:p>
            <a:pPr marL="0" indent="0">
              <a:buNone/>
            </a:pPr>
            <a:r>
              <a:rPr lang="en-US" sz="1400" b="1" dirty="0">
                <a:latin typeface="Courier New" panose="02070309020205020404" pitchFamily="49" charset="0"/>
                <a:cs typeface="Courier New" panose="02070309020205020404" pitchFamily="49" charset="0"/>
              </a:rPr>
              <a:t>#include &lt;</a:t>
            </a:r>
            <a:r>
              <a:rPr lang="en-US" sz="1400" b="1" dirty="0" err="1">
                <a:latin typeface="Courier New" panose="02070309020205020404" pitchFamily="49" charset="0"/>
                <a:cs typeface="Courier New" panose="02070309020205020404" pitchFamily="49" charset="0"/>
              </a:rPr>
              <a:t>stdio.h</a:t>
            </a:r>
            <a:r>
              <a:rPr lang="en-US" sz="1400" b="1" dirty="0">
                <a:latin typeface="Courier New" panose="02070309020205020404" pitchFamily="49" charset="0"/>
                <a:cs typeface="Courier New" panose="02070309020205020404" pitchFamily="49" charset="0"/>
              </a:rPr>
              <a:t>&gt;</a:t>
            </a:r>
          </a:p>
          <a:p>
            <a:pPr marL="0" indent="0">
              <a:buNone/>
            </a:pPr>
            <a:r>
              <a:rPr lang="en-US" sz="1400" b="1" dirty="0">
                <a:latin typeface="Courier New" panose="02070309020205020404" pitchFamily="49" charset="0"/>
                <a:cs typeface="Courier New" panose="02070309020205020404" pitchFamily="49" charset="0"/>
              </a:rPr>
              <a:t>#include "</a:t>
            </a:r>
            <a:r>
              <a:rPr lang="en-US" sz="1400" b="1" dirty="0" err="1">
                <a:latin typeface="Courier New" panose="02070309020205020404" pitchFamily="49" charset="0"/>
                <a:cs typeface="Courier New" panose="02070309020205020404" pitchFamily="49" charset="0"/>
              </a:rPr>
              <a:t>GraphBLAS.h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#include "</a:t>
            </a:r>
            <a:r>
              <a:rPr lang="en-US" sz="1400" b="1" dirty="0" err="1">
                <a:latin typeface="Courier New" panose="02070309020205020404" pitchFamily="49" charset="0"/>
                <a:cs typeface="Courier New" panose="02070309020205020404" pitchFamily="49" charset="0"/>
              </a:rPr>
              <a:t>LAGraph.h</a:t>
            </a:r>
            <a:r>
              <a:rPr lang="en-US" sz="1400" b="1" dirty="0">
                <a:latin typeface="Courier New" panose="02070309020205020404" pitchFamily="49" charset="0"/>
                <a:cs typeface="Courier New" panose="02070309020205020404" pitchFamily="49" charset="0"/>
              </a:rPr>
              <a:t>"</a:t>
            </a:r>
          </a:p>
          <a:p>
            <a:pPr marL="0" indent="0">
              <a:spcAft>
                <a:spcPts val="600"/>
              </a:spcAft>
              <a:buNone/>
            </a:pPr>
            <a:r>
              <a:rPr lang="en-US" sz="1400" b="1" dirty="0">
                <a:latin typeface="Courier New" panose="02070309020205020404" pitchFamily="49" charset="0"/>
                <a:cs typeface="Courier New" panose="02070309020205020404" pitchFamily="49" charset="0"/>
              </a:rPr>
              <a:t>#include "</a:t>
            </a:r>
            <a:r>
              <a:rPr lang="en-US" sz="1400" b="1" dirty="0" err="1">
                <a:latin typeface="Courier New" panose="02070309020205020404" pitchFamily="49" charset="0"/>
                <a:cs typeface="Courier New" panose="02070309020205020404" pitchFamily="49" charset="0"/>
              </a:rPr>
              <a:t>tutorial_utils.h</a:t>
            </a:r>
            <a:r>
              <a:rPr lang="en-US" sz="1400" b="1" dirty="0">
                <a:latin typeface="Courier New" panose="02070309020205020404" pitchFamily="49" charset="0"/>
                <a:cs typeface="Courier New" panose="02070309020205020404" pitchFamily="49" charset="0"/>
              </a:rPr>
              <a:t>"</a:t>
            </a:r>
          </a:p>
          <a:p>
            <a:pPr marL="0"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argc</a:t>
            </a:r>
            <a:r>
              <a:rPr lang="en-US" sz="1400" b="1" dirty="0">
                <a:latin typeface="Courier New" panose="02070309020205020404" pitchFamily="49" charset="0"/>
                <a:cs typeface="Courier New" panose="02070309020205020404" pitchFamily="49" charset="0"/>
              </a:rPr>
              <a:t>, char** </a:t>
            </a:r>
            <a:r>
              <a:rPr lang="en-US" sz="1400" b="1" dirty="0" err="1">
                <a:latin typeface="Courier New" panose="02070309020205020404" pitchFamily="49" charset="0"/>
                <a:cs typeface="Courier New" panose="02070309020205020404" pitchFamily="49" charset="0"/>
              </a:rPr>
              <a:t>argv</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solidFill>
                  <a:srgbClr val="C00000"/>
                </a:solidFill>
                <a:latin typeface="Courier New" panose="02070309020205020404" pitchFamily="49" charset="0"/>
                <a:cs typeface="Courier New" panose="02070309020205020404" pitchFamily="49" charset="0"/>
              </a:rPr>
              <a:t>LAGraph_init</a:t>
            </a:r>
            <a:r>
              <a:rPr lang="en-US" sz="1400" b="1" dirty="0">
                <a:latin typeface="Courier New" panose="02070309020205020404" pitchFamily="49" charset="0"/>
                <a:cs typeface="Courier New" panose="02070309020205020404" pitchFamily="49" charset="0"/>
              </a:rPr>
              <a:t>();</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FILE *</a:t>
            </a:r>
            <a:r>
              <a:rPr lang="en-US" sz="1400" b="1" dirty="0" err="1">
                <a:latin typeface="Courier New" panose="02070309020205020404" pitchFamily="49" charset="0"/>
                <a:cs typeface="Courier New" panose="02070309020205020404" pitchFamily="49" charset="0"/>
              </a:rPr>
              <a:t>fd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fopen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argv</a:t>
            </a:r>
            <a:r>
              <a:rPr lang="en-US" sz="1400" b="1" dirty="0">
                <a:latin typeface="Courier New" panose="02070309020205020404" pitchFamily="49" charset="0"/>
                <a:cs typeface="Courier New" panose="02070309020205020404" pitchFamily="49" charset="0"/>
              </a:rPr>
              <a:t>[1], "r");</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GrB_Matrix</a:t>
            </a:r>
            <a:r>
              <a:rPr lang="en-US" sz="1400" b="1" dirty="0">
                <a:latin typeface="Courier New" panose="02070309020205020404" pitchFamily="49" charset="0"/>
                <a:cs typeface="Courier New" panose="02070309020205020404" pitchFamily="49" charset="0"/>
              </a:rPr>
              <a:t> graph = NULL;</a:t>
            </a:r>
          </a:p>
          <a:p>
            <a:pPr marL="0" indent="0">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GrB_SUCCESS</a:t>
            </a:r>
            <a:r>
              <a:rPr lang="en-US" sz="1400" b="1" dirty="0">
                <a:latin typeface="Courier New" panose="02070309020205020404" pitchFamily="49" charset="0"/>
                <a:cs typeface="Courier New" panose="02070309020205020404" pitchFamily="49" charset="0"/>
              </a:rPr>
              <a:t> != </a:t>
            </a:r>
            <a:r>
              <a:rPr lang="en-US" sz="1400" b="1" dirty="0" err="1">
                <a:solidFill>
                  <a:srgbClr val="C00000"/>
                </a:solidFill>
                <a:latin typeface="Courier New" panose="02070309020205020404" pitchFamily="49" charset="0"/>
                <a:cs typeface="Courier New" panose="02070309020205020404" pitchFamily="49" charset="0"/>
              </a:rPr>
              <a:t>LAGraph_mmread</a:t>
            </a:r>
            <a:r>
              <a:rPr lang="en-US" sz="1400" b="1" dirty="0">
                <a:latin typeface="Courier New" panose="02070309020205020404" pitchFamily="49" charset="0"/>
                <a:cs typeface="Courier New" panose="02070309020205020404" pitchFamily="49" charset="0"/>
              </a:rPr>
              <a:t>(&amp;graph, </a:t>
            </a:r>
            <a:r>
              <a:rPr lang="en-US" sz="1400" b="1" dirty="0" err="1">
                <a:latin typeface="Courier New" panose="02070309020205020404" pitchFamily="49" charset="0"/>
                <a:cs typeface="Courier New" panose="02070309020205020404" pitchFamily="49" charset="0"/>
              </a:rPr>
              <a:t>fd</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exit(-1);</a:t>
            </a:r>
          </a:p>
          <a:p>
            <a:pPr marL="1892300" lvl="5" indent="0">
              <a:buNone/>
            </a:pPr>
            <a:endParaRPr lang="en-US" sz="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GrB_Index </a:t>
            </a:r>
            <a:r>
              <a:rPr lang="en-US" sz="1400" b="1" dirty="0" err="1">
                <a:latin typeface="Courier New" panose="02070309020205020404" pitchFamily="49" charset="0"/>
                <a:cs typeface="Courier New" panose="02070309020205020404" pitchFamily="49" charset="0"/>
              </a:rPr>
              <a:t>nrows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ncols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nvals</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GrB_Matrix_nrows</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nrows</a:t>
            </a:r>
            <a:r>
              <a:rPr lang="en-US" sz="1400" b="1" dirty="0">
                <a:latin typeface="Courier New" panose="02070309020205020404" pitchFamily="49" charset="0"/>
                <a:cs typeface="Courier New" panose="02070309020205020404" pitchFamily="49" charset="0"/>
              </a:rPr>
              <a:t>, graph);</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GrB_Matrix_ncols</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ncols</a:t>
            </a:r>
            <a:r>
              <a:rPr lang="en-US" sz="1400" b="1" dirty="0">
                <a:latin typeface="Courier New" panose="02070309020205020404" pitchFamily="49" charset="0"/>
                <a:cs typeface="Courier New" panose="02070309020205020404" pitchFamily="49" charset="0"/>
              </a:rPr>
              <a:t>, graph);</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GrB_Matrix_nvals</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nvals</a:t>
            </a:r>
            <a:r>
              <a:rPr lang="en-US" sz="1400" b="1" dirty="0">
                <a:latin typeface="Courier New" panose="02070309020205020404" pitchFamily="49" charset="0"/>
                <a:cs typeface="Courier New" panose="02070309020205020404" pitchFamily="49" charset="0"/>
              </a:rPr>
              <a:t>, graph);</a:t>
            </a:r>
          </a:p>
          <a:p>
            <a:pPr marL="1039813" lvl="3" indent="0">
              <a:buNone/>
            </a:pPr>
            <a:r>
              <a:rPr lang="en-US" sz="6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nodes: %</a:t>
            </a:r>
            <a:r>
              <a:rPr lang="en-US" sz="1400" b="1" dirty="0" err="1">
                <a:latin typeface="Courier New" panose="02070309020205020404" pitchFamily="49" charset="0"/>
                <a:cs typeface="Courier New" panose="02070309020205020404" pitchFamily="49" charset="0"/>
              </a:rPr>
              <a:t>ld</a:t>
            </a:r>
            <a:r>
              <a:rPr lang="en-US" sz="1400" b="1" dirty="0">
                <a:latin typeface="Courier New" panose="02070309020205020404" pitchFamily="49" charset="0"/>
                <a:cs typeface="Courier New" panose="02070309020205020404" pitchFamily="49" charset="0"/>
              </a:rPr>
              <a:t>\n", </a:t>
            </a:r>
            <a:r>
              <a:rPr lang="en-US" sz="1400" b="1" dirty="0" err="1">
                <a:latin typeface="Courier New" panose="02070309020205020404" pitchFamily="49" charset="0"/>
                <a:cs typeface="Courier New" panose="02070309020205020404" pitchFamily="49" charset="0"/>
              </a:rPr>
              <a:t>nrows</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("Num edges: %</a:t>
            </a:r>
            <a:r>
              <a:rPr lang="en-US" sz="1400" b="1" dirty="0" err="1">
                <a:latin typeface="Courier New" panose="02070309020205020404" pitchFamily="49" charset="0"/>
                <a:cs typeface="Courier New" panose="02070309020205020404" pitchFamily="49" charset="0"/>
              </a:rPr>
              <a:t>ld</a:t>
            </a:r>
            <a:r>
              <a:rPr lang="en-US" sz="1400" b="1" dirty="0">
                <a:latin typeface="Courier New" panose="02070309020205020404" pitchFamily="49" charset="0"/>
                <a:cs typeface="Courier New" panose="02070309020205020404" pitchFamily="49" charset="0"/>
              </a:rPr>
              <a:t>\n", </a:t>
            </a:r>
            <a:r>
              <a:rPr lang="en-US" sz="1400" b="1" dirty="0" err="1">
                <a:latin typeface="Courier New" panose="02070309020205020404" pitchFamily="49" charset="0"/>
                <a:cs typeface="Courier New" panose="02070309020205020404" pitchFamily="49" charset="0"/>
              </a:rPr>
              <a:t>nvals</a:t>
            </a:r>
            <a:r>
              <a:rPr lang="en-US" sz="1400" b="1" dirty="0">
                <a:latin typeface="Courier New" panose="02070309020205020404" pitchFamily="49" charset="0"/>
                <a:cs typeface="Courier New" panose="02070309020205020404" pitchFamily="49" charset="0"/>
              </a:rPr>
              <a:t>);</a:t>
            </a:r>
          </a:p>
          <a:p>
            <a:pPr marL="1039813" lvl="3" indent="0">
              <a:buNone/>
            </a:pPr>
            <a:endParaRPr lang="en-US" sz="6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a:t>
            </a:r>
            <a:r>
              <a:rPr lang="en-US" sz="1400" b="1" dirty="0" err="1">
                <a:solidFill>
                  <a:srgbClr val="C00000"/>
                </a:solidFill>
                <a:latin typeface="Courier New" panose="02070309020205020404" pitchFamily="49" charset="0"/>
                <a:cs typeface="Courier New" panose="02070309020205020404" pitchFamily="49" charset="0"/>
              </a:rPr>
              <a:t>LAGraph_lacc</a:t>
            </a:r>
            <a:r>
              <a:rPr lang="en-US" sz="1400" b="1" dirty="0">
                <a:solidFill>
                  <a:srgbClr val="C00000"/>
                </a:solidFill>
                <a:latin typeface="Courier New" panose="02070309020205020404" pitchFamily="49" charset="0"/>
                <a:cs typeface="Courier New" panose="02070309020205020404" pitchFamily="49" charset="0"/>
              </a:rPr>
              <a:t>(A, &amp;components);</a:t>
            </a:r>
          </a:p>
          <a:p>
            <a:pPr marL="688975" lvl="2" indent="0">
              <a:buNone/>
            </a:pPr>
            <a:endParaRPr lang="en-US" sz="8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 Cleanup</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GrB_free</a:t>
            </a:r>
            <a:r>
              <a:rPr lang="en-US" sz="1400" b="1" dirty="0">
                <a:latin typeface="Courier New" panose="02070309020205020404" pitchFamily="49" charset="0"/>
                <a:cs typeface="Courier New" panose="02070309020205020404" pitchFamily="49" charset="0"/>
              </a:rPr>
              <a:t>(&amp;A);</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solidFill>
                  <a:srgbClr val="C00000"/>
                </a:solidFill>
                <a:latin typeface="Courier New" panose="02070309020205020404" pitchFamily="49" charset="0"/>
                <a:cs typeface="Courier New" panose="02070309020205020404" pitchFamily="49" charset="0"/>
              </a:rPr>
              <a:t>LAGraph_finalize</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a:t>
            </a:r>
          </a:p>
          <a:p>
            <a:endParaRPr lang="en-US" sz="2000" dirty="0"/>
          </a:p>
        </p:txBody>
      </p:sp>
      <p:sp>
        <p:nvSpPr>
          <p:cNvPr id="2" name="Title 1">
            <a:extLst>
              <a:ext uri="{FF2B5EF4-FFF2-40B4-BE49-F238E27FC236}">
                <a16:creationId xmlns="" xmlns:a16="http://schemas.microsoft.com/office/drawing/2014/main" id="{4AEBA639-CCC3-E84D-A960-A845C362890C}"/>
              </a:ext>
            </a:extLst>
          </p:cNvPr>
          <p:cNvSpPr>
            <a:spLocks noGrp="1"/>
          </p:cNvSpPr>
          <p:nvPr>
            <p:ph type="title"/>
          </p:nvPr>
        </p:nvSpPr>
        <p:spPr>
          <a:xfrm>
            <a:off x="317592" y="0"/>
            <a:ext cx="8237537" cy="549784"/>
          </a:xfrm>
        </p:spPr>
        <p:txBody>
          <a:bodyPr/>
          <a:lstStyle/>
          <a:p>
            <a:r>
              <a:rPr lang="en-US" dirty="0"/>
              <a:t>Code from our first example (</a:t>
            </a:r>
            <a:r>
              <a:rPr lang="en-US" sz="2800" dirty="0"/>
              <a:t>EXERPTS</a:t>
            </a:r>
            <a:r>
              <a:rPr lang="en-US" dirty="0"/>
              <a:t>)</a:t>
            </a:r>
          </a:p>
        </p:txBody>
      </p:sp>
      <p:sp>
        <p:nvSpPr>
          <p:cNvPr id="4" name="Slide Number Placeholder 3">
            <a:extLst>
              <a:ext uri="{FF2B5EF4-FFF2-40B4-BE49-F238E27FC236}">
                <a16:creationId xmlns="" xmlns:a16="http://schemas.microsoft.com/office/drawing/2014/main" id="{587580CA-61D2-D949-AAE7-0AD443230636}"/>
              </a:ext>
            </a:extLst>
          </p:cNvPr>
          <p:cNvSpPr>
            <a:spLocks noGrp="1"/>
          </p:cNvSpPr>
          <p:nvPr>
            <p:ph type="sldNum" sz="quarter" idx="10"/>
          </p:nvPr>
        </p:nvSpPr>
        <p:spPr>
          <a:xfrm>
            <a:off x="8625667" y="6450341"/>
            <a:ext cx="462915" cy="304800"/>
          </a:xfrm>
        </p:spPr>
        <p:txBody>
          <a:bodyPr/>
          <a:lstStyle/>
          <a:p>
            <a:pPr>
              <a:defRPr/>
            </a:pPr>
            <a:fld id="{0C933AAA-F64E-4748-8A99-DCC60F15C72A}" type="slidenum">
              <a:rPr lang="en-US" sz="1600" smtClean="0">
                <a:solidFill>
                  <a:srgbClr val="000000"/>
                </a:solidFill>
                <a:ea typeface="ＭＳ Ｐゴシック" pitchFamily="34" charset="-128"/>
              </a:rPr>
              <a:pPr>
                <a:defRPr/>
              </a:pPr>
              <a:t>23</a:t>
            </a:fld>
            <a:endParaRPr lang="en-US" sz="1600"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2223181D-2D4C-BD44-B8FA-7B4E3515B5C2}"/>
              </a:ext>
            </a:extLst>
          </p:cNvPr>
          <p:cNvSpPr txBox="1"/>
          <p:nvPr/>
        </p:nvSpPr>
        <p:spPr>
          <a:xfrm>
            <a:off x="5722368" y="2779991"/>
            <a:ext cx="3196638" cy="584775"/>
          </a:xfrm>
          <a:prstGeom prst="rect">
            <a:avLst/>
          </a:prstGeom>
          <a:noFill/>
          <a:ln>
            <a:solidFill>
              <a:srgbClr val="002060"/>
            </a:solidFill>
          </a:ln>
        </p:spPr>
        <p:txBody>
          <a:bodyPr wrap="square" rtlCol="0">
            <a:spAutoFit/>
          </a:bodyPr>
          <a:lstStyle/>
          <a:p>
            <a:r>
              <a:rPr lang="en-US" sz="1600" dirty="0"/>
              <a:t>Create and load a matrix object with data from a file.</a:t>
            </a:r>
            <a:endParaRPr lang="en-US" sz="1600" b="1"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 xmlns:a16="http://schemas.microsoft.com/office/drawing/2014/main" id="{CB6290BF-C048-5849-8601-256CF205A065}"/>
              </a:ext>
            </a:extLst>
          </p:cNvPr>
          <p:cNvSpPr txBox="1"/>
          <p:nvPr/>
        </p:nvSpPr>
        <p:spPr>
          <a:xfrm>
            <a:off x="5209256" y="3767834"/>
            <a:ext cx="3709750" cy="584775"/>
          </a:xfrm>
          <a:prstGeom prst="rect">
            <a:avLst/>
          </a:prstGeom>
          <a:noFill/>
          <a:ln>
            <a:solidFill>
              <a:srgbClr val="002060"/>
            </a:solidFill>
          </a:ln>
        </p:spPr>
        <p:txBody>
          <a:bodyPr wrap="square" rtlCol="0">
            <a:spAutoFit/>
          </a:bodyPr>
          <a:lstStyle/>
          <a:p>
            <a:r>
              <a:rPr lang="en-US" sz="1600" dirty="0"/>
              <a:t>Query the matrix for the dimensions and number of defined (stored) values</a:t>
            </a:r>
          </a:p>
        </p:txBody>
      </p:sp>
      <p:sp>
        <p:nvSpPr>
          <p:cNvPr id="10" name="TextBox 9">
            <a:extLst>
              <a:ext uri="{FF2B5EF4-FFF2-40B4-BE49-F238E27FC236}">
                <a16:creationId xmlns="" xmlns:a16="http://schemas.microsoft.com/office/drawing/2014/main" id="{DD5AB6F5-2D75-AC4F-88B5-F78053ED2DD6}"/>
              </a:ext>
            </a:extLst>
          </p:cNvPr>
          <p:cNvSpPr txBox="1"/>
          <p:nvPr/>
        </p:nvSpPr>
        <p:spPr>
          <a:xfrm>
            <a:off x="5220906" y="5783105"/>
            <a:ext cx="3452319" cy="338554"/>
          </a:xfrm>
          <a:prstGeom prst="rect">
            <a:avLst/>
          </a:prstGeom>
          <a:noFill/>
          <a:ln>
            <a:solidFill>
              <a:srgbClr val="002060"/>
            </a:solidFill>
          </a:ln>
        </p:spPr>
        <p:txBody>
          <a:bodyPr wrap="square" rtlCol="0">
            <a:spAutoFit/>
          </a:bodyPr>
          <a:lstStyle/>
          <a:p>
            <a:r>
              <a:rPr lang="en-US" sz="1600" dirty="0"/>
              <a:t>Free memory used for our matrix</a:t>
            </a:r>
          </a:p>
        </p:txBody>
      </p:sp>
      <p:sp>
        <p:nvSpPr>
          <p:cNvPr id="11" name="TextBox 10">
            <a:extLst>
              <a:ext uri="{FF2B5EF4-FFF2-40B4-BE49-F238E27FC236}">
                <a16:creationId xmlns="" xmlns:a16="http://schemas.microsoft.com/office/drawing/2014/main" id="{53BD4AC1-8843-524D-8EE7-78641963D966}"/>
              </a:ext>
            </a:extLst>
          </p:cNvPr>
          <p:cNvSpPr txBox="1"/>
          <p:nvPr/>
        </p:nvSpPr>
        <p:spPr>
          <a:xfrm>
            <a:off x="5220906" y="1914985"/>
            <a:ext cx="3698100" cy="338554"/>
          </a:xfrm>
          <a:prstGeom prst="rect">
            <a:avLst/>
          </a:prstGeom>
          <a:noFill/>
          <a:ln>
            <a:solidFill>
              <a:srgbClr val="002060"/>
            </a:solidFill>
          </a:ln>
        </p:spPr>
        <p:txBody>
          <a:bodyPr wrap="square" rtlCol="0">
            <a:spAutoFit/>
          </a:bodyPr>
          <a:lstStyle/>
          <a:p>
            <a:r>
              <a:rPr lang="en-US" sz="1600" dirty="0"/>
              <a:t>Initialize a </a:t>
            </a:r>
            <a:r>
              <a:rPr lang="en-US" sz="1600" dirty="0" err="1"/>
              <a:t>LAGraph</a:t>
            </a:r>
            <a:r>
              <a:rPr lang="en-US" sz="1600" dirty="0"/>
              <a:t> and GraphBLAS</a:t>
            </a:r>
          </a:p>
        </p:txBody>
      </p:sp>
      <p:sp>
        <p:nvSpPr>
          <p:cNvPr id="12" name="TextBox 11">
            <a:extLst>
              <a:ext uri="{FF2B5EF4-FFF2-40B4-BE49-F238E27FC236}">
                <a16:creationId xmlns="" xmlns:a16="http://schemas.microsoft.com/office/drawing/2014/main" id="{55C17E35-4ED8-D14A-846E-F98E6523BD73}"/>
              </a:ext>
            </a:extLst>
          </p:cNvPr>
          <p:cNvSpPr txBox="1"/>
          <p:nvPr/>
        </p:nvSpPr>
        <p:spPr>
          <a:xfrm>
            <a:off x="5209256" y="6212199"/>
            <a:ext cx="3463969" cy="338554"/>
          </a:xfrm>
          <a:prstGeom prst="rect">
            <a:avLst/>
          </a:prstGeom>
          <a:noFill/>
          <a:ln>
            <a:solidFill>
              <a:srgbClr val="002060"/>
            </a:solidFill>
          </a:ln>
        </p:spPr>
        <p:txBody>
          <a:bodyPr wrap="square" rtlCol="0">
            <a:spAutoFit/>
          </a:bodyPr>
          <a:lstStyle/>
          <a:p>
            <a:r>
              <a:rPr lang="en-US" sz="1600" dirty="0"/>
              <a:t>Close the context, release resources</a:t>
            </a:r>
          </a:p>
        </p:txBody>
      </p:sp>
      <p:cxnSp>
        <p:nvCxnSpPr>
          <p:cNvPr id="15" name="Straight Connector 14"/>
          <p:cNvCxnSpPr/>
          <p:nvPr/>
        </p:nvCxnSpPr>
        <p:spPr bwMode="auto">
          <a:xfrm>
            <a:off x="1006997" y="872901"/>
            <a:ext cx="7222603" cy="5185458"/>
          </a:xfrm>
          <a:prstGeom prst="line">
            <a:avLst/>
          </a:prstGeom>
          <a:noFill/>
          <a:ln w="19050" cap="flat" cmpd="sng" algn="ctr">
            <a:noFill/>
            <a:prstDash val="solid"/>
            <a:round/>
            <a:headEnd type="none" w="med" len="med"/>
            <a:tailEnd type="none" w="med" len="med"/>
          </a:ln>
          <a:effectLst/>
        </p:spPr>
      </p:cxnSp>
      <p:sp>
        <p:nvSpPr>
          <p:cNvPr id="13" name="TextBox 12">
            <a:extLst>
              <a:ext uri="{FF2B5EF4-FFF2-40B4-BE49-F238E27FC236}">
                <a16:creationId xmlns="" xmlns:a16="http://schemas.microsoft.com/office/drawing/2014/main" id="{07057900-30D5-9A4B-8690-BCCF10CAAF41}"/>
              </a:ext>
            </a:extLst>
          </p:cNvPr>
          <p:cNvSpPr txBox="1"/>
          <p:nvPr/>
        </p:nvSpPr>
        <p:spPr>
          <a:xfrm>
            <a:off x="5215080" y="5252534"/>
            <a:ext cx="3452319" cy="338554"/>
          </a:xfrm>
          <a:prstGeom prst="rect">
            <a:avLst/>
          </a:prstGeom>
          <a:noFill/>
          <a:ln>
            <a:solidFill>
              <a:srgbClr val="002060"/>
            </a:solidFill>
          </a:ln>
        </p:spPr>
        <p:txBody>
          <a:bodyPr wrap="square" rtlCol="0">
            <a:spAutoFit/>
          </a:bodyPr>
          <a:lstStyle/>
          <a:p>
            <a:r>
              <a:rPr lang="en-US" sz="1600" dirty="0"/>
              <a:t>Find the connected components</a:t>
            </a:r>
          </a:p>
        </p:txBody>
      </p:sp>
    </p:spTree>
    <p:extLst>
      <p:ext uri="{BB962C8B-B14F-4D97-AF65-F5344CB8AC3E}">
        <p14:creationId xmlns:p14="http://schemas.microsoft.com/office/powerpoint/2010/main" val="21106902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7901BC-23E9-874C-A548-5F2021624C24}"/>
              </a:ext>
            </a:extLst>
          </p:cNvPr>
          <p:cNvSpPr>
            <a:spLocks noGrp="1"/>
          </p:cNvSpPr>
          <p:nvPr>
            <p:ph type="title"/>
          </p:nvPr>
        </p:nvSpPr>
        <p:spPr/>
        <p:txBody>
          <a:bodyPr/>
          <a:lstStyle/>
          <a:p>
            <a:r>
              <a:rPr lang="en-US" dirty="0"/>
              <a:t>Execution modes</a:t>
            </a:r>
          </a:p>
        </p:txBody>
      </p:sp>
      <p:sp>
        <p:nvSpPr>
          <p:cNvPr id="3" name="Content Placeholder 2">
            <a:extLst>
              <a:ext uri="{FF2B5EF4-FFF2-40B4-BE49-F238E27FC236}">
                <a16:creationId xmlns="" xmlns:a16="http://schemas.microsoft.com/office/drawing/2014/main" id="{03AEC01C-6429-FB41-B158-1FF39694F589}"/>
              </a:ext>
            </a:extLst>
          </p:cNvPr>
          <p:cNvSpPr>
            <a:spLocks noGrp="1"/>
          </p:cNvSpPr>
          <p:nvPr>
            <p:ph idx="1"/>
          </p:nvPr>
        </p:nvSpPr>
        <p:spPr>
          <a:xfrm>
            <a:off x="166688" y="738529"/>
            <a:ext cx="8802824" cy="2353917"/>
          </a:xfrm>
        </p:spPr>
        <p:txBody>
          <a:bodyPr/>
          <a:lstStyle/>
          <a:p>
            <a:r>
              <a:rPr lang="en-US" sz="2000" dirty="0"/>
              <a:t>A GraphBLAS program defines a DAG of operations.</a:t>
            </a:r>
          </a:p>
          <a:p>
            <a:r>
              <a:rPr lang="en-US" sz="2000" dirty="0"/>
              <a:t>Objects are defined by the sequence of GraphBLAS method calls, but the value of the object is not assured until a GraphBLAS method queries its state.</a:t>
            </a:r>
          </a:p>
          <a:p>
            <a:r>
              <a:rPr lang="en-US" sz="2000" dirty="0"/>
              <a:t>This gives an implementation flexibility to optimize the execution (fusing methods, replacing method sequences by more efficient ones, etc.)</a:t>
            </a:r>
          </a:p>
        </p:txBody>
      </p:sp>
      <p:sp>
        <p:nvSpPr>
          <p:cNvPr id="4" name="Slide Number Placeholder 3">
            <a:extLst>
              <a:ext uri="{FF2B5EF4-FFF2-40B4-BE49-F238E27FC236}">
                <a16:creationId xmlns="" xmlns:a16="http://schemas.microsoft.com/office/drawing/2014/main" id="{1E9F2501-A348-E147-BD4D-3542436A9223}"/>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24</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A4255A16-9431-9D4C-B8EF-87D30986037B}"/>
              </a:ext>
            </a:extLst>
          </p:cNvPr>
          <p:cNvSpPr txBox="1"/>
          <p:nvPr/>
        </p:nvSpPr>
        <p:spPr>
          <a:xfrm>
            <a:off x="556489" y="3092446"/>
            <a:ext cx="2254360"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GrB_op1(A);</a:t>
            </a:r>
          </a:p>
          <a:p>
            <a:r>
              <a:rPr lang="en-US" b="1" dirty="0">
                <a:latin typeface="Courier New" panose="02070309020205020404" pitchFamily="49" charset="0"/>
                <a:cs typeface="Courier New" panose="02070309020205020404" pitchFamily="49" charset="0"/>
              </a:rPr>
              <a:t>GrB_op2(B);</a:t>
            </a:r>
          </a:p>
          <a:p>
            <a:r>
              <a:rPr lang="en-US" b="1" dirty="0">
                <a:latin typeface="Courier New" panose="02070309020205020404" pitchFamily="49" charset="0"/>
                <a:cs typeface="Courier New" panose="02070309020205020404" pitchFamily="49" charset="0"/>
              </a:rPr>
              <a:t>GrB_op3(C,A,B);</a:t>
            </a:r>
          </a:p>
        </p:txBody>
      </p:sp>
      <p:sp>
        <p:nvSpPr>
          <p:cNvPr id="6" name="TextBox 5">
            <a:extLst>
              <a:ext uri="{FF2B5EF4-FFF2-40B4-BE49-F238E27FC236}">
                <a16:creationId xmlns="" xmlns:a16="http://schemas.microsoft.com/office/drawing/2014/main" id="{9B2DADF4-103E-824D-928B-3C875E1F633D}"/>
              </a:ext>
            </a:extLst>
          </p:cNvPr>
          <p:cNvSpPr txBox="1"/>
          <p:nvPr/>
        </p:nvSpPr>
        <p:spPr>
          <a:xfrm>
            <a:off x="4277207" y="2907780"/>
            <a:ext cx="1574800"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GrB_op1(A);</a:t>
            </a:r>
          </a:p>
        </p:txBody>
      </p:sp>
      <p:sp>
        <p:nvSpPr>
          <p:cNvPr id="7" name="TextBox 6">
            <a:extLst>
              <a:ext uri="{FF2B5EF4-FFF2-40B4-BE49-F238E27FC236}">
                <a16:creationId xmlns="" xmlns:a16="http://schemas.microsoft.com/office/drawing/2014/main" id="{957F5EC9-02E4-2341-9472-9FA90151EE9C}"/>
              </a:ext>
            </a:extLst>
          </p:cNvPr>
          <p:cNvSpPr txBox="1"/>
          <p:nvPr/>
        </p:nvSpPr>
        <p:spPr>
          <a:xfrm>
            <a:off x="6615044" y="2907780"/>
            <a:ext cx="1563185"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GrB_op2(B);</a:t>
            </a:r>
          </a:p>
        </p:txBody>
      </p:sp>
      <p:sp>
        <p:nvSpPr>
          <p:cNvPr id="8" name="TextBox 7">
            <a:extLst>
              <a:ext uri="{FF2B5EF4-FFF2-40B4-BE49-F238E27FC236}">
                <a16:creationId xmlns="" xmlns:a16="http://schemas.microsoft.com/office/drawing/2014/main" id="{25FCA09B-E84E-4044-8BF0-3EA042157307}"/>
              </a:ext>
            </a:extLst>
          </p:cNvPr>
          <p:cNvSpPr txBox="1"/>
          <p:nvPr/>
        </p:nvSpPr>
        <p:spPr>
          <a:xfrm>
            <a:off x="5223496" y="3646444"/>
            <a:ext cx="2060881"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GrB_op3(C,A,B);</a:t>
            </a:r>
          </a:p>
        </p:txBody>
      </p:sp>
      <p:cxnSp>
        <p:nvCxnSpPr>
          <p:cNvPr id="10" name="Straight Arrow Connector 9">
            <a:extLst>
              <a:ext uri="{FF2B5EF4-FFF2-40B4-BE49-F238E27FC236}">
                <a16:creationId xmlns="" xmlns:a16="http://schemas.microsoft.com/office/drawing/2014/main" id="{092287E7-E381-BE4A-A3F6-913AC1ACF1ED}"/>
              </a:ext>
            </a:extLst>
          </p:cNvPr>
          <p:cNvCxnSpPr>
            <a:stCxn id="6" idx="2"/>
          </p:cNvCxnSpPr>
          <p:nvPr/>
        </p:nvCxnSpPr>
        <p:spPr bwMode="auto">
          <a:xfrm>
            <a:off x="5064607" y="3246334"/>
            <a:ext cx="972636" cy="400110"/>
          </a:xfrm>
          <a:prstGeom prst="straightConnector1">
            <a:avLst/>
          </a:prstGeom>
          <a:noFill/>
          <a:ln w="28575" cap="flat" cmpd="sng" algn="ctr">
            <a:solidFill>
              <a:schemeClr val="tx1"/>
            </a:solidFill>
            <a:prstDash val="solid"/>
            <a:round/>
            <a:headEnd type="none" w="med" len="med"/>
            <a:tailEnd type="arrow" w="med" len="med"/>
          </a:ln>
          <a:effectLst/>
        </p:spPr>
      </p:cxnSp>
      <p:cxnSp>
        <p:nvCxnSpPr>
          <p:cNvPr id="11" name="Straight Arrow Connector 10">
            <a:extLst>
              <a:ext uri="{FF2B5EF4-FFF2-40B4-BE49-F238E27FC236}">
                <a16:creationId xmlns="" xmlns:a16="http://schemas.microsoft.com/office/drawing/2014/main" id="{F3958A5F-73E9-CB4B-8138-802592FDED69}"/>
              </a:ext>
            </a:extLst>
          </p:cNvPr>
          <p:cNvCxnSpPr>
            <a:cxnSpLocks/>
            <a:stCxn id="7" idx="2"/>
          </p:cNvCxnSpPr>
          <p:nvPr/>
        </p:nvCxnSpPr>
        <p:spPr bwMode="auto">
          <a:xfrm flipH="1">
            <a:off x="6488935" y="3246334"/>
            <a:ext cx="907702" cy="400110"/>
          </a:xfrm>
          <a:prstGeom prst="straightConnector1">
            <a:avLst/>
          </a:prstGeom>
          <a:noFill/>
          <a:ln w="28575" cap="flat" cmpd="sng" algn="ctr">
            <a:solidFill>
              <a:schemeClr val="tx1"/>
            </a:solidFill>
            <a:prstDash val="solid"/>
            <a:round/>
            <a:headEnd type="none" w="med" len="med"/>
            <a:tailEnd type="arrow" w="med" len="med"/>
          </a:ln>
          <a:effectLst/>
        </p:spPr>
      </p:cxnSp>
      <p:cxnSp>
        <p:nvCxnSpPr>
          <p:cNvPr id="19" name="Straight Connector 18">
            <a:extLst>
              <a:ext uri="{FF2B5EF4-FFF2-40B4-BE49-F238E27FC236}">
                <a16:creationId xmlns="" xmlns:a16="http://schemas.microsoft.com/office/drawing/2014/main" id="{05FF8D5C-C874-DA40-915B-1C6C80539A67}"/>
              </a:ext>
            </a:extLst>
          </p:cNvPr>
          <p:cNvCxnSpPr>
            <a:cxnSpLocks/>
          </p:cNvCxnSpPr>
          <p:nvPr/>
        </p:nvCxnSpPr>
        <p:spPr bwMode="auto">
          <a:xfrm>
            <a:off x="2923761" y="3525446"/>
            <a:ext cx="986182" cy="0"/>
          </a:xfrm>
          <a:prstGeom prst="line">
            <a:avLst/>
          </a:prstGeom>
          <a:noFill/>
          <a:ln w="34925" cap="flat" cmpd="sng" algn="ctr">
            <a:solidFill>
              <a:schemeClr val="tx1"/>
            </a:solidFill>
            <a:prstDash val="solid"/>
            <a:round/>
            <a:headEnd type="none" w="med" len="med"/>
            <a:tailEnd type="arrow" w="med" len="med"/>
          </a:ln>
          <a:effectLst/>
        </p:spPr>
      </p:cxnSp>
      <p:sp>
        <p:nvSpPr>
          <p:cNvPr id="21" name="Content Placeholder 2">
            <a:extLst>
              <a:ext uri="{FF2B5EF4-FFF2-40B4-BE49-F238E27FC236}">
                <a16:creationId xmlns="" xmlns:a16="http://schemas.microsoft.com/office/drawing/2014/main" id="{9049AB21-91AE-B54F-A9EC-1F4117F5C390}"/>
              </a:ext>
            </a:extLst>
          </p:cNvPr>
          <p:cNvSpPr txBox="1">
            <a:spLocks/>
          </p:cNvSpPr>
          <p:nvPr/>
        </p:nvSpPr>
        <p:spPr bwMode="auto">
          <a:xfrm>
            <a:off x="345316" y="4200442"/>
            <a:ext cx="8382759" cy="25050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An execution of a GraphBLAS program defines a context for the library.</a:t>
            </a:r>
          </a:p>
          <a:p>
            <a:r>
              <a:rPr lang="en-US" sz="2000" kern="0" dirty="0"/>
              <a:t>The execution runs in one of two modes:</a:t>
            </a:r>
          </a:p>
          <a:p>
            <a:pPr lvl="1"/>
            <a:r>
              <a:rPr lang="en-US" sz="1600" kern="0" dirty="0"/>
              <a:t>Blocking mode … executes methods in program order with each method completing before the next is called</a:t>
            </a:r>
          </a:p>
          <a:p>
            <a:pPr lvl="1"/>
            <a:r>
              <a:rPr lang="en-US" sz="1600" kern="0" dirty="0"/>
              <a:t>Non-Blocking mode … methods launched in order. Complete in any order consistent with the DAG.  Objects do not exit in fully defined state until queried. </a:t>
            </a:r>
          </a:p>
          <a:p>
            <a:r>
              <a:rPr lang="en-US" sz="2000" kern="0" dirty="0">
                <a:solidFill>
                  <a:srgbClr val="000000"/>
                </a:solidFill>
              </a:rPr>
              <a:t>Most implementations only support blocking mode.  </a:t>
            </a:r>
          </a:p>
        </p:txBody>
      </p:sp>
    </p:spTree>
    <p:extLst>
      <p:ext uri="{BB962C8B-B14F-4D97-AF65-F5344CB8AC3E}">
        <p14:creationId xmlns:p14="http://schemas.microsoft.com/office/powerpoint/2010/main" val="39367096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47E1C-37CD-D941-A5E6-5C90D30A2D3B}"/>
              </a:ext>
            </a:extLst>
          </p:cNvPr>
          <p:cNvSpPr>
            <a:spLocks noGrp="1"/>
          </p:cNvSpPr>
          <p:nvPr>
            <p:ph type="title"/>
          </p:nvPr>
        </p:nvSpPr>
        <p:spPr/>
        <p:txBody>
          <a:bodyPr/>
          <a:lstStyle/>
          <a:p>
            <a:r>
              <a:rPr lang="en-US" dirty="0"/>
              <a:t>Predefined low-level types</a:t>
            </a:r>
          </a:p>
        </p:txBody>
      </p:sp>
      <p:sp>
        <p:nvSpPr>
          <p:cNvPr id="3" name="Content Placeholder 2">
            <a:extLst>
              <a:ext uri="{FF2B5EF4-FFF2-40B4-BE49-F238E27FC236}">
                <a16:creationId xmlns="" xmlns:a16="http://schemas.microsoft.com/office/drawing/2014/main" id="{621B5F41-80DD-D340-891A-299967E781E5}"/>
              </a:ext>
            </a:extLst>
          </p:cNvPr>
          <p:cNvSpPr>
            <a:spLocks noGrp="1"/>
          </p:cNvSpPr>
          <p:nvPr>
            <p:ph idx="1"/>
          </p:nvPr>
        </p:nvSpPr>
        <p:spPr>
          <a:xfrm>
            <a:off x="455613" y="1201738"/>
            <a:ext cx="8237537" cy="609809"/>
          </a:xfrm>
        </p:spPr>
        <p:txBody>
          <a:bodyPr/>
          <a:lstStyle/>
          <a:p>
            <a:r>
              <a:rPr lang="en-US" dirty="0"/>
              <a:t>Predefined types used to define domains in </a:t>
            </a:r>
            <a:r>
              <a:rPr lang="en-US" dirty="0" err="1"/>
              <a:t>GraphBLAS</a:t>
            </a:r>
            <a:endParaRPr lang="en-US" dirty="0"/>
          </a:p>
        </p:txBody>
      </p:sp>
      <p:sp>
        <p:nvSpPr>
          <p:cNvPr id="4" name="Slide Number Placeholder 3">
            <a:extLst>
              <a:ext uri="{FF2B5EF4-FFF2-40B4-BE49-F238E27FC236}">
                <a16:creationId xmlns="" xmlns:a16="http://schemas.microsoft.com/office/drawing/2014/main" id="{253649A2-B05A-A147-8AF6-200279E6BA6A}"/>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25</a:t>
            </a:fld>
            <a:endParaRPr lang="en-US" dirty="0">
              <a:solidFill>
                <a:srgbClr val="000000"/>
              </a:solidFill>
              <a:ea typeface="ＭＳ Ｐゴシック" pitchFamily="34" charset="-128"/>
            </a:endParaRPr>
          </a:p>
        </p:txBody>
      </p:sp>
      <p:pic>
        <p:nvPicPr>
          <p:cNvPr id="6" name="Picture 5">
            <a:extLst>
              <a:ext uri="{FF2B5EF4-FFF2-40B4-BE49-F238E27FC236}">
                <a16:creationId xmlns="" xmlns:a16="http://schemas.microsoft.com/office/drawing/2014/main" id="{BBDBC771-7825-3A41-89BA-F3E862C7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186" y="1794294"/>
            <a:ext cx="6759695" cy="4435094"/>
          </a:xfrm>
          <a:prstGeom prst="rect">
            <a:avLst/>
          </a:prstGeom>
        </p:spPr>
      </p:pic>
    </p:spTree>
    <p:extLst>
      <p:ext uri="{BB962C8B-B14F-4D97-AF65-F5344CB8AC3E}">
        <p14:creationId xmlns:p14="http://schemas.microsoft.com/office/powerpoint/2010/main" val="24150632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92D1E-4403-5541-82E3-25E1A2ED72EC}"/>
              </a:ext>
            </a:extLst>
          </p:cNvPr>
          <p:cNvSpPr>
            <a:spLocks noGrp="1"/>
          </p:cNvSpPr>
          <p:nvPr>
            <p:ph type="title"/>
          </p:nvPr>
        </p:nvSpPr>
        <p:spPr/>
        <p:txBody>
          <a:bodyPr/>
          <a:lstStyle/>
          <a:p>
            <a:r>
              <a:rPr lang="en-US" dirty="0"/>
              <a:t>Exercise 2: Build a </a:t>
            </a:r>
            <a:r>
              <a:rPr lang="en-US" dirty="0" err="1"/>
              <a:t>GraphBLAS</a:t>
            </a:r>
            <a:r>
              <a:rPr lang="en-US" dirty="0"/>
              <a:t> program</a:t>
            </a:r>
          </a:p>
        </p:txBody>
      </p:sp>
      <p:sp>
        <p:nvSpPr>
          <p:cNvPr id="3" name="Content Placeholder 2">
            <a:extLst>
              <a:ext uri="{FF2B5EF4-FFF2-40B4-BE49-F238E27FC236}">
                <a16:creationId xmlns="" xmlns:a16="http://schemas.microsoft.com/office/drawing/2014/main" id="{DC2C0766-662D-0042-8ECC-79EC11B8176C}"/>
              </a:ext>
            </a:extLst>
          </p:cNvPr>
          <p:cNvSpPr>
            <a:spLocks noGrp="1"/>
          </p:cNvSpPr>
          <p:nvPr>
            <p:ph idx="1"/>
          </p:nvPr>
        </p:nvSpPr>
        <p:spPr>
          <a:xfrm>
            <a:off x="490538" y="897406"/>
            <a:ext cx="8237537" cy="4840287"/>
          </a:xfrm>
        </p:spPr>
        <p:txBody>
          <a:bodyPr/>
          <a:lstStyle/>
          <a:p>
            <a:r>
              <a:rPr lang="en-US" dirty="0"/>
              <a:t>Build your first </a:t>
            </a:r>
            <a:r>
              <a:rPr lang="en-US" dirty="0" err="1"/>
              <a:t>GraphBLAS</a:t>
            </a:r>
            <a:r>
              <a:rPr lang="en-US" dirty="0"/>
              <a:t> program</a:t>
            </a:r>
          </a:p>
          <a:p>
            <a:r>
              <a:rPr lang="en-US" dirty="0"/>
              <a:t>Build and run our </a:t>
            </a:r>
            <a:r>
              <a:rPr lang="en-US" dirty="0" err="1"/>
              <a:t>BuildGraph.exe</a:t>
            </a:r>
            <a:r>
              <a:rPr lang="en-US" dirty="0"/>
              <a:t> program</a:t>
            </a: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cd GraphBLAS/</a:t>
            </a:r>
            <a:r>
              <a:rPr lang="en-US" sz="1800" b="1" dirty="0" err="1">
                <a:latin typeface="Courier New" panose="02070309020205020404" pitchFamily="49" charset="0"/>
                <a:cs typeface="Courier New" panose="02070309020205020404" pitchFamily="49" charset="0"/>
              </a:rPr>
              <a:t>src</a:t>
            </a:r>
            <a:endParaRPr lang="en-US" sz="1800" b="1" dirty="0">
              <a:latin typeface="Courier New" panose="02070309020205020404" pitchFamily="49" charset="0"/>
              <a:cs typeface="Courier New" panose="02070309020205020404" pitchFamily="49" charset="0"/>
            </a:endParaRP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make BuildGraph.exe</a:t>
            </a:r>
          </a:p>
          <a:p>
            <a:pPr lvl="1">
              <a:buFont typeface="Verdana" panose="020B0604030504040204" pitchFamily="34" charset="0"/>
              <a:buChar char="$"/>
            </a:pPr>
            <a:r>
              <a:rPr lang="en-US" sz="1800" b="1" dirty="0">
                <a:latin typeface="Courier New" panose="02070309020205020404" pitchFamily="49" charset="0"/>
                <a:cs typeface="Courier New" panose="02070309020205020404" pitchFamily="49" charset="0"/>
              </a:rPr>
              <a:t>./BuildGraph.exe</a:t>
            </a:r>
          </a:p>
          <a:p>
            <a:r>
              <a:rPr lang="en-US" dirty="0"/>
              <a:t>If all goes well, your output should look like this:</a:t>
            </a:r>
          </a:p>
          <a:p>
            <a:pPr marL="339725" lvl="1" indent="0">
              <a:buNone/>
            </a:pPr>
            <a:endParaRPr lang="en-US" dirty="0"/>
          </a:p>
        </p:txBody>
      </p:sp>
      <p:sp>
        <p:nvSpPr>
          <p:cNvPr id="4" name="Slide Number Placeholder 3">
            <a:extLst>
              <a:ext uri="{FF2B5EF4-FFF2-40B4-BE49-F238E27FC236}">
                <a16:creationId xmlns="" xmlns:a16="http://schemas.microsoft.com/office/drawing/2014/main" id="{1B9693AF-0E20-7F4A-8777-81030999971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26</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AF94B4F5-4722-2A48-8E28-C821EE6ED0A1}"/>
              </a:ext>
            </a:extLst>
          </p:cNvPr>
          <p:cNvSpPr txBox="1"/>
          <p:nvPr/>
        </p:nvSpPr>
        <p:spPr>
          <a:xfrm>
            <a:off x="3130216" y="4260365"/>
            <a:ext cx="2731168"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BuildGraph.exe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Matrix: GRAPH =</a:t>
            </a:r>
          </a:p>
          <a:p>
            <a:r>
              <a:rPr lang="en-US" b="1" dirty="0">
                <a:latin typeface="Courier New" panose="02070309020205020404" pitchFamily="49" charset="0"/>
                <a:cs typeface="Courier New" panose="02070309020205020404" pitchFamily="49" charset="0"/>
              </a:rPr>
              <a:t>[  -,   -,   -]</a:t>
            </a:r>
          </a:p>
          <a:p>
            <a:r>
              <a:rPr lang="en-US" b="1" dirty="0">
                <a:latin typeface="Courier New" panose="02070309020205020404" pitchFamily="49" charset="0"/>
                <a:cs typeface="Courier New" panose="02070309020205020404" pitchFamily="49" charset="0"/>
              </a:rPr>
              <a:t>[  -,   -,   4]</a:t>
            </a:r>
          </a:p>
          <a:p>
            <a:r>
              <a:rPr lang="en-US" b="1" dirty="0">
                <a:latin typeface="Courier New" panose="02070309020205020404" pitchFamily="49" charset="0"/>
                <a:cs typeface="Courier New" panose="02070309020205020404" pitchFamily="49" charset="0"/>
              </a:rPr>
              <a:t>[  -,   -,   -]</a:t>
            </a:r>
          </a:p>
        </p:txBody>
      </p:sp>
    </p:spTree>
    <p:extLst>
      <p:ext uri="{BB962C8B-B14F-4D97-AF65-F5344CB8AC3E}">
        <p14:creationId xmlns:p14="http://schemas.microsoft.com/office/powerpoint/2010/main" val="19564201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A3CD69C-9876-4E45-A8EA-2D0D7886BBD5}"/>
              </a:ext>
            </a:extLst>
          </p:cNvPr>
          <p:cNvSpPr>
            <a:spLocks noGrp="1"/>
          </p:cNvSpPr>
          <p:nvPr>
            <p:ph idx="1"/>
          </p:nvPr>
        </p:nvSpPr>
        <p:spPr>
          <a:xfrm>
            <a:off x="317591" y="467939"/>
            <a:ext cx="5819737" cy="6254151"/>
          </a:xfrm>
        </p:spPr>
        <p:txBody>
          <a:bodyPr/>
          <a:lstStyle/>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assert.h</a:t>
            </a:r>
            <a:r>
              <a:rPr lang="en-US" sz="1600" b="1" dirty="0">
                <a:latin typeface="Courier New" panose="02070309020205020404" pitchFamily="49" charset="0"/>
                <a:cs typeface="Courier New" panose="02070309020205020404" pitchFamily="49" charset="0"/>
              </a:rPr>
              <a:t>&gt;</a:t>
            </a:r>
          </a:p>
          <a:p>
            <a:pPr marL="0" indent="0">
              <a:buNone/>
            </a:pPr>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GraphBLAS.h</a:t>
            </a:r>
            <a:r>
              <a:rPr lang="en-US" sz="1600" b="1" dirty="0">
                <a:latin typeface="Courier New" panose="02070309020205020404" pitchFamily="49" charset="0"/>
                <a:cs typeface="Courier New" panose="02070309020205020404" pitchFamily="49" charset="0"/>
              </a:rPr>
              <a:t>&gt;</a:t>
            </a:r>
          </a:p>
          <a:p>
            <a:pPr marL="0" indent="0">
              <a:spcAft>
                <a:spcPts val="600"/>
              </a:spcAft>
              <a:buNone/>
            </a:pPr>
            <a:r>
              <a:rPr lang="en-US" sz="1600" b="1" dirty="0">
                <a:latin typeface="Courier New" panose="02070309020205020404" pitchFamily="49" charset="0"/>
                <a:cs typeface="Courier New" panose="02070309020205020404" pitchFamily="49" charset="0"/>
              </a:rPr>
              <a:t>#include "</a:t>
            </a:r>
            <a:r>
              <a:rPr lang="en-US" sz="1600" b="1" dirty="0" err="1">
                <a:latin typeface="Courier New" panose="02070309020205020404" pitchFamily="49" charset="0"/>
                <a:cs typeface="Courier New" panose="02070309020205020404" pitchFamily="49" charset="0"/>
              </a:rPr>
              <a:t>tutorial_utils.h</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GrB_init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GrB_BLOCKING</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NUM_NODES = 3;</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GrB_Matrix</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GrB_Matrix_new</a:t>
            </a:r>
            <a:r>
              <a:rPr lang="en-US" sz="1600" b="1" dirty="0">
                <a:latin typeface="Courier New" panose="02070309020205020404" pitchFamily="49" charset="0"/>
                <a:cs typeface="Courier New" panose="02070309020205020404" pitchFamily="49" charset="0"/>
              </a:rPr>
              <a:t>(&amp;graph, GrB_UINT64, </a:t>
            </a:r>
          </a:p>
          <a:p>
            <a:pPr marL="0" indent="0">
              <a:buNone/>
            </a:pPr>
            <a:r>
              <a:rPr lang="en-US" sz="1600" b="1" dirty="0">
                <a:latin typeface="Courier New" panose="02070309020205020404" pitchFamily="49" charset="0"/>
                <a:cs typeface="Courier New" panose="02070309020205020404" pitchFamily="49" charset="0"/>
              </a:rPr>
              <a:t>                  NUM_NODES, NUM_NODES);</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4, 1, 2); </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pretty_print_matrix_UINT64(graph, "GRAPH");</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GrB_Index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GrB_Matrix_nvals</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a:latin typeface="Courier New" panose="02070309020205020404" pitchFamily="49" charset="0"/>
                <a:cs typeface="Courier New" panose="02070309020205020404" pitchFamily="49" charset="0"/>
              </a:rPr>
              <a:t>   assert(</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 1);</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 Cleanup</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GrB_free</a:t>
            </a:r>
            <a:r>
              <a:rPr lang="en-US" sz="1600" b="1" dirty="0">
                <a:latin typeface="Courier New" panose="02070309020205020404" pitchFamily="49" charset="0"/>
                <a:cs typeface="Courier New" panose="02070309020205020404" pitchFamily="49" charset="0"/>
              </a:rPr>
              <a:t>(&amp;graph);</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GrB_finalize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endParaRPr lang="en-US" dirty="0"/>
          </a:p>
        </p:txBody>
      </p:sp>
      <p:sp>
        <p:nvSpPr>
          <p:cNvPr id="2" name="Title 1">
            <a:extLst>
              <a:ext uri="{FF2B5EF4-FFF2-40B4-BE49-F238E27FC236}">
                <a16:creationId xmlns="" xmlns:a16="http://schemas.microsoft.com/office/drawing/2014/main" id="{4AEBA639-CCC3-E84D-A960-A845C362890C}"/>
              </a:ext>
            </a:extLst>
          </p:cNvPr>
          <p:cNvSpPr>
            <a:spLocks noGrp="1"/>
          </p:cNvSpPr>
          <p:nvPr>
            <p:ph type="title"/>
          </p:nvPr>
        </p:nvSpPr>
        <p:spPr>
          <a:xfrm>
            <a:off x="317592" y="0"/>
            <a:ext cx="8237537" cy="549784"/>
          </a:xfrm>
        </p:spPr>
        <p:txBody>
          <a:bodyPr/>
          <a:lstStyle/>
          <a:p>
            <a:r>
              <a:rPr lang="en-US" sz="2800" dirty="0"/>
              <a:t>Code from our </a:t>
            </a:r>
            <a:r>
              <a:rPr lang="en-US" sz="2800" dirty="0" err="1"/>
              <a:t>BuildGraph</a:t>
            </a:r>
            <a:r>
              <a:rPr lang="en-US" sz="2800" dirty="0"/>
              <a:t> exercise</a:t>
            </a:r>
          </a:p>
        </p:txBody>
      </p:sp>
      <p:sp>
        <p:nvSpPr>
          <p:cNvPr id="4" name="Slide Number Placeholder 3">
            <a:extLst>
              <a:ext uri="{FF2B5EF4-FFF2-40B4-BE49-F238E27FC236}">
                <a16:creationId xmlns="" xmlns:a16="http://schemas.microsoft.com/office/drawing/2014/main" id="{587580CA-61D2-D949-AAE7-0AD443230636}"/>
              </a:ext>
            </a:extLst>
          </p:cNvPr>
          <p:cNvSpPr>
            <a:spLocks noGrp="1"/>
          </p:cNvSpPr>
          <p:nvPr>
            <p:ph type="sldNum" sz="quarter" idx="10"/>
          </p:nvPr>
        </p:nvSpPr>
        <p:spPr>
          <a:xfrm>
            <a:off x="8625667" y="6450341"/>
            <a:ext cx="462915" cy="304800"/>
          </a:xfrm>
        </p:spPr>
        <p:txBody>
          <a:bodyPr/>
          <a:lstStyle/>
          <a:p>
            <a:pPr>
              <a:defRPr/>
            </a:pPr>
            <a:fld id="{0C933AAA-F64E-4748-8A99-DCC60F15C72A}" type="slidenum">
              <a:rPr lang="en-US" sz="1600" smtClean="0">
                <a:solidFill>
                  <a:srgbClr val="000000"/>
                </a:solidFill>
                <a:ea typeface="ＭＳ Ｐゴシック" pitchFamily="34" charset="-128"/>
              </a:rPr>
              <a:pPr>
                <a:defRPr/>
              </a:pPr>
              <a:t>27</a:t>
            </a:fld>
            <a:endParaRPr lang="en-US" sz="1600"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D8F58551-29C6-5E43-AEAC-48D3F5281EDF}"/>
              </a:ext>
            </a:extLst>
          </p:cNvPr>
          <p:cNvSpPr txBox="1"/>
          <p:nvPr/>
        </p:nvSpPr>
        <p:spPr>
          <a:xfrm>
            <a:off x="5397893" y="2202617"/>
            <a:ext cx="3698100" cy="338554"/>
          </a:xfrm>
          <a:prstGeom prst="rect">
            <a:avLst/>
          </a:prstGeom>
          <a:noFill/>
          <a:ln>
            <a:solidFill>
              <a:srgbClr val="002060"/>
            </a:solidFill>
          </a:ln>
        </p:spPr>
        <p:txBody>
          <a:bodyPr wrap="square" rtlCol="0">
            <a:spAutoFit/>
          </a:bodyPr>
          <a:lstStyle/>
          <a:p>
            <a:r>
              <a:rPr lang="en-US" sz="1600" b="1" dirty="0" err="1">
                <a:latin typeface="Courier New" panose="02070309020205020404" pitchFamily="49" charset="0"/>
                <a:cs typeface="Courier New" panose="02070309020205020404" pitchFamily="49" charset="0"/>
              </a:rPr>
              <a:t>GrB_Index</a:t>
            </a:r>
            <a:r>
              <a:rPr lang="en-US" sz="1600" dirty="0"/>
              <a:t> used for matrix dimension</a:t>
            </a:r>
          </a:p>
        </p:txBody>
      </p:sp>
      <p:sp>
        <p:nvSpPr>
          <p:cNvPr id="6" name="TextBox 5">
            <a:extLst>
              <a:ext uri="{FF2B5EF4-FFF2-40B4-BE49-F238E27FC236}">
                <a16:creationId xmlns="" xmlns:a16="http://schemas.microsoft.com/office/drawing/2014/main" id="{2223181D-2D4C-BD44-B8FA-7B4E3515B5C2}"/>
              </a:ext>
            </a:extLst>
          </p:cNvPr>
          <p:cNvSpPr txBox="1"/>
          <p:nvPr/>
        </p:nvSpPr>
        <p:spPr>
          <a:xfrm>
            <a:off x="5396876" y="2635673"/>
            <a:ext cx="3699117" cy="584775"/>
          </a:xfrm>
          <a:prstGeom prst="rect">
            <a:avLst/>
          </a:prstGeom>
          <a:noFill/>
          <a:ln>
            <a:solidFill>
              <a:srgbClr val="002060"/>
            </a:solidFill>
          </a:ln>
        </p:spPr>
        <p:txBody>
          <a:bodyPr wrap="square" rtlCol="0">
            <a:spAutoFit/>
          </a:bodyPr>
          <a:lstStyle/>
          <a:p>
            <a:r>
              <a:rPr lang="en-US" sz="1600" dirty="0"/>
              <a:t>Create a matrix object of order </a:t>
            </a:r>
            <a:r>
              <a:rPr lang="en-US" sz="1600" b="1" dirty="0">
                <a:latin typeface="Courier New" panose="02070309020205020404" pitchFamily="49" charset="0"/>
                <a:cs typeface="Courier New" panose="02070309020205020404" pitchFamily="49" charset="0"/>
              </a:rPr>
              <a:t>NUM_NODES</a:t>
            </a:r>
            <a:r>
              <a:rPr lang="en-US" sz="1600" dirty="0"/>
              <a:t> and domain </a:t>
            </a:r>
            <a:r>
              <a:rPr lang="en-US" sz="1600" b="1" dirty="0">
                <a:latin typeface="Courier New" panose="02070309020205020404" pitchFamily="49" charset="0"/>
                <a:cs typeface="Courier New" panose="02070309020205020404" pitchFamily="49" charset="0"/>
              </a:rPr>
              <a:t>UINT64</a:t>
            </a:r>
          </a:p>
        </p:txBody>
      </p:sp>
      <p:sp>
        <p:nvSpPr>
          <p:cNvPr id="7" name="TextBox 6">
            <a:extLst>
              <a:ext uri="{FF2B5EF4-FFF2-40B4-BE49-F238E27FC236}">
                <a16:creationId xmlns="" xmlns:a16="http://schemas.microsoft.com/office/drawing/2014/main" id="{80314582-61E8-8441-A2E3-BAD6CA8D2DEF}"/>
              </a:ext>
            </a:extLst>
          </p:cNvPr>
          <p:cNvSpPr txBox="1"/>
          <p:nvPr/>
        </p:nvSpPr>
        <p:spPr>
          <a:xfrm>
            <a:off x="5396876" y="3369260"/>
            <a:ext cx="3699117" cy="338554"/>
          </a:xfrm>
          <a:prstGeom prst="rect">
            <a:avLst/>
          </a:prstGeom>
          <a:noFill/>
          <a:ln>
            <a:solidFill>
              <a:srgbClr val="002060"/>
            </a:solidFill>
          </a:ln>
        </p:spPr>
        <p:txBody>
          <a:bodyPr wrap="square" rtlCol="0">
            <a:spAutoFit/>
          </a:bodyPr>
          <a:lstStyle/>
          <a:p>
            <a:r>
              <a:rPr lang="en-US" sz="1600" dirty="0"/>
              <a:t>Store the value 4 in element (1,2)</a:t>
            </a:r>
          </a:p>
        </p:txBody>
      </p:sp>
      <p:sp>
        <p:nvSpPr>
          <p:cNvPr id="8" name="TextBox 7">
            <a:extLst>
              <a:ext uri="{FF2B5EF4-FFF2-40B4-BE49-F238E27FC236}">
                <a16:creationId xmlns="" xmlns:a16="http://schemas.microsoft.com/office/drawing/2014/main" id="{91FDC32A-FFF8-A745-A1A3-8F74DBE2ADA3}"/>
              </a:ext>
            </a:extLst>
          </p:cNvPr>
          <p:cNvSpPr txBox="1"/>
          <p:nvPr/>
        </p:nvSpPr>
        <p:spPr>
          <a:xfrm>
            <a:off x="5998392" y="3914634"/>
            <a:ext cx="3097601" cy="584775"/>
          </a:xfrm>
          <a:prstGeom prst="rect">
            <a:avLst/>
          </a:prstGeom>
          <a:noFill/>
          <a:ln>
            <a:solidFill>
              <a:srgbClr val="002060"/>
            </a:solidFill>
          </a:ln>
        </p:spPr>
        <p:txBody>
          <a:bodyPr wrap="square" rtlCol="0">
            <a:spAutoFit/>
          </a:bodyPr>
          <a:lstStyle/>
          <a:p>
            <a:r>
              <a:rPr lang="en-US" sz="1600" dirty="0"/>
              <a:t>Our own “pretty print” routine (not part of GraphBLAS)</a:t>
            </a:r>
          </a:p>
        </p:txBody>
      </p:sp>
      <p:sp>
        <p:nvSpPr>
          <p:cNvPr id="9" name="TextBox 8">
            <a:extLst>
              <a:ext uri="{FF2B5EF4-FFF2-40B4-BE49-F238E27FC236}">
                <a16:creationId xmlns="" xmlns:a16="http://schemas.microsoft.com/office/drawing/2014/main" id="{CB6290BF-C048-5849-8601-256CF205A065}"/>
              </a:ext>
            </a:extLst>
          </p:cNvPr>
          <p:cNvSpPr txBox="1"/>
          <p:nvPr/>
        </p:nvSpPr>
        <p:spPr>
          <a:xfrm>
            <a:off x="5386243" y="4589150"/>
            <a:ext cx="3709750" cy="830997"/>
          </a:xfrm>
          <a:prstGeom prst="rect">
            <a:avLst/>
          </a:prstGeom>
          <a:noFill/>
          <a:ln>
            <a:solidFill>
              <a:srgbClr val="002060"/>
            </a:solidFill>
          </a:ln>
        </p:spPr>
        <p:txBody>
          <a:bodyPr wrap="square" rtlCol="0">
            <a:spAutoFit/>
          </a:bodyPr>
          <a:lstStyle/>
          <a:p>
            <a:r>
              <a:rPr lang="en-US" sz="1600" dirty="0"/>
              <a:t>Query the matrix for the number of defined (stored) values and check for correctness</a:t>
            </a:r>
          </a:p>
        </p:txBody>
      </p:sp>
      <p:sp>
        <p:nvSpPr>
          <p:cNvPr id="10" name="TextBox 9">
            <a:extLst>
              <a:ext uri="{FF2B5EF4-FFF2-40B4-BE49-F238E27FC236}">
                <a16:creationId xmlns="" xmlns:a16="http://schemas.microsoft.com/office/drawing/2014/main" id="{DD5AB6F5-2D75-AC4F-88B5-F78053ED2DD6}"/>
              </a:ext>
            </a:extLst>
          </p:cNvPr>
          <p:cNvSpPr txBox="1"/>
          <p:nvPr/>
        </p:nvSpPr>
        <p:spPr>
          <a:xfrm>
            <a:off x="5396876" y="5763977"/>
            <a:ext cx="3699117" cy="338554"/>
          </a:xfrm>
          <a:prstGeom prst="rect">
            <a:avLst/>
          </a:prstGeom>
          <a:noFill/>
          <a:ln>
            <a:solidFill>
              <a:srgbClr val="002060"/>
            </a:solidFill>
          </a:ln>
        </p:spPr>
        <p:txBody>
          <a:bodyPr wrap="square" rtlCol="0">
            <a:spAutoFit/>
          </a:bodyPr>
          <a:lstStyle/>
          <a:p>
            <a:r>
              <a:rPr lang="en-US" sz="1600" dirty="0"/>
              <a:t>Free memory used for our matrix</a:t>
            </a:r>
          </a:p>
        </p:txBody>
      </p:sp>
      <p:sp>
        <p:nvSpPr>
          <p:cNvPr id="11" name="TextBox 10">
            <a:extLst>
              <a:ext uri="{FF2B5EF4-FFF2-40B4-BE49-F238E27FC236}">
                <a16:creationId xmlns="" xmlns:a16="http://schemas.microsoft.com/office/drawing/2014/main" id="{53BD4AC1-8843-524D-8EE7-78641963D966}"/>
              </a:ext>
            </a:extLst>
          </p:cNvPr>
          <p:cNvSpPr txBox="1"/>
          <p:nvPr/>
        </p:nvSpPr>
        <p:spPr>
          <a:xfrm>
            <a:off x="5397893" y="1806424"/>
            <a:ext cx="3698100" cy="338554"/>
          </a:xfrm>
          <a:prstGeom prst="rect">
            <a:avLst/>
          </a:prstGeom>
          <a:noFill/>
          <a:ln>
            <a:solidFill>
              <a:srgbClr val="002060"/>
            </a:solidFill>
          </a:ln>
        </p:spPr>
        <p:txBody>
          <a:bodyPr wrap="square" rtlCol="0">
            <a:spAutoFit/>
          </a:bodyPr>
          <a:lstStyle/>
          <a:p>
            <a:r>
              <a:rPr lang="en-US" sz="1600" dirty="0"/>
              <a:t>Initialize a context in BLOCKING mode</a:t>
            </a:r>
          </a:p>
        </p:txBody>
      </p:sp>
      <p:sp>
        <p:nvSpPr>
          <p:cNvPr id="12" name="TextBox 11">
            <a:extLst>
              <a:ext uri="{FF2B5EF4-FFF2-40B4-BE49-F238E27FC236}">
                <a16:creationId xmlns="" xmlns:a16="http://schemas.microsoft.com/office/drawing/2014/main" id="{55C17E35-4ED8-D14A-846E-F98E6523BD73}"/>
              </a:ext>
            </a:extLst>
          </p:cNvPr>
          <p:cNvSpPr txBox="1"/>
          <p:nvPr/>
        </p:nvSpPr>
        <p:spPr>
          <a:xfrm>
            <a:off x="5392576" y="6161699"/>
            <a:ext cx="3703417" cy="338554"/>
          </a:xfrm>
          <a:prstGeom prst="rect">
            <a:avLst/>
          </a:prstGeom>
          <a:noFill/>
          <a:ln>
            <a:solidFill>
              <a:srgbClr val="002060"/>
            </a:solidFill>
          </a:ln>
        </p:spPr>
        <p:txBody>
          <a:bodyPr wrap="square" rtlCol="0">
            <a:spAutoFit/>
          </a:bodyPr>
          <a:lstStyle/>
          <a:p>
            <a:r>
              <a:rPr lang="en-US" sz="1600" dirty="0"/>
              <a:t>Close the context, release resources</a:t>
            </a:r>
          </a:p>
        </p:txBody>
      </p:sp>
      <p:cxnSp>
        <p:nvCxnSpPr>
          <p:cNvPr id="15" name="Straight Connector 14"/>
          <p:cNvCxnSpPr/>
          <p:nvPr/>
        </p:nvCxnSpPr>
        <p:spPr bwMode="auto">
          <a:xfrm>
            <a:off x="1122744" y="810228"/>
            <a:ext cx="7222603" cy="5185458"/>
          </a:xfrm>
          <a:prstGeom prst="line">
            <a:avLst/>
          </a:prstGeom>
          <a:noFill/>
          <a:ln w="19050" cap="flat" cmpd="sng" algn="ctr">
            <a:noFill/>
            <a:prstDash val="solid"/>
            <a:round/>
            <a:headEnd type="none" w="med" len="med"/>
            <a:tailEnd type="none" w="med" len="med"/>
          </a:ln>
          <a:effectLst/>
        </p:spPr>
      </p:cxnSp>
    </p:spTree>
    <p:extLst>
      <p:ext uri="{BB962C8B-B14F-4D97-AF65-F5344CB8AC3E}">
        <p14:creationId xmlns:p14="http://schemas.microsoft.com/office/powerpoint/2010/main" val="11892269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p:txBody>
          <a:bodyPr/>
          <a:lstStyle/>
          <a:p>
            <a:r>
              <a:rPr lang="en-US" dirty="0"/>
              <a:t>Exercise 3: Adjacency matrix</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280428" y="924084"/>
            <a:ext cx="8600101" cy="5751513"/>
          </a:xfrm>
        </p:spPr>
        <p:txBody>
          <a:bodyPr/>
          <a:lstStyle/>
          <a:p>
            <a:r>
              <a:rPr lang="en-US" sz="2000" dirty="0"/>
              <a:t>Draw a simple graph with 3 to 5 nodes.</a:t>
            </a:r>
          </a:p>
          <a:p>
            <a:r>
              <a:rPr lang="en-US" sz="2000" dirty="0"/>
              <a:t>Write a program to create the adjacency matrix.</a:t>
            </a:r>
          </a:p>
          <a:p>
            <a:pPr lvl="1"/>
            <a:r>
              <a:rPr lang="en-US" dirty="0"/>
              <a:t>Use </a:t>
            </a:r>
            <a:r>
              <a:rPr lang="en-US" dirty="0" err="1"/>
              <a:t>BuildGraph.c</a:t>
            </a:r>
            <a:r>
              <a:rPr lang="en-US" dirty="0"/>
              <a:t> as an example.</a:t>
            </a:r>
          </a:p>
          <a:p>
            <a:r>
              <a:rPr lang="en-US" sz="2000" dirty="0"/>
              <a:t>Output  the result and verify that your adjacency graph is correct.</a:t>
            </a:r>
          </a:p>
          <a:p>
            <a:r>
              <a:rPr lang="en-US" sz="2000" dirty="0"/>
              <a:t>You will need the following types and methods from the </a:t>
            </a:r>
            <a:r>
              <a:rPr lang="en-US" sz="2000" dirty="0" err="1"/>
              <a:t>GraphBLAS</a:t>
            </a:r>
            <a:endParaRPr lang="en-US" sz="2000" dirty="0"/>
          </a:p>
          <a:p>
            <a:pPr lvl="1"/>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p>
            <a:pPr lvl="1"/>
            <a:r>
              <a:rPr lang="en-US" sz="1800" b="1" dirty="0" err="1">
                <a:latin typeface="Courier New" panose="02070309020205020404" pitchFamily="49" charset="0"/>
                <a:cs typeface="Courier New" panose="02070309020205020404" pitchFamily="49" charset="0"/>
              </a:rPr>
              <a:t>GrB_init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GrB_finalize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GrB_Matrix_new</a:t>
            </a:r>
            <a:r>
              <a:rPr lang="en-US" sz="1800" b="1" dirty="0">
                <a:latin typeface="Courier New" panose="02070309020205020404" pitchFamily="49" charset="0"/>
                <a:cs typeface="Courier New" panose="02070309020205020404" pitchFamily="49" charset="0"/>
              </a:rPr>
              <a:t>(&amp;graph, </a:t>
            </a:r>
            <a:r>
              <a:rPr lang="en-US" sz="1800" b="1" dirty="0" err="1">
                <a:latin typeface="Courier New" panose="02070309020205020404" pitchFamily="49" charset="0"/>
                <a:cs typeface="Courier New" panose="02070309020205020404" pitchFamily="49" charset="0"/>
              </a:rPr>
              <a:t>GrB_domain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Nrows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Ncols</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GrB_Matrix_setElement</a:t>
            </a:r>
            <a:r>
              <a:rPr lang="en-US" sz="1800" b="1" dirty="0">
                <a:latin typeface="Courier New" panose="02070309020205020404" pitchFamily="49" charset="0"/>
                <a:cs typeface="Courier New" panose="02070309020205020404" pitchFamily="49" charset="0"/>
              </a:rPr>
              <a:t>(graph, value, </a:t>
            </a:r>
            <a:r>
              <a:rPr lang="en-US" sz="1800" b="1" dirty="0" err="1">
                <a:latin typeface="Courier New" panose="02070309020205020404" pitchFamily="49" charset="0"/>
                <a:cs typeface="Courier New" panose="02070309020205020404" pitchFamily="49" charset="0"/>
              </a:rPr>
              <a:t>from_node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to_node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GrB_Matrix_nvals</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nvals</a:t>
            </a:r>
            <a:r>
              <a:rPr lang="en-US" sz="1800" b="1" dirty="0">
                <a:latin typeface="Courier New" panose="02070309020205020404" pitchFamily="49" charset="0"/>
                <a:cs typeface="Courier New" panose="02070309020205020404" pitchFamily="49" charset="0"/>
              </a:rPr>
              <a:t>, graph);</a:t>
            </a:r>
          </a:p>
          <a:p>
            <a:pPr lvl="1"/>
            <a:r>
              <a:rPr lang="en-US" sz="1800" b="1" dirty="0" err="1">
                <a:latin typeface="Courier New" panose="02070309020205020404" pitchFamily="49" charset="0"/>
                <a:cs typeface="Courier New" panose="02070309020205020404" pitchFamily="49" charset="0"/>
              </a:rPr>
              <a:t>GrB_free</a:t>
            </a:r>
            <a:r>
              <a:rPr lang="en-US" sz="1800" b="1" dirty="0">
                <a:latin typeface="Courier New" panose="02070309020205020404" pitchFamily="49" charset="0"/>
                <a:cs typeface="Courier New" panose="02070309020205020404" pitchFamily="49" charset="0"/>
              </a:rPr>
              <a:t>(&amp;graph);</a:t>
            </a:r>
          </a:p>
          <a:p>
            <a:endParaRPr lang="en-US" sz="2000" dirty="0"/>
          </a:p>
          <a:p>
            <a:r>
              <a:rPr lang="en-US" sz="2000" dirty="0"/>
              <a:t>Hint: Save time and minimize typing</a:t>
            </a:r>
          </a:p>
          <a:p>
            <a:pPr lvl="1"/>
            <a:r>
              <a:rPr lang="en-US" sz="1800" dirty="0"/>
              <a:t>Copy </a:t>
            </a:r>
            <a:r>
              <a:rPr lang="en-US" sz="1800" dirty="0" err="1"/>
              <a:t>BuildGraph.c</a:t>
            </a:r>
            <a:r>
              <a:rPr lang="en-US" sz="1800" dirty="0"/>
              <a:t> into another file and modify it to build your adjacency matrix program.</a:t>
            </a:r>
          </a:p>
          <a:p>
            <a:pPr lvl="1"/>
            <a:r>
              <a:rPr lang="en-US" sz="1800" dirty="0"/>
              <a:t>Edit the </a:t>
            </a:r>
            <a:r>
              <a:rPr lang="en-US" sz="1800" dirty="0" err="1"/>
              <a:t>makefile</a:t>
            </a:r>
            <a:r>
              <a:rPr lang="en-US" sz="1800" dirty="0"/>
              <a:t> and add your new source file to the list in the definition of SOURCES.  Then you can just type “make” to build your program.</a:t>
            </a:r>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28</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7682095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p:txBody>
          <a:bodyPr/>
          <a:lstStyle/>
          <a:p>
            <a:r>
              <a:rPr lang="en-US" dirty="0"/>
              <a:t>Exercise 3: Adjacency matrix</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280428" y="924084"/>
            <a:ext cx="8600101" cy="5751513"/>
          </a:xfrm>
        </p:spPr>
        <p:txBody>
          <a:bodyPr/>
          <a:lstStyle/>
          <a:p>
            <a:r>
              <a:rPr lang="en-US" sz="2000" dirty="0"/>
              <a:t>Draw a simple graph with 3 to 5 nodes.</a:t>
            </a:r>
          </a:p>
          <a:p>
            <a:r>
              <a:rPr lang="en-US" sz="2000" dirty="0"/>
              <a:t>Write a program to create the adjacency matrix.</a:t>
            </a:r>
          </a:p>
          <a:p>
            <a:pPr lvl="1"/>
            <a:r>
              <a:rPr lang="en-US" dirty="0"/>
              <a:t>Use </a:t>
            </a:r>
            <a:r>
              <a:rPr lang="en-US" dirty="0" err="1"/>
              <a:t>BuildGraph.c</a:t>
            </a:r>
            <a:r>
              <a:rPr lang="en-US" dirty="0"/>
              <a:t> as an example.</a:t>
            </a:r>
          </a:p>
          <a:p>
            <a:r>
              <a:rPr lang="en-US" sz="2000" dirty="0"/>
              <a:t>Output  the result and verify that your adjacency graph is correct.</a:t>
            </a:r>
          </a:p>
          <a:p>
            <a:r>
              <a:rPr lang="en-US" sz="2000" dirty="0"/>
              <a:t>You will need the following types and methods from the </a:t>
            </a:r>
            <a:r>
              <a:rPr lang="en-US" sz="2000" dirty="0" err="1"/>
              <a:t>GraphBLAS</a:t>
            </a:r>
            <a:endParaRPr lang="en-US" sz="2000" dirty="0"/>
          </a:p>
          <a:p>
            <a:pPr lvl="1"/>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p>
            <a:pPr lvl="1"/>
            <a:r>
              <a:rPr lang="en-US" sz="1800" b="1" dirty="0" err="1">
                <a:latin typeface="Courier New" panose="02070309020205020404" pitchFamily="49" charset="0"/>
                <a:cs typeface="Courier New" panose="02070309020205020404" pitchFamily="49" charset="0"/>
              </a:rPr>
              <a:t>GrB_init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GrB_finalize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GrB_Matrix_new</a:t>
            </a:r>
            <a:r>
              <a:rPr lang="en-US" sz="1800" b="1" dirty="0">
                <a:latin typeface="Courier New" panose="02070309020205020404" pitchFamily="49" charset="0"/>
                <a:cs typeface="Courier New" panose="02070309020205020404" pitchFamily="49" charset="0"/>
              </a:rPr>
              <a:t>(&amp;graph, </a:t>
            </a:r>
            <a:r>
              <a:rPr lang="en-US" sz="1800" b="1" dirty="0" err="1">
                <a:latin typeface="Courier New" panose="02070309020205020404" pitchFamily="49" charset="0"/>
                <a:cs typeface="Courier New" panose="02070309020205020404" pitchFamily="49" charset="0"/>
              </a:rPr>
              <a:t>GrB_domain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Nrows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Ncols</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GrB_Matrix_setElement</a:t>
            </a:r>
            <a:r>
              <a:rPr lang="en-US" sz="1800" b="1" dirty="0">
                <a:latin typeface="Courier New" panose="02070309020205020404" pitchFamily="49" charset="0"/>
                <a:cs typeface="Courier New" panose="02070309020205020404" pitchFamily="49" charset="0"/>
              </a:rPr>
              <a:t>(graph, value, </a:t>
            </a:r>
            <a:r>
              <a:rPr lang="en-US" sz="1800" b="1" dirty="0" err="1">
                <a:latin typeface="Courier New" panose="02070309020205020404" pitchFamily="49" charset="0"/>
                <a:cs typeface="Courier New" panose="02070309020205020404" pitchFamily="49" charset="0"/>
              </a:rPr>
              <a:t>from_node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to_node</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GrB_Matrix_nvals</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nvals</a:t>
            </a:r>
            <a:r>
              <a:rPr lang="en-US" sz="1800" b="1" dirty="0">
                <a:latin typeface="Courier New" panose="02070309020205020404" pitchFamily="49" charset="0"/>
                <a:cs typeface="Courier New" panose="02070309020205020404" pitchFamily="49" charset="0"/>
              </a:rPr>
              <a:t>, graph);</a:t>
            </a:r>
          </a:p>
          <a:p>
            <a:pPr lvl="1"/>
            <a:r>
              <a:rPr lang="en-US" sz="1800" b="1" dirty="0" err="1">
                <a:latin typeface="Courier New" panose="02070309020205020404" pitchFamily="49" charset="0"/>
                <a:cs typeface="Courier New" panose="02070309020205020404" pitchFamily="49" charset="0"/>
              </a:rPr>
              <a:t>GrB_free</a:t>
            </a:r>
            <a:r>
              <a:rPr lang="en-US" sz="1800" b="1" dirty="0">
                <a:latin typeface="Courier New" panose="02070309020205020404" pitchFamily="49" charset="0"/>
                <a:cs typeface="Courier New" panose="02070309020205020404" pitchFamily="49" charset="0"/>
              </a:rPr>
              <a:t>(&amp;graph);</a:t>
            </a:r>
          </a:p>
          <a:p>
            <a:endParaRPr lang="en-US" sz="2000" dirty="0"/>
          </a:p>
          <a:p>
            <a:r>
              <a:rPr lang="en-US" sz="2000" dirty="0"/>
              <a:t>Hint: Save time and minimize typing</a:t>
            </a:r>
          </a:p>
          <a:p>
            <a:pPr lvl="1"/>
            <a:r>
              <a:rPr lang="en-US" sz="1800" dirty="0"/>
              <a:t>Copy </a:t>
            </a:r>
            <a:r>
              <a:rPr lang="en-US" sz="1800" dirty="0" err="1"/>
              <a:t>BuildGraph.c</a:t>
            </a:r>
            <a:r>
              <a:rPr lang="en-US" sz="1800" dirty="0"/>
              <a:t> into another file and modify it to build your adjacency matrix program.</a:t>
            </a:r>
          </a:p>
          <a:p>
            <a:pPr lvl="1"/>
            <a:r>
              <a:rPr lang="en-US" sz="1800" dirty="0"/>
              <a:t>Edit the </a:t>
            </a:r>
            <a:r>
              <a:rPr lang="en-US" sz="1800" dirty="0" err="1"/>
              <a:t>makefile</a:t>
            </a:r>
            <a:r>
              <a:rPr lang="en-US" sz="1800" dirty="0"/>
              <a:t> and add your new source file to the list in the definition of SOURCES.  Then you can just type “make” to build your program.</a:t>
            </a:r>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29</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4E38D266-CEF6-0448-BFFA-7676E6EE0856}"/>
              </a:ext>
            </a:extLst>
          </p:cNvPr>
          <p:cNvSpPr txBox="1"/>
          <p:nvPr/>
        </p:nvSpPr>
        <p:spPr>
          <a:xfrm>
            <a:off x="5918010" y="1113219"/>
            <a:ext cx="3006671" cy="830997"/>
          </a:xfrm>
          <a:prstGeom prst="rect">
            <a:avLst/>
          </a:prstGeom>
          <a:solidFill>
            <a:schemeClr val="bg1"/>
          </a:solidFill>
          <a:ln w="15875">
            <a:solidFill>
              <a:srgbClr val="002060"/>
            </a:solidFill>
          </a:ln>
        </p:spPr>
        <p:txBody>
          <a:bodyPr wrap="square" rtlCol="0">
            <a:spAutoFit/>
          </a:bodyPr>
          <a:lstStyle/>
          <a:p>
            <a:r>
              <a:rPr lang="en-US" sz="1600" dirty="0">
                <a:solidFill>
                  <a:srgbClr val="002060"/>
                </a:solidFill>
              </a:rPr>
              <a:t>A quick API note … Opaque objects are passed around through a handle (e.g. graph).  </a:t>
            </a:r>
          </a:p>
        </p:txBody>
      </p:sp>
      <p:sp>
        <p:nvSpPr>
          <p:cNvPr id="6" name="TextBox 5">
            <a:extLst>
              <a:ext uri="{FF2B5EF4-FFF2-40B4-BE49-F238E27FC236}">
                <a16:creationId xmlns="" xmlns:a16="http://schemas.microsoft.com/office/drawing/2014/main" id="{431226F5-6EDC-5047-A406-3894FFFCFD90}"/>
              </a:ext>
            </a:extLst>
          </p:cNvPr>
          <p:cNvSpPr txBox="1"/>
          <p:nvPr/>
        </p:nvSpPr>
        <p:spPr>
          <a:xfrm>
            <a:off x="4833939" y="2783422"/>
            <a:ext cx="4228965" cy="584775"/>
          </a:xfrm>
          <a:prstGeom prst="rect">
            <a:avLst/>
          </a:prstGeom>
          <a:solidFill>
            <a:schemeClr val="bg1"/>
          </a:solidFill>
          <a:ln w="44450">
            <a:solidFill>
              <a:srgbClr val="0070C0"/>
            </a:solidFill>
          </a:ln>
        </p:spPr>
        <p:txBody>
          <a:bodyPr wrap="square" rtlCol="0">
            <a:spAutoFit/>
          </a:bodyPr>
          <a:lstStyle/>
          <a:p>
            <a:r>
              <a:rPr lang="en-US" sz="1600" dirty="0">
                <a:solidFill>
                  <a:srgbClr val="002060"/>
                </a:solidFill>
              </a:rPr>
              <a:t>When the handle itself changes, we pass by address (i.e. with a &amp;).  </a:t>
            </a:r>
          </a:p>
        </p:txBody>
      </p:sp>
      <p:sp>
        <p:nvSpPr>
          <p:cNvPr id="7" name="TextBox 6">
            <a:extLst>
              <a:ext uri="{FF2B5EF4-FFF2-40B4-BE49-F238E27FC236}">
                <a16:creationId xmlns="" xmlns:a16="http://schemas.microsoft.com/office/drawing/2014/main" id="{D23BB685-9912-7744-B41C-6689E9977392}"/>
              </a:ext>
            </a:extLst>
          </p:cNvPr>
          <p:cNvSpPr txBox="1"/>
          <p:nvPr/>
        </p:nvSpPr>
        <p:spPr>
          <a:xfrm>
            <a:off x="4719233" y="4460205"/>
            <a:ext cx="4293032" cy="830997"/>
          </a:xfrm>
          <a:prstGeom prst="rect">
            <a:avLst/>
          </a:prstGeom>
          <a:solidFill>
            <a:schemeClr val="bg1"/>
          </a:solidFill>
          <a:ln w="34925">
            <a:solidFill>
              <a:srgbClr val="C00000"/>
            </a:solidFill>
          </a:ln>
        </p:spPr>
        <p:txBody>
          <a:bodyPr wrap="square" rtlCol="0">
            <a:spAutoFit/>
          </a:bodyPr>
          <a:lstStyle/>
          <a:p>
            <a:r>
              <a:rPr lang="en-US" sz="1600" dirty="0">
                <a:solidFill>
                  <a:srgbClr val="002060"/>
                </a:solidFill>
              </a:rPr>
              <a:t>When the object referenced by the handle is manipulated but the handle doesn’t change, we pass by value (i.e. without the &amp;). </a:t>
            </a:r>
          </a:p>
        </p:txBody>
      </p:sp>
      <p:sp>
        <p:nvSpPr>
          <p:cNvPr id="8" name="Oval 7">
            <a:extLst>
              <a:ext uri="{FF2B5EF4-FFF2-40B4-BE49-F238E27FC236}">
                <a16:creationId xmlns="" xmlns:a16="http://schemas.microsoft.com/office/drawing/2014/main" id="{301EFD7C-E771-194E-A6F9-C8E53BF8AB63}"/>
              </a:ext>
            </a:extLst>
          </p:cNvPr>
          <p:cNvSpPr/>
          <p:nvPr/>
        </p:nvSpPr>
        <p:spPr bwMode="auto">
          <a:xfrm>
            <a:off x="1968930" y="4351719"/>
            <a:ext cx="1193370" cy="402956"/>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9" name="Oval 8">
            <a:extLst>
              <a:ext uri="{FF2B5EF4-FFF2-40B4-BE49-F238E27FC236}">
                <a16:creationId xmlns="" xmlns:a16="http://schemas.microsoft.com/office/drawing/2014/main" id="{BD3038E8-3C16-9D45-A57A-21E99A624044}"/>
              </a:ext>
            </a:extLst>
          </p:cNvPr>
          <p:cNvSpPr/>
          <p:nvPr/>
        </p:nvSpPr>
        <p:spPr bwMode="auto">
          <a:xfrm>
            <a:off x="2725763" y="3346436"/>
            <a:ext cx="1193370" cy="402956"/>
          </a:xfrm>
          <a:prstGeom prst="ellipse">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5" name="Oval 14">
            <a:extLst>
              <a:ext uri="{FF2B5EF4-FFF2-40B4-BE49-F238E27FC236}">
                <a16:creationId xmlns="" xmlns:a16="http://schemas.microsoft.com/office/drawing/2014/main" id="{A9BF5A14-CA35-7044-8470-FEA6DA5DA452}"/>
              </a:ext>
            </a:extLst>
          </p:cNvPr>
          <p:cNvSpPr/>
          <p:nvPr/>
        </p:nvSpPr>
        <p:spPr bwMode="auto">
          <a:xfrm>
            <a:off x="4142973" y="4057248"/>
            <a:ext cx="924973" cy="365705"/>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6" name="Oval 15">
            <a:extLst>
              <a:ext uri="{FF2B5EF4-FFF2-40B4-BE49-F238E27FC236}">
                <a16:creationId xmlns="" xmlns:a16="http://schemas.microsoft.com/office/drawing/2014/main" id="{9C1FE76E-C03B-1E4E-8341-4395DA20C60C}"/>
              </a:ext>
            </a:extLst>
          </p:cNvPr>
          <p:cNvSpPr/>
          <p:nvPr/>
        </p:nvSpPr>
        <p:spPr bwMode="auto">
          <a:xfrm>
            <a:off x="3706437" y="3691251"/>
            <a:ext cx="1042621" cy="365998"/>
          </a:xfrm>
          <a:prstGeom prst="ellips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37488527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308" y="671877"/>
            <a:ext cx="7854809" cy="5590204"/>
          </a:xfrm>
        </p:spPr>
        <p:txBody>
          <a:bodyPr/>
          <a:lstStyle/>
          <a:p>
            <a:pPr marL="0" indent="0">
              <a:spcAft>
                <a:spcPts val="600"/>
              </a:spcAft>
              <a:buNone/>
            </a:pPr>
            <a:r>
              <a:rPr lang="en-US" sz="1400" dirty="0"/>
              <a:t>Copyright 2019 Carnegie Mellon University and Intel Corporation.</a:t>
            </a:r>
          </a:p>
          <a:p>
            <a:pPr marL="0" indent="0">
              <a:spcAft>
                <a:spcPts val="600"/>
              </a:spcAft>
              <a:buNone/>
            </a:pPr>
            <a:r>
              <a:rPr lang="en-US" sz="1400" dirty="0"/>
              <a:t>This material is based upon work funded and supported by the Department of Defense under Contract No. FA8702-15-D-0002 with Carnegie Mellon University for the operation of the Software Engineering Institute, a federally funded research and development center.</a:t>
            </a:r>
          </a:p>
          <a:p>
            <a:pPr marL="0" indent="0">
              <a:spcAft>
                <a:spcPts val="600"/>
              </a:spcAft>
              <a:buNone/>
            </a:pPr>
            <a:r>
              <a:rPr lang="en-US" sz="1400" dirty="0"/>
              <a:t>The view, opinions, and/or findings contained in this material are those of the author(s) and should not be construed as an official Government position, policy, or decision, unless designated by other documentation.</a:t>
            </a:r>
          </a:p>
          <a:p>
            <a:pPr marL="0" indent="0">
              <a:spcAft>
                <a:spcPts val="600"/>
              </a:spcAft>
              <a:buNone/>
            </a:pPr>
            <a:r>
              <a:rPr lang="en-US" sz="1400"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p>
          <a:p>
            <a:pPr marL="0" indent="0">
              <a:spcAft>
                <a:spcPts val="600"/>
              </a:spcAft>
              <a:buNone/>
            </a:pPr>
            <a:r>
              <a:rPr lang="en-US" sz="1400" dirty="0"/>
              <a:t>[DISTRIBUTION STATEMENT A] This material has been approved for public release and unlimited distribution.  Please see Copyright notice for non-US Government use and distribution.</a:t>
            </a:r>
          </a:p>
          <a:p>
            <a:pPr marL="0" indent="0">
              <a:spcAft>
                <a:spcPts val="600"/>
              </a:spcAft>
              <a:buNone/>
            </a:pPr>
            <a:r>
              <a:rPr lang="en-US" sz="1400"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p>
          <a:p>
            <a:pPr marL="0" indent="0">
              <a:spcAft>
                <a:spcPts val="600"/>
              </a:spcAft>
              <a:buNone/>
            </a:pPr>
            <a:r>
              <a:rPr lang="en-US" sz="1400" dirty="0"/>
              <a:t>DM19-0946</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82963118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Exercise 3</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30</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341349" y="1089469"/>
            <a:ext cx="8237537" cy="4656849"/>
          </a:xfrm>
        </p:spPr>
        <p:txBody>
          <a:bodyPr/>
          <a:lstStyle/>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GrB_init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GrB_BLOCKING</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NUM_NODES = 3;</a:t>
            </a:r>
          </a:p>
          <a:p>
            <a:pPr marL="0" indent="0">
              <a:buNone/>
            </a:pPr>
            <a:r>
              <a:rPr lang="en-US" sz="1600" b="1" dirty="0" err="1">
                <a:latin typeface="Courier New" panose="02070309020205020404" pitchFamily="49" charset="0"/>
                <a:cs typeface="Courier New" panose="02070309020205020404" pitchFamily="49" charset="0"/>
              </a:rPr>
              <a:t>GrB_Matrix</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err="1">
                <a:latin typeface="Courier New" panose="02070309020205020404" pitchFamily="49" charset="0"/>
                <a:cs typeface="Courier New" panose="02070309020205020404" pitchFamily="49" charset="0"/>
              </a:rPr>
              <a:t>GrB_Matrix_new</a:t>
            </a:r>
            <a:r>
              <a:rPr lang="en-US" sz="1600" b="1" dirty="0">
                <a:latin typeface="Courier New" panose="02070309020205020404" pitchFamily="49" charset="0"/>
                <a:cs typeface="Courier New" panose="02070309020205020404" pitchFamily="49" charset="0"/>
              </a:rPr>
              <a:t>(&amp;graph, GrB_UINT64, </a:t>
            </a:r>
          </a:p>
          <a:p>
            <a:pPr marL="0" indent="0">
              <a:buNone/>
            </a:pPr>
            <a:r>
              <a:rPr lang="en-US" sz="1600" b="1" dirty="0">
                <a:latin typeface="Courier New" panose="02070309020205020404" pitchFamily="49" charset="0"/>
                <a:cs typeface="Courier New" panose="02070309020205020404" pitchFamily="49" charset="0"/>
              </a:rPr>
              <a:t>               NUM_NODES, NUM_NODES);</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4</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4</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GrB_Matrix_setElement</a:t>
            </a:r>
            <a:r>
              <a:rPr lang="en-US" sz="1600" b="1" dirty="0">
                <a:latin typeface="Courier New" panose="02070309020205020404" pitchFamily="49" charset="0"/>
                <a:cs typeface="Courier New" panose="02070309020205020404" pitchFamily="49" charset="0"/>
              </a:rPr>
              <a:t>(graph, </a:t>
            </a:r>
            <a:r>
              <a:rPr lang="en-US" sz="1600" b="1" dirty="0">
                <a:solidFill>
                  <a:srgbClr val="0080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pretty_print_matrix_UINT64(graph, "Graph");</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GrB_free</a:t>
            </a:r>
            <a:r>
              <a:rPr lang="en-US" sz="1600" b="1" dirty="0">
                <a:latin typeface="Courier New" panose="02070309020205020404" pitchFamily="49" charset="0"/>
                <a:cs typeface="Courier New" panose="02070309020205020404" pitchFamily="49" charset="0"/>
              </a:rPr>
              <a:t>(&amp;graph);</a:t>
            </a:r>
          </a:p>
          <a:p>
            <a:pPr marL="0" indent="0">
              <a:buNone/>
            </a:pPr>
            <a:r>
              <a:rPr lang="en-US" sz="1600" b="1" dirty="0" err="1">
                <a:latin typeface="Courier New" panose="02070309020205020404" pitchFamily="49" charset="0"/>
                <a:cs typeface="Courier New" panose="02070309020205020404" pitchFamily="49" charset="0"/>
              </a:rPr>
              <a:t>GrB_finalize</a:t>
            </a:r>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 xmlns:a16="http://schemas.microsoft.com/office/drawing/2014/main" id="{7A9D9E60-B4A4-864C-9535-B69EFCB36DB8}"/>
              </a:ext>
            </a:extLst>
          </p:cNvPr>
          <p:cNvSpPr txBox="1"/>
          <p:nvPr/>
        </p:nvSpPr>
        <p:spPr>
          <a:xfrm>
            <a:off x="6206555" y="4518065"/>
            <a:ext cx="2512488" cy="1323439"/>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Matrix: Graph:</a:t>
            </a:r>
          </a:p>
          <a:p>
            <a:r>
              <a:rPr lang="en-US" sz="2000" b="1" dirty="0">
                <a:latin typeface="Courier New" panose="02070309020205020404" pitchFamily="49" charset="0"/>
                <a:cs typeface="Courier New" panose="02070309020205020404" pitchFamily="49" charset="0"/>
              </a:rPr>
              <a:t>[ -,  2,  -]</a:t>
            </a:r>
          </a:p>
          <a:p>
            <a:r>
              <a:rPr lang="en-US" sz="2000" b="1" dirty="0">
                <a:latin typeface="Courier New" panose="02070309020205020404" pitchFamily="49" charset="0"/>
                <a:cs typeface="Courier New" panose="02070309020205020404" pitchFamily="49" charset="0"/>
              </a:rPr>
              <a:t>[ 2,  -,  4]</a:t>
            </a:r>
          </a:p>
          <a:p>
            <a:r>
              <a:rPr lang="en-US" sz="2000" b="1" dirty="0">
                <a:latin typeface="Courier New" panose="02070309020205020404" pitchFamily="49" charset="0"/>
                <a:cs typeface="Courier New" panose="02070309020205020404" pitchFamily="49" charset="0"/>
              </a:rPr>
              <a:t>[ -,  4,  -]</a:t>
            </a:r>
          </a:p>
        </p:txBody>
      </p:sp>
      <p:grpSp>
        <p:nvGrpSpPr>
          <p:cNvPr id="58" name="Group 57"/>
          <p:cNvGrpSpPr/>
          <p:nvPr/>
        </p:nvGrpSpPr>
        <p:grpSpPr>
          <a:xfrm>
            <a:off x="6708572" y="1161239"/>
            <a:ext cx="1262362" cy="2940738"/>
            <a:chOff x="5364307" y="2135200"/>
            <a:chExt cx="1262362" cy="2940738"/>
          </a:xfrm>
        </p:grpSpPr>
        <p:grpSp>
          <p:nvGrpSpPr>
            <p:cNvPr id="7" name="Group 6"/>
            <p:cNvGrpSpPr/>
            <p:nvPr/>
          </p:nvGrpSpPr>
          <p:grpSpPr>
            <a:xfrm>
              <a:off x="5364307" y="2135200"/>
              <a:ext cx="1262362" cy="2940738"/>
              <a:chOff x="1106991" y="3793263"/>
              <a:chExt cx="942501" cy="2195606"/>
            </a:xfrm>
          </p:grpSpPr>
          <p:grpSp>
            <p:nvGrpSpPr>
              <p:cNvPr id="8" name="Group 7"/>
              <p:cNvGrpSpPr/>
              <p:nvPr/>
            </p:nvGrpSpPr>
            <p:grpSpPr>
              <a:xfrm>
                <a:off x="1335803" y="4157242"/>
                <a:ext cx="219364" cy="718577"/>
                <a:chOff x="1335803" y="4157242"/>
                <a:chExt cx="219364" cy="718577"/>
              </a:xfrm>
            </p:grpSpPr>
            <p:sp>
              <p:nvSpPr>
                <p:cNvPr id="54"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5"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9" name="Group 8"/>
              <p:cNvGrpSpPr/>
              <p:nvPr/>
            </p:nvGrpSpPr>
            <p:grpSpPr>
              <a:xfrm>
                <a:off x="1571763" y="4183811"/>
                <a:ext cx="219364" cy="718577"/>
                <a:chOff x="1571763" y="4183811"/>
                <a:chExt cx="219364" cy="718577"/>
              </a:xfrm>
            </p:grpSpPr>
            <p:sp>
              <p:nvSpPr>
                <p:cNvPr id="52"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3"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7" name="Group 16"/>
              <p:cNvGrpSpPr/>
              <p:nvPr/>
            </p:nvGrpSpPr>
            <p:grpSpPr>
              <a:xfrm>
                <a:off x="1330030" y="4919242"/>
                <a:ext cx="219364" cy="718577"/>
                <a:chOff x="1330030" y="4919242"/>
                <a:chExt cx="219364" cy="718577"/>
              </a:xfrm>
            </p:grpSpPr>
            <p:sp>
              <p:nvSpPr>
                <p:cNvPr id="40"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1"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2" name="Rectangle 21"/>
              <p:cNvSpPr>
                <a:spLocks noChangeArrowheads="1"/>
              </p:cNvSpPr>
              <p:nvPr/>
            </p:nvSpPr>
            <p:spPr bwMode="auto">
              <a:xfrm>
                <a:off x="1110102" y="5132458"/>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4</a:t>
                </a:r>
              </a:p>
            </p:txBody>
          </p:sp>
          <p:sp>
            <p:nvSpPr>
              <p:cNvPr id="23" name="Rectangle 104"/>
              <p:cNvSpPr>
                <a:spLocks noChangeArrowheads="1"/>
              </p:cNvSpPr>
              <p:nvPr/>
            </p:nvSpPr>
            <p:spPr bwMode="auto">
              <a:xfrm>
                <a:off x="1279105" y="4752736"/>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4" name="Rectangle 105"/>
              <p:cNvSpPr>
                <a:spLocks noChangeArrowheads="1"/>
              </p:cNvSpPr>
              <p:nvPr/>
            </p:nvSpPr>
            <p:spPr bwMode="auto">
              <a:xfrm>
                <a:off x="1466029" y="5713136"/>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5" name="Rectangle 24"/>
              <p:cNvSpPr>
                <a:spLocks noChangeArrowheads="1"/>
              </p:cNvSpPr>
              <p:nvPr/>
            </p:nvSpPr>
            <p:spPr bwMode="auto">
              <a:xfrm>
                <a:off x="1106991" y="437301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2</a:t>
                </a:r>
              </a:p>
            </p:txBody>
          </p:sp>
          <p:sp>
            <p:nvSpPr>
              <p:cNvPr id="26" name="Oval 25"/>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latin typeface="Verdana" charset="0"/>
                </a:endParaRPr>
              </a:p>
            </p:txBody>
          </p:sp>
          <p:sp>
            <p:nvSpPr>
              <p:cNvPr id="31"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p>
            </p:txBody>
          </p:sp>
          <p:sp>
            <p:nvSpPr>
              <p:cNvPr id="32"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p>
            </p:txBody>
          </p:sp>
          <p:sp>
            <p:nvSpPr>
              <p:cNvPr id="33" name="Rectangle 32"/>
              <p:cNvSpPr>
                <a:spLocks noChangeArrowheads="1"/>
              </p:cNvSpPr>
              <p:nvPr/>
            </p:nvSpPr>
            <p:spPr bwMode="auto">
              <a:xfrm>
                <a:off x="1466029" y="37932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4" name="Rectangle 33"/>
              <p:cNvSpPr>
                <a:spLocks noChangeArrowheads="1"/>
              </p:cNvSpPr>
              <p:nvPr/>
            </p:nvSpPr>
            <p:spPr bwMode="auto">
              <a:xfrm>
                <a:off x="1797003" y="513740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4</a:t>
                </a:r>
              </a:p>
            </p:txBody>
          </p:sp>
          <p:sp>
            <p:nvSpPr>
              <p:cNvPr id="35" name="Rectangle 34"/>
              <p:cNvSpPr>
                <a:spLocks noChangeArrowheads="1"/>
              </p:cNvSpPr>
              <p:nvPr/>
            </p:nvSpPr>
            <p:spPr bwMode="auto">
              <a:xfrm>
                <a:off x="1815904" y="437866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008000"/>
                    </a:solidFill>
                    <a:latin typeface="Helvetica"/>
                    <a:cs typeface="Helvetica"/>
                  </a:rPr>
                  <a:t>2</a:t>
                </a:r>
              </a:p>
            </p:txBody>
          </p:sp>
        </p:grpSp>
        <p:sp>
          <p:nvSpPr>
            <p:cNvPr id="56" name="Line 27"/>
            <p:cNvSpPr>
              <a:spLocks noChangeAspect="1" noChangeShapeType="1"/>
            </p:cNvSpPr>
            <p:nvPr/>
          </p:nvSpPr>
          <p:spPr bwMode="auto">
            <a:xfrm rot="1855532">
              <a:off x="6200343" y="4212095"/>
              <a:ext cx="1933" cy="165098"/>
            </a:xfrm>
            <a:prstGeom prst="line">
              <a:avLst/>
            </a:prstGeom>
            <a:noFill/>
            <a:ln w="22225">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7" name="Freeform 28"/>
            <p:cNvSpPr>
              <a:spLocks/>
            </p:cNvSpPr>
            <p:nvPr/>
          </p:nvSpPr>
          <p:spPr bwMode="auto">
            <a:xfrm flipH="1" flipV="1">
              <a:off x="5984817" y="3632317"/>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3" name="TextBox 2"/>
          <p:cNvSpPr txBox="1"/>
          <p:nvPr/>
        </p:nvSpPr>
        <p:spPr>
          <a:xfrm>
            <a:off x="6100620" y="362987"/>
            <a:ext cx="2478266" cy="646331"/>
          </a:xfrm>
          <a:prstGeom prst="rect">
            <a:avLst/>
          </a:prstGeom>
          <a:noFill/>
        </p:spPr>
        <p:txBody>
          <a:bodyPr wrap="square" rtlCol="0">
            <a:spAutoFit/>
          </a:bodyPr>
          <a:lstStyle/>
          <a:p>
            <a:r>
              <a:rPr lang="en-US" dirty="0"/>
              <a:t>Our three node graph with edge weights:</a:t>
            </a:r>
          </a:p>
        </p:txBody>
      </p:sp>
    </p:spTree>
    <p:extLst>
      <p:ext uri="{BB962C8B-B14F-4D97-AF65-F5344CB8AC3E}">
        <p14:creationId xmlns:p14="http://schemas.microsoft.com/office/powerpoint/2010/main" val="34290275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A2E0E1-4A32-E44F-A04D-4BE5FF688A58}"/>
              </a:ext>
            </a:extLst>
          </p:cNvPr>
          <p:cNvSpPr>
            <a:spLocks noGrp="1"/>
          </p:cNvSpPr>
          <p:nvPr>
            <p:ph type="title"/>
          </p:nvPr>
        </p:nvSpPr>
        <p:spPr/>
        <p:txBody>
          <a:bodyPr/>
          <a:lstStyle/>
          <a:p>
            <a:r>
              <a:rPr lang="en-US" dirty="0"/>
              <a:t>Building matrices</a:t>
            </a:r>
          </a:p>
        </p:txBody>
      </p:sp>
      <p:sp>
        <p:nvSpPr>
          <p:cNvPr id="3" name="Content Placeholder 2">
            <a:extLst>
              <a:ext uri="{FF2B5EF4-FFF2-40B4-BE49-F238E27FC236}">
                <a16:creationId xmlns="" xmlns:a16="http://schemas.microsoft.com/office/drawing/2014/main" id="{81FAFC0D-DB72-F74D-9FEC-3342307D6828}"/>
              </a:ext>
            </a:extLst>
          </p:cNvPr>
          <p:cNvSpPr>
            <a:spLocks noGrp="1"/>
          </p:cNvSpPr>
          <p:nvPr>
            <p:ph idx="1"/>
          </p:nvPr>
        </p:nvSpPr>
        <p:spPr>
          <a:xfrm>
            <a:off x="166688" y="828878"/>
            <a:ext cx="8755639" cy="1059324"/>
          </a:xfrm>
        </p:spPr>
        <p:txBody>
          <a:bodyPr/>
          <a:lstStyle/>
          <a:p>
            <a:r>
              <a:rPr lang="en-US" sz="2000" dirty="0"/>
              <a:t>Building a matrix one edge at a time is awkward.</a:t>
            </a:r>
          </a:p>
          <a:p>
            <a:r>
              <a:rPr lang="en-US" sz="2000" dirty="0"/>
              <a:t>It is often more convenient to do it from vectors defining the indices and values for non-empty elements of the sparse matrix</a:t>
            </a:r>
          </a:p>
        </p:txBody>
      </p:sp>
      <p:sp>
        <p:nvSpPr>
          <p:cNvPr id="4" name="Slide Number Placeholder 3">
            <a:extLst>
              <a:ext uri="{FF2B5EF4-FFF2-40B4-BE49-F238E27FC236}">
                <a16:creationId xmlns="" xmlns:a16="http://schemas.microsoft.com/office/drawing/2014/main" id="{FB66F49F-FC88-4D40-9813-450B5312396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31</a:t>
            </a:fld>
            <a:endParaRPr lang="en-US" dirty="0">
              <a:solidFill>
                <a:srgbClr val="000000"/>
              </a:solidFill>
              <a:ea typeface="ＭＳ Ｐゴシック" pitchFamily="34" charset="-128"/>
            </a:endParaRPr>
          </a:p>
        </p:txBody>
      </p:sp>
      <p:graphicFrame>
        <p:nvGraphicFramePr>
          <p:cNvPr id="6" name="Table 5">
            <a:extLst>
              <a:ext uri="{FF2B5EF4-FFF2-40B4-BE49-F238E27FC236}">
                <a16:creationId xmlns="" xmlns:a16="http://schemas.microsoft.com/office/drawing/2014/main" id="{BC422315-D5CF-E14A-B4D2-CCC4D290611C}"/>
              </a:ext>
            </a:extLst>
          </p:cNvPr>
          <p:cNvGraphicFramePr>
            <a:graphicFrameLocks noGrp="1"/>
          </p:cNvGraphicFramePr>
          <p:nvPr>
            <p:extLst>
              <p:ext uri="{D42A27DB-BD31-4B8C-83A1-F6EECF244321}">
                <p14:modId xmlns:p14="http://schemas.microsoft.com/office/powerpoint/2010/main" val="447845938"/>
              </p:ext>
            </p:extLst>
          </p:nvPr>
        </p:nvGraphicFramePr>
        <p:xfrm>
          <a:off x="315884" y="2041930"/>
          <a:ext cx="8412191" cy="2225268"/>
        </p:xfrm>
        <a:graphic>
          <a:graphicData uri="http://schemas.openxmlformats.org/drawingml/2006/table">
            <a:tbl>
              <a:tblPr firstRow="1" bandRow="1">
                <a:tableStyleId>{2D5ABB26-0587-4C30-8999-92F81FD0307C}</a:tableStyleId>
              </a:tblPr>
              <a:tblGrid>
                <a:gridCol w="3642505">
                  <a:extLst>
                    <a:ext uri="{9D8B030D-6E8A-4147-A177-3AD203B41FA5}">
                      <a16:colId xmlns="" xmlns:a16="http://schemas.microsoft.com/office/drawing/2014/main" val="1160374013"/>
                    </a:ext>
                  </a:extLst>
                </a:gridCol>
                <a:gridCol w="2646948">
                  <a:extLst>
                    <a:ext uri="{9D8B030D-6E8A-4147-A177-3AD203B41FA5}">
                      <a16:colId xmlns="" xmlns:a16="http://schemas.microsoft.com/office/drawing/2014/main" val="600369804"/>
                    </a:ext>
                  </a:extLst>
                </a:gridCol>
                <a:gridCol w="2122738">
                  <a:extLst>
                    <a:ext uri="{9D8B030D-6E8A-4147-A177-3AD203B41FA5}">
                      <a16:colId xmlns="" xmlns:a16="http://schemas.microsoft.com/office/drawing/2014/main" val="1975966541"/>
                    </a:ext>
                  </a:extLst>
                </a:gridCol>
              </a:tblGrid>
              <a:tr h="370878">
                <a:tc>
                  <a:txBody>
                    <a:bodyPr/>
                    <a:lstStyle/>
                    <a:p>
                      <a:r>
                        <a:rPr lang="en-US" sz="1800" b="1" dirty="0" err="1">
                          <a:latin typeface="Courier New" panose="02070309020205020404" pitchFamily="49" charset="0"/>
                          <a:cs typeface="Courier New" panose="02070309020205020404" pitchFamily="49" charset="0"/>
                        </a:rPr>
                        <a:t>GrB_Info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GrB_Matrix_build</a:t>
                      </a:r>
                      <a:r>
                        <a:rPr lang="en-US" sz="1800" b="1" dirty="0">
                          <a:latin typeface="Courier New" panose="02070309020205020404" pitchFamily="49" charset="0"/>
                          <a:cs typeface="Courier New" panose="02070309020205020404" pitchFamily="49" charset="0"/>
                        </a:rPr>
                        <a:t>(</a:t>
                      </a: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C,</a:t>
                      </a:r>
                    </a:p>
                  </a:txBody>
                  <a:tcPr marL="0" marR="0" marT="0" marB="0"/>
                </a:tc>
                <a:extLst>
                  <a:ext uri="{0D108BD9-81ED-4DB2-BD59-A6C34878D82A}">
                    <a16:rowId xmlns="" xmlns:a16="http://schemas.microsoft.com/office/drawing/2014/main" val="1677036990"/>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83314070"/>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2965008"/>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&lt;type&gt;</a:t>
                      </a:r>
                    </a:p>
                  </a:txBody>
                  <a:tcPr marL="0" marR="0" marT="0" marB="0"/>
                </a:tc>
                <a:tc>
                  <a:txBody>
                    <a:bodyPr/>
                    <a:lstStyle/>
                    <a:p>
                      <a:r>
                        <a:rPr lang="en-US" sz="1800" b="1" dirty="0">
                          <a:latin typeface="Courier New" panose="02070309020205020404" pitchFamily="49" charset="0"/>
                          <a:cs typeface="Courier New" panose="02070309020205020404" pitchFamily="49" charset="0"/>
                        </a:rPr>
                        <a:t>*values,</a:t>
                      </a:r>
                    </a:p>
                  </a:txBody>
                  <a:tcPr marL="0" marR="0" marT="0" marB="0"/>
                </a:tc>
                <a:extLst>
                  <a:ext uri="{0D108BD9-81ED-4DB2-BD59-A6C34878D82A}">
                    <a16:rowId xmlns="" xmlns:a16="http://schemas.microsoft.com/office/drawing/2014/main" val="321059232"/>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n,</a:t>
                      </a:r>
                    </a:p>
                  </a:txBody>
                  <a:tcPr marL="0" marR="0" marT="0" marB="0"/>
                </a:tc>
                <a:extLst>
                  <a:ext uri="{0D108BD9-81ED-4DB2-BD59-A6C34878D82A}">
                    <a16:rowId xmlns="" xmlns:a16="http://schemas.microsoft.com/office/drawing/2014/main" val="1871513034"/>
                  </a:ext>
                </a:extLst>
              </a:tr>
              <a:tr h="370878">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GrB_BinaryOp</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dup);</a:t>
                      </a:r>
                    </a:p>
                  </a:txBody>
                  <a:tcPr marL="0" marR="0" marT="0" marB="0"/>
                </a:tc>
                <a:extLst>
                  <a:ext uri="{0D108BD9-81ED-4DB2-BD59-A6C34878D82A}">
                    <a16:rowId xmlns="" xmlns:a16="http://schemas.microsoft.com/office/drawing/2014/main" val="2483226378"/>
                  </a:ext>
                </a:extLst>
              </a:tr>
            </a:tbl>
          </a:graphicData>
        </a:graphic>
      </p:graphicFrame>
      <p:sp>
        <p:nvSpPr>
          <p:cNvPr id="7" name="Content Placeholder 2">
            <a:extLst>
              <a:ext uri="{FF2B5EF4-FFF2-40B4-BE49-F238E27FC236}">
                <a16:creationId xmlns="" xmlns:a16="http://schemas.microsoft.com/office/drawing/2014/main" id="{A2709DEC-DBF8-CB42-BB10-B8E33EC64A3C}"/>
              </a:ext>
            </a:extLst>
          </p:cNvPr>
          <p:cNvSpPr txBox="1">
            <a:spLocks/>
          </p:cNvSpPr>
          <p:nvPr/>
        </p:nvSpPr>
        <p:spPr bwMode="auto">
          <a:xfrm>
            <a:off x="230201" y="4574427"/>
            <a:ext cx="8628611" cy="197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b="1" kern="0" dirty="0" err="1">
                <a:latin typeface="Courier New" panose="02070309020205020404" pitchFamily="49" charset="0"/>
                <a:cs typeface="Courier New" panose="02070309020205020404" pitchFamily="49" charset="0"/>
              </a:rPr>
              <a:t>row_indices</a:t>
            </a:r>
            <a:r>
              <a:rPr lang="en-US" sz="2000" kern="0" dirty="0"/>
              <a:t>, </a:t>
            </a:r>
            <a:r>
              <a:rPr lang="en-US" sz="2000" b="1" kern="0" dirty="0" err="1">
                <a:latin typeface="Courier New" panose="02070309020205020404" pitchFamily="49" charset="0"/>
                <a:cs typeface="Courier New" panose="02070309020205020404" pitchFamily="49" charset="0"/>
              </a:rPr>
              <a:t>col_indices</a:t>
            </a:r>
            <a:r>
              <a:rPr lang="en-US" sz="2000" kern="0" dirty="0"/>
              <a:t>, and </a:t>
            </a:r>
            <a:r>
              <a:rPr lang="en-US" sz="2000" b="1" kern="0" dirty="0">
                <a:latin typeface="Courier New" panose="02070309020205020404" pitchFamily="49" charset="0"/>
                <a:cs typeface="Courier New" panose="02070309020205020404" pitchFamily="49" charset="0"/>
              </a:rPr>
              <a:t>values</a:t>
            </a:r>
            <a:r>
              <a:rPr lang="en-US" kern="0" dirty="0"/>
              <a:t> </a:t>
            </a:r>
            <a:r>
              <a:rPr lang="en-US" sz="2000" kern="0" dirty="0"/>
              <a:t>are transparent arrays.</a:t>
            </a:r>
          </a:p>
          <a:p>
            <a:r>
              <a:rPr lang="en-US" sz="2000" b="1" kern="0" dirty="0">
                <a:latin typeface="Courier New" panose="02070309020205020404" pitchFamily="49" charset="0"/>
                <a:cs typeface="Courier New" panose="02070309020205020404" pitchFamily="49" charset="0"/>
              </a:rPr>
              <a:t>&lt;type&gt; </a:t>
            </a:r>
            <a:r>
              <a:rPr lang="en-US" sz="2000" kern="0" dirty="0"/>
              <a:t>is a C type consistent with the domain of the matrix</a:t>
            </a:r>
          </a:p>
          <a:p>
            <a:r>
              <a:rPr lang="en-US" sz="2000" b="1" kern="0" dirty="0">
                <a:latin typeface="Courier New" panose="02070309020205020404" pitchFamily="49" charset="0"/>
                <a:cs typeface="Courier New" panose="02070309020205020404" pitchFamily="49" charset="0"/>
              </a:rPr>
              <a:t>n</a:t>
            </a:r>
            <a:r>
              <a:rPr lang="en-US" sz="2000" kern="0" dirty="0"/>
              <a:t> is the number of entries in the sparse matrix</a:t>
            </a:r>
          </a:p>
          <a:p>
            <a:r>
              <a:rPr lang="en-US" sz="2000" b="1" kern="0" dirty="0">
                <a:latin typeface="Courier New" panose="02070309020205020404" pitchFamily="49" charset="0"/>
                <a:cs typeface="Courier New" panose="02070309020205020404" pitchFamily="49" charset="0"/>
              </a:rPr>
              <a:t>dup</a:t>
            </a:r>
            <a:r>
              <a:rPr lang="en-US" sz="2000" kern="0" dirty="0"/>
              <a:t> is an associative, commutative function to apply to the values should duplicate locations be specified.  </a:t>
            </a:r>
          </a:p>
          <a:p>
            <a:pPr lvl="1"/>
            <a:r>
              <a:rPr lang="en-US" sz="1600" kern="0" dirty="0"/>
              <a:t>Typically use one of the GraphBLAS predefined operators</a:t>
            </a:r>
          </a:p>
        </p:txBody>
      </p:sp>
    </p:spTree>
    <p:extLst>
      <p:ext uri="{BB962C8B-B14F-4D97-AF65-F5344CB8AC3E}">
        <p14:creationId xmlns:p14="http://schemas.microsoft.com/office/powerpoint/2010/main" val="36188581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A2E0E1-4A32-E44F-A04D-4BE5FF688A58}"/>
              </a:ext>
            </a:extLst>
          </p:cNvPr>
          <p:cNvSpPr>
            <a:spLocks noGrp="1"/>
          </p:cNvSpPr>
          <p:nvPr>
            <p:ph type="title"/>
          </p:nvPr>
        </p:nvSpPr>
        <p:spPr/>
        <p:txBody>
          <a:bodyPr/>
          <a:lstStyle/>
          <a:p>
            <a:r>
              <a:rPr lang="en-US" dirty="0"/>
              <a:t>Building matrices</a:t>
            </a:r>
          </a:p>
        </p:txBody>
      </p:sp>
      <p:sp>
        <p:nvSpPr>
          <p:cNvPr id="3" name="Content Placeholder 2">
            <a:extLst>
              <a:ext uri="{FF2B5EF4-FFF2-40B4-BE49-F238E27FC236}">
                <a16:creationId xmlns="" xmlns:a16="http://schemas.microsoft.com/office/drawing/2014/main" id="{81FAFC0D-DB72-F74D-9FEC-3342307D6828}"/>
              </a:ext>
            </a:extLst>
          </p:cNvPr>
          <p:cNvSpPr>
            <a:spLocks noGrp="1"/>
          </p:cNvSpPr>
          <p:nvPr>
            <p:ph idx="1"/>
          </p:nvPr>
        </p:nvSpPr>
        <p:spPr>
          <a:xfrm>
            <a:off x="166688" y="828878"/>
            <a:ext cx="8755639" cy="1059324"/>
          </a:xfrm>
        </p:spPr>
        <p:txBody>
          <a:bodyPr/>
          <a:lstStyle/>
          <a:p>
            <a:r>
              <a:rPr lang="en-US" sz="2000" dirty="0"/>
              <a:t>Building a matrix one edge at a time is awkward.</a:t>
            </a:r>
          </a:p>
          <a:p>
            <a:r>
              <a:rPr lang="en-US" sz="2000" dirty="0"/>
              <a:t>It is often more convenient to do it from vectors defining the indices and values for non-empty elements of the sparse matrix</a:t>
            </a:r>
          </a:p>
        </p:txBody>
      </p:sp>
      <p:sp>
        <p:nvSpPr>
          <p:cNvPr id="4" name="Slide Number Placeholder 3">
            <a:extLst>
              <a:ext uri="{FF2B5EF4-FFF2-40B4-BE49-F238E27FC236}">
                <a16:creationId xmlns="" xmlns:a16="http://schemas.microsoft.com/office/drawing/2014/main" id="{FB66F49F-FC88-4D40-9813-450B5312396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32</a:t>
            </a:fld>
            <a:endParaRPr lang="en-US" dirty="0">
              <a:solidFill>
                <a:srgbClr val="000000"/>
              </a:solidFill>
              <a:ea typeface="ＭＳ Ｐゴシック" pitchFamily="34" charset="-128"/>
            </a:endParaRPr>
          </a:p>
        </p:txBody>
      </p:sp>
      <p:graphicFrame>
        <p:nvGraphicFramePr>
          <p:cNvPr id="6" name="Table 5">
            <a:extLst>
              <a:ext uri="{FF2B5EF4-FFF2-40B4-BE49-F238E27FC236}">
                <a16:creationId xmlns="" xmlns:a16="http://schemas.microsoft.com/office/drawing/2014/main" id="{BC422315-D5CF-E14A-B4D2-CCC4D290611C}"/>
              </a:ext>
            </a:extLst>
          </p:cNvPr>
          <p:cNvGraphicFramePr>
            <a:graphicFrameLocks noGrp="1"/>
          </p:cNvGraphicFramePr>
          <p:nvPr>
            <p:extLst>
              <p:ext uri="{D42A27DB-BD31-4B8C-83A1-F6EECF244321}">
                <p14:modId xmlns:p14="http://schemas.microsoft.com/office/powerpoint/2010/main" val="1015048039"/>
              </p:ext>
            </p:extLst>
          </p:nvPr>
        </p:nvGraphicFramePr>
        <p:xfrm>
          <a:off x="315884" y="2041930"/>
          <a:ext cx="8412191" cy="2225040"/>
        </p:xfrm>
        <a:graphic>
          <a:graphicData uri="http://schemas.openxmlformats.org/drawingml/2006/table">
            <a:tbl>
              <a:tblPr firstRow="1" bandRow="1">
                <a:tableStyleId>{2D5ABB26-0587-4C30-8999-92F81FD0307C}</a:tableStyleId>
              </a:tblPr>
              <a:tblGrid>
                <a:gridCol w="3642505">
                  <a:extLst>
                    <a:ext uri="{9D8B030D-6E8A-4147-A177-3AD203B41FA5}">
                      <a16:colId xmlns="" xmlns:a16="http://schemas.microsoft.com/office/drawing/2014/main" val="1160374013"/>
                    </a:ext>
                  </a:extLst>
                </a:gridCol>
                <a:gridCol w="2646948">
                  <a:extLst>
                    <a:ext uri="{9D8B030D-6E8A-4147-A177-3AD203B41FA5}">
                      <a16:colId xmlns="" xmlns:a16="http://schemas.microsoft.com/office/drawing/2014/main" val="600369804"/>
                    </a:ext>
                  </a:extLst>
                </a:gridCol>
                <a:gridCol w="2122738">
                  <a:extLst>
                    <a:ext uri="{9D8B030D-6E8A-4147-A177-3AD203B41FA5}">
                      <a16:colId xmlns="" xmlns:a16="http://schemas.microsoft.com/office/drawing/2014/main" val="1975966541"/>
                    </a:ext>
                  </a:extLst>
                </a:gridCol>
              </a:tblGrid>
              <a:tr h="370840">
                <a:tc>
                  <a:txBody>
                    <a:bodyPr/>
                    <a:lstStyle/>
                    <a:p>
                      <a:r>
                        <a:rPr lang="en-US" sz="1800" b="1" dirty="0" err="1">
                          <a:latin typeface="Courier New" panose="02070309020205020404" pitchFamily="49" charset="0"/>
                          <a:cs typeface="Courier New" panose="02070309020205020404" pitchFamily="49" charset="0"/>
                        </a:rPr>
                        <a:t>GrB_Info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GrB_Matrix_build</a:t>
                      </a:r>
                      <a:r>
                        <a:rPr lang="en-US" sz="1800" b="1" dirty="0">
                          <a:latin typeface="Courier New" panose="02070309020205020404" pitchFamily="49" charset="0"/>
                          <a:cs typeface="Courier New" panose="02070309020205020404" pitchFamily="49" charset="0"/>
                        </a:rPr>
                        <a:t>(</a:t>
                      </a: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GrB_Matrix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C,</a:t>
                      </a:r>
                    </a:p>
                  </a:txBody>
                  <a:tcPr marL="0" marR="0" marT="0" marB="0"/>
                </a:tc>
                <a:extLst>
                  <a:ext uri="{0D108BD9-81ED-4DB2-BD59-A6C34878D82A}">
                    <a16:rowId xmlns="" xmlns:a16="http://schemas.microsoft.com/office/drawing/2014/main" val="1677036990"/>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83314070"/>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2965008"/>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&lt;type&gt;</a:t>
                      </a:r>
                    </a:p>
                  </a:txBody>
                  <a:tcPr marL="0" marR="0" marT="0" marB="0"/>
                </a:tc>
                <a:tc>
                  <a:txBody>
                    <a:bodyPr/>
                    <a:lstStyle/>
                    <a:p>
                      <a:r>
                        <a:rPr lang="en-US" sz="1800" b="1" dirty="0">
                          <a:latin typeface="Courier New" panose="02070309020205020404" pitchFamily="49" charset="0"/>
                          <a:cs typeface="Courier New" panose="02070309020205020404" pitchFamily="49" charset="0"/>
                        </a:rPr>
                        <a:t>*values,</a:t>
                      </a:r>
                    </a:p>
                  </a:txBody>
                  <a:tcPr marL="0" marR="0" marT="0" marB="0"/>
                </a:tc>
                <a:extLst>
                  <a:ext uri="{0D108BD9-81ED-4DB2-BD59-A6C34878D82A}">
                    <a16:rowId xmlns="" xmlns:a16="http://schemas.microsoft.com/office/drawing/2014/main" val="321059232"/>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GrB_Index</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n,</a:t>
                      </a:r>
                    </a:p>
                  </a:txBody>
                  <a:tcPr marL="0" marR="0" marT="0" marB="0"/>
                </a:tc>
                <a:extLst>
                  <a:ext uri="{0D108BD9-81ED-4DB2-BD59-A6C34878D82A}">
                    <a16:rowId xmlns="" xmlns:a16="http://schemas.microsoft.com/office/drawing/2014/main" val="1871513034"/>
                  </a:ext>
                </a:extLst>
              </a:tr>
              <a:tr h="370840">
                <a:tc>
                  <a:txBody>
                    <a:bodyPr/>
                    <a:lstStyle/>
                    <a:p>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GrB_BinaryOp</a:t>
                      </a:r>
                      <a:endParaRPr lang="en-US" sz="1800" b="1" dirty="0">
                        <a:latin typeface="Courier New" panose="02070309020205020404" pitchFamily="49" charset="0"/>
                        <a:cs typeface="Courier New" panose="02070309020205020404" pitchFamily="49" charset="0"/>
                      </a:endParaRPr>
                    </a:p>
                  </a:txBody>
                  <a:tcPr marL="0" marR="0" marT="0" marB="0"/>
                </a:tc>
                <a:tc>
                  <a:txBody>
                    <a:bodyPr/>
                    <a:lstStyle/>
                    <a:p>
                      <a:r>
                        <a:rPr lang="en-US" sz="1800" b="1" dirty="0">
                          <a:latin typeface="Courier New" panose="02070309020205020404" pitchFamily="49" charset="0"/>
                          <a:cs typeface="Courier New" panose="02070309020205020404" pitchFamily="49" charset="0"/>
                        </a:rPr>
                        <a:t> dup);</a:t>
                      </a:r>
                    </a:p>
                  </a:txBody>
                  <a:tcPr marL="0" marR="0" marT="0" marB="0"/>
                </a:tc>
                <a:extLst>
                  <a:ext uri="{0D108BD9-81ED-4DB2-BD59-A6C34878D82A}">
                    <a16:rowId xmlns="" xmlns:a16="http://schemas.microsoft.com/office/drawing/2014/main" val="2483226378"/>
                  </a:ext>
                </a:extLst>
              </a:tr>
            </a:tbl>
          </a:graphicData>
        </a:graphic>
      </p:graphicFrame>
      <p:sp>
        <p:nvSpPr>
          <p:cNvPr id="5" name="Oval 4">
            <a:extLst>
              <a:ext uri="{FF2B5EF4-FFF2-40B4-BE49-F238E27FC236}">
                <a16:creationId xmlns="" xmlns:a16="http://schemas.microsoft.com/office/drawing/2014/main" id="{08C7DB93-2D54-4E43-9330-6E1CEEB29E41}"/>
              </a:ext>
            </a:extLst>
          </p:cNvPr>
          <p:cNvSpPr/>
          <p:nvPr/>
        </p:nvSpPr>
        <p:spPr bwMode="auto">
          <a:xfrm>
            <a:off x="166688" y="1888202"/>
            <a:ext cx="1336648" cy="560530"/>
          </a:xfrm>
          <a:prstGeom prst="ellipse">
            <a:avLst/>
          </a:prstGeom>
          <a:noFill/>
          <a:ln w="38100"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8" name="TextBox 7">
            <a:extLst>
              <a:ext uri="{FF2B5EF4-FFF2-40B4-BE49-F238E27FC236}">
                <a16:creationId xmlns="" xmlns:a16="http://schemas.microsoft.com/office/drawing/2014/main" id="{E0A164FC-02E1-7640-9B3D-8DE6DBB9CC32}"/>
              </a:ext>
            </a:extLst>
          </p:cNvPr>
          <p:cNvSpPr txBox="1"/>
          <p:nvPr/>
        </p:nvSpPr>
        <p:spPr>
          <a:xfrm>
            <a:off x="195411" y="2650247"/>
            <a:ext cx="3518115" cy="1569660"/>
          </a:xfrm>
          <a:prstGeom prst="rect">
            <a:avLst/>
          </a:prstGeom>
          <a:noFill/>
          <a:ln w="28575">
            <a:solidFill>
              <a:srgbClr val="0070C0"/>
            </a:solidFill>
          </a:ln>
        </p:spPr>
        <p:txBody>
          <a:bodyPr wrap="square" rtlCol="0">
            <a:spAutoFit/>
          </a:bodyPr>
          <a:lstStyle/>
          <a:p>
            <a:r>
              <a:rPr lang="en-US" sz="1600" dirty="0"/>
              <a:t>Return values:</a:t>
            </a:r>
          </a:p>
          <a:p>
            <a:pPr marL="285750" indent="-285750">
              <a:buFont typeface="Arial" panose="020B0604020202020204" pitchFamily="34" charset="0"/>
              <a:buChar char="•"/>
            </a:pPr>
            <a:r>
              <a:rPr lang="en-US" sz="1600" dirty="0" err="1"/>
              <a:t>GrB_SUCCESS</a:t>
            </a:r>
            <a:r>
              <a:rPr lang="en-US" sz="1600" dirty="0"/>
              <a:t> if everything worked</a:t>
            </a:r>
          </a:p>
          <a:p>
            <a:pPr marL="285750" indent="-285750">
              <a:buFont typeface="Arial" panose="020B0604020202020204" pitchFamily="34" charset="0"/>
              <a:buChar char="•"/>
            </a:pPr>
            <a:r>
              <a:rPr lang="en-US" sz="1600" dirty="0"/>
              <a:t>Other values for problems with input arguments, memory issues, internal errors or other problems.</a:t>
            </a:r>
          </a:p>
        </p:txBody>
      </p:sp>
      <p:cxnSp>
        <p:nvCxnSpPr>
          <p:cNvPr id="10" name="Straight Arrow Connector 9">
            <a:extLst>
              <a:ext uri="{FF2B5EF4-FFF2-40B4-BE49-F238E27FC236}">
                <a16:creationId xmlns="" xmlns:a16="http://schemas.microsoft.com/office/drawing/2014/main" id="{130D16A8-314D-D54B-8F4E-B77AE7A698E7}"/>
              </a:ext>
            </a:extLst>
          </p:cNvPr>
          <p:cNvCxnSpPr>
            <a:stCxn id="8" idx="0"/>
            <a:endCxn id="5" idx="5"/>
          </p:cNvCxnSpPr>
          <p:nvPr/>
        </p:nvCxnSpPr>
        <p:spPr bwMode="auto">
          <a:xfrm flipH="1" flipV="1">
            <a:off x="1307588" y="2366644"/>
            <a:ext cx="646881" cy="283603"/>
          </a:xfrm>
          <a:prstGeom prst="straightConnector1">
            <a:avLst/>
          </a:prstGeom>
          <a:noFill/>
          <a:ln w="31750" cap="flat" cmpd="sng" algn="ctr">
            <a:solidFill>
              <a:srgbClr val="0070C0"/>
            </a:solidFill>
            <a:prstDash val="solid"/>
            <a:round/>
            <a:headEnd type="none" w="med" len="med"/>
            <a:tailEnd type="triangle"/>
          </a:ln>
          <a:effectLst/>
        </p:spPr>
      </p:cxnSp>
      <p:sp>
        <p:nvSpPr>
          <p:cNvPr id="11" name="Content Placeholder 2">
            <a:extLst>
              <a:ext uri="{FF2B5EF4-FFF2-40B4-BE49-F238E27FC236}">
                <a16:creationId xmlns="" xmlns:a16="http://schemas.microsoft.com/office/drawing/2014/main" id="{A2709DEC-DBF8-CB42-BB10-B8E33EC64A3C}"/>
              </a:ext>
            </a:extLst>
          </p:cNvPr>
          <p:cNvSpPr txBox="1">
            <a:spLocks/>
          </p:cNvSpPr>
          <p:nvPr/>
        </p:nvSpPr>
        <p:spPr bwMode="auto">
          <a:xfrm>
            <a:off x="230201" y="4574427"/>
            <a:ext cx="8628611" cy="197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b="1" kern="0" dirty="0" err="1">
                <a:latin typeface="Courier New" panose="02070309020205020404" pitchFamily="49" charset="0"/>
                <a:cs typeface="Courier New" panose="02070309020205020404" pitchFamily="49" charset="0"/>
              </a:rPr>
              <a:t>row_indices</a:t>
            </a:r>
            <a:r>
              <a:rPr lang="en-US" sz="2000" kern="0" dirty="0"/>
              <a:t>, </a:t>
            </a:r>
            <a:r>
              <a:rPr lang="en-US" sz="2000" b="1" kern="0" dirty="0" err="1">
                <a:latin typeface="Courier New" panose="02070309020205020404" pitchFamily="49" charset="0"/>
                <a:cs typeface="Courier New" panose="02070309020205020404" pitchFamily="49" charset="0"/>
              </a:rPr>
              <a:t>col_indices</a:t>
            </a:r>
            <a:r>
              <a:rPr lang="en-US" sz="2000" kern="0" dirty="0"/>
              <a:t>, and </a:t>
            </a:r>
            <a:r>
              <a:rPr lang="en-US" sz="2000" b="1" kern="0" dirty="0">
                <a:latin typeface="Courier New" panose="02070309020205020404" pitchFamily="49" charset="0"/>
                <a:cs typeface="Courier New" panose="02070309020205020404" pitchFamily="49" charset="0"/>
              </a:rPr>
              <a:t>values</a:t>
            </a:r>
            <a:r>
              <a:rPr lang="en-US" kern="0" dirty="0"/>
              <a:t> </a:t>
            </a:r>
            <a:r>
              <a:rPr lang="en-US" sz="2000" kern="0" dirty="0"/>
              <a:t>are transparent arrays.</a:t>
            </a:r>
          </a:p>
          <a:p>
            <a:r>
              <a:rPr lang="en-US" sz="2000" b="1" kern="0" dirty="0">
                <a:latin typeface="Courier New" panose="02070309020205020404" pitchFamily="49" charset="0"/>
                <a:cs typeface="Courier New" panose="02070309020205020404" pitchFamily="49" charset="0"/>
              </a:rPr>
              <a:t>&lt;type&gt; </a:t>
            </a:r>
            <a:r>
              <a:rPr lang="en-US" sz="2000" kern="0" dirty="0"/>
              <a:t>is a C type consistent with the domain of the matrix</a:t>
            </a:r>
          </a:p>
          <a:p>
            <a:r>
              <a:rPr lang="en-US" sz="2000" b="1" kern="0" dirty="0">
                <a:latin typeface="Courier New" panose="02070309020205020404" pitchFamily="49" charset="0"/>
                <a:cs typeface="Courier New" panose="02070309020205020404" pitchFamily="49" charset="0"/>
              </a:rPr>
              <a:t>n</a:t>
            </a:r>
            <a:r>
              <a:rPr lang="en-US" sz="2000" kern="0" dirty="0"/>
              <a:t> is the number of entries in the sparse matrix</a:t>
            </a:r>
          </a:p>
          <a:p>
            <a:r>
              <a:rPr lang="en-US" sz="2000" b="1" kern="0" dirty="0">
                <a:latin typeface="Courier New" panose="02070309020205020404" pitchFamily="49" charset="0"/>
                <a:cs typeface="Courier New" panose="02070309020205020404" pitchFamily="49" charset="0"/>
              </a:rPr>
              <a:t>dup</a:t>
            </a:r>
            <a:r>
              <a:rPr lang="en-US" sz="2000" kern="0" dirty="0"/>
              <a:t> is an associative, commutative function to apply to the values should duplicate locations be specified.  </a:t>
            </a:r>
          </a:p>
          <a:p>
            <a:pPr lvl="1"/>
            <a:r>
              <a:rPr lang="en-US" sz="1600" kern="0" dirty="0"/>
              <a:t>Typically use one of the GraphBLAS predefined operators</a:t>
            </a:r>
          </a:p>
        </p:txBody>
      </p:sp>
    </p:spTree>
    <p:extLst>
      <p:ext uri="{BB962C8B-B14F-4D97-AF65-F5344CB8AC3E}">
        <p14:creationId xmlns:p14="http://schemas.microsoft.com/office/powerpoint/2010/main" val="141950568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D94DFA-8979-9E42-B6B3-8CD8025E0592}"/>
              </a:ext>
            </a:extLst>
          </p:cNvPr>
          <p:cNvSpPr>
            <a:spLocks noGrp="1"/>
          </p:cNvSpPr>
          <p:nvPr>
            <p:ph type="title"/>
          </p:nvPr>
        </p:nvSpPr>
        <p:spPr>
          <a:xfrm>
            <a:off x="245702" y="169509"/>
            <a:ext cx="8237537" cy="889000"/>
          </a:xfrm>
        </p:spPr>
        <p:txBody>
          <a:bodyPr/>
          <a:lstStyle/>
          <a:p>
            <a:r>
              <a:rPr lang="en-US" dirty="0" err="1"/>
              <a:t>GraphBLAS</a:t>
            </a:r>
            <a:r>
              <a:rPr lang="en-US" dirty="0"/>
              <a:t> predefined operators</a:t>
            </a:r>
          </a:p>
        </p:txBody>
      </p:sp>
      <p:sp>
        <p:nvSpPr>
          <p:cNvPr id="3" name="Content Placeholder 2">
            <a:extLst>
              <a:ext uri="{FF2B5EF4-FFF2-40B4-BE49-F238E27FC236}">
                <a16:creationId xmlns="" xmlns:a16="http://schemas.microsoft.com/office/drawing/2014/main" id="{AE5A98D9-FA33-DD44-A5A8-3DFB8303FAFF}"/>
              </a:ext>
            </a:extLst>
          </p:cNvPr>
          <p:cNvSpPr>
            <a:spLocks noGrp="1"/>
          </p:cNvSpPr>
          <p:nvPr>
            <p:ph idx="1"/>
          </p:nvPr>
        </p:nvSpPr>
        <p:spPr>
          <a:xfrm>
            <a:off x="269428" y="887890"/>
            <a:ext cx="8237537" cy="464646"/>
          </a:xfrm>
        </p:spPr>
        <p:txBody>
          <a:bodyPr/>
          <a:lstStyle/>
          <a:p>
            <a:r>
              <a:rPr lang="en-US" sz="2000" dirty="0"/>
              <a:t>A subset of operators from Table 2.3 of the </a:t>
            </a:r>
            <a:r>
              <a:rPr lang="en-US" sz="2000" dirty="0" err="1"/>
              <a:t>GraphBLAS</a:t>
            </a:r>
            <a:r>
              <a:rPr lang="en-US" sz="2000" dirty="0"/>
              <a:t> specification</a:t>
            </a:r>
          </a:p>
        </p:txBody>
      </p:sp>
      <p:sp>
        <p:nvSpPr>
          <p:cNvPr id="4" name="Slide Number Placeholder 3">
            <a:extLst>
              <a:ext uri="{FF2B5EF4-FFF2-40B4-BE49-F238E27FC236}">
                <a16:creationId xmlns="" xmlns:a16="http://schemas.microsoft.com/office/drawing/2014/main" id="{56541254-D5DA-4648-957A-65BC27D43C25}"/>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33</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 xmlns:a16="http://schemas.microsoft.com/office/drawing/2014/main" id="{9A8CABCC-7937-314D-A029-6A36A0FFBEB9}"/>
              </a:ext>
            </a:extLst>
          </p:cNvPr>
          <p:cNvGraphicFramePr>
            <a:graphicFrameLocks noGrp="1"/>
          </p:cNvGraphicFramePr>
          <p:nvPr>
            <p:extLst>
              <p:ext uri="{D42A27DB-BD31-4B8C-83A1-F6EECF244321}">
                <p14:modId xmlns:p14="http://schemas.microsoft.com/office/powerpoint/2010/main" val="3218473669"/>
              </p:ext>
            </p:extLst>
          </p:nvPr>
        </p:nvGraphicFramePr>
        <p:xfrm>
          <a:off x="331072" y="1505678"/>
          <a:ext cx="8360864" cy="3703320"/>
        </p:xfrm>
        <a:graphic>
          <a:graphicData uri="http://schemas.openxmlformats.org/drawingml/2006/table">
            <a:tbl>
              <a:tblPr firstRow="1" bandRow="1">
                <a:tableStyleId>{5940675A-B579-460E-94D1-54222C63F5DA}</a:tableStyleId>
              </a:tblPr>
              <a:tblGrid>
                <a:gridCol w="2103901">
                  <a:extLst>
                    <a:ext uri="{9D8B030D-6E8A-4147-A177-3AD203B41FA5}">
                      <a16:colId xmlns="" xmlns:a16="http://schemas.microsoft.com/office/drawing/2014/main" val="2413135339"/>
                    </a:ext>
                  </a:extLst>
                </a:gridCol>
                <a:gridCol w="2251534">
                  <a:extLst>
                    <a:ext uri="{9D8B030D-6E8A-4147-A177-3AD203B41FA5}">
                      <a16:colId xmlns="" xmlns:a16="http://schemas.microsoft.com/office/drawing/2014/main" val="1824662616"/>
                    </a:ext>
                  </a:extLst>
                </a:gridCol>
                <a:gridCol w="1995054">
                  <a:extLst>
                    <a:ext uri="{9D8B030D-6E8A-4147-A177-3AD203B41FA5}">
                      <a16:colId xmlns="" xmlns:a16="http://schemas.microsoft.com/office/drawing/2014/main" val="1113690570"/>
                    </a:ext>
                  </a:extLst>
                </a:gridCol>
                <a:gridCol w="2010375">
                  <a:extLst>
                    <a:ext uri="{9D8B030D-6E8A-4147-A177-3AD203B41FA5}">
                      <a16:colId xmlns="" xmlns:a16="http://schemas.microsoft.com/office/drawing/2014/main" val="1001452537"/>
                    </a:ext>
                  </a:extLst>
                </a:gridCol>
              </a:tblGrid>
              <a:tr h="370840">
                <a:tc>
                  <a:txBody>
                    <a:bodyPr/>
                    <a:lstStyle/>
                    <a:p>
                      <a:r>
                        <a:rPr lang="en-US" b="1" dirty="0"/>
                        <a:t>Identifier</a:t>
                      </a:r>
                    </a:p>
                  </a:txBody>
                  <a:tcPr/>
                </a:tc>
                <a:tc>
                  <a:txBody>
                    <a:bodyPr/>
                    <a:lstStyle/>
                    <a:p>
                      <a:r>
                        <a:rPr lang="en-US" b="1" dirty="0"/>
                        <a:t>Domains</a:t>
                      </a:r>
                    </a:p>
                  </a:txBody>
                  <a:tcPr/>
                </a:tc>
                <a:tc gridSpan="2">
                  <a:txBody>
                    <a:bodyPr/>
                    <a:lstStyle/>
                    <a:p>
                      <a:r>
                        <a:rPr lang="en-US" b="1" dirty="0"/>
                        <a:t>Description</a:t>
                      </a:r>
                    </a:p>
                  </a:txBody>
                  <a:tcPr/>
                </a:tc>
                <a:tc hMerge="1">
                  <a:txBody>
                    <a:bodyPr/>
                    <a:lstStyle/>
                    <a:p>
                      <a:endParaRPr lang="en-US" dirty="0"/>
                    </a:p>
                  </a:txBody>
                  <a:tcPr/>
                </a:tc>
                <a:extLst>
                  <a:ext uri="{0D108BD9-81ED-4DB2-BD59-A6C34878D82A}">
                    <a16:rowId xmlns="" xmlns:a16="http://schemas.microsoft.com/office/drawing/2014/main" val="1386958786"/>
                  </a:ext>
                </a:extLst>
              </a:tr>
              <a:tr h="370840">
                <a:tc>
                  <a:txBody>
                    <a:bodyPr/>
                    <a:lstStyle/>
                    <a:p>
                      <a:r>
                        <a:rPr lang="en-US" dirty="0" err="1"/>
                        <a:t>GrB_LOR</a:t>
                      </a:r>
                      <a:endParaRPr lang="en-US" dirty="0"/>
                    </a:p>
                  </a:txBody>
                  <a:tcPr/>
                </a:tc>
                <a:tc>
                  <a:txBody>
                    <a:bodyPr/>
                    <a:lstStyle/>
                    <a:p>
                      <a:r>
                        <a:rPr lang="en-US" dirty="0"/>
                        <a:t>bool x bool </a:t>
                      </a:r>
                      <a:r>
                        <a:rPr lang="en-US" dirty="0">
                          <a:sym typeface="Wingdings" pitchFamily="2" charset="2"/>
                        </a:rPr>
                        <a:t> bool</a:t>
                      </a:r>
                      <a:endParaRPr lang="en-US" dirty="0"/>
                    </a:p>
                  </a:txBody>
                  <a:tcPr/>
                </a:tc>
                <a:tc>
                  <a:txBody>
                    <a:bodyPr/>
                    <a:lstStyle/>
                    <a:p>
                      <a:r>
                        <a:rPr lang="en-US" dirty="0"/>
                        <a:t>f(</a:t>
                      </a:r>
                      <a:r>
                        <a:rPr lang="en-US" dirty="0" err="1"/>
                        <a:t>x,y</a:t>
                      </a:r>
                      <a:r>
                        <a:rPr lang="en-US" dirty="0"/>
                        <a:t>) = x ∨ y</a:t>
                      </a:r>
                    </a:p>
                  </a:txBody>
                  <a:tcPr/>
                </a:tc>
                <a:tc>
                  <a:txBody>
                    <a:bodyPr/>
                    <a:lstStyle/>
                    <a:p>
                      <a:r>
                        <a:rPr lang="en-US" dirty="0"/>
                        <a:t>Logical OR</a:t>
                      </a:r>
                    </a:p>
                  </a:txBody>
                  <a:tcPr/>
                </a:tc>
                <a:extLst>
                  <a:ext uri="{0D108BD9-81ED-4DB2-BD59-A6C34878D82A}">
                    <a16:rowId xmlns="" xmlns:a16="http://schemas.microsoft.com/office/drawing/2014/main" val="4147084697"/>
                  </a:ext>
                </a:extLst>
              </a:tr>
              <a:tr h="370840">
                <a:tc>
                  <a:txBody>
                    <a:bodyPr/>
                    <a:lstStyle/>
                    <a:p>
                      <a:r>
                        <a:rPr lang="en-US" dirty="0" err="1"/>
                        <a:t>GrB_LAND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 x bool </a:t>
                      </a:r>
                      <a:r>
                        <a:rPr lang="en-US" dirty="0">
                          <a:sym typeface="Wingdings" pitchFamily="2" charset="2"/>
                        </a:rPr>
                        <a:t> bool</a:t>
                      </a:r>
                      <a:endParaRPr lang="en-US" dirty="0"/>
                    </a:p>
                  </a:txBody>
                  <a:tcPr/>
                </a:tc>
                <a:tc>
                  <a:txBody>
                    <a:bodyPr/>
                    <a:lstStyle/>
                    <a:p>
                      <a:r>
                        <a:rPr lang="en-US" dirty="0"/>
                        <a:t>f(</a:t>
                      </a:r>
                      <a:r>
                        <a:rPr lang="en-US" dirty="0" err="1"/>
                        <a:t>x,y</a:t>
                      </a:r>
                      <a:r>
                        <a:rPr lang="en-US" dirty="0"/>
                        <a:t>) = x ∧ y</a:t>
                      </a:r>
                    </a:p>
                  </a:txBody>
                  <a:tcPr/>
                </a:tc>
                <a:tc>
                  <a:txBody>
                    <a:bodyPr/>
                    <a:lstStyle/>
                    <a:p>
                      <a:r>
                        <a:rPr lang="en-US" dirty="0"/>
                        <a:t>Logical AND</a:t>
                      </a:r>
                    </a:p>
                  </a:txBody>
                  <a:tcPr/>
                </a:tc>
                <a:extLst>
                  <a:ext uri="{0D108BD9-81ED-4DB2-BD59-A6C34878D82A}">
                    <a16:rowId xmlns="" xmlns:a16="http://schemas.microsoft.com/office/drawing/2014/main" val="1575427723"/>
                  </a:ext>
                </a:extLst>
              </a:tr>
              <a:tr h="370840">
                <a:tc>
                  <a:txBody>
                    <a:bodyPr/>
                    <a:lstStyle/>
                    <a:p>
                      <a:r>
                        <a:rPr lang="en-US" dirty="0" err="1"/>
                        <a:t>GrB_EQ_</a:t>
                      </a:r>
                      <a:r>
                        <a:rPr lang="en-US" i="1" dirty="0" err="1"/>
                        <a:t>T</a:t>
                      </a:r>
                      <a:endParaRPr lang="en-US" i="1" dirty="0"/>
                    </a:p>
                  </a:txBody>
                  <a:tcPr/>
                </a:tc>
                <a:tc>
                  <a:txBody>
                    <a:bodyPr/>
                    <a:lstStyle/>
                    <a:p>
                      <a:r>
                        <a:rPr lang="en-US" i="1" dirty="0"/>
                        <a:t>T </a:t>
                      </a:r>
                      <a:r>
                        <a:rPr lang="en-US" i="0" dirty="0"/>
                        <a:t>x</a:t>
                      </a:r>
                      <a:r>
                        <a:rPr lang="en-US" i="1" dirty="0"/>
                        <a:t> T </a:t>
                      </a:r>
                      <a:r>
                        <a:rPr lang="en-US" i="0" dirty="0">
                          <a:sym typeface="Wingdings" pitchFamily="2" charset="2"/>
                        </a:rPr>
                        <a:t> bool</a:t>
                      </a:r>
                      <a:endParaRPr lang="en-US" i="0" dirty="0"/>
                    </a:p>
                  </a:txBody>
                  <a:tcPr/>
                </a:tc>
                <a:tc>
                  <a:txBody>
                    <a:bodyPr/>
                    <a:lstStyle/>
                    <a:p>
                      <a:r>
                        <a:rPr lang="en-US" dirty="0"/>
                        <a:t>f(</a:t>
                      </a:r>
                      <a:r>
                        <a:rPr lang="en-US" dirty="0" err="1"/>
                        <a:t>x,y</a:t>
                      </a:r>
                      <a:r>
                        <a:rPr lang="en-US" dirty="0"/>
                        <a:t>) = (x==y)</a:t>
                      </a:r>
                    </a:p>
                  </a:txBody>
                  <a:tcPr/>
                </a:tc>
                <a:tc>
                  <a:txBody>
                    <a:bodyPr/>
                    <a:lstStyle/>
                    <a:p>
                      <a:r>
                        <a:rPr lang="en-US" dirty="0"/>
                        <a:t>Equal</a:t>
                      </a:r>
                    </a:p>
                  </a:txBody>
                  <a:tcPr/>
                </a:tc>
                <a:extLst>
                  <a:ext uri="{0D108BD9-81ED-4DB2-BD59-A6C34878D82A}">
                    <a16:rowId xmlns="" xmlns:a16="http://schemas.microsoft.com/office/drawing/2014/main" val="14403392"/>
                  </a:ext>
                </a:extLst>
              </a:tr>
              <a:tr h="370840">
                <a:tc>
                  <a:txBody>
                    <a:bodyPr/>
                    <a:lstStyle/>
                    <a:p>
                      <a:r>
                        <a:rPr lang="en-US" dirty="0" err="1"/>
                        <a:t>GrB_MIN_</a:t>
                      </a:r>
                      <a:r>
                        <a:rPr lang="en-US" i="1" dirty="0" err="1"/>
                        <a:t>T</a:t>
                      </a:r>
                      <a:endParaRPr lang="en-US" i="1" dirty="0"/>
                    </a:p>
                  </a:txBody>
                  <a:tcPr/>
                </a:tc>
                <a:tc>
                  <a:txBody>
                    <a:bodyPr/>
                    <a:lstStyle/>
                    <a:p>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=(x&lt;y)?</a:t>
                      </a:r>
                      <a:r>
                        <a:rPr lang="en-US" dirty="0" err="1"/>
                        <a:t>x:y</a:t>
                      </a:r>
                      <a:endParaRPr lang="en-US" dirty="0"/>
                    </a:p>
                  </a:txBody>
                  <a:tcPr/>
                </a:tc>
                <a:tc>
                  <a:txBody>
                    <a:bodyPr/>
                    <a:lstStyle/>
                    <a:p>
                      <a:r>
                        <a:rPr lang="en-US" dirty="0"/>
                        <a:t>minimum</a:t>
                      </a:r>
                    </a:p>
                  </a:txBody>
                  <a:tcPr/>
                </a:tc>
                <a:extLst>
                  <a:ext uri="{0D108BD9-81ED-4DB2-BD59-A6C34878D82A}">
                    <a16:rowId xmlns="" xmlns:a16="http://schemas.microsoft.com/office/drawing/2014/main" val="1296302507"/>
                  </a:ext>
                </a:extLst>
              </a:tr>
              <a:tr h="370840">
                <a:tc>
                  <a:txBody>
                    <a:bodyPr/>
                    <a:lstStyle/>
                    <a:p>
                      <a:r>
                        <a:rPr lang="en-US" dirty="0" err="1"/>
                        <a:t>GrB_MAX_</a:t>
                      </a:r>
                      <a:r>
                        <a:rPr lang="en-US" i="1" dirty="0" err="1"/>
                        <a:t>T</a:t>
                      </a:r>
                      <a:endParaRPr lang="en-US" i="1" dirty="0"/>
                    </a:p>
                  </a:txBody>
                  <a:tcPr/>
                </a:tc>
                <a:tc>
                  <a:txBody>
                    <a:bodyPr/>
                    <a:lstStyle/>
                    <a:p>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=(x&gt;y)?</a:t>
                      </a:r>
                      <a:r>
                        <a:rPr lang="en-US" dirty="0" err="1"/>
                        <a:t>x:y</a:t>
                      </a:r>
                      <a:endParaRPr lang="en-US" dirty="0"/>
                    </a:p>
                  </a:txBody>
                  <a:tcPr/>
                </a:tc>
                <a:tc>
                  <a:txBody>
                    <a:bodyPr/>
                    <a:lstStyle/>
                    <a:p>
                      <a:r>
                        <a:rPr lang="en-US" dirty="0"/>
                        <a:t>maximum</a:t>
                      </a:r>
                    </a:p>
                  </a:txBody>
                  <a:tcPr/>
                </a:tc>
                <a:extLst>
                  <a:ext uri="{0D108BD9-81ED-4DB2-BD59-A6C34878D82A}">
                    <a16:rowId xmlns="" xmlns:a16="http://schemas.microsoft.com/office/drawing/2014/main" val="3721810012"/>
                  </a:ext>
                </a:extLst>
              </a:tr>
              <a:tr h="370840">
                <a:tc>
                  <a:txBody>
                    <a:bodyPr/>
                    <a:lstStyle/>
                    <a:p>
                      <a:r>
                        <a:rPr lang="en-US" dirty="0" err="1"/>
                        <a:t>GrB_PLUS_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x + y</a:t>
                      </a:r>
                    </a:p>
                  </a:txBody>
                  <a:tcPr/>
                </a:tc>
                <a:tc>
                  <a:txBody>
                    <a:bodyPr/>
                    <a:lstStyle/>
                    <a:p>
                      <a:r>
                        <a:rPr lang="en-US" dirty="0"/>
                        <a:t>addition</a:t>
                      </a:r>
                    </a:p>
                  </a:txBody>
                  <a:tcPr/>
                </a:tc>
                <a:extLst>
                  <a:ext uri="{0D108BD9-81ED-4DB2-BD59-A6C34878D82A}">
                    <a16:rowId xmlns="" xmlns:a16="http://schemas.microsoft.com/office/drawing/2014/main" val="2233658473"/>
                  </a:ext>
                </a:extLst>
              </a:tr>
              <a:tr h="370840">
                <a:tc>
                  <a:txBody>
                    <a:bodyPr/>
                    <a:lstStyle/>
                    <a:p>
                      <a:r>
                        <a:rPr lang="en-US" dirty="0" err="1"/>
                        <a:t>GrB_TIMES_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x * y</a:t>
                      </a:r>
                    </a:p>
                  </a:txBody>
                  <a:tcPr/>
                </a:tc>
                <a:tc>
                  <a:txBody>
                    <a:bodyPr/>
                    <a:lstStyle/>
                    <a:p>
                      <a:r>
                        <a:rPr lang="en-US" dirty="0"/>
                        <a:t>multiplication</a:t>
                      </a:r>
                    </a:p>
                  </a:txBody>
                  <a:tcPr/>
                </a:tc>
                <a:extLst>
                  <a:ext uri="{0D108BD9-81ED-4DB2-BD59-A6C34878D82A}">
                    <a16:rowId xmlns="" xmlns:a16="http://schemas.microsoft.com/office/drawing/2014/main" val="3167898446"/>
                  </a:ext>
                </a:extLst>
              </a:tr>
              <a:tr h="370840">
                <a:tc>
                  <a:txBody>
                    <a:bodyPr/>
                    <a:lstStyle/>
                    <a:p>
                      <a:r>
                        <a:rPr lang="en-US" dirty="0" err="1"/>
                        <a:t>GrB_FIRST_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a:t>
                      </a:r>
                      <a:r>
                        <a:rPr lang="en-US" i="1" dirty="0"/>
                        <a:t> 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x</a:t>
                      </a:r>
                    </a:p>
                  </a:txBody>
                  <a:tcPr/>
                </a:tc>
                <a:tc>
                  <a:txBody>
                    <a:bodyPr/>
                    <a:lstStyle/>
                    <a:p>
                      <a:r>
                        <a:rPr lang="en-US" dirty="0"/>
                        <a:t>First argument</a:t>
                      </a:r>
                    </a:p>
                  </a:txBody>
                  <a:tcPr/>
                </a:tc>
                <a:extLst>
                  <a:ext uri="{0D108BD9-81ED-4DB2-BD59-A6C34878D82A}">
                    <a16:rowId xmlns="" xmlns:a16="http://schemas.microsoft.com/office/drawing/2014/main" val="3179737516"/>
                  </a:ext>
                </a:extLst>
              </a:tr>
              <a:tr h="347333">
                <a:tc>
                  <a:txBody>
                    <a:bodyPr/>
                    <a:lstStyle/>
                    <a:p>
                      <a:r>
                        <a:rPr lang="en-US" dirty="0" err="1"/>
                        <a:t>GrB_SECOND_</a:t>
                      </a:r>
                      <a:r>
                        <a:rPr lang="en-US" i="1" dirty="0" err="1"/>
                        <a:t>T</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 </a:t>
                      </a:r>
                      <a:r>
                        <a:rPr lang="en-US" i="0" dirty="0"/>
                        <a:t>x </a:t>
                      </a:r>
                      <a:r>
                        <a:rPr lang="en-US" i="1" dirty="0"/>
                        <a:t>T </a:t>
                      </a:r>
                      <a:r>
                        <a:rPr lang="en-US" i="0" dirty="0">
                          <a:sym typeface="Wingdings" pitchFamily="2" charset="2"/>
                        </a:rPr>
                        <a:t></a:t>
                      </a:r>
                      <a:r>
                        <a:rPr lang="en-US" i="1" dirty="0">
                          <a:sym typeface="Wingdings" pitchFamily="2" charset="2"/>
                        </a:rPr>
                        <a:t> T</a:t>
                      </a:r>
                      <a:endParaRPr lang="en-US" i="1" dirty="0"/>
                    </a:p>
                  </a:txBody>
                  <a:tcPr/>
                </a:tc>
                <a:tc>
                  <a:txBody>
                    <a:bodyPr/>
                    <a:lstStyle/>
                    <a:p>
                      <a:r>
                        <a:rPr lang="en-US" dirty="0"/>
                        <a:t>f(</a:t>
                      </a:r>
                      <a:r>
                        <a:rPr lang="en-US" dirty="0" err="1"/>
                        <a:t>x,y</a:t>
                      </a:r>
                      <a:r>
                        <a:rPr lang="en-US" dirty="0"/>
                        <a:t>)  = y</a:t>
                      </a:r>
                    </a:p>
                  </a:txBody>
                  <a:tcPr/>
                </a:tc>
                <a:tc>
                  <a:txBody>
                    <a:bodyPr/>
                    <a:lstStyle/>
                    <a:p>
                      <a:r>
                        <a:rPr lang="en-US" dirty="0"/>
                        <a:t>Second argument</a:t>
                      </a:r>
                    </a:p>
                  </a:txBody>
                  <a:tcPr/>
                </a:tc>
                <a:extLst>
                  <a:ext uri="{0D108BD9-81ED-4DB2-BD59-A6C34878D82A}">
                    <a16:rowId xmlns="" xmlns:a16="http://schemas.microsoft.com/office/drawing/2014/main" val="3966791787"/>
                  </a:ext>
                </a:extLst>
              </a:tr>
            </a:tbl>
          </a:graphicData>
        </a:graphic>
      </p:graphicFrame>
      <p:sp>
        <p:nvSpPr>
          <p:cNvPr id="6" name="TextBox 5">
            <a:extLst>
              <a:ext uri="{FF2B5EF4-FFF2-40B4-BE49-F238E27FC236}">
                <a16:creationId xmlns="" xmlns:a16="http://schemas.microsoft.com/office/drawing/2014/main" id="{614E817B-52E2-D041-9493-99CC05D55E9C}"/>
              </a:ext>
            </a:extLst>
          </p:cNvPr>
          <p:cNvSpPr txBox="1"/>
          <p:nvPr/>
        </p:nvSpPr>
        <p:spPr>
          <a:xfrm>
            <a:off x="245702" y="5503025"/>
            <a:ext cx="8711306" cy="646331"/>
          </a:xfrm>
          <a:prstGeom prst="rect">
            <a:avLst/>
          </a:prstGeom>
          <a:noFill/>
        </p:spPr>
        <p:txBody>
          <a:bodyPr wrap="square" rtlCol="0">
            <a:spAutoFit/>
          </a:bodyPr>
          <a:lstStyle/>
          <a:p>
            <a:r>
              <a:rPr lang="en-US" dirty="0"/>
              <a:t>Where </a:t>
            </a:r>
            <a:r>
              <a:rPr lang="en-US" i="1" dirty="0"/>
              <a:t>T</a:t>
            </a:r>
            <a:r>
              <a:rPr lang="en-US" dirty="0"/>
              <a:t> is a suffix indicating type and includes </a:t>
            </a:r>
            <a:r>
              <a:rPr lang="en-US" sz="1600" b="1" dirty="0">
                <a:latin typeface="Courier New" panose="02070309020205020404" pitchFamily="49" charset="0"/>
                <a:cs typeface="Courier New" panose="02070309020205020404" pitchFamily="49" charset="0"/>
              </a:rPr>
              <a:t>FP32</a:t>
            </a:r>
            <a:r>
              <a:rPr lang="en-US" sz="1600" dirty="0"/>
              <a:t>, </a:t>
            </a:r>
            <a:r>
              <a:rPr lang="en-US" sz="1600" b="1" dirty="0">
                <a:latin typeface="Courier New" panose="02070309020205020404" pitchFamily="49" charset="0"/>
                <a:cs typeface="Courier New" panose="02070309020205020404" pitchFamily="49" charset="0"/>
              </a:rPr>
              <a:t>FP64</a:t>
            </a:r>
            <a:r>
              <a:rPr lang="en-US" sz="1600" dirty="0"/>
              <a:t>, </a:t>
            </a:r>
            <a:r>
              <a:rPr lang="en-US" sz="1600" b="1" dirty="0">
                <a:latin typeface="Courier New" panose="02070309020205020404" pitchFamily="49" charset="0"/>
                <a:cs typeface="Courier New" panose="02070309020205020404" pitchFamily="49" charset="0"/>
              </a:rPr>
              <a:t>INT32</a:t>
            </a:r>
            <a:r>
              <a:rPr lang="en-US" sz="1600" dirty="0"/>
              <a:t>, </a:t>
            </a:r>
            <a:r>
              <a:rPr lang="en-US" sz="1600" b="1" dirty="0">
                <a:latin typeface="Courier New" panose="02070309020205020404" pitchFamily="49" charset="0"/>
                <a:cs typeface="Courier New" panose="02070309020205020404" pitchFamily="49" charset="0"/>
              </a:rPr>
              <a:t>UINT32</a:t>
            </a:r>
            <a:r>
              <a:rPr lang="en-US" sz="1600" dirty="0"/>
              <a:t>, </a:t>
            </a:r>
            <a:r>
              <a:rPr lang="en-US" sz="1600" b="1" dirty="0">
                <a:latin typeface="Courier New" panose="02070309020205020404" pitchFamily="49" charset="0"/>
                <a:cs typeface="Courier New" panose="02070309020205020404" pitchFamily="49" charset="0"/>
              </a:rPr>
              <a:t>BOOL</a:t>
            </a:r>
          </a:p>
          <a:p>
            <a:r>
              <a:rPr lang="en-US" dirty="0"/>
              <a:t>	Note: </a:t>
            </a:r>
            <a:r>
              <a:rPr lang="en-US" b="1" dirty="0" err="1">
                <a:latin typeface="Courier New" panose="02070309020205020404" pitchFamily="49" charset="0"/>
                <a:cs typeface="Courier New" panose="02070309020205020404" pitchFamily="49" charset="0"/>
              </a:rPr>
              <a:t>GrB_FIRST</a:t>
            </a:r>
            <a:r>
              <a:rPr lang="en-US" dirty="0"/>
              <a:t> and </a:t>
            </a:r>
            <a:r>
              <a:rPr lang="en-US" b="1" dirty="0" err="1">
                <a:latin typeface="Courier New" panose="02070309020205020404" pitchFamily="49" charset="0"/>
                <a:cs typeface="Courier New" panose="02070309020205020404" pitchFamily="49" charset="0"/>
              </a:rPr>
              <a:t>GrB_SECOND</a:t>
            </a:r>
            <a:r>
              <a:rPr lang="en-US" dirty="0"/>
              <a:t> are not commutative operators</a:t>
            </a:r>
          </a:p>
        </p:txBody>
      </p:sp>
      <p:sp>
        <p:nvSpPr>
          <p:cNvPr id="7" name="TextBox 6">
            <a:extLst>
              <a:ext uri="{FF2B5EF4-FFF2-40B4-BE49-F238E27FC236}">
                <a16:creationId xmlns="" xmlns:a16="http://schemas.microsoft.com/office/drawing/2014/main" id="{E2111C99-37EF-5845-8D8E-1460CA981695}"/>
              </a:ext>
            </a:extLst>
          </p:cNvPr>
          <p:cNvSpPr txBox="1"/>
          <p:nvPr/>
        </p:nvSpPr>
        <p:spPr>
          <a:xfrm>
            <a:off x="245702" y="6182281"/>
            <a:ext cx="8395566" cy="369332"/>
          </a:xfrm>
          <a:prstGeom prst="rect">
            <a:avLst/>
          </a:prstGeom>
          <a:noFill/>
        </p:spPr>
        <p:txBody>
          <a:bodyPr wrap="square" rtlCol="0">
            <a:spAutoFit/>
          </a:bodyPr>
          <a:lstStyle/>
          <a:p>
            <a:r>
              <a:rPr lang="en-US" dirty="0"/>
              <a:t>This is a subset of the defined types and operators.  See table 2.3 for the full list.</a:t>
            </a:r>
          </a:p>
        </p:txBody>
      </p:sp>
    </p:spTree>
    <p:extLst>
      <p:ext uri="{BB962C8B-B14F-4D97-AF65-F5344CB8AC3E}">
        <p14:creationId xmlns:p14="http://schemas.microsoft.com/office/powerpoint/2010/main" val="33919524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05257-2DBF-BC4B-B1AA-1600994605E8}"/>
              </a:ext>
            </a:extLst>
          </p:cNvPr>
          <p:cNvSpPr>
            <a:spLocks noGrp="1"/>
          </p:cNvSpPr>
          <p:nvPr>
            <p:ph type="title"/>
          </p:nvPr>
        </p:nvSpPr>
        <p:spPr>
          <a:xfrm>
            <a:off x="339047" y="192088"/>
            <a:ext cx="8065178" cy="889000"/>
          </a:xfrm>
        </p:spPr>
        <p:txBody>
          <a:bodyPr/>
          <a:lstStyle/>
          <a:p>
            <a:r>
              <a:rPr lang="en-US" dirty="0"/>
              <a:t>C code fragment using </a:t>
            </a:r>
            <a:r>
              <a:rPr lang="en-US" dirty="0" err="1"/>
              <a:t>GrB_Matrix_build</a:t>
            </a:r>
            <a:r>
              <a:rPr lang="en-US" dirty="0"/>
              <a:t> </a:t>
            </a:r>
          </a:p>
        </p:txBody>
      </p:sp>
      <p:sp>
        <p:nvSpPr>
          <p:cNvPr id="3" name="Content Placeholder 2">
            <a:extLst>
              <a:ext uri="{FF2B5EF4-FFF2-40B4-BE49-F238E27FC236}">
                <a16:creationId xmlns="" xmlns:a16="http://schemas.microsoft.com/office/drawing/2014/main" id="{AD20CCF4-3D78-4F44-9C36-73C3D538C043}"/>
              </a:ext>
            </a:extLst>
          </p:cNvPr>
          <p:cNvSpPr>
            <a:spLocks noGrp="1"/>
          </p:cNvSpPr>
          <p:nvPr>
            <p:ph idx="1"/>
          </p:nvPr>
        </p:nvSpPr>
        <p:spPr>
          <a:xfrm>
            <a:off x="455613" y="1498622"/>
            <a:ext cx="8272462" cy="4142158"/>
          </a:xfrm>
        </p:spPr>
        <p:txBody>
          <a:bodyPr/>
          <a:lstStyle/>
          <a:p>
            <a:pPr marL="0" indent="0">
              <a:buNone/>
            </a:pP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NUM_NODES = 3;</a:t>
            </a:r>
          </a:p>
          <a:p>
            <a:pPr marL="0" indent="0">
              <a:buNone/>
            </a:pP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NUM_EDGES = 4;</a:t>
            </a:r>
          </a:p>
          <a:p>
            <a:pPr marL="0" indent="0">
              <a:buNone/>
            </a:pP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 = {0, 1, 1, 2}; </a:t>
            </a:r>
          </a:p>
          <a:p>
            <a:pPr marL="0" indent="0">
              <a:buNone/>
            </a:pPr>
            <a:r>
              <a:rPr lang="en-US" sz="1800" b="1" dirty="0">
                <a:latin typeface="Courier New" panose="02070309020205020404" pitchFamily="49" charset="0"/>
                <a:cs typeface="Courier New" panose="02070309020205020404" pitchFamily="49" charset="0"/>
              </a:rPr>
              <a:t>GrB_Index </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 = {1, 0, 2, 1};</a:t>
            </a:r>
          </a:p>
          <a:p>
            <a:pPr marL="0" indent="0">
              <a:buNone/>
            </a:pPr>
            <a:r>
              <a:rPr lang="en-US" sz="1800" b="1" dirty="0">
                <a:latin typeface="Courier New" panose="02070309020205020404" pitchFamily="49" charset="0"/>
                <a:cs typeface="Courier New" panose="02070309020205020404" pitchFamily="49" charset="0"/>
              </a:rPr>
              <a:t>bool values[] = {true, true, true, true};</a:t>
            </a:r>
          </a:p>
          <a:p>
            <a:pPr marL="0" indent="0">
              <a:buNone/>
            </a:pPr>
            <a:r>
              <a:rPr lang="en-US" sz="1800" b="1" dirty="0" err="1">
                <a:latin typeface="Courier New" panose="02070309020205020404" pitchFamily="49" charset="0"/>
                <a:cs typeface="Courier New" panose="02070309020205020404" pitchFamily="49" charset="0"/>
              </a:rPr>
              <a:t>GrB_Matrix</a:t>
            </a:r>
            <a:r>
              <a:rPr lang="en-US" sz="1800" b="1" dirty="0">
                <a:latin typeface="Courier New" panose="02070309020205020404" pitchFamily="49" charset="0"/>
                <a:cs typeface="Courier New" panose="02070309020205020404" pitchFamily="49" charset="0"/>
              </a:rPr>
              <a:t> graph;</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GrB_Matrix_new</a:t>
            </a:r>
            <a:r>
              <a:rPr lang="en-US" sz="1800" b="1" dirty="0">
                <a:latin typeface="Courier New" panose="02070309020205020404" pitchFamily="49" charset="0"/>
                <a:cs typeface="Courier New" panose="02070309020205020404" pitchFamily="49" charset="0"/>
              </a:rPr>
              <a:t>(&amp;graph, </a:t>
            </a:r>
            <a:r>
              <a:rPr lang="en-US" sz="1800" b="1" dirty="0" err="1">
                <a:latin typeface="Courier New" panose="02070309020205020404" pitchFamily="49" charset="0"/>
                <a:cs typeface="Courier New" panose="02070309020205020404" pitchFamily="49" charset="0"/>
              </a:rPr>
              <a:t>GrB_BOOL</a:t>
            </a:r>
            <a:r>
              <a:rPr lang="en-US" sz="1800" b="1" dirty="0">
                <a:latin typeface="Courier New" panose="02070309020205020404" pitchFamily="49" charset="0"/>
                <a:cs typeface="Courier New" panose="02070309020205020404" pitchFamily="49" charset="0"/>
              </a:rPr>
              <a:t>, NUM_NODES, NUM_NODES);</a:t>
            </a:r>
          </a:p>
          <a:p>
            <a:pPr marL="0" indent="0">
              <a:buNone/>
            </a:pP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GrB_Matrix_build</a:t>
            </a:r>
            <a:r>
              <a:rPr lang="en-US" sz="1800" b="1" dirty="0">
                <a:latin typeface="Courier New" panose="02070309020205020404" pitchFamily="49" charset="0"/>
                <a:cs typeface="Courier New" panose="02070309020205020404" pitchFamily="49" charset="0"/>
              </a:rPr>
              <a:t>(graph, </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row_indices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col_indices</a:t>
            </a:r>
            <a:r>
              <a:rPr lang="en-US" sz="1800" b="1" dirty="0">
                <a:latin typeface="Courier New" panose="02070309020205020404" pitchFamily="49" charset="0"/>
                <a:cs typeface="Courier New" panose="02070309020205020404" pitchFamily="49" charset="0"/>
              </a:rPr>
              <a:t>, (bool*)values,</a:t>
            </a:r>
          </a:p>
          <a:p>
            <a:pPr marL="0" indent="0">
              <a:buNone/>
            </a:pPr>
            <a:r>
              <a:rPr lang="en-US" sz="1800" b="1" dirty="0">
                <a:latin typeface="Courier New" panose="02070309020205020404" pitchFamily="49" charset="0"/>
                <a:cs typeface="Courier New" panose="02070309020205020404" pitchFamily="49" charset="0"/>
              </a:rPr>
              <a:t>                 NUM_EDGES, </a:t>
            </a:r>
            <a:r>
              <a:rPr lang="en-US" sz="1800" b="1" dirty="0" err="1">
                <a:latin typeface="Courier New" panose="02070309020205020404" pitchFamily="49" charset="0"/>
                <a:cs typeface="Courier New" panose="02070309020205020404" pitchFamily="49" charset="0"/>
              </a:rPr>
              <a:t>GrB_LOR</a:t>
            </a:r>
            <a:r>
              <a:rPr lang="en-US" sz="18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 xmlns:a16="http://schemas.microsoft.com/office/drawing/2014/main" id="{8529B9C9-B3A3-4844-8E22-3C615D3BFC86}"/>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34</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0357869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p:txBody>
          <a:bodyPr/>
          <a:lstStyle/>
          <a:p>
            <a:r>
              <a:rPr lang="en-US" dirty="0"/>
              <a:t>Exercise 4: Adjacency matrix</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290867" y="921057"/>
            <a:ext cx="4197494" cy="2230581"/>
          </a:xfrm>
        </p:spPr>
        <p:txBody>
          <a:bodyPr/>
          <a:lstStyle/>
          <a:p>
            <a:r>
              <a:rPr lang="en-US" sz="2000" dirty="0"/>
              <a:t>Write a program to create the adjacency matrix for the GraphBLAS “logo” graph using row, column and value arrays.</a:t>
            </a:r>
          </a:p>
          <a:p>
            <a:pPr lvl="1"/>
            <a:endParaRPr lang="en-US" dirty="0"/>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35</a:t>
            </a:fld>
            <a:endParaRPr lang="en-US" dirty="0">
              <a:solidFill>
                <a:srgbClr val="000000"/>
              </a:solidFill>
              <a:ea typeface="ＭＳ Ｐゴシック" pitchFamily="34" charset="-128"/>
            </a:endParaRPr>
          </a:p>
        </p:txBody>
      </p:sp>
      <p:sp>
        <p:nvSpPr>
          <p:cNvPr id="6" name="Content Placeholder 2">
            <a:extLst>
              <a:ext uri="{FF2B5EF4-FFF2-40B4-BE49-F238E27FC236}">
                <a16:creationId xmlns="" xmlns:a16="http://schemas.microsoft.com/office/drawing/2014/main" id="{236C4E94-1DED-4244-A9A7-6E241C97E014}"/>
              </a:ext>
            </a:extLst>
          </p:cNvPr>
          <p:cNvSpPr txBox="1">
            <a:spLocks/>
          </p:cNvSpPr>
          <p:nvPr/>
        </p:nvSpPr>
        <p:spPr bwMode="auto">
          <a:xfrm>
            <a:off x="287676" y="3998722"/>
            <a:ext cx="8627724" cy="28449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You will need the following types and methods from the </a:t>
            </a:r>
            <a:r>
              <a:rPr lang="en-US" sz="2000" kern="0" dirty="0" err="1"/>
              <a:t>GraphBLAS</a:t>
            </a:r>
            <a:endParaRPr lang="en-US" sz="2000" kern="0" dirty="0"/>
          </a:p>
          <a:p>
            <a:pPr lvl="1"/>
            <a:r>
              <a:rPr lang="en-US" sz="1600" b="1" kern="0" dirty="0">
                <a:latin typeface="Courier New" panose="02070309020205020404" pitchFamily="49" charset="0"/>
                <a:cs typeface="Courier New" panose="02070309020205020404" pitchFamily="49" charset="0"/>
              </a:rPr>
              <a:t>GrB_Index,   </a:t>
            </a:r>
            <a:r>
              <a:rPr lang="en-US" sz="1600" b="1" kern="0" dirty="0" err="1">
                <a:latin typeface="Courier New" panose="02070309020205020404" pitchFamily="49" charset="0"/>
                <a:cs typeface="Courier New" panose="02070309020205020404" pitchFamily="49" charset="0"/>
              </a:rPr>
              <a:t>GrB_Matrix</a:t>
            </a:r>
            <a:endParaRPr lang="en-US" sz="1600" b="1" kern="0" dirty="0">
              <a:latin typeface="Courier New" panose="02070309020205020404" pitchFamily="49" charset="0"/>
              <a:cs typeface="Courier New" panose="02070309020205020404" pitchFamily="49" charset="0"/>
            </a:endParaRPr>
          </a:p>
          <a:p>
            <a:pPr lvl="1"/>
            <a:r>
              <a:rPr lang="en-US" sz="1600" b="1" kern="0" dirty="0" err="1">
                <a:latin typeface="Courier New" panose="02070309020205020404" pitchFamily="49" charset="0"/>
                <a:cs typeface="Courier New" panose="02070309020205020404" pitchFamily="49" charset="0"/>
              </a:rPr>
              <a:t>GrB_init</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GrB_finalize</a:t>
            </a:r>
            <a:r>
              <a:rPr lang="en-US" sz="1600" b="1" kern="0" dirty="0">
                <a:latin typeface="Courier New" panose="02070309020205020404" pitchFamily="49" charset="0"/>
                <a:cs typeface="Courier New" panose="02070309020205020404" pitchFamily="49" charset="0"/>
              </a:rPr>
              <a:t>();</a:t>
            </a:r>
          </a:p>
          <a:p>
            <a:pPr lvl="1"/>
            <a:r>
              <a:rPr lang="en-US" sz="1600" b="1" kern="0" dirty="0" err="1">
                <a:latin typeface="Courier New" panose="02070309020205020404" pitchFamily="49" charset="0"/>
                <a:cs typeface="Courier New" panose="02070309020205020404" pitchFamily="49" charset="0"/>
              </a:rPr>
              <a:t>GrB_Matrix_new</a:t>
            </a:r>
            <a:r>
              <a:rPr lang="en-US" sz="1600" b="1" kern="0" dirty="0">
                <a:latin typeface="Courier New" panose="02070309020205020404" pitchFamily="49" charset="0"/>
                <a:cs typeface="Courier New" panose="02070309020205020404" pitchFamily="49" charset="0"/>
              </a:rPr>
              <a:t>(&amp;graph, </a:t>
            </a:r>
            <a:r>
              <a:rPr lang="en-US" sz="1600" b="1" kern="0" dirty="0" err="1">
                <a:latin typeface="Courier New" panose="02070309020205020404" pitchFamily="49" charset="0"/>
                <a:cs typeface="Courier New" panose="02070309020205020404" pitchFamily="49" charset="0"/>
              </a:rPr>
              <a:t>GrB_domain</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Nrows</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Ncols</a:t>
            </a:r>
            <a:r>
              <a:rPr lang="en-US" sz="1600" b="1" kern="0" dirty="0">
                <a:latin typeface="Courier New" panose="02070309020205020404" pitchFamily="49" charset="0"/>
                <a:cs typeface="Courier New" panose="02070309020205020404" pitchFamily="49" charset="0"/>
              </a:rPr>
              <a:t>);</a:t>
            </a:r>
          </a:p>
          <a:p>
            <a:pPr lvl="1"/>
            <a:r>
              <a:rPr lang="en-US" sz="1600" b="1" kern="0" dirty="0" err="1">
                <a:latin typeface="Courier New" panose="02070309020205020404" pitchFamily="49" charset="0"/>
                <a:cs typeface="Courier New" panose="02070309020205020404" pitchFamily="49" charset="0"/>
              </a:rPr>
              <a:t>GrB_Matrix_build</a:t>
            </a:r>
            <a:r>
              <a:rPr lang="en-US" sz="1600" b="1" kern="0" dirty="0">
                <a:latin typeface="Courier New" panose="02070309020205020404" pitchFamily="49" charset="0"/>
                <a:cs typeface="Courier New" panose="02070309020205020404" pitchFamily="49" charset="0"/>
              </a:rPr>
              <a:t>(graph, </a:t>
            </a:r>
            <a:r>
              <a:rPr lang="en-US" sz="1600" b="1" kern="0" dirty="0" err="1">
                <a:latin typeface="Courier New" panose="02070309020205020404" pitchFamily="49" charset="0"/>
                <a:cs typeface="Courier New" panose="02070309020205020404" pitchFamily="49" charset="0"/>
              </a:rPr>
              <a:t>row_indices</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col_indices</a:t>
            </a:r>
            <a:r>
              <a:rPr lang="en-US" sz="1600" b="1" kern="0" dirty="0">
                <a:latin typeface="Courier New" panose="02070309020205020404" pitchFamily="49" charset="0"/>
                <a:cs typeface="Courier New" panose="02070309020205020404" pitchFamily="49" charset="0"/>
              </a:rPr>
              <a:t>, values, </a:t>
            </a:r>
          </a:p>
          <a:p>
            <a:pPr marL="339725" lvl="1" indent="0">
              <a:buNone/>
            </a:pPr>
            <a:r>
              <a:rPr lang="en-US" sz="1600" b="1" kern="0" dirty="0">
                <a:latin typeface="Courier New" panose="02070309020205020404" pitchFamily="49" charset="0"/>
                <a:cs typeface="Courier New" panose="02070309020205020404" pitchFamily="49" charset="0"/>
              </a:rPr>
              <a:t>                   NUM_EDGES, dup);</a:t>
            </a:r>
          </a:p>
          <a:p>
            <a:pPr lvl="1"/>
            <a:r>
              <a:rPr lang="en-US" sz="1600" b="1" kern="0" dirty="0" err="1">
                <a:latin typeface="Courier New" panose="02070309020205020404" pitchFamily="49" charset="0"/>
                <a:cs typeface="Courier New" panose="02070309020205020404" pitchFamily="49" charset="0"/>
              </a:rPr>
              <a:t>GrB_Matrix_nvals</a:t>
            </a:r>
            <a:r>
              <a:rPr lang="en-US" sz="1600" b="1" kern="0" dirty="0">
                <a:latin typeface="Courier New" panose="02070309020205020404" pitchFamily="49" charset="0"/>
                <a:cs typeface="Courier New" panose="02070309020205020404" pitchFamily="49" charset="0"/>
              </a:rPr>
              <a:t>(&amp;</a:t>
            </a:r>
            <a:r>
              <a:rPr lang="en-US" sz="1600" b="1" kern="0" dirty="0" err="1">
                <a:latin typeface="Courier New" panose="02070309020205020404" pitchFamily="49" charset="0"/>
                <a:cs typeface="Courier New" panose="02070309020205020404" pitchFamily="49" charset="0"/>
              </a:rPr>
              <a:t>nvals</a:t>
            </a:r>
            <a:r>
              <a:rPr lang="en-US" sz="1600" b="1" kern="0" dirty="0">
                <a:latin typeface="Courier New" panose="02070309020205020404" pitchFamily="49" charset="0"/>
                <a:cs typeface="Courier New" panose="02070309020205020404" pitchFamily="49" charset="0"/>
              </a:rPr>
              <a:t>, graph);</a:t>
            </a:r>
          </a:p>
          <a:p>
            <a:pPr lvl="1"/>
            <a:r>
              <a:rPr lang="en-US" sz="1600" b="1" kern="0" dirty="0" err="1">
                <a:latin typeface="Courier New" panose="02070309020205020404" pitchFamily="49" charset="0"/>
                <a:cs typeface="Courier New" panose="02070309020205020404" pitchFamily="49" charset="0"/>
              </a:rPr>
              <a:t>GrB_free</a:t>
            </a:r>
            <a:r>
              <a:rPr lang="en-US" sz="1600" b="1" kern="0" dirty="0">
                <a:latin typeface="Courier New" panose="02070309020205020404" pitchFamily="49" charset="0"/>
                <a:cs typeface="Courier New" panose="02070309020205020404" pitchFamily="49" charset="0"/>
              </a:rPr>
              <a:t>(&amp;graph);</a:t>
            </a:r>
          </a:p>
          <a:p>
            <a:pPr lvl="1"/>
            <a:r>
              <a:rPr lang="en-US" sz="1600" b="1" dirty="0">
                <a:latin typeface="Courier New" panose="02070309020205020404" pitchFamily="49" charset="0"/>
                <a:cs typeface="Courier New" panose="02070309020205020404" pitchFamily="49" charset="0"/>
              </a:rPr>
              <a:t>pretty_print_matrix_UINT64(graph, "Graph");</a:t>
            </a:r>
          </a:p>
          <a:p>
            <a:pPr lvl="1"/>
            <a:endParaRPr lang="en-US" sz="1600" b="1" kern="0" dirty="0">
              <a:latin typeface="Courier New" panose="02070309020205020404" pitchFamily="49" charset="0"/>
              <a:cs typeface="Courier New" panose="02070309020205020404" pitchFamily="49" charset="0"/>
            </a:endParaRPr>
          </a:p>
          <a:p>
            <a:pPr lvl="1"/>
            <a:endParaRPr lang="en-US" kern="0" dirty="0"/>
          </a:p>
        </p:txBody>
      </p:sp>
      <p:grpSp>
        <p:nvGrpSpPr>
          <p:cNvPr id="8" name="Group 7"/>
          <p:cNvGrpSpPr/>
          <p:nvPr/>
        </p:nvGrpSpPr>
        <p:grpSpPr>
          <a:xfrm>
            <a:off x="4666925" y="815118"/>
            <a:ext cx="3738360" cy="2928490"/>
            <a:chOff x="1223785" y="3766524"/>
            <a:chExt cx="2791124" cy="2186461"/>
          </a:xfrm>
        </p:grpSpPr>
        <p:grpSp>
          <p:nvGrpSpPr>
            <p:cNvPr id="9" name="Group 8"/>
            <p:cNvGrpSpPr/>
            <p:nvPr/>
          </p:nvGrpSpPr>
          <p:grpSpPr>
            <a:xfrm>
              <a:off x="1335803" y="4157242"/>
              <a:ext cx="219364" cy="718577"/>
              <a:chOff x="1335803" y="4157242"/>
              <a:chExt cx="219364" cy="718577"/>
            </a:xfrm>
          </p:grpSpPr>
          <p:sp>
            <p:nvSpPr>
              <p:cNvPr id="55"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0" name="Group 9"/>
            <p:cNvGrpSpPr/>
            <p:nvPr/>
          </p:nvGrpSpPr>
          <p:grpSpPr>
            <a:xfrm>
              <a:off x="1571763" y="4183811"/>
              <a:ext cx="219364" cy="718577"/>
              <a:chOff x="1571763" y="4183811"/>
              <a:chExt cx="219364" cy="718577"/>
            </a:xfrm>
          </p:grpSpPr>
          <p:sp>
            <p:nvSpPr>
              <p:cNvPr id="53"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1" name="Group 10"/>
            <p:cNvGrpSpPr/>
            <p:nvPr/>
          </p:nvGrpSpPr>
          <p:grpSpPr>
            <a:xfrm>
              <a:off x="1555166" y="3962540"/>
              <a:ext cx="1121352" cy="186298"/>
              <a:chOff x="1555166" y="3962540"/>
              <a:chExt cx="1121352" cy="186298"/>
            </a:xfrm>
          </p:grpSpPr>
          <p:sp>
            <p:nvSpPr>
              <p:cNvPr id="51"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2" name="Group 11"/>
            <p:cNvGrpSpPr/>
            <p:nvPr/>
          </p:nvGrpSpPr>
          <p:grpSpPr>
            <a:xfrm>
              <a:off x="1563825" y="4891227"/>
              <a:ext cx="1121352" cy="732585"/>
              <a:chOff x="1563825" y="4891227"/>
              <a:chExt cx="1121352" cy="732585"/>
            </a:xfrm>
          </p:grpSpPr>
          <p:sp>
            <p:nvSpPr>
              <p:cNvPr id="49"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3"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4"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5" name="Group 14"/>
            <p:cNvGrpSpPr/>
            <p:nvPr/>
          </p:nvGrpSpPr>
          <p:grpSpPr>
            <a:xfrm>
              <a:off x="1566712" y="5458525"/>
              <a:ext cx="1121352" cy="186298"/>
              <a:chOff x="1566712" y="5458525"/>
              <a:chExt cx="1121352" cy="186298"/>
            </a:xfrm>
          </p:grpSpPr>
          <p:sp>
            <p:nvSpPr>
              <p:cNvPr id="47"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49394" y="5643422"/>
              <a:ext cx="1121352" cy="186298"/>
              <a:chOff x="1549394" y="5643422"/>
              <a:chExt cx="1121352" cy="186298"/>
            </a:xfrm>
          </p:grpSpPr>
          <p:sp>
            <p:nvSpPr>
              <p:cNvPr id="45"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72485" y="4892628"/>
              <a:ext cx="1121352" cy="186298"/>
              <a:chOff x="1572485" y="4892628"/>
              <a:chExt cx="1121352" cy="186298"/>
            </a:xfrm>
          </p:grpSpPr>
          <p:sp>
            <p:nvSpPr>
              <p:cNvPr id="43"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330030" y="4919242"/>
              <a:ext cx="219364" cy="718577"/>
              <a:chOff x="1330030" y="4919242"/>
              <a:chExt cx="219364" cy="718577"/>
            </a:xfrm>
          </p:grpSpPr>
          <p:sp>
            <p:nvSpPr>
              <p:cNvPr id="41"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2"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19"/>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2676519" y="4882823"/>
              <a:ext cx="1102591" cy="760599"/>
              <a:chOff x="2676519" y="4882823"/>
              <a:chExt cx="1102591" cy="760599"/>
            </a:xfrm>
          </p:grpSpPr>
          <p:sp>
            <p:nvSpPr>
              <p:cNvPr id="39"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0"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2706826" y="4161444"/>
              <a:ext cx="1102591" cy="760599"/>
              <a:chOff x="2706826" y="4161444"/>
              <a:chExt cx="1102591" cy="760599"/>
            </a:xfrm>
          </p:grpSpPr>
          <p:sp>
            <p:nvSpPr>
              <p:cNvPr id="37"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8"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3" name="Rectangle 22"/>
            <p:cNvSpPr>
              <a:spLocks noChangeArrowheads="1"/>
            </p:cNvSpPr>
            <p:nvPr/>
          </p:nvSpPr>
          <p:spPr bwMode="auto">
            <a:xfrm>
              <a:off x="2683417" y="567725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4" name="Rectangle 104"/>
            <p:cNvSpPr>
              <a:spLocks noChangeArrowheads="1"/>
            </p:cNvSpPr>
            <p:nvPr/>
          </p:nvSpPr>
          <p:spPr bwMode="auto">
            <a:xfrm>
              <a:off x="1223785" y="4692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5"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6" name="Rectangle 25"/>
            <p:cNvSpPr>
              <a:spLocks noChangeArrowheads="1"/>
            </p:cNvSpPr>
            <p:nvPr/>
          </p:nvSpPr>
          <p:spPr bwMode="auto">
            <a:xfrm>
              <a:off x="2671447" y="376652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7" name="Oval 26"/>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8" name="Oval 27"/>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28"/>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0" name="Oval 29"/>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1" name="Oval 30"/>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2"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3"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34" name="Rectangle 33"/>
            <p:cNvSpPr>
              <a:spLocks noChangeArrowheads="1"/>
            </p:cNvSpPr>
            <p:nvPr/>
          </p:nvSpPr>
          <p:spPr bwMode="auto">
            <a:xfrm>
              <a:off x="1327213" y="384579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5" name="Rectangle 34"/>
            <p:cNvSpPr>
              <a:spLocks noChangeArrowheads="1"/>
            </p:cNvSpPr>
            <p:nvPr/>
          </p:nvSpPr>
          <p:spPr bwMode="auto">
            <a:xfrm>
              <a:off x="3781321"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6" name="Rectangle 35"/>
            <p:cNvSpPr>
              <a:spLocks noChangeArrowheads="1"/>
            </p:cNvSpPr>
            <p:nvPr/>
          </p:nvSpPr>
          <p:spPr bwMode="auto">
            <a:xfrm>
              <a:off x="2457576" y="45311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350805156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p:txBody>
          <a:bodyPr/>
          <a:lstStyle/>
          <a:p>
            <a:r>
              <a:rPr lang="en-US" dirty="0"/>
              <a:t>Exercise 4: Adjacency matrix</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290867" y="921057"/>
            <a:ext cx="4197494" cy="2230581"/>
          </a:xfrm>
        </p:spPr>
        <p:txBody>
          <a:bodyPr/>
          <a:lstStyle/>
          <a:p>
            <a:r>
              <a:rPr lang="en-US" sz="2000" dirty="0"/>
              <a:t>Write a program to create the adjacency matrix for the GraphBLAS “logo” graph using row, column and value arrays.</a:t>
            </a:r>
          </a:p>
          <a:p>
            <a:pPr lvl="1"/>
            <a:endParaRPr lang="en-US" dirty="0"/>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36</a:t>
            </a:fld>
            <a:endParaRPr lang="en-US" dirty="0">
              <a:solidFill>
                <a:srgbClr val="000000"/>
              </a:solidFill>
              <a:ea typeface="ＭＳ Ｐゴシック" pitchFamily="34" charset="-128"/>
            </a:endParaRPr>
          </a:p>
        </p:txBody>
      </p:sp>
      <p:sp>
        <p:nvSpPr>
          <p:cNvPr id="6" name="Content Placeholder 2">
            <a:extLst>
              <a:ext uri="{FF2B5EF4-FFF2-40B4-BE49-F238E27FC236}">
                <a16:creationId xmlns="" xmlns:a16="http://schemas.microsoft.com/office/drawing/2014/main" id="{236C4E94-1DED-4244-A9A7-6E241C97E014}"/>
              </a:ext>
            </a:extLst>
          </p:cNvPr>
          <p:cNvSpPr txBox="1">
            <a:spLocks/>
          </p:cNvSpPr>
          <p:nvPr/>
        </p:nvSpPr>
        <p:spPr bwMode="auto">
          <a:xfrm>
            <a:off x="287676" y="4013010"/>
            <a:ext cx="8604606" cy="28449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You will need the following types and methods from the </a:t>
            </a:r>
            <a:r>
              <a:rPr lang="en-US" sz="2000" kern="0" dirty="0" err="1"/>
              <a:t>GraphBLAS</a:t>
            </a:r>
            <a:endParaRPr lang="en-US" sz="2000" kern="0" dirty="0"/>
          </a:p>
          <a:p>
            <a:pPr lvl="1"/>
            <a:r>
              <a:rPr lang="en-US" sz="1600" b="1" kern="0" dirty="0">
                <a:latin typeface="Courier New" panose="02070309020205020404" pitchFamily="49" charset="0"/>
                <a:cs typeface="Courier New" panose="02070309020205020404" pitchFamily="49" charset="0"/>
              </a:rPr>
              <a:t>GrB_Index,   </a:t>
            </a:r>
            <a:r>
              <a:rPr lang="en-US" sz="1600" b="1" kern="0" dirty="0" err="1">
                <a:latin typeface="Courier New" panose="02070309020205020404" pitchFamily="49" charset="0"/>
                <a:cs typeface="Courier New" panose="02070309020205020404" pitchFamily="49" charset="0"/>
              </a:rPr>
              <a:t>GrB_Matrix</a:t>
            </a:r>
            <a:endParaRPr lang="en-US" sz="1600" b="1" kern="0" dirty="0">
              <a:latin typeface="Courier New" panose="02070309020205020404" pitchFamily="49" charset="0"/>
              <a:cs typeface="Courier New" panose="02070309020205020404" pitchFamily="49" charset="0"/>
            </a:endParaRPr>
          </a:p>
          <a:p>
            <a:pPr lvl="1"/>
            <a:r>
              <a:rPr lang="en-US" sz="1600" b="1" kern="0" dirty="0" err="1">
                <a:latin typeface="Courier New" panose="02070309020205020404" pitchFamily="49" charset="0"/>
                <a:cs typeface="Courier New" panose="02070309020205020404" pitchFamily="49" charset="0"/>
              </a:rPr>
              <a:t>GrB_init</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GrB_finalize</a:t>
            </a:r>
            <a:r>
              <a:rPr lang="en-US" sz="1600" b="1" kern="0" dirty="0">
                <a:latin typeface="Courier New" panose="02070309020205020404" pitchFamily="49" charset="0"/>
                <a:cs typeface="Courier New" panose="02070309020205020404" pitchFamily="49" charset="0"/>
              </a:rPr>
              <a:t>();</a:t>
            </a:r>
          </a:p>
          <a:p>
            <a:pPr lvl="1"/>
            <a:r>
              <a:rPr lang="en-US" sz="1600" b="1" kern="0" dirty="0" err="1">
                <a:latin typeface="Courier New" panose="02070309020205020404" pitchFamily="49" charset="0"/>
                <a:cs typeface="Courier New" panose="02070309020205020404" pitchFamily="49" charset="0"/>
              </a:rPr>
              <a:t>GrB_Matrix_new</a:t>
            </a:r>
            <a:r>
              <a:rPr lang="en-US" sz="1600" b="1" kern="0" dirty="0">
                <a:latin typeface="Courier New" panose="02070309020205020404" pitchFamily="49" charset="0"/>
                <a:cs typeface="Courier New" panose="02070309020205020404" pitchFamily="49" charset="0"/>
              </a:rPr>
              <a:t>(&amp;graph, </a:t>
            </a:r>
            <a:r>
              <a:rPr lang="en-US" sz="1600" b="1" kern="0" dirty="0" err="1">
                <a:latin typeface="Courier New" panose="02070309020205020404" pitchFamily="49" charset="0"/>
                <a:cs typeface="Courier New" panose="02070309020205020404" pitchFamily="49" charset="0"/>
              </a:rPr>
              <a:t>GrB_domain</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Nrows</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Ncols</a:t>
            </a:r>
            <a:r>
              <a:rPr lang="en-US" sz="1600" b="1" kern="0" dirty="0">
                <a:latin typeface="Courier New" panose="02070309020205020404" pitchFamily="49" charset="0"/>
                <a:cs typeface="Courier New" panose="02070309020205020404" pitchFamily="49" charset="0"/>
              </a:rPr>
              <a:t>);</a:t>
            </a:r>
          </a:p>
          <a:p>
            <a:pPr lvl="1"/>
            <a:r>
              <a:rPr lang="en-US" sz="1600" b="1" kern="0" dirty="0" err="1">
                <a:latin typeface="Courier New" panose="02070309020205020404" pitchFamily="49" charset="0"/>
                <a:cs typeface="Courier New" panose="02070309020205020404" pitchFamily="49" charset="0"/>
              </a:rPr>
              <a:t>GrB_Matrix_build</a:t>
            </a:r>
            <a:r>
              <a:rPr lang="en-US" sz="1600" b="1" kern="0" dirty="0">
                <a:latin typeface="Courier New" panose="02070309020205020404" pitchFamily="49" charset="0"/>
                <a:cs typeface="Courier New" panose="02070309020205020404" pitchFamily="49" charset="0"/>
              </a:rPr>
              <a:t>(graph, </a:t>
            </a:r>
            <a:r>
              <a:rPr lang="en-US" sz="1600" b="1" kern="0" dirty="0" err="1">
                <a:latin typeface="Courier New" panose="02070309020205020404" pitchFamily="49" charset="0"/>
                <a:cs typeface="Courier New" panose="02070309020205020404" pitchFamily="49" charset="0"/>
              </a:rPr>
              <a:t>row_indices</a:t>
            </a:r>
            <a:r>
              <a:rPr lang="en-US" sz="1600" b="1" kern="0" dirty="0">
                <a:latin typeface="Courier New" panose="02070309020205020404" pitchFamily="49" charset="0"/>
                <a:cs typeface="Courier New" panose="02070309020205020404" pitchFamily="49" charset="0"/>
              </a:rPr>
              <a:t>, </a:t>
            </a:r>
            <a:r>
              <a:rPr lang="en-US" sz="1600" b="1" kern="0" dirty="0" err="1">
                <a:latin typeface="Courier New" panose="02070309020205020404" pitchFamily="49" charset="0"/>
                <a:cs typeface="Courier New" panose="02070309020205020404" pitchFamily="49" charset="0"/>
              </a:rPr>
              <a:t>col_indices</a:t>
            </a:r>
            <a:r>
              <a:rPr lang="en-US" sz="1600" b="1" kern="0" dirty="0">
                <a:latin typeface="Courier New" panose="02070309020205020404" pitchFamily="49" charset="0"/>
                <a:cs typeface="Courier New" panose="02070309020205020404" pitchFamily="49" charset="0"/>
              </a:rPr>
              <a:t>, values, </a:t>
            </a:r>
          </a:p>
          <a:p>
            <a:pPr marL="339725" lvl="1" indent="0">
              <a:buNone/>
            </a:pPr>
            <a:r>
              <a:rPr lang="en-US" sz="1600" b="1" kern="0" dirty="0">
                <a:latin typeface="Courier New" panose="02070309020205020404" pitchFamily="49" charset="0"/>
                <a:cs typeface="Courier New" panose="02070309020205020404" pitchFamily="49" charset="0"/>
              </a:rPr>
              <a:t>                   NUM_EDGES, dup);</a:t>
            </a:r>
          </a:p>
          <a:p>
            <a:pPr lvl="1"/>
            <a:r>
              <a:rPr lang="en-US" sz="1600" b="1" kern="0" dirty="0" err="1">
                <a:latin typeface="Courier New" panose="02070309020205020404" pitchFamily="49" charset="0"/>
                <a:cs typeface="Courier New" panose="02070309020205020404" pitchFamily="49" charset="0"/>
              </a:rPr>
              <a:t>GrB_Matrix_nvals</a:t>
            </a:r>
            <a:r>
              <a:rPr lang="en-US" sz="1600" b="1" kern="0" dirty="0">
                <a:latin typeface="Courier New" panose="02070309020205020404" pitchFamily="49" charset="0"/>
                <a:cs typeface="Courier New" panose="02070309020205020404" pitchFamily="49" charset="0"/>
              </a:rPr>
              <a:t>(&amp;</a:t>
            </a:r>
            <a:r>
              <a:rPr lang="en-US" sz="1600" b="1" kern="0" dirty="0" err="1">
                <a:latin typeface="Courier New" panose="02070309020205020404" pitchFamily="49" charset="0"/>
                <a:cs typeface="Courier New" panose="02070309020205020404" pitchFamily="49" charset="0"/>
              </a:rPr>
              <a:t>nvals</a:t>
            </a:r>
            <a:r>
              <a:rPr lang="en-US" sz="1600" b="1" kern="0" dirty="0">
                <a:latin typeface="Courier New" panose="02070309020205020404" pitchFamily="49" charset="0"/>
                <a:cs typeface="Courier New" panose="02070309020205020404" pitchFamily="49" charset="0"/>
              </a:rPr>
              <a:t>, graph);</a:t>
            </a:r>
          </a:p>
          <a:p>
            <a:pPr lvl="1"/>
            <a:r>
              <a:rPr lang="en-US" sz="1600" b="1" kern="0" dirty="0" err="1">
                <a:latin typeface="Courier New" panose="02070309020205020404" pitchFamily="49" charset="0"/>
                <a:cs typeface="Courier New" panose="02070309020205020404" pitchFamily="49" charset="0"/>
              </a:rPr>
              <a:t>GrB_free</a:t>
            </a:r>
            <a:r>
              <a:rPr lang="en-US" sz="1600" b="1" kern="0" dirty="0">
                <a:latin typeface="Courier New" panose="02070309020205020404" pitchFamily="49" charset="0"/>
                <a:cs typeface="Courier New" panose="02070309020205020404" pitchFamily="49" charset="0"/>
              </a:rPr>
              <a:t>(&amp;graph);</a:t>
            </a:r>
          </a:p>
          <a:p>
            <a:pPr lvl="1"/>
            <a:r>
              <a:rPr lang="en-US" sz="1600" b="1" dirty="0">
                <a:latin typeface="Courier New" panose="02070309020205020404" pitchFamily="49" charset="0"/>
                <a:cs typeface="Courier New" panose="02070309020205020404" pitchFamily="49" charset="0"/>
              </a:rPr>
              <a:t>pretty_print_matrix_UINT64(graph, "Graph");</a:t>
            </a:r>
          </a:p>
          <a:p>
            <a:pPr lvl="1"/>
            <a:endParaRPr lang="en-US" sz="1600" b="1" kern="0" dirty="0">
              <a:latin typeface="Courier New" panose="02070309020205020404" pitchFamily="49" charset="0"/>
              <a:cs typeface="Courier New" panose="02070309020205020404" pitchFamily="49" charset="0"/>
            </a:endParaRPr>
          </a:p>
          <a:p>
            <a:pPr lvl="1"/>
            <a:endParaRPr lang="en-US" kern="0" dirty="0"/>
          </a:p>
        </p:txBody>
      </p:sp>
      <p:grpSp>
        <p:nvGrpSpPr>
          <p:cNvPr id="8" name="Group 7"/>
          <p:cNvGrpSpPr/>
          <p:nvPr/>
        </p:nvGrpSpPr>
        <p:grpSpPr>
          <a:xfrm>
            <a:off x="4666925" y="815118"/>
            <a:ext cx="3738360" cy="2928490"/>
            <a:chOff x="1223785" y="3766524"/>
            <a:chExt cx="2791124" cy="2186461"/>
          </a:xfrm>
        </p:grpSpPr>
        <p:grpSp>
          <p:nvGrpSpPr>
            <p:cNvPr id="9" name="Group 8"/>
            <p:cNvGrpSpPr/>
            <p:nvPr/>
          </p:nvGrpSpPr>
          <p:grpSpPr>
            <a:xfrm>
              <a:off x="1335803" y="4157242"/>
              <a:ext cx="219364" cy="718577"/>
              <a:chOff x="1335803" y="4157242"/>
              <a:chExt cx="219364" cy="718577"/>
            </a:xfrm>
          </p:grpSpPr>
          <p:sp>
            <p:nvSpPr>
              <p:cNvPr id="55"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0" name="Group 9"/>
            <p:cNvGrpSpPr/>
            <p:nvPr/>
          </p:nvGrpSpPr>
          <p:grpSpPr>
            <a:xfrm>
              <a:off x="1571763" y="4183811"/>
              <a:ext cx="219364" cy="718577"/>
              <a:chOff x="1571763" y="4183811"/>
              <a:chExt cx="219364" cy="718577"/>
            </a:xfrm>
          </p:grpSpPr>
          <p:sp>
            <p:nvSpPr>
              <p:cNvPr id="53"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1" name="Group 10"/>
            <p:cNvGrpSpPr/>
            <p:nvPr/>
          </p:nvGrpSpPr>
          <p:grpSpPr>
            <a:xfrm>
              <a:off x="1555166" y="3962540"/>
              <a:ext cx="1121352" cy="186298"/>
              <a:chOff x="1555166" y="3962540"/>
              <a:chExt cx="1121352" cy="186298"/>
            </a:xfrm>
          </p:grpSpPr>
          <p:sp>
            <p:nvSpPr>
              <p:cNvPr id="51"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2" name="Group 11"/>
            <p:cNvGrpSpPr/>
            <p:nvPr/>
          </p:nvGrpSpPr>
          <p:grpSpPr>
            <a:xfrm>
              <a:off x="1563825" y="4891227"/>
              <a:ext cx="1121352" cy="732585"/>
              <a:chOff x="1563825" y="4891227"/>
              <a:chExt cx="1121352" cy="732585"/>
            </a:xfrm>
          </p:grpSpPr>
          <p:sp>
            <p:nvSpPr>
              <p:cNvPr id="49"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3"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4"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5" name="Group 14"/>
            <p:cNvGrpSpPr/>
            <p:nvPr/>
          </p:nvGrpSpPr>
          <p:grpSpPr>
            <a:xfrm>
              <a:off x="1566712" y="5458525"/>
              <a:ext cx="1121352" cy="186298"/>
              <a:chOff x="1566712" y="5458525"/>
              <a:chExt cx="1121352" cy="186298"/>
            </a:xfrm>
          </p:grpSpPr>
          <p:sp>
            <p:nvSpPr>
              <p:cNvPr id="47"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49394" y="5643422"/>
              <a:ext cx="1121352" cy="186298"/>
              <a:chOff x="1549394" y="5643422"/>
              <a:chExt cx="1121352" cy="186298"/>
            </a:xfrm>
          </p:grpSpPr>
          <p:sp>
            <p:nvSpPr>
              <p:cNvPr id="45"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72485" y="4892628"/>
              <a:ext cx="1121352" cy="186298"/>
              <a:chOff x="1572485" y="4892628"/>
              <a:chExt cx="1121352" cy="186298"/>
            </a:xfrm>
          </p:grpSpPr>
          <p:sp>
            <p:nvSpPr>
              <p:cNvPr id="43"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330030" y="4919242"/>
              <a:ext cx="219364" cy="718577"/>
              <a:chOff x="1330030" y="4919242"/>
              <a:chExt cx="219364" cy="718577"/>
            </a:xfrm>
          </p:grpSpPr>
          <p:sp>
            <p:nvSpPr>
              <p:cNvPr id="41"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2"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19"/>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2676519" y="4882823"/>
              <a:ext cx="1102591" cy="760599"/>
              <a:chOff x="2676519" y="4882823"/>
              <a:chExt cx="1102591" cy="760599"/>
            </a:xfrm>
          </p:grpSpPr>
          <p:sp>
            <p:nvSpPr>
              <p:cNvPr id="39"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0"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2706826" y="4161444"/>
              <a:ext cx="1102591" cy="760599"/>
              <a:chOff x="2706826" y="4161444"/>
              <a:chExt cx="1102591" cy="760599"/>
            </a:xfrm>
          </p:grpSpPr>
          <p:sp>
            <p:nvSpPr>
              <p:cNvPr id="37"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8"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3" name="Rectangle 22"/>
            <p:cNvSpPr>
              <a:spLocks noChangeArrowheads="1"/>
            </p:cNvSpPr>
            <p:nvPr/>
          </p:nvSpPr>
          <p:spPr bwMode="auto">
            <a:xfrm>
              <a:off x="2683417" y="567725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4" name="Rectangle 104"/>
            <p:cNvSpPr>
              <a:spLocks noChangeArrowheads="1"/>
            </p:cNvSpPr>
            <p:nvPr/>
          </p:nvSpPr>
          <p:spPr bwMode="auto">
            <a:xfrm>
              <a:off x="1223785" y="4692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5"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6" name="Rectangle 25"/>
            <p:cNvSpPr>
              <a:spLocks noChangeArrowheads="1"/>
            </p:cNvSpPr>
            <p:nvPr/>
          </p:nvSpPr>
          <p:spPr bwMode="auto">
            <a:xfrm>
              <a:off x="2671447" y="376652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7" name="Oval 26"/>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8" name="Oval 27"/>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28"/>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0" name="Oval 29"/>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1" name="Oval 30"/>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2"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3"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34" name="Rectangle 33"/>
            <p:cNvSpPr>
              <a:spLocks noChangeArrowheads="1"/>
            </p:cNvSpPr>
            <p:nvPr/>
          </p:nvSpPr>
          <p:spPr bwMode="auto">
            <a:xfrm>
              <a:off x="1327213" y="384579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5" name="Rectangle 34"/>
            <p:cNvSpPr>
              <a:spLocks noChangeArrowheads="1"/>
            </p:cNvSpPr>
            <p:nvPr/>
          </p:nvSpPr>
          <p:spPr bwMode="auto">
            <a:xfrm>
              <a:off x="3781321"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6" name="Rectangle 35"/>
            <p:cNvSpPr>
              <a:spLocks noChangeArrowheads="1"/>
            </p:cNvSpPr>
            <p:nvPr/>
          </p:nvSpPr>
          <p:spPr bwMode="auto">
            <a:xfrm>
              <a:off x="2457576" y="45311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
        <p:nvSpPr>
          <p:cNvPr id="5" name="TextBox 4">
            <a:extLst>
              <a:ext uri="{FF2B5EF4-FFF2-40B4-BE49-F238E27FC236}">
                <a16:creationId xmlns="" xmlns:a16="http://schemas.microsoft.com/office/drawing/2014/main" id="{F6DDE68D-555B-F74C-8D74-300884AF6441}"/>
              </a:ext>
            </a:extLst>
          </p:cNvPr>
          <p:cNvSpPr txBox="1"/>
          <p:nvPr/>
        </p:nvSpPr>
        <p:spPr>
          <a:xfrm>
            <a:off x="5606570" y="5671629"/>
            <a:ext cx="2929003" cy="707886"/>
          </a:xfrm>
          <a:prstGeom prst="rect">
            <a:avLst/>
          </a:prstGeom>
          <a:noFill/>
          <a:ln w="41275">
            <a:solidFill>
              <a:schemeClr val="accent1"/>
            </a:solidFill>
          </a:ln>
        </p:spPr>
        <p:txBody>
          <a:bodyPr wrap="square" rtlCol="0">
            <a:spAutoFit/>
          </a:bodyPr>
          <a:lstStyle/>
          <a:p>
            <a:pPr algn="ctr"/>
            <a:r>
              <a:rPr lang="en-US" sz="2000" dirty="0">
                <a:latin typeface="Arial" pitchFamily="34" charset="0"/>
                <a:cs typeface="+mn-cs"/>
              </a:rPr>
              <a:t>For now, let’s use </a:t>
            </a:r>
            <a:r>
              <a:rPr lang="en-US" b="1" dirty="0" err="1">
                <a:solidFill>
                  <a:srgbClr val="C00000"/>
                </a:solidFill>
                <a:latin typeface="Courier New" panose="02070309020205020404" pitchFamily="49" charset="0"/>
                <a:cs typeface="Courier New" panose="02070309020205020404" pitchFamily="49" charset="0"/>
              </a:rPr>
              <a:t>GrB_LOR</a:t>
            </a:r>
            <a:r>
              <a:rPr lang="en-US" b="1" dirty="0">
                <a:solidFill>
                  <a:srgbClr val="C00000"/>
                </a:solidFill>
                <a:latin typeface="Courier New" panose="02070309020205020404" pitchFamily="49" charset="0"/>
                <a:cs typeface="Courier New" panose="02070309020205020404" pitchFamily="49" charset="0"/>
              </a:rPr>
              <a:t> </a:t>
            </a:r>
            <a:r>
              <a:rPr lang="en-US" sz="2000" dirty="0">
                <a:latin typeface="Arial" pitchFamily="34" charset="0"/>
                <a:cs typeface="+mn-cs"/>
              </a:rPr>
              <a:t>for dup</a:t>
            </a:r>
          </a:p>
        </p:txBody>
      </p:sp>
      <p:cxnSp>
        <p:nvCxnSpPr>
          <p:cNvPr id="57" name="Straight Arrow Connector 56">
            <a:extLst>
              <a:ext uri="{FF2B5EF4-FFF2-40B4-BE49-F238E27FC236}">
                <a16:creationId xmlns="" xmlns:a16="http://schemas.microsoft.com/office/drawing/2014/main" id="{296AD8B6-A390-7D43-9506-D252C9D067DF}"/>
              </a:ext>
            </a:extLst>
          </p:cNvPr>
          <p:cNvCxnSpPr>
            <a:cxnSpLocks/>
            <a:stCxn id="5" idx="1"/>
          </p:cNvCxnSpPr>
          <p:nvPr/>
        </p:nvCxnSpPr>
        <p:spPr bwMode="auto">
          <a:xfrm flipH="1" flipV="1">
            <a:off x="4961694" y="5780344"/>
            <a:ext cx="644876" cy="245228"/>
          </a:xfrm>
          <a:prstGeom prst="straightConnector1">
            <a:avLst/>
          </a:prstGeom>
          <a:noFill/>
          <a:ln w="22225" cap="flat" cmpd="sng" algn="ctr">
            <a:solidFill>
              <a:schemeClr val="accent1"/>
            </a:solidFill>
            <a:prstDash val="solid"/>
            <a:round/>
            <a:headEnd type="none" w="med" len="med"/>
            <a:tailEnd type="triangle"/>
          </a:ln>
          <a:effectLst/>
        </p:spPr>
      </p:cxnSp>
      <p:sp>
        <p:nvSpPr>
          <p:cNvPr id="60" name="TextBox 59">
            <a:extLst>
              <a:ext uri="{FF2B5EF4-FFF2-40B4-BE49-F238E27FC236}">
                <a16:creationId xmlns="" xmlns:a16="http://schemas.microsoft.com/office/drawing/2014/main" id="{AE29D00B-DF28-5E48-A260-8CA6E49C83E4}"/>
              </a:ext>
            </a:extLst>
          </p:cNvPr>
          <p:cNvSpPr txBox="1"/>
          <p:nvPr/>
        </p:nvSpPr>
        <p:spPr>
          <a:xfrm>
            <a:off x="6905397" y="4332863"/>
            <a:ext cx="2030640" cy="707886"/>
          </a:xfrm>
          <a:prstGeom prst="rect">
            <a:avLst/>
          </a:prstGeom>
          <a:noFill/>
          <a:ln w="41275">
            <a:solidFill>
              <a:schemeClr val="accent1"/>
            </a:solidFill>
          </a:ln>
        </p:spPr>
        <p:txBody>
          <a:bodyPr wrap="square" rtlCol="0">
            <a:spAutoFit/>
          </a:bodyPr>
          <a:lstStyle/>
          <a:p>
            <a:pPr algn="ctr"/>
            <a:r>
              <a:rPr lang="en-US" sz="2000" dirty="0">
                <a:latin typeface="Arial" pitchFamily="34" charset="0"/>
                <a:cs typeface="+mn-cs"/>
              </a:rPr>
              <a:t>use </a:t>
            </a:r>
            <a:r>
              <a:rPr lang="en-US" b="1" dirty="0" err="1">
                <a:solidFill>
                  <a:srgbClr val="C00000"/>
                </a:solidFill>
                <a:latin typeface="Courier New" panose="02070309020205020404" pitchFamily="49" charset="0"/>
                <a:cs typeface="Courier New" panose="02070309020205020404" pitchFamily="49" charset="0"/>
              </a:rPr>
              <a:t>GrB_BOOL</a:t>
            </a:r>
            <a:r>
              <a:rPr lang="en-US" b="1" dirty="0">
                <a:solidFill>
                  <a:srgbClr val="C00000"/>
                </a:solidFill>
                <a:latin typeface="Courier New" panose="02070309020205020404" pitchFamily="49" charset="0"/>
                <a:cs typeface="Courier New" panose="02070309020205020404" pitchFamily="49" charset="0"/>
              </a:rPr>
              <a:t> </a:t>
            </a:r>
            <a:r>
              <a:rPr lang="en-US" sz="2000" dirty="0">
                <a:latin typeface="Arial" pitchFamily="34" charset="0"/>
                <a:cs typeface="+mn-cs"/>
              </a:rPr>
              <a:t>for the domain</a:t>
            </a:r>
          </a:p>
        </p:txBody>
      </p:sp>
      <p:cxnSp>
        <p:nvCxnSpPr>
          <p:cNvPr id="61" name="Straight Arrow Connector 60">
            <a:extLst>
              <a:ext uri="{FF2B5EF4-FFF2-40B4-BE49-F238E27FC236}">
                <a16:creationId xmlns="" xmlns:a16="http://schemas.microsoft.com/office/drawing/2014/main" id="{64C5387B-6AA1-B94A-80B5-C6C162D9FDDB}"/>
              </a:ext>
            </a:extLst>
          </p:cNvPr>
          <p:cNvCxnSpPr>
            <a:cxnSpLocks/>
            <a:stCxn id="60" idx="1"/>
          </p:cNvCxnSpPr>
          <p:nvPr/>
        </p:nvCxnSpPr>
        <p:spPr bwMode="auto">
          <a:xfrm flipH="1">
            <a:off x="4973724" y="4686806"/>
            <a:ext cx="1931673" cy="274534"/>
          </a:xfrm>
          <a:prstGeom prst="straightConnector1">
            <a:avLst/>
          </a:prstGeom>
          <a:noFill/>
          <a:ln w="22225"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7054055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p:txBody>
          <a:bodyPr/>
          <a:lstStyle/>
          <a:p>
            <a:r>
              <a:rPr lang="en-US" dirty="0"/>
              <a:t>Summary of solution to exercise 4</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478505" y="3237485"/>
            <a:ext cx="8237537" cy="3507624"/>
          </a:xfrm>
        </p:spPr>
        <p:txBody>
          <a:bodyPr/>
          <a:lstStyle/>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NUM_NODES = 7;</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NUM_EDGES = 12;</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row_indices</a:t>
            </a:r>
            <a:r>
              <a:rPr lang="en-US" sz="1600" b="1" dirty="0">
                <a:latin typeface="Courier New" panose="02070309020205020404" pitchFamily="49" charset="0"/>
                <a:cs typeface="Courier New" panose="02070309020205020404" pitchFamily="49" charset="0"/>
              </a:rPr>
              <a:t>[] = {0, 0, 1, 1, 2, 3, 3, 4, 5, 6, 6, 6};</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col_indices</a:t>
            </a:r>
            <a:r>
              <a:rPr lang="en-US" sz="1600" b="1" dirty="0">
                <a:latin typeface="Courier New" panose="02070309020205020404" pitchFamily="49" charset="0"/>
                <a:cs typeface="Courier New" panose="02070309020205020404" pitchFamily="49" charset="0"/>
              </a:rPr>
              <a:t>[] = {1, 3, 4, 6, 5, 0, 2, 5, 2, 2, 3, 4};</a:t>
            </a:r>
          </a:p>
          <a:p>
            <a:pPr marL="0" indent="0">
              <a:buNone/>
            </a:pPr>
            <a:r>
              <a:rPr lang="en-US" sz="1600" b="1" dirty="0">
                <a:latin typeface="Courier New" panose="02070309020205020404" pitchFamily="49" charset="0"/>
                <a:cs typeface="Courier New" panose="02070309020205020404" pitchFamily="49" charset="0"/>
              </a:rPr>
              <a:t>bool values[] = {true, true, true, true, true, true, </a:t>
            </a:r>
          </a:p>
          <a:p>
            <a:pPr marL="0" indent="0">
              <a:buNone/>
            </a:pPr>
            <a:r>
              <a:rPr lang="en-US" sz="1600" b="1" dirty="0">
                <a:latin typeface="Courier New" panose="02070309020205020404" pitchFamily="49" charset="0"/>
                <a:cs typeface="Courier New" panose="02070309020205020404" pitchFamily="49" charset="0"/>
              </a:rPr>
              <a:t>                 true, true, true, true, true, true};</a:t>
            </a:r>
          </a:p>
          <a:p>
            <a:pPr marL="0" indent="0">
              <a:buNone/>
            </a:pPr>
            <a:r>
              <a:rPr lang="en-US" sz="1600" b="1" dirty="0" err="1">
                <a:latin typeface="Courier New" panose="02070309020205020404" pitchFamily="49" charset="0"/>
                <a:cs typeface="Courier New" panose="02070309020205020404" pitchFamily="49" charset="0"/>
              </a:rPr>
              <a:t>GrB_Matrix</a:t>
            </a:r>
            <a:r>
              <a:rPr lang="en-US" sz="1600" b="1" dirty="0">
                <a:latin typeface="Courier New" panose="02070309020205020404" pitchFamily="49" charset="0"/>
                <a:cs typeface="Courier New" panose="02070309020205020404" pitchFamily="49" charset="0"/>
              </a:rPr>
              <a:t> graph;</a:t>
            </a:r>
          </a:p>
          <a:p>
            <a:pPr marL="0" indent="0">
              <a:buNone/>
            </a:pPr>
            <a:r>
              <a:rPr lang="en-US" sz="1600" b="1" dirty="0" err="1">
                <a:latin typeface="Courier New" panose="02070309020205020404" pitchFamily="49" charset="0"/>
                <a:cs typeface="Courier New" panose="02070309020205020404" pitchFamily="49" charset="0"/>
              </a:rPr>
              <a:t>GrB_Matrix_new</a:t>
            </a:r>
            <a:r>
              <a:rPr lang="en-US" sz="1600" b="1" dirty="0">
                <a:latin typeface="Courier New" panose="02070309020205020404" pitchFamily="49" charset="0"/>
                <a:cs typeface="Courier New" panose="02070309020205020404" pitchFamily="49" charset="0"/>
              </a:rPr>
              <a:t>(&amp;graph,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 NUM_NODES);</a:t>
            </a:r>
          </a:p>
          <a:p>
            <a:pPr marL="0" indent="0">
              <a:buNone/>
            </a:pPr>
            <a:r>
              <a:rPr lang="en-US" sz="1600" b="1" dirty="0" err="1">
                <a:latin typeface="Courier New" panose="02070309020205020404" pitchFamily="49" charset="0"/>
                <a:cs typeface="Courier New" panose="02070309020205020404" pitchFamily="49" charset="0"/>
              </a:rPr>
              <a:t>GrB_Matrix_build</a:t>
            </a:r>
            <a:r>
              <a:rPr lang="en-US" sz="1600" b="1" dirty="0">
                <a:latin typeface="Courier New" panose="02070309020205020404" pitchFamily="49" charset="0"/>
                <a:cs typeface="Courier New" panose="02070309020205020404" pitchFamily="49" charset="0"/>
              </a:rPr>
              <a:t>(graph, </a:t>
            </a:r>
            <a:r>
              <a:rPr lang="en-US" sz="1600" b="1" dirty="0" err="1">
                <a:latin typeface="Courier New" panose="02070309020205020404" pitchFamily="49" charset="0"/>
                <a:cs typeface="Courier New" panose="02070309020205020404" pitchFamily="49" charset="0"/>
              </a:rPr>
              <a:t>row_indices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col_indices</a:t>
            </a:r>
            <a:r>
              <a:rPr lang="en-US" sz="1600" b="1" dirty="0">
                <a:latin typeface="Courier New" panose="02070309020205020404" pitchFamily="49" charset="0"/>
                <a:cs typeface="Courier New" panose="02070309020205020404" pitchFamily="49" charset="0"/>
              </a:rPr>
              <a:t>, (bool*)values,</a:t>
            </a:r>
          </a:p>
          <a:p>
            <a:pPr marL="0" indent="0">
              <a:buNone/>
            </a:pPr>
            <a:r>
              <a:rPr lang="en-US" sz="1600" b="1" dirty="0">
                <a:latin typeface="Courier New" panose="02070309020205020404" pitchFamily="49" charset="0"/>
                <a:cs typeface="Courier New" panose="02070309020205020404" pitchFamily="49" charset="0"/>
              </a:rPr>
              <a:t>                 NUM_EDGES, </a:t>
            </a:r>
            <a:r>
              <a:rPr lang="en-US" sz="1600" b="1" dirty="0" err="1">
                <a:latin typeface="Courier New" panose="02070309020205020404" pitchFamily="49" charset="0"/>
                <a:cs typeface="Courier New" panose="02070309020205020404" pitchFamily="49" charset="0"/>
              </a:rPr>
              <a:t>GrB_LOR</a:t>
            </a:r>
            <a:r>
              <a:rPr lang="en-US" sz="16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pretty_print_matrix_UINT64(graph, "Graph");</a:t>
            </a: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37</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7A9D9E60-B4A4-864C-9535-B69EFCB36DB8}"/>
              </a:ext>
            </a:extLst>
          </p:cNvPr>
          <p:cNvSpPr txBox="1"/>
          <p:nvPr/>
        </p:nvSpPr>
        <p:spPr>
          <a:xfrm>
            <a:off x="4764419" y="977980"/>
            <a:ext cx="3692633"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Matrix: Graph =</a:t>
            </a:r>
          </a:p>
          <a:p>
            <a:r>
              <a:rPr lang="en-US" sz="1600" b="1" dirty="0">
                <a:latin typeface="Courier New" panose="02070309020205020404" pitchFamily="49" charset="0"/>
                <a:cs typeface="Courier New" panose="02070309020205020404" pitchFamily="49" charset="0"/>
              </a:rPr>
              <a:t>[ -,  1,  -,  1,  -,  -,  -]</a:t>
            </a:r>
          </a:p>
          <a:p>
            <a:r>
              <a:rPr lang="en-US" sz="1600" b="1" dirty="0">
                <a:latin typeface="Courier New" panose="02070309020205020404" pitchFamily="49" charset="0"/>
                <a:cs typeface="Courier New" panose="02070309020205020404" pitchFamily="49" charset="0"/>
              </a:rPr>
              <a:t>[ -,  -,  -,  -,  1,  -,  1]</a:t>
            </a:r>
          </a:p>
          <a:p>
            <a:r>
              <a:rPr lang="en-US" sz="1600" b="1" dirty="0">
                <a:latin typeface="Courier New" panose="02070309020205020404" pitchFamily="49" charset="0"/>
                <a:cs typeface="Courier New" panose="02070309020205020404" pitchFamily="49" charset="0"/>
              </a:rPr>
              <a:t>[ -,  -,  -,  -,  -,  1,  -]</a:t>
            </a:r>
          </a:p>
          <a:p>
            <a:r>
              <a:rPr lang="en-US" sz="1600" b="1" dirty="0">
                <a:latin typeface="Courier New" panose="02070309020205020404" pitchFamily="49" charset="0"/>
                <a:cs typeface="Courier New" panose="02070309020205020404" pitchFamily="49" charset="0"/>
              </a:rPr>
              <a:t>[ 1,  -,  1,  -,  -,  -,  -]</a:t>
            </a:r>
          </a:p>
          <a:p>
            <a:r>
              <a:rPr lang="en-US" sz="1600" b="1" dirty="0">
                <a:latin typeface="Courier New" panose="02070309020205020404" pitchFamily="49" charset="0"/>
                <a:cs typeface="Courier New" panose="02070309020205020404" pitchFamily="49" charset="0"/>
              </a:rPr>
              <a:t>[ -,  -,  -,  -,  -,  1,  -]</a:t>
            </a:r>
          </a:p>
          <a:p>
            <a:r>
              <a:rPr lang="en-US" sz="1600" b="1" dirty="0">
                <a:latin typeface="Courier New" panose="02070309020205020404" pitchFamily="49" charset="0"/>
                <a:cs typeface="Courier New" panose="02070309020205020404" pitchFamily="49" charset="0"/>
              </a:rPr>
              <a:t>[ -,  -,  1,  -,  -,  -,  -]</a:t>
            </a:r>
          </a:p>
          <a:p>
            <a:r>
              <a:rPr lang="en-US" sz="1600" b="1" dirty="0">
                <a:latin typeface="Courier New" panose="02070309020205020404" pitchFamily="49" charset="0"/>
                <a:cs typeface="Courier New" panose="02070309020205020404" pitchFamily="49" charset="0"/>
              </a:rPr>
              <a:t>[ -,  -,  1,  1,  1,  -,  -]</a:t>
            </a:r>
          </a:p>
        </p:txBody>
      </p:sp>
      <p:grpSp>
        <p:nvGrpSpPr>
          <p:cNvPr id="8" name="Group 7"/>
          <p:cNvGrpSpPr/>
          <p:nvPr/>
        </p:nvGrpSpPr>
        <p:grpSpPr>
          <a:xfrm>
            <a:off x="1225894" y="674494"/>
            <a:ext cx="3154863" cy="2492562"/>
            <a:chOff x="1223785" y="3766524"/>
            <a:chExt cx="2839083" cy="2243073"/>
          </a:xfrm>
        </p:grpSpPr>
        <p:grpSp>
          <p:nvGrpSpPr>
            <p:cNvPr id="9" name="Group 8"/>
            <p:cNvGrpSpPr/>
            <p:nvPr/>
          </p:nvGrpSpPr>
          <p:grpSpPr>
            <a:xfrm>
              <a:off x="1335803" y="4157242"/>
              <a:ext cx="219364" cy="718577"/>
              <a:chOff x="1335803" y="4157242"/>
              <a:chExt cx="219364" cy="718577"/>
            </a:xfrm>
          </p:grpSpPr>
          <p:sp>
            <p:nvSpPr>
              <p:cNvPr id="55"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0" name="Group 9"/>
            <p:cNvGrpSpPr/>
            <p:nvPr/>
          </p:nvGrpSpPr>
          <p:grpSpPr>
            <a:xfrm>
              <a:off x="1571763" y="4183811"/>
              <a:ext cx="219364" cy="718577"/>
              <a:chOff x="1571763" y="4183811"/>
              <a:chExt cx="219364" cy="718577"/>
            </a:xfrm>
          </p:grpSpPr>
          <p:sp>
            <p:nvSpPr>
              <p:cNvPr id="53"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1" name="Group 10"/>
            <p:cNvGrpSpPr/>
            <p:nvPr/>
          </p:nvGrpSpPr>
          <p:grpSpPr>
            <a:xfrm>
              <a:off x="1555166" y="3962540"/>
              <a:ext cx="1121352" cy="186298"/>
              <a:chOff x="1555166" y="3962540"/>
              <a:chExt cx="1121352" cy="186298"/>
            </a:xfrm>
          </p:grpSpPr>
          <p:sp>
            <p:nvSpPr>
              <p:cNvPr id="51"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2" name="Group 11"/>
            <p:cNvGrpSpPr/>
            <p:nvPr/>
          </p:nvGrpSpPr>
          <p:grpSpPr>
            <a:xfrm>
              <a:off x="1563825" y="4891227"/>
              <a:ext cx="1121352" cy="732585"/>
              <a:chOff x="1563825" y="4891227"/>
              <a:chExt cx="1121352" cy="732585"/>
            </a:xfrm>
          </p:grpSpPr>
          <p:sp>
            <p:nvSpPr>
              <p:cNvPr id="49"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3"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4"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5" name="Group 14"/>
            <p:cNvGrpSpPr/>
            <p:nvPr/>
          </p:nvGrpSpPr>
          <p:grpSpPr>
            <a:xfrm>
              <a:off x="1566712" y="5458525"/>
              <a:ext cx="1121352" cy="186298"/>
              <a:chOff x="1566712" y="5458525"/>
              <a:chExt cx="1121352" cy="186298"/>
            </a:xfrm>
          </p:grpSpPr>
          <p:sp>
            <p:nvSpPr>
              <p:cNvPr id="47"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49394" y="5643422"/>
              <a:ext cx="1121352" cy="186298"/>
              <a:chOff x="1549394" y="5643422"/>
              <a:chExt cx="1121352" cy="186298"/>
            </a:xfrm>
          </p:grpSpPr>
          <p:sp>
            <p:nvSpPr>
              <p:cNvPr id="45"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72485" y="4892628"/>
              <a:ext cx="1121352" cy="186298"/>
              <a:chOff x="1572485" y="4892628"/>
              <a:chExt cx="1121352" cy="186298"/>
            </a:xfrm>
          </p:grpSpPr>
          <p:sp>
            <p:nvSpPr>
              <p:cNvPr id="43"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330030" y="4919242"/>
              <a:ext cx="219364" cy="718577"/>
              <a:chOff x="1330030" y="4919242"/>
              <a:chExt cx="219364" cy="718577"/>
            </a:xfrm>
          </p:grpSpPr>
          <p:sp>
            <p:nvSpPr>
              <p:cNvPr id="41"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2"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19"/>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2676519" y="4882823"/>
              <a:ext cx="1102591" cy="760599"/>
              <a:chOff x="2676519" y="4882823"/>
              <a:chExt cx="1102591" cy="760599"/>
            </a:xfrm>
          </p:grpSpPr>
          <p:sp>
            <p:nvSpPr>
              <p:cNvPr id="39"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0"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2706826" y="4161444"/>
              <a:ext cx="1102591" cy="760599"/>
              <a:chOff x="2706826" y="4161444"/>
              <a:chExt cx="1102591" cy="760599"/>
            </a:xfrm>
          </p:grpSpPr>
          <p:sp>
            <p:nvSpPr>
              <p:cNvPr id="37"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8"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3" name="Rectangle 22"/>
            <p:cNvSpPr>
              <a:spLocks noChangeArrowheads="1"/>
            </p:cNvSpPr>
            <p:nvPr/>
          </p:nvSpPr>
          <p:spPr bwMode="auto">
            <a:xfrm>
              <a:off x="2683417" y="5677252"/>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4" name="Rectangle 104"/>
            <p:cNvSpPr>
              <a:spLocks noChangeArrowheads="1"/>
            </p:cNvSpPr>
            <p:nvPr/>
          </p:nvSpPr>
          <p:spPr bwMode="auto">
            <a:xfrm>
              <a:off x="1223785" y="4692170"/>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5" name="Rectangle 105"/>
            <p:cNvSpPr>
              <a:spLocks noChangeArrowheads="1"/>
            </p:cNvSpPr>
            <p:nvPr/>
          </p:nvSpPr>
          <p:spPr bwMode="auto">
            <a:xfrm>
              <a:off x="1269289" y="5561284"/>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6" name="Rectangle 25"/>
            <p:cNvSpPr>
              <a:spLocks noChangeArrowheads="1"/>
            </p:cNvSpPr>
            <p:nvPr/>
          </p:nvSpPr>
          <p:spPr bwMode="auto">
            <a:xfrm>
              <a:off x="2671447" y="3766524"/>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7" name="Oval 26"/>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8" name="Oval 27"/>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28"/>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0" name="Oval 29"/>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1" name="Oval 30"/>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2"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3"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34" name="Rectangle 33"/>
            <p:cNvSpPr>
              <a:spLocks noChangeArrowheads="1"/>
            </p:cNvSpPr>
            <p:nvPr/>
          </p:nvSpPr>
          <p:spPr bwMode="auto">
            <a:xfrm>
              <a:off x="1253845" y="3836685"/>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5" name="Rectangle 34"/>
            <p:cNvSpPr>
              <a:spLocks noChangeArrowheads="1"/>
            </p:cNvSpPr>
            <p:nvPr/>
          </p:nvSpPr>
          <p:spPr bwMode="auto">
            <a:xfrm>
              <a:off x="3781321" y="4654363"/>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6" name="Rectangle 35"/>
            <p:cNvSpPr>
              <a:spLocks noChangeArrowheads="1"/>
            </p:cNvSpPr>
            <p:nvPr/>
          </p:nvSpPr>
          <p:spPr bwMode="auto">
            <a:xfrm>
              <a:off x="2457576" y="4531163"/>
              <a:ext cx="281547" cy="33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10802703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a:p>
            <a:r>
              <a:rPr lang="en-US" dirty="0"/>
              <a:t>Connected Components</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38</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82730" y="2027287"/>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20822043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GraphBLAS Operations </a:t>
            </a:r>
            <a:r>
              <a:rPr lang="en-US" sz="2400" dirty="0"/>
              <a:t>(from the Math Spec*)</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39</a:t>
            </a:fld>
            <a:endParaRPr lang="en-US" dirty="0">
              <a:solidFill>
                <a:srgbClr val="000000"/>
              </a:solidFill>
              <a:ea typeface="ＭＳ Ｐゴシック" pitchFamily="34" charset="-12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751" y="636588"/>
            <a:ext cx="6305149" cy="5370466"/>
          </a:xfrm>
          <a:prstGeom prst="rect">
            <a:avLst/>
          </a:prstGeom>
        </p:spPr>
      </p:pic>
      <p:sp>
        <p:nvSpPr>
          <p:cNvPr id="3" name="TextBox 2">
            <a:extLst>
              <a:ext uri="{FF2B5EF4-FFF2-40B4-BE49-F238E27FC236}">
                <a16:creationId xmlns="" xmlns:a16="http://schemas.microsoft.com/office/drawing/2014/main" id="{0EA41175-13BF-B740-AF50-BC18CD9F9378}"/>
              </a:ext>
            </a:extLst>
          </p:cNvPr>
          <p:cNvSpPr txBox="1"/>
          <p:nvPr/>
        </p:nvSpPr>
        <p:spPr>
          <a:xfrm>
            <a:off x="318799" y="5905282"/>
            <a:ext cx="8409276" cy="646331"/>
          </a:xfrm>
          <a:prstGeom prst="rect">
            <a:avLst/>
          </a:prstGeom>
          <a:noFill/>
        </p:spPr>
        <p:txBody>
          <a:bodyPr wrap="square" rtlCol="0">
            <a:spAutoFit/>
          </a:bodyPr>
          <a:lstStyle/>
          <a:p>
            <a:r>
              <a:rPr lang="en-US" dirty="0"/>
              <a:t>We use ⊙, ⊕, and ⊗ since later on we’ll manipulate the algebraic structure to generalize them to other operations.</a:t>
            </a:r>
          </a:p>
        </p:txBody>
      </p:sp>
      <p:sp>
        <p:nvSpPr>
          <p:cNvPr id="5" name="TextBox 4">
            <a:extLst>
              <a:ext uri="{FF2B5EF4-FFF2-40B4-BE49-F238E27FC236}">
                <a16:creationId xmlns="" xmlns:a16="http://schemas.microsoft.com/office/drawing/2014/main" id="{5A3AF0DB-3E47-9A48-BF22-D8A17EBEB228}"/>
              </a:ext>
            </a:extLst>
          </p:cNvPr>
          <p:cNvSpPr txBox="1"/>
          <p:nvPr/>
        </p:nvSpPr>
        <p:spPr>
          <a:xfrm>
            <a:off x="166688" y="6551613"/>
            <a:ext cx="8561387" cy="307777"/>
          </a:xfrm>
          <a:prstGeom prst="rect">
            <a:avLst/>
          </a:prstGeom>
          <a:noFill/>
        </p:spPr>
        <p:txBody>
          <a:bodyPr wrap="square" rtlCol="0">
            <a:spAutoFit/>
          </a:bodyPr>
          <a:lstStyle/>
          <a:p>
            <a:r>
              <a:rPr lang="en-US" sz="1400" dirty="0"/>
              <a:t>* Mathematical foundations of the </a:t>
            </a:r>
            <a:r>
              <a:rPr lang="en-US" sz="1400" dirty="0" err="1"/>
              <a:t>GraphBLAS</a:t>
            </a:r>
            <a:r>
              <a:rPr lang="en-US" sz="1400" dirty="0"/>
              <a:t>, Kepner et. al. HPEC’2016</a:t>
            </a:r>
          </a:p>
        </p:txBody>
      </p:sp>
    </p:spTree>
    <p:extLst>
      <p:ext uri="{BB962C8B-B14F-4D97-AF65-F5344CB8AC3E}">
        <p14:creationId xmlns:p14="http://schemas.microsoft.com/office/powerpoint/2010/main" val="6165359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a:p>
            <a:r>
              <a:rPr lang="en-US" dirty="0"/>
              <a:t>Connected Components</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82730" y="1162061"/>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211067290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9" y="192088"/>
            <a:ext cx="2754642" cy="889000"/>
          </a:xfrm>
        </p:spPr>
        <p:txBody>
          <a:bodyPr/>
          <a:lstStyle/>
          <a:p>
            <a:r>
              <a:rPr lang="en-US" dirty="0" err="1"/>
              <a:t>GrB_mxv</a:t>
            </a:r>
            <a:r>
              <a:rPr lang="en-US" dirty="0"/>
              <a:t>()</a:t>
            </a:r>
          </a:p>
        </p:txBody>
      </p:sp>
      <p:sp>
        <p:nvSpPr>
          <p:cNvPr id="4" name="Slide Number Placeholder 3"/>
          <p:cNvSpPr>
            <a:spLocks noGrp="1"/>
          </p:cNvSpPr>
          <p:nvPr>
            <p:ph type="sldNum" sz="quarter" idx="10"/>
          </p:nvPr>
        </p:nvSpPr>
        <p:spPr>
          <a:xfrm>
            <a:off x="8728075" y="653973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40</a:t>
            </a:fld>
            <a:endParaRPr lang="en-US" dirty="0">
              <a:solidFill>
                <a:srgbClr val="000000"/>
              </a:solidFill>
              <a:ea typeface="ＭＳ Ｐゴシック" pitchFamily="34" charset="-128"/>
            </a:endParaRPr>
          </a:p>
        </p:txBody>
      </p:sp>
      <p:sp>
        <p:nvSpPr>
          <p:cNvPr id="15" name="TextBox 14"/>
          <p:cNvSpPr txBox="1"/>
          <p:nvPr/>
        </p:nvSpPr>
        <p:spPr>
          <a:xfrm>
            <a:off x="273208" y="1193806"/>
            <a:ext cx="8250931" cy="461665"/>
          </a:xfrm>
          <a:prstGeom prst="rect">
            <a:avLst/>
          </a:prstGeom>
          <a:noFill/>
        </p:spPr>
        <p:txBody>
          <a:bodyPr wrap="square" rtlCol="0">
            <a:spAutoFit/>
          </a:bodyPr>
          <a:lstStyle/>
          <a:p>
            <a:pPr algn="ctr"/>
            <a:r>
              <a:rPr lang="en-US" sz="2400" dirty="0"/>
              <a:t>Multiply a matrix times a vector to produce a vector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E33B1BFE-97D4-BC43-97C9-03B27C62518B}"/>
                  </a:ext>
                </a:extLst>
              </p:cNvPr>
              <p:cNvSpPr txBox="1"/>
              <p:nvPr/>
            </p:nvSpPr>
            <p:spPr>
              <a:xfrm>
                <a:off x="2008991" y="1989967"/>
                <a:ext cx="4779363" cy="10713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i="1" smtClean="0">
                          <a:latin typeface="Cambria Math" panose="02040503050406030204" pitchFamily="18" charset="0"/>
                        </a:rPr>
                        <m:t>=</m:t>
                      </m:r>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𝑁</m:t>
                          </m:r>
                        </m:sup>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𝑢</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11" name="TextBox 10">
                <a:extLst>
                  <a:ext uri="{FF2B5EF4-FFF2-40B4-BE49-F238E27FC236}">
                    <a16:creationId xmlns:a16="http://schemas.microsoft.com/office/drawing/2014/main" id="{E33B1BFE-97D4-BC43-97C9-03B27C62518B}"/>
                  </a:ext>
                </a:extLst>
              </p:cNvPr>
              <p:cNvSpPr txBox="1">
                <a:spLocks noRot="1" noChangeAspect="1" noMove="1" noResize="1" noEditPoints="1" noAdjustHandles="1" noChangeArrowheads="1" noChangeShapeType="1" noTextEdit="1"/>
              </p:cNvSpPr>
              <p:nvPr/>
            </p:nvSpPr>
            <p:spPr>
              <a:xfrm>
                <a:off x="2008991" y="1989967"/>
                <a:ext cx="4779363" cy="1071319"/>
              </a:xfrm>
              <a:prstGeom prst="rect">
                <a:avLst/>
              </a:prstGeom>
              <a:blipFill>
                <a:blip r:embed="rId2"/>
                <a:stretch>
                  <a:fillRect t="-111765" b="-16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1E28F666-558F-B34D-B7B3-EB8AEB041206}"/>
                  </a:ext>
                </a:extLst>
              </p:cNvPr>
              <p:cNvSpPr txBox="1"/>
              <p:nvPr/>
            </p:nvSpPr>
            <p:spPr>
              <a:xfrm>
                <a:off x="2558341" y="4161878"/>
                <a:ext cx="9092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sup>
                      </m:sSup>
                    </m:oMath>
                  </m:oMathPara>
                </a14:m>
                <a:endParaRPr lang="en-US" sz="2000" dirty="0"/>
              </a:p>
            </p:txBody>
          </p:sp>
        </mc:Choice>
        <mc:Fallback xmlns="">
          <p:sp>
            <p:nvSpPr>
              <p:cNvPr id="18" name="TextBox 17">
                <a:extLst>
                  <a:ext uri="{FF2B5EF4-FFF2-40B4-BE49-F238E27FC236}">
                    <a16:creationId xmlns:a16="http://schemas.microsoft.com/office/drawing/2014/main" id="{1E28F666-558F-B34D-B7B3-EB8AEB041206}"/>
                  </a:ext>
                </a:extLst>
              </p:cNvPr>
              <p:cNvSpPr txBox="1">
                <a:spLocks noRot="1" noChangeAspect="1" noMove="1" noResize="1" noEditPoints="1" noAdjustHandles="1" noChangeArrowheads="1" noChangeShapeType="1" noTextEdit="1"/>
              </p:cNvSpPr>
              <p:nvPr/>
            </p:nvSpPr>
            <p:spPr>
              <a:xfrm>
                <a:off x="2558341" y="4161878"/>
                <a:ext cx="90928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 xmlns:a16="http://schemas.microsoft.com/office/drawing/2014/main" id="{7E4EE129-53CE-6D41-B6A7-F2DDAC8CFC81}"/>
                  </a:ext>
                </a:extLst>
              </p:cNvPr>
              <p:cNvSpPr txBox="1"/>
              <p:nvPr/>
            </p:nvSpPr>
            <p:spPr>
              <a:xfrm>
                <a:off x="3964511" y="4161879"/>
                <a:ext cx="8424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xmlns="">
          <p:sp>
            <p:nvSpPr>
              <p:cNvPr id="20" name="TextBox 19">
                <a:extLst>
                  <a:ext uri="{FF2B5EF4-FFF2-40B4-BE49-F238E27FC236}">
                    <a16:creationId xmlns:a16="http://schemas.microsoft.com/office/drawing/2014/main" id="{7E4EE129-53CE-6D41-B6A7-F2DDAC8CFC81}"/>
                  </a:ext>
                </a:extLst>
              </p:cNvPr>
              <p:cNvSpPr txBox="1">
                <a:spLocks noRot="1" noChangeAspect="1" noMove="1" noResize="1" noEditPoints="1" noAdjustHandles="1" noChangeArrowheads="1" noChangeShapeType="1" noTextEdit="1"/>
              </p:cNvSpPr>
              <p:nvPr/>
            </p:nvSpPr>
            <p:spPr>
              <a:xfrm>
                <a:off x="3964511" y="4161879"/>
                <a:ext cx="842410" cy="307777"/>
              </a:xfrm>
              <a:prstGeom prst="rect">
                <a:avLst/>
              </a:prstGeom>
              <a:blipFill>
                <a:blip r:embed="rId4"/>
                <a:stretch>
                  <a:fillRect l="-303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 xmlns:a16="http://schemas.microsoft.com/office/drawing/2014/main" id="{D051B11F-4DE2-084E-96D3-AB638773CC2D}"/>
                  </a:ext>
                </a:extLst>
              </p:cNvPr>
              <p:cNvSpPr txBox="1"/>
              <p:nvPr/>
            </p:nvSpPr>
            <p:spPr>
              <a:xfrm>
                <a:off x="5405805" y="4161880"/>
                <a:ext cx="11555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xmlns="">
          <p:sp>
            <p:nvSpPr>
              <p:cNvPr id="21" name="TextBox 20">
                <a:extLst>
                  <a:ext uri="{FF2B5EF4-FFF2-40B4-BE49-F238E27FC236}">
                    <a16:creationId xmlns:a16="http://schemas.microsoft.com/office/drawing/2014/main" id="{D051B11F-4DE2-084E-96D3-AB638773CC2D}"/>
                  </a:ext>
                </a:extLst>
              </p:cNvPr>
              <p:cNvSpPr txBox="1">
                <a:spLocks noRot="1" noChangeAspect="1" noMove="1" noResize="1" noEditPoints="1" noAdjustHandles="1" noChangeArrowheads="1" noChangeShapeType="1" noTextEdit="1"/>
              </p:cNvSpPr>
              <p:nvPr/>
            </p:nvSpPr>
            <p:spPr>
              <a:xfrm>
                <a:off x="5405805" y="4161880"/>
                <a:ext cx="1155509" cy="307777"/>
              </a:xfrm>
              <a:prstGeom prst="rect">
                <a:avLst/>
              </a:prstGeom>
              <a:blipFill>
                <a:blip r:embed="rId5"/>
                <a:stretch>
                  <a:fillRect l="-3261" b="-8000"/>
                </a:stretch>
              </a:blipFill>
            </p:spPr>
            <p:txBody>
              <a:bodyPr/>
              <a:lstStyle/>
              <a:p>
                <a:r>
                  <a:rPr lang="en-US">
                    <a:noFill/>
                  </a:rPr>
                  <a:t> </a:t>
                </a:r>
              </a:p>
            </p:txBody>
          </p:sp>
        </mc:Fallback>
      </mc:AlternateContent>
      <p:sp>
        <p:nvSpPr>
          <p:cNvPr id="22" name="TextBox 21">
            <a:extLst>
              <a:ext uri="{FF2B5EF4-FFF2-40B4-BE49-F238E27FC236}">
                <a16:creationId xmlns="" xmlns:a16="http://schemas.microsoft.com/office/drawing/2014/main" id="{9C51DE6A-5C82-EC41-86F8-0B34B3D36645}"/>
              </a:ext>
            </a:extLst>
          </p:cNvPr>
          <p:cNvSpPr txBox="1"/>
          <p:nvPr/>
        </p:nvSpPr>
        <p:spPr>
          <a:xfrm>
            <a:off x="446831" y="4581806"/>
            <a:ext cx="8250931" cy="1938992"/>
          </a:xfrm>
          <a:prstGeom prst="rect">
            <a:avLst/>
          </a:prstGeom>
          <a:noFill/>
        </p:spPr>
        <p:txBody>
          <a:bodyPr wrap="square" rtlCol="0">
            <a:spAutoFit/>
          </a:bodyPr>
          <a:lstStyle/>
          <a:p>
            <a:r>
              <a:rPr lang="en-US" sz="2000" dirty="0"/>
              <a:t>Definitions:</a:t>
            </a:r>
          </a:p>
          <a:p>
            <a:pPr marL="342900" indent="-342900">
              <a:buFont typeface="Arial" panose="020B0604020202020204" pitchFamily="34" charset="0"/>
              <a:buChar char="•"/>
            </a:pPr>
            <a:r>
              <a:rPr lang="en-US" sz="2000" dirty="0"/>
              <a:t>S is the domain of the objects w, u, and A</a:t>
            </a:r>
          </a:p>
          <a:p>
            <a:pPr marL="342900" indent="-342900">
              <a:buFont typeface="Arial" panose="020B0604020202020204" pitchFamily="34" charset="0"/>
              <a:buChar char="•"/>
            </a:pPr>
            <a:r>
              <a:rPr lang="en-US" sz="2000" dirty="0"/>
              <a:t>⊙ is an optional accumulation operator (a binary operator)</a:t>
            </a:r>
          </a:p>
          <a:p>
            <a:pPr marL="342900" indent="-342900">
              <a:buFont typeface="Arial" panose="020B0604020202020204" pitchFamily="34" charset="0"/>
              <a:buChar char="•"/>
            </a:pPr>
            <a:r>
              <a:rPr lang="en-US" sz="2000" dirty="0"/>
              <a:t>⊗ and ⊕ are multiplication and addition (or generalizations thereof)</a:t>
            </a:r>
          </a:p>
          <a:p>
            <a:pPr marL="342900" indent="-342900">
              <a:buFont typeface="Arial" panose="020B0604020202020204" pitchFamily="34" charset="0"/>
              <a:buChar char="•"/>
            </a:pPr>
            <a:r>
              <a:rPr lang="en-US" sz="2000" dirty="0"/>
              <a:t>∑ uses the ⊕ operator</a:t>
            </a:r>
          </a:p>
          <a:p>
            <a:pPr marL="342900" indent="-34290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3792B34D-A55A-3B47-8FE1-910796EDEC46}"/>
                  </a:ext>
                </a:extLst>
              </p:cNvPr>
              <p:cNvSpPr txBox="1"/>
              <p:nvPr/>
            </p:nvSpPr>
            <p:spPr>
              <a:xfrm>
                <a:off x="3639046" y="174917"/>
                <a:ext cx="3741409" cy="677108"/>
              </a:xfrm>
              <a:prstGeom prst="rect">
                <a:avLst/>
              </a:prstGeom>
              <a:noFill/>
            </p:spPr>
            <p:txBody>
              <a:bodyPr wrap="none" lIns="0" tIns="0" rIns="0" bIns="0" rtlCol="0">
                <a:spAutoFit/>
              </a:bodyPr>
              <a:lstStyle/>
              <a:p>
                <a14:m>
                  <m:oMath xmlns:m="http://schemas.openxmlformats.org/officeDocument/2006/math">
                    <m:r>
                      <m:rPr>
                        <m:nor/>
                      </m:rPr>
                      <a:rPr lang="en-US" sz="4400" dirty="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12" name="TextBox 11">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3639046" y="174917"/>
                <a:ext cx="3741409" cy="677108"/>
              </a:xfrm>
              <a:prstGeom prst="rect">
                <a:avLst/>
              </a:prstGeom>
              <a:blipFill>
                <a:blip r:embed="rId6"/>
                <a:stretch>
                  <a:fillRect l="-4068" t="-25926" r="-4746" b="-50000"/>
                </a:stretch>
              </a:blipFill>
            </p:spPr>
            <p:txBody>
              <a:bodyPr/>
              <a:lstStyle/>
              <a:p>
                <a:r>
                  <a:rPr lang="en-US">
                    <a:noFill/>
                  </a:rPr>
                  <a:t> </a:t>
                </a:r>
              </a:p>
            </p:txBody>
          </p:sp>
        </mc:Fallback>
      </mc:AlternateContent>
    </p:spTree>
    <p:extLst>
      <p:ext uri="{BB962C8B-B14F-4D97-AF65-F5344CB8AC3E}">
        <p14:creationId xmlns:p14="http://schemas.microsoft.com/office/powerpoint/2010/main" val="7128433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9" y="192088"/>
            <a:ext cx="2754642" cy="889000"/>
          </a:xfrm>
        </p:spPr>
        <p:txBody>
          <a:bodyPr/>
          <a:lstStyle/>
          <a:p>
            <a:r>
              <a:rPr lang="en-US" dirty="0" err="1"/>
              <a:t>GrB_mxv</a:t>
            </a:r>
            <a:r>
              <a:rPr lang="en-US" dirty="0"/>
              <a:t>()</a:t>
            </a:r>
          </a:p>
        </p:txBody>
      </p:sp>
      <p:sp>
        <p:nvSpPr>
          <p:cNvPr id="4" name="Slide Number Placeholder 3"/>
          <p:cNvSpPr>
            <a:spLocks noGrp="1"/>
          </p:cNvSpPr>
          <p:nvPr>
            <p:ph type="sldNum" sz="quarter" idx="10"/>
          </p:nvPr>
        </p:nvSpPr>
        <p:spPr>
          <a:xfrm>
            <a:off x="8728075" y="653973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41</a:t>
            </a:fld>
            <a:endParaRPr lang="en-US" dirty="0">
              <a:solidFill>
                <a:srgbClr val="000000"/>
              </a:solidFill>
              <a:ea typeface="ＭＳ Ｐゴシック" pitchFamily="34" charset="-128"/>
            </a:endParaRPr>
          </a:p>
        </p:txBody>
      </p:sp>
      <p:sp>
        <p:nvSpPr>
          <p:cNvPr id="15" name="TextBox 14"/>
          <p:cNvSpPr txBox="1"/>
          <p:nvPr/>
        </p:nvSpPr>
        <p:spPr>
          <a:xfrm>
            <a:off x="273208" y="1193806"/>
            <a:ext cx="8250931" cy="461665"/>
          </a:xfrm>
          <a:prstGeom prst="rect">
            <a:avLst/>
          </a:prstGeom>
          <a:noFill/>
        </p:spPr>
        <p:txBody>
          <a:bodyPr wrap="square" rtlCol="0">
            <a:spAutoFit/>
          </a:bodyPr>
          <a:lstStyle/>
          <a:p>
            <a:pPr algn="ctr"/>
            <a:r>
              <a:rPr lang="en-US" sz="2400" dirty="0"/>
              <a:t>Multiply a matrix times a vector to produce a vector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E33B1BFE-97D4-BC43-97C9-03B27C62518B}"/>
                  </a:ext>
                </a:extLst>
              </p:cNvPr>
              <p:cNvSpPr txBox="1"/>
              <p:nvPr/>
            </p:nvSpPr>
            <p:spPr>
              <a:xfrm>
                <a:off x="831166" y="2133487"/>
                <a:ext cx="7135009" cy="9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i="1" smtClean="0">
                          <a:latin typeface="Cambria Math" panose="02040503050406030204" pitchFamily="18" charset="0"/>
                        </a:rPr>
                        <m:t>=</m:t>
                      </m:r>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1" i="1" smtClean="0">
                              <a:solidFill>
                                <a:srgbClr val="C00000"/>
                              </a:solidFill>
                              <a:latin typeface="Cambria Math" panose="02040503050406030204" pitchFamily="18" charset="0"/>
                              <a:ea typeface="Cambria Math" panose="02040503050406030204" pitchFamily="18" charset="0"/>
                            </a:rPr>
                            <m:t>𝒌</m:t>
                          </m:r>
                          <m:r>
                            <a:rPr lang="en-US" sz="2400" b="1" i="1" smtClean="0">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𝒊𝒏𝒅</m:t>
                          </m:r>
                          <m:d>
                            <m:dPr>
                              <m:ctrlPr>
                                <a:rPr lang="en-US" sz="2400" b="1" i="1" smtClean="0">
                                  <a:solidFill>
                                    <a:srgbClr val="C00000"/>
                                  </a:solidFill>
                                  <a:latin typeface="Cambria Math" panose="02040503050406030204" pitchFamily="18" charset="0"/>
                                  <a:ea typeface="Cambria Math" panose="02040503050406030204" pitchFamily="18" charset="0"/>
                                </a:rPr>
                              </m:ctrlPr>
                            </m:dPr>
                            <m:e>
                              <m:r>
                                <a:rPr lang="en-US" sz="2400" b="1" i="1" smtClean="0">
                                  <a:solidFill>
                                    <a:srgbClr val="C00000"/>
                                  </a:solidFill>
                                  <a:latin typeface="Cambria Math" panose="02040503050406030204" pitchFamily="18" charset="0"/>
                                  <a:ea typeface="Cambria Math" panose="02040503050406030204" pitchFamily="18" charset="0"/>
                                </a:rPr>
                                <m:t>𝑨</m:t>
                              </m:r>
                              <m:d>
                                <m:dPr>
                                  <m:ctrlPr>
                                    <a:rPr lang="en-US" sz="2400" b="1" i="1" smtClean="0">
                                      <a:solidFill>
                                        <a:srgbClr val="C00000"/>
                                      </a:solidFill>
                                      <a:latin typeface="Cambria Math" panose="02040503050406030204" pitchFamily="18" charset="0"/>
                                      <a:ea typeface="Cambria Math" panose="02040503050406030204" pitchFamily="18" charset="0"/>
                                    </a:rPr>
                                  </m:ctrlPr>
                                </m:dPr>
                                <m:e>
                                  <m:r>
                                    <a:rPr lang="en-US" sz="2400" b="1" i="1" smtClean="0">
                                      <a:solidFill>
                                        <a:srgbClr val="C00000"/>
                                      </a:solidFill>
                                      <a:latin typeface="Cambria Math" panose="02040503050406030204" pitchFamily="18" charset="0"/>
                                      <a:ea typeface="Cambria Math" panose="02040503050406030204" pitchFamily="18" charset="0"/>
                                    </a:rPr>
                                    <m:t>𝒊</m:t>
                                  </m:r>
                                  <m:r>
                                    <a:rPr lang="en-US" sz="2400" b="1" i="1" smtClean="0">
                                      <a:solidFill>
                                        <a:srgbClr val="C00000"/>
                                      </a:solidFill>
                                      <a:latin typeface="Cambria Math" panose="02040503050406030204" pitchFamily="18" charset="0"/>
                                      <a:ea typeface="Cambria Math" panose="02040503050406030204" pitchFamily="18" charset="0"/>
                                    </a:rPr>
                                    <m:t>,:</m:t>
                                  </m:r>
                                </m:e>
                              </m:d>
                            </m:e>
                          </m:d>
                          <m:r>
                            <a:rPr lang="en-US" sz="2400" b="1" i="1" smtClean="0">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𝒊𝒏𝒅</m:t>
                          </m:r>
                          <m:r>
                            <a:rPr lang="en-US" sz="2400" b="1" i="1" smtClean="0">
                              <a:solidFill>
                                <a:srgbClr val="C00000"/>
                              </a:solidFill>
                              <a:latin typeface="Cambria Math" panose="02040503050406030204" pitchFamily="18" charset="0"/>
                              <a:ea typeface="Cambria Math" panose="02040503050406030204" pitchFamily="18" charset="0"/>
                            </a:rPr>
                            <m:t>(</m:t>
                          </m:r>
                          <m:r>
                            <a:rPr lang="en-US" sz="2400" b="1" i="1" smtClean="0">
                              <a:solidFill>
                                <a:srgbClr val="C00000"/>
                              </a:solidFill>
                              <a:latin typeface="Cambria Math" panose="02040503050406030204" pitchFamily="18" charset="0"/>
                              <a:ea typeface="Cambria Math" panose="02040503050406030204" pitchFamily="18" charset="0"/>
                            </a:rPr>
                            <m:t>𝒖</m:t>
                          </m:r>
                          <m:r>
                            <a:rPr lang="en-US" sz="2400" b="1" i="1" smtClean="0">
                              <a:solidFill>
                                <a:srgbClr val="C00000"/>
                              </a:solidFill>
                              <a:latin typeface="Cambria Math" panose="02040503050406030204" pitchFamily="18" charset="0"/>
                              <a:ea typeface="Cambria Math" panose="02040503050406030204" pitchFamily="18" charset="0"/>
                            </a:rPr>
                            <m:t>)</m:t>
                          </m:r>
                        </m:sub>
                        <m:sup/>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𝑢</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11" name="TextBox 10">
                <a:extLst>
                  <a:ext uri="{FF2B5EF4-FFF2-40B4-BE49-F238E27FC236}">
                    <a16:creationId xmlns:a16="http://schemas.microsoft.com/office/drawing/2014/main" xmlns:a14="http://schemas.microsoft.com/office/drawing/2010/main" xmlns="" id="{E33B1BFE-97D4-BC43-97C9-03B27C62518B}"/>
                  </a:ext>
                </a:extLst>
              </p:cNvPr>
              <p:cNvSpPr txBox="1">
                <a:spLocks noRot="1" noChangeAspect="1" noMove="1" noResize="1" noEditPoints="1" noAdjustHandles="1" noChangeArrowheads="1" noChangeShapeType="1" noTextEdit="1"/>
              </p:cNvSpPr>
              <p:nvPr/>
            </p:nvSpPr>
            <p:spPr>
              <a:xfrm>
                <a:off x="831166" y="2133487"/>
                <a:ext cx="7135009" cy="999313"/>
              </a:xfrm>
              <a:prstGeom prst="rect">
                <a:avLst/>
              </a:prstGeom>
              <a:blipFill rotWithShape="0">
                <a:blip r:embed="rId2"/>
                <a:stretch>
                  <a:fillRect/>
                </a:stretch>
              </a:blipFill>
            </p:spPr>
            <p:txBody>
              <a:bodyPr/>
              <a:lstStyle/>
              <a:p>
                <a:r>
                  <a:rPr lang="en-US">
                    <a:noFill/>
                  </a:rPr>
                  <a:t> </a:t>
                </a:r>
              </a:p>
            </p:txBody>
          </p:sp>
        </mc:Fallback>
      </mc:AlternateContent>
      <p:sp>
        <p:nvSpPr>
          <p:cNvPr id="22" name="TextBox 21">
            <a:extLst>
              <a:ext uri="{FF2B5EF4-FFF2-40B4-BE49-F238E27FC236}">
                <a16:creationId xmlns="" xmlns:a16="http://schemas.microsoft.com/office/drawing/2014/main" id="{9C51DE6A-5C82-EC41-86F8-0B34B3D36645}"/>
              </a:ext>
            </a:extLst>
          </p:cNvPr>
          <p:cNvSpPr txBox="1"/>
          <p:nvPr/>
        </p:nvSpPr>
        <p:spPr>
          <a:xfrm>
            <a:off x="446014" y="4576087"/>
            <a:ext cx="8250931" cy="2246769"/>
          </a:xfrm>
          <a:prstGeom prst="rect">
            <a:avLst/>
          </a:prstGeom>
          <a:noFill/>
        </p:spPr>
        <p:txBody>
          <a:bodyPr wrap="square" rtlCol="0">
            <a:spAutoFit/>
          </a:bodyPr>
          <a:lstStyle/>
          <a:p>
            <a:r>
              <a:rPr lang="en-US" sz="2000" dirty="0"/>
              <a:t>Definitions:</a:t>
            </a:r>
          </a:p>
          <a:p>
            <a:pPr marL="342900" indent="-342900">
              <a:buFont typeface="Arial" panose="020B0604020202020204" pitchFamily="34" charset="0"/>
              <a:buChar char="•"/>
            </a:pPr>
            <a:r>
              <a:rPr lang="en-US" sz="2000" dirty="0"/>
              <a:t>S is the domain of the objects w, u, and A</a:t>
            </a:r>
          </a:p>
          <a:p>
            <a:pPr marL="342900" indent="-342900">
              <a:buFont typeface="Arial" panose="020B0604020202020204" pitchFamily="34" charset="0"/>
              <a:buChar char="•"/>
            </a:pPr>
            <a:r>
              <a:rPr lang="en-US" sz="2000" dirty="0"/>
              <a:t>⊙ is an optional accumulation operator (a binary operator)</a:t>
            </a:r>
          </a:p>
          <a:p>
            <a:pPr marL="342900" indent="-342900">
              <a:buFont typeface="Arial" panose="020B0604020202020204" pitchFamily="34" charset="0"/>
              <a:buChar char="•"/>
            </a:pPr>
            <a:r>
              <a:rPr lang="en-US" sz="2000" dirty="0"/>
              <a:t>⊗ and ⊕ are multiplication and addition (or generalizations thereof)</a:t>
            </a:r>
          </a:p>
          <a:p>
            <a:pPr marL="342900" indent="-342900">
              <a:buFont typeface="Arial" panose="020B0604020202020204" pitchFamily="34" charset="0"/>
              <a:buChar char="•"/>
            </a:pPr>
            <a:r>
              <a:rPr lang="en-US" sz="2000" dirty="0"/>
              <a:t>∑ uses the ⊕ operator</a:t>
            </a:r>
          </a:p>
          <a:p>
            <a:pPr marL="342900" indent="-342900">
              <a:buFont typeface="Arial" panose="020B0604020202020204" pitchFamily="34" charset="0"/>
              <a:buChar char="•"/>
            </a:pPr>
            <a:r>
              <a:rPr lang="en-US" sz="2000" dirty="0" err="1"/>
              <a:t>ind</a:t>
            </a:r>
            <a:r>
              <a:rPr lang="en-US" sz="2000" dirty="0"/>
              <a:t>(u) returns the indices of the stored values of u</a:t>
            </a:r>
          </a:p>
          <a:p>
            <a:pPr marL="342900" indent="-34290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3792B34D-A55A-3B47-8FE1-910796EDEC46}"/>
                  </a:ext>
                </a:extLst>
              </p:cNvPr>
              <p:cNvSpPr txBox="1"/>
              <p:nvPr/>
            </p:nvSpPr>
            <p:spPr>
              <a:xfrm>
                <a:off x="3639046" y="174917"/>
                <a:ext cx="3741409" cy="677108"/>
              </a:xfrm>
              <a:prstGeom prst="rect">
                <a:avLst/>
              </a:prstGeom>
              <a:noFill/>
            </p:spPr>
            <p:txBody>
              <a:bodyPr wrap="none" lIns="0" tIns="0" rIns="0" bIns="0" rtlCol="0">
                <a:spAutoFit/>
              </a:bodyPr>
              <a:lstStyle/>
              <a:p>
                <a14:m>
                  <m:oMath xmlns:m="http://schemas.openxmlformats.org/officeDocument/2006/math">
                    <m:r>
                      <m:rPr>
                        <m:nor/>
                      </m:rPr>
                      <a:rPr lang="en-US" sz="4400" dirty="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12" name="TextBox 11">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3639046" y="174917"/>
                <a:ext cx="3741409" cy="677108"/>
              </a:xfrm>
              <a:prstGeom prst="rect">
                <a:avLst/>
              </a:prstGeom>
              <a:blipFill>
                <a:blip r:embed="rId6"/>
                <a:stretch>
                  <a:fillRect l="-4068" t="-25926" r="-4746" b="-50000"/>
                </a:stretch>
              </a:blipFill>
            </p:spPr>
            <p:txBody>
              <a:bodyPr/>
              <a:lstStyle/>
              <a:p>
                <a:r>
                  <a:rPr lang="en-US">
                    <a:noFill/>
                  </a:rPr>
                  <a:t> </a:t>
                </a:r>
              </a:p>
            </p:txBody>
          </p:sp>
        </mc:Fallback>
      </mc:AlternateContent>
      <p:sp>
        <p:nvSpPr>
          <p:cNvPr id="3" name="TextBox 2">
            <a:extLst>
              <a:ext uri="{FF2B5EF4-FFF2-40B4-BE49-F238E27FC236}">
                <a16:creationId xmlns="" xmlns:a16="http://schemas.microsoft.com/office/drawing/2014/main" id="{E80D3679-7C42-AD44-9896-6FBEBFA6F34D}"/>
              </a:ext>
            </a:extLst>
          </p:cNvPr>
          <p:cNvSpPr txBox="1"/>
          <p:nvPr/>
        </p:nvSpPr>
        <p:spPr>
          <a:xfrm>
            <a:off x="198244" y="3198032"/>
            <a:ext cx="8709281" cy="923330"/>
          </a:xfrm>
          <a:prstGeom prst="rect">
            <a:avLst/>
          </a:prstGeom>
          <a:noFill/>
        </p:spPr>
        <p:txBody>
          <a:bodyPr wrap="square" rtlCol="0">
            <a:spAutoFit/>
          </a:bodyPr>
          <a:lstStyle/>
          <a:p>
            <a:r>
              <a:rPr lang="en-US" dirty="0">
                <a:solidFill>
                  <a:srgbClr val="C00000"/>
                </a:solidFill>
              </a:rPr>
              <a:t>The summation is over the intersection of the existing elements in the </a:t>
            </a:r>
            <a:r>
              <a:rPr lang="en-US" dirty="0" err="1">
                <a:solidFill>
                  <a:srgbClr val="C00000"/>
                </a:solidFill>
              </a:rPr>
              <a:t>i</a:t>
            </a:r>
            <a:r>
              <a:rPr lang="en-US" baseline="30000" dirty="0" err="1">
                <a:solidFill>
                  <a:srgbClr val="C00000"/>
                </a:solidFill>
              </a:rPr>
              <a:t>th</a:t>
            </a:r>
            <a:r>
              <a:rPr lang="en-US" dirty="0">
                <a:solidFill>
                  <a:srgbClr val="C00000"/>
                </a:solidFill>
              </a:rPr>
              <a:t> row of A with u … which avoids exposing how empty elements (i.e. “zeros”) are represented.  This becomes important when we change the semiring between operations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1E28F666-558F-B34D-B7B3-EB8AEB041206}"/>
                  </a:ext>
                </a:extLst>
              </p:cNvPr>
              <p:cNvSpPr txBox="1"/>
              <p:nvPr/>
            </p:nvSpPr>
            <p:spPr>
              <a:xfrm>
                <a:off x="2558341" y="4161878"/>
                <a:ext cx="9092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sup>
                      </m:sSup>
                    </m:oMath>
                  </m:oMathPara>
                </a14:m>
                <a:endParaRPr lang="en-US" sz="2000" dirty="0"/>
              </a:p>
            </p:txBody>
          </p:sp>
        </mc:Choice>
        <mc:Fallback xmlns="">
          <p:sp>
            <p:nvSpPr>
              <p:cNvPr id="13" name="TextBox 12">
                <a:extLst>
                  <a:ext uri="{FF2B5EF4-FFF2-40B4-BE49-F238E27FC236}">
                    <a16:creationId xmlns:a16="http://schemas.microsoft.com/office/drawing/2014/main" xmlns:a14="http://schemas.microsoft.com/office/drawing/2010/main" xmlns="" id="{1E28F666-558F-B34D-B7B3-EB8AEB041206}"/>
                  </a:ext>
                </a:extLst>
              </p:cNvPr>
              <p:cNvSpPr txBox="1">
                <a:spLocks noRot="1" noChangeAspect="1" noMove="1" noResize="1" noEditPoints="1" noAdjustHandles="1" noChangeArrowheads="1" noChangeShapeType="1" noTextEdit="1"/>
              </p:cNvSpPr>
              <p:nvPr/>
            </p:nvSpPr>
            <p:spPr>
              <a:xfrm>
                <a:off x="2558341" y="4161878"/>
                <a:ext cx="909287" cy="307777"/>
              </a:xfrm>
              <a:prstGeom prst="rect">
                <a:avLst/>
              </a:prstGeom>
              <a:blipFill rotWithShape="0">
                <a:blip r:embed="rId7"/>
                <a:stretch>
                  <a:fillRect l="-268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 xmlns:a16="http://schemas.microsoft.com/office/drawing/2014/main" id="{7E4EE129-53CE-6D41-B6A7-F2DDAC8CFC81}"/>
                  </a:ext>
                </a:extLst>
              </p:cNvPr>
              <p:cNvSpPr txBox="1"/>
              <p:nvPr/>
            </p:nvSpPr>
            <p:spPr>
              <a:xfrm>
                <a:off x="3964511" y="4161879"/>
                <a:ext cx="8424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xmlns="">
          <p:sp>
            <p:nvSpPr>
              <p:cNvPr id="14" name="TextBox 13">
                <a:extLst>
                  <a:ext uri="{FF2B5EF4-FFF2-40B4-BE49-F238E27FC236}">
                    <a16:creationId xmlns:a16="http://schemas.microsoft.com/office/drawing/2014/main" xmlns:a14="http://schemas.microsoft.com/office/drawing/2010/main" xmlns="" id="{7E4EE129-53CE-6D41-B6A7-F2DDAC8CFC81}"/>
                  </a:ext>
                </a:extLst>
              </p:cNvPr>
              <p:cNvSpPr txBox="1">
                <a:spLocks noRot="1" noChangeAspect="1" noMove="1" noResize="1" noEditPoints="1" noAdjustHandles="1" noChangeArrowheads="1" noChangeShapeType="1" noTextEdit="1"/>
              </p:cNvSpPr>
              <p:nvPr/>
            </p:nvSpPr>
            <p:spPr>
              <a:xfrm>
                <a:off x="3964511" y="4161879"/>
                <a:ext cx="842410" cy="307777"/>
              </a:xfrm>
              <a:prstGeom prst="rect">
                <a:avLst/>
              </a:prstGeom>
              <a:blipFill rotWithShape="0">
                <a:blip r:embed="rId8"/>
                <a:stretch>
                  <a:fillRect l="-2158"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 xmlns:a16="http://schemas.microsoft.com/office/drawing/2014/main" id="{D051B11F-4DE2-084E-96D3-AB638773CC2D}"/>
                  </a:ext>
                </a:extLst>
              </p:cNvPr>
              <p:cNvSpPr txBox="1"/>
              <p:nvPr/>
            </p:nvSpPr>
            <p:spPr>
              <a:xfrm>
                <a:off x="5405805" y="4161880"/>
                <a:ext cx="11555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sup>
                      </m:sSup>
                    </m:oMath>
                  </m:oMathPara>
                </a14:m>
                <a:endParaRPr lang="en-US" sz="2000" dirty="0"/>
              </a:p>
            </p:txBody>
          </p:sp>
        </mc:Choice>
        <mc:Fallback xmlns="">
          <p:sp>
            <p:nvSpPr>
              <p:cNvPr id="16" name="TextBox 15">
                <a:extLst>
                  <a:ext uri="{FF2B5EF4-FFF2-40B4-BE49-F238E27FC236}">
                    <a16:creationId xmlns:a16="http://schemas.microsoft.com/office/drawing/2014/main" xmlns:a14="http://schemas.microsoft.com/office/drawing/2010/main" xmlns="" id="{D051B11F-4DE2-084E-96D3-AB638773CC2D}"/>
                  </a:ext>
                </a:extLst>
              </p:cNvPr>
              <p:cNvSpPr txBox="1">
                <a:spLocks noRot="1" noChangeAspect="1" noMove="1" noResize="1" noEditPoints="1" noAdjustHandles="1" noChangeArrowheads="1" noChangeShapeType="1" noTextEdit="1"/>
              </p:cNvSpPr>
              <p:nvPr/>
            </p:nvSpPr>
            <p:spPr>
              <a:xfrm>
                <a:off x="5405805" y="4161880"/>
                <a:ext cx="1155509" cy="307777"/>
              </a:xfrm>
              <a:prstGeom prst="rect">
                <a:avLst/>
              </a:prstGeom>
              <a:blipFill rotWithShape="0">
                <a:blip r:embed="rId9"/>
                <a:stretch>
                  <a:fillRect l="-4233" r="-529" b="-10000"/>
                </a:stretch>
              </a:blipFill>
            </p:spPr>
            <p:txBody>
              <a:bodyPr/>
              <a:lstStyle/>
              <a:p>
                <a:r>
                  <a:rPr lang="en-US">
                    <a:noFill/>
                  </a:rPr>
                  <a:t> </a:t>
                </a:r>
              </a:p>
            </p:txBody>
          </p:sp>
        </mc:Fallback>
      </mc:AlternateContent>
    </p:spTree>
    <p:extLst>
      <p:ext uri="{BB962C8B-B14F-4D97-AF65-F5344CB8AC3E}">
        <p14:creationId xmlns:p14="http://schemas.microsoft.com/office/powerpoint/2010/main" val="354575484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p:txBody>
          <a:bodyPr/>
          <a:lstStyle/>
          <a:p>
            <a:r>
              <a:rPr lang="en-US" sz="2000" dirty="0"/>
              <a:t>Compute the product of a GraphBLAS sparse matrix with a GraphBLAS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42</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4057151302"/>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 xmlns:a16="http://schemas.microsoft.com/office/drawing/2014/main" val="1256232560"/>
                    </a:ext>
                  </a:extLst>
                </a:gridCol>
                <a:gridCol w="3291379">
                  <a:extLst>
                    <a:ext uri="{9D8B030D-6E8A-4147-A177-3AD203B41FA5}">
                      <a16:colId xmlns="" xmlns:a16="http://schemas.microsoft.com/office/drawing/2014/main" val="4264446364"/>
                    </a:ext>
                  </a:extLst>
                </a:gridCol>
                <a:gridCol w="1445007">
                  <a:extLst>
                    <a:ext uri="{9D8B030D-6E8A-4147-A177-3AD203B41FA5}">
                      <a16:colId xmlns="" xmlns:a16="http://schemas.microsoft.com/office/drawing/2014/main"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 xmlns:a16="http://schemas.microsoft.com/office/drawing/2014/main"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3792B34D-A55A-3B47-8FE1-910796EDEC46}"/>
                  </a:ext>
                </a:extLst>
              </p:cNvPr>
              <p:cNvSpPr txBox="1"/>
              <p:nvPr/>
            </p:nvSpPr>
            <p:spPr>
              <a:xfrm>
                <a:off x="3639046" y="174917"/>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8" name="TextBox 7">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3639046" y="174917"/>
                <a:ext cx="3617978" cy="677108"/>
              </a:xfrm>
              <a:prstGeom prst="rect">
                <a:avLst/>
              </a:prstGeom>
              <a:blipFill>
                <a:blip r:embed="rId3"/>
                <a:stretch>
                  <a:fillRect l="-4211" t="-25926" r="-8421" b="-50000"/>
                </a:stretch>
              </a:blipFill>
            </p:spPr>
            <p:txBody>
              <a:bodyPr/>
              <a:lstStyle/>
              <a:p>
                <a:r>
                  <a:rPr lang="en-US">
                    <a:noFill/>
                  </a:rPr>
                  <a:t> </a:t>
                </a:r>
              </a:p>
            </p:txBody>
          </p:sp>
        </mc:Fallback>
      </mc:AlternateContent>
    </p:spTree>
    <p:extLst>
      <p:ext uri="{BB962C8B-B14F-4D97-AF65-F5344CB8AC3E}">
        <p14:creationId xmlns:p14="http://schemas.microsoft.com/office/powerpoint/2010/main" val="317723162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 xmlns:a16="http://schemas.microsoft.com/office/drawing/2014/main" id="{725F6528-9477-7A43-8564-E00FF6FA70C2}"/>
                  </a:ext>
                </a:extLst>
              </p:cNvPr>
              <p:cNvSpPr txBox="1"/>
              <p:nvPr/>
            </p:nvSpPr>
            <p:spPr>
              <a:xfrm>
                <a:off x="3639046" y="174917"/>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17" name="TextBox 16">
                <a:extLst>
                  <a:ext uri="{FF2B5EF4-FFF2-40B4-BE49-F238E27FC236}">
                    <a16:creationId xmlns:a16="http://schemas.microsoft.com/office/drawing/2014/main" id="{725F6528-9477-7A43-8564-E00FF6FA70C2}"/>
                  </a:ext>
                </a:extLst>
              </p:cNvPr>
              <p:cNvSpPr txBox="1">
                <a:spLocks noRot="1" noChangeAspect="1" noMove="1" noResize="1" noEditPoints="1" noAdjustHandles="1" noChangeArrowheads="1" noChangeShapeType="1" noTextEdit="1"/>
              </p:cNvSpPr>
              <p:nvPr/>
            </p:nvSpPr>
            <p:spPr>
              <a:xfrm>
                <a:off x="3639046" y="174917"/>
                <a:ext cx="3617978" cy="677108"/>
              </a:xfrm>
              <a:prstGeom prst="rect">
                <a:avLst/>
              </a:prstGeom>
              <a:blipFill>
                <a:blip r:embed="rId2"/>
                <a:stretch>
                  <a:fillRect l="-4211" t="-25926" r="-8421" b="-50000"/>
                </a:stretch>
              </a:blipFill>
            </p:spPr>
            <p:txBody>
              <a:bodyPr/>
              <a:lstStyle/>
              <a:p>
                <a:r>
                  <a:rPr lang="en-US">
                    <a:noFill/>
                  </a:rPr>
                  <a:t> </a:t>
                </a:r>
              </a:p>
            </p:txBody>
          </p:sp>
        </mc:Fallback>
      </mc:AlternateContent>
      <p:graphicFrame>
        <p:nvGraphicFramePr>
          <p:cNvPr id="20" name="Table 19">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601810513"/>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 xmlns:a16="http://schemas.microsoft.com/office/drawing/2014/main" val="1256232560"/>
                    </a:ext>
                  </a:extLst>
                </a:gridCol>
                <a:gridCol w="3291379">
                  <a:extLst>
                    <a:ext uri="{9D8B030D-6E8A-4147-A177-3AD203B41FA5}">
                      <a16:colId xmlns="" xmlns:a16="http://schemas.microsoft.com/office/drawing/2014/main" val="4264446364"/>
                    </a:ext>
                  </a:extLst>
                </a:gridCol>
                <a:gridCol w="1445007">
                  <a:extLst>
                    <a:ext uri="{9D8B030D-6E8A-4147-A177-3AD203B41FA5}">
                      <a16:colId xmlns="" xmlns:a16="http://schemas.microsoft.com/office/drawing/2014/main"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 xmlns:a16="http://schemas.microsoft.com/office/drawing/2014/main"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p:txBody>
          <a:bodyPr/>
          <a:lstStyle/>
          <a:p>
            <a:r>
              <a:rPr lang="en-US" sz="2000" dirty="0"/>
              <a:t>Compute the product of a GraphBLAS sparse matrix with a GraphBLAS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43</a:t>
            </a:fld>
            <a:endParaRPr lang="en-US" dirty="0">
              <a:solidFill>
                <a:srgbClr val="000000"/>
              </a:solidFill>
              <a:ea typeface="ＭＳ Ｐゴシック" pitchFamily="34" charset="-128"/>
            </a:endParaRPr>
          </a:p>
        </p:txBody>
      </p:sp>
      <p:cxnSp>
        <p:nvCxnSpPr>
          <p:cNvPr id="8" name="Straight Arrow Connector 7">
            <a:extLst>
              <a:ext uri="{FF2B5EF4-FFF2-40B4-BE49-F238E27FC236}">
                <a16:creationId xmlns="" xmlns:a16="http://schemas.microsoft.com/office/drawing/2014/main" id="{1AD865B1-C9FB-6D42-887A-5B5E411C9D23}"/>
              </a:ext>
            </a:extLst>
          </p:cNvPr>
          <p:cNvCxnSpPr/>
          <p:nvPr/>
        </p:nvCxnSpPr>
        <p:spPr bwMode="auto">
          <a:xfrm>
            <a:off x="6256225" y="3394364"/>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9" name="Straight Arrow Connector 8">
            <a:extLst>
              <a:ext uri="{FF2B5EF4-FFF2-40B4-BE49-F238E27FC236}">
                <a16:creationId xmlns="" xmlns:a16="http://schemas.microsoft.com/office/drawing/2014/main"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0" name="Straight Arrow Connector 9">
            <a:extLst>
              <a:ext uri="{FF2B5EF4-FFF2-40B4-BE49-F238E27FC236}">
                <a16:creationId xmlns="" xmlns:a16="http://schemas.microsoft.com/office/drawing/2014/main" id="{7520EA8D-43CF-5048-ABF5-314D2471BE56}"/>
              </a:ext>
            </a:extLst>
          </p:cNvPr>
          <p:cNvCxnSpPr/>
          <p:nvPr/>
        </p:nvCxnSpPr>
        <p:spPr bwMode="auto">
          <a:xfrm>
            <a:off x="6256224" y="523523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1" name="TextBox 10">
            <a:extLst>
              <a:ext uri="{FF2B5EF4-FFF2-40B4-BE49-F238E27FC236}">
                <a16:creationId xmlns="" xmlns:a16="http://schemas.microsoft.com/office/drawing/2014/main" id="{CF02437D-18B0-AF42-8B88-518B10AE9FAB}"/>
              </a:ext>
            </a:extLst>
          </p:cNvPr>
          <p:cNvSpPr txBox="1"/>
          <p:nvPr/>
        </p:nvSpPr>
        <p:spPr>
          <a:xfrm>
            <a:off x="7406152" y="320969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2" name="TextBox 11">
            <a:extLst>
              <a:ext uri="{FF2B5EF4-FFF2-40B4-BE49-F238E27FC236}">
                <a16:creationId xmlns="" xmlns:a16="http://schemas.microsoft.com/office/drawing/2014/main"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3" name="TextBox 12">
            <a:extLst>
              <a:ext uri="{FF2B5EF4-FFF2-40B4-BE49-F238E27FC236}">
                <a16:creationId xmlns="" xmlns:a16="http://schemas.microsoft.com/office/drawing/2014/main" id="{75FD9039-586D-AA4C-B92C-EAEA594D7ADD}"/>
              </a:ext>
            </a:extLst>
          </p:cNvPr>
          <p:cNvSpPr txBox="1"/>
          <p:nvPr/>
        </p:nvSpPr>
        <p:spPr>
          <a:xfrm>
            <a:off x="7406151" y="505056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4" name="TextBox 13">
            <a:extLst>
              <a:ext uri="{FF2B5EF4-FFF2-40B4-BE49-F238E27FC236}">
                <a16:creationId xmlns="" xmlns:a16="http://schemas.microsoft.com/office/drawing/2014/main" id="{F1BD9068-1810-0F44-B56E-B5C00994CE9F}"/>
              </a:ext>
            </a:extLst>
          </p:cNvPr>
          <p:cNvSpPr txBox="1"/>
          <p:nvPr/>
        </p:nvSpPr>
        <p:spPr>
          <a:xfrm>
            <a:off x="455613" y="5823201"/>
            <a:ext cx="7451766" cy="646331"/>
          </a:xfrm>
          <a:prstGeom prst="rect">
            <a:avLst/>
          </a:prstGeom>
          <a:noFill/>
        </p:spPr>
        <p:txBody>
          <a:bodyPr wrap="square" rtlCol="0">
            <a:spAutoFit/>
          </a:bodyPr>
          <a:lstStyle/>
          <a:p>
            <a:pPr algn="ctr"/>
            <a:r>
              <a:rPr lang="en-US" b="1" dirty="0">
                <a:solidFill>
                  <a:srgbClr val="C00000"/>
                </a:solidFill>
              </a:rPr>
              <a:t>Let’s ignore mask, </a:t>
            </a:r>
            <a:r>
              <a:rPr lang="en-US" b="1" dirty="0" err="1">
                <a:solidFill>
                  <a:srgbClr val="C00000"/>
                </a:solidFill>
              </a:rPr>
              <a:t>accum</a:t>
            </a:r>
            <a:r>
              <a:rPr lang="en-US" b="1" dirty="0">
                <a:solidFill>
                  <a:srgbClr val="C00000"/>
                </a:solidFill>
              </a:rPr>
              <a:t> and </a:t>
            </a:r>
            <a:r>
              <a:rPr lang="en-US" b="1" dirty="0" err="1">
                <a:solidFill>
                  <a:srgbClr val="C00000"/>
                </a:solidFill>
              </a:rPr>
              <a:t>desc</a:t>
            </a:r>
            <a:r>
              <a:rPr lang="en-US" b="1" dirty="0">
                <a:solidFill>
                  <a:srgbClr val="C00000"/>
                </a:solidFill>
              </a:rPr>
              <a:t> for now and use default values (indicated by </a:t>
            </a:r>
            <a:r>
              <a:rPr lang="en-US" b="1" dirty="0" err="1">
                <a:solidFill>
                  <a:srgbClr val="C00000"/>
                </a:solidFill>
              </a:rPr>
              <a:t>GrB_NULL</a:t>
            </a:r>
            <a:r>
              <a:rPr lang="en-US" b="1" dirty="0">
                <a:solidFill>
                  <a:srgbClr val="C00000"/>
                </a:solidFill>
              </a:rPr>
              <a:t>)</a:t>
            </a:r>
          </a:p>
        </p:txBody>
      </p:sp>
      <p:cxnSp>
        <p:nvCxnSpPr>
          <p:cNvPr id="15" name="Straight Connector 14">
            <a:extLst>
              <a:ext uri="{FF2B5EF4-FFF2-40B4-BE49-F238E27FC236}">
                <a16:creationId xmlns="" xmlns:a16="http://schemas.microsoft.com/office/drawing/2014/main" id="{F3C894F4-B8CC-F94F-9387-3C95CDF25457}"/>
              </a:ext>
            </a:extLst>
          </p:cNvPr>
          <p:cNvCxnSpPr>
            <a:cxnSpLocks/>
          </p:cNvCxnSpPr>
          <p:nvPr/>
        </p:nvCxnSpPr>
        <p:spPr bwMode="auto">
          <a:xfrm>
            <a:off x="4181496" y="324597"/>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2E3F85C-499C-1A4B-BCC8-D4CBFB25D544}"/>
              </a:ext>
            </a:extLst>
          </p:cNvPr>
          <p:cNvCxnSpPr>
            <a:cxnSpLocks/>
          </p:cNvCxnSpPr>
          <p:nvPr/>
        </p:nvCxnSpPr>
        <p:spPr bwMode="auto">
          <a:xfrm flipV="1">
            <a:off x="4181496" y="313543"/>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0829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3862200473"/>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 xmlns:a16="http://schemas.microsoft.com/office/drawing/2014/main" val="1256232560"/>
                    </a:ext>
                  </a:extLst>
                </a:gridCol>
                <a:gridCol w="3291379">
                  <a:extLst>
                    <a:ext uri="{9D8B030D-6E8A-4147-A177-3AD203B41FA5}">
                      <a16:colId xmlns="" xmlns:a16="http://schemas.microsoft.com/office/drawing/2014/main" val="4264446364"/>
                    </a:ext>
                  </a:extLst>
                </a:gridCol>
                <a:gridCol w="1445007">
                  <a:extLst>
                    <a:ext uri="{9D8B030D-6E8A-4147-A177-3AD203B41FA5}">
                      <a16:colId xmlns="" xmlns:a16="http://schemas.microsoft.com/office/drawing/2014/main"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 xmlns:a16="http://schemas.microsoft.com/office/drawing/2014/main"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p:cxnSp>
        <p:nvCxnSpPr>
          <p:cNvPr id="20" name="Straight Arrow Connector 19">
            <a:extLst>
              <a:ext uri="{FF2B5EF4-FFF2-40B4-BE49-F238E27FC236}">
                <a16:creationId xmlns="" xmlns:a16="http://schemas.microsoft.com/office/drawing/2014/main" id="{1AD865B1-C9FB-6D42-887A-5B5E411C9D23}"/>
              </a:ext>
            </a:extLst>
          </p:cNvPr>
          <p:cNvCxnSpPr/>
          <p:nvPr/>
        </p:nvCxnSpPr>
        <p:spPr bwMode="auto">
          <a:xfrm>
            <a:off x="6256225" y="3394364"/>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21" name="Straight Arrow Connector 20">
            <a:extLst>
              <a:ext uri="{FF2B5EF4-FFF2-40B4-BE49-F238E27FC236}">
                <a16:creationId xmlns="" xmlns:a16="http://schemas.microsoft.com/office/drawing/2014/main"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22" name="Straight Arrow Connector 21">
            <a:extLst>
              <a:ext uri="{FF2B5EF4-FFF2-40B4-BE49-F238E27FC236}">
                <a16:creationId xmlns="" xmlns:a16="http://schemas.microsoft.com/office/drawing/2014/main" id="{7520EA8D-43CF-5048-ABF5-314D2471BE56}"/>
              </a:ext>
            </a:extLst>
          </p:cNvPr>
          <p:cNvCxnSpPr/>
          <p:nvPr/>
        </p:nvCxnSpPr>
        <p:spPr bwMode="auto">
          <a:xfrm>
            <a:off x="6256224" y="523523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23" name="TextBox 22">
            <a:extLst>
              <a:ext uri="{FF2B5EF4-FFF2-40B4-BE49-F238E27FC236}">
                <a16:creationId xmlns="" xmlns:a16="http://schemas.microsoft.com/office/drawing/2014/main" id="{CF02437D-18B0-AF42-8B88-518B10AE9FAB}"/>
              </a:ext>
            </a:extLst>
          </p:cNvPr>
          <p:cNvSpPr txBox="1"/>
          <p:nvPr/>
        </p:nvSpPr>
        <p:spPr>
          <a:xfrm>
            <a:off x="7406152" y="320969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24" name="TextBox 23">
            <a:extLst>
              <a:ext uri="{FF2B5EF4-FFF2-40B4-BE49-F238E27FC236}">
                <a16:creationId xmlns="" xmlns:a16="http://schemas.microsoft.com/office/drawing/2014/main"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25" name="TextBox 24">
            <a:extLst>
              <a:ext uri="{FF2B5EF4-FFF2-40B4-BE49-F238E27FC236}">
                <a16:creationId xmlns="" xmlns:a16="http://schemas.microsoft.com/office/drawing/2014/main" id="{75FD9039-586D-AA4C-B92C-EAEA594D7ADD}"/>
              </a:ext>
            </a:extLst>
          </p:cNvPr>
          <p:cNvSpPr txBox="1"/>
          <p:nvPr/>
        </p:nvSpPr>
        <p:spPr>
          <a:xfrm>
            <a:off x="7406151" y="505056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p:txBody>
          <a:bodyPr/>
          <a:lstStyle/>
          <a:p>
            <a:r>
              <a:rPr lang="en-US" sz="2000" dirty="0"/>
              <a:t>Compute the product of a GraphBLAS sparse matrix with a GraphBLAS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44</a:t>
            </a:fld>
            <a:endParaRPr lang="en-US" dirty="0">
              <a:solidFill>
                <a:srgbClr val="000000"/>
              </a:solidFill>
              <a:ea typeface="ＭＳ Ｐゴシック" pitchFamily="34" charset="-128"/>
            </a:endParaRPr>
          </a:p>
        </p:txBody>
      </p:sp>
      <p:sp>
        <p:nvSpPr>
          <p:cNvPr id="14" name="TextBox 13">
            <a:extLst>
              <a:ext uri="{FF2B5EF4-FFF2-40B4-BE49-F238E27FC236}">
                <a16:creationId xmlns="" xmlns:a16="http://schemas.microsoft.com/office/drawing/2014/main" id="{F1BD9068-1810-0F44-B56E-B5C00994CE9F}"/>
              </a:ext>
            </a:extLst>
          </p:cNvPr>
          <p:cNvSpPr txBox="1"/>
          <p:nvPr/>
        </p:nvSpPr>
        <p:spPr>
          <a:xfrm>
            <a:off x="304799" y="5534193"/>
            <a:ext cx="8423275" cy="1200329"/>
          </a:xfrm>
          <a:prstGeom prst="rect">
            <a:avLst/>
          </a:prstGeom>
          <a:noFill/>
          <a:ln w="25400">
            <a:solidFill>
              <a:srgbClr val="7030A0"/>
            </a:solidFill>
          </a:ln>
        </p:spPr>
        <p:txBody>
          <a:bodyPr wrap="square" rtlCol="0">
            <a:spAutoFit/>
          </a:bodyPr>
          <a:lstStyle/>
          <a:p>
            <a:pPr algn="ctr"/>
            <a:r>
              <a:rPr lang="en-US" dirty="0"/>
              <a:t>Op defines the algebraic structure, a semiring in this case.  This gives us ⊗ and ⊕ and the identity for ⊕.   We’ll say much more about his later.</a:t>
            </a:r>
          </a:p>
          <a:p>
            <a:pPr algn="ctr"/>
            <a:r>
              <a:rPr lang="en-US" dirty="0"/>
              <a:t>For our first exercises with bool objects, we’ll use a built-in </a:t>
            </a:r>
            <a:r>
              <a:rPr lang="en-US" dirty="0" err="1"/>
              <a:t>SuiteSparse</a:t>
            </a:r>
            <a:r>
              <a:rPr lang="en-US" dirty="0"/>
              <a:t> semiring </a:t>
            </a:r>
          </a:p>
          <a:p>
            <a:pPr algn="ctr"/>
            <a:r>
              <a:rPr lang="en-US" dirty="0" err="1"/>
              <a:t>GxB_LOR_LAND_BOOL</a:t>
            </a:r>
            <a:r>
              <a:rPr lang="en-US" dirty="0"/>
              <a:t>.</a:t>
            </a:r>
          </a:p>
        </p:txBody>
      </p:sp>
      <p:sp>
        <p:nvSpPr>
          <p:cNvPr id="7" name="Oval 6">
            <a:extLst>
              <a:ext uri="{FF2B5EF4-FFF2-40B4-BE49-F238E27FC236}">
                <a16:creationId xmlns="" xmlns:a16="http://schemas.microsoft.com/office/drawing/2014/main" id="{5A22A86D-A5A1-4447-9693-0E9920A513B7}"/>
              </a:ext>
            </a:extLst>
          </p:cNvPr>
          <p:cNvSpPr/>
          <p:nvPr/>
        </p:nvSpPr>
        <p:spPr bwMode="auto">
          <a:xfrm>
            <a:off x="6024314" y="3933392"/>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 xmlns:a16="http://schemas.microsoft.com/office/drawing/2014/main" id="{44B87BCF-4E4B-A242-9EDA-A91EF96F4FEA}"/>
                  </a:ext>
                </a:extLst>
              </p:cNvPr>
              <p:cNvSpPr txBox="1"/>
              <p:nvPr/>
            </p:nvSpPr>
            <p:spPr>
              <a:xfrm>
                <a:off x="3639046" y="174917"/>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26" name="TextBox 25">
                <a:extLst>
                  <a:ext uri="{FF2B5EF4-FFF2-40B4-BE49-F238E27FC236}">
                    <a16:creationId xmlns:a16="http://schemas.microsoft.com/office/drawing/2014/main" id="{44B87BCF-4E4B-A242-9EDA-A91EF96F4FEA}"/>
                  </a:ext>
                </a:extLst>
              </p:cNvPr>
              <p:cNvSpPr txBox="1">
                <a:spLocks noRot="1" noChangeAspect="1" noMove="1" noResize="1" noEditPoints="1" noAdjustHandles="1" noChangeArrowheads="1" noChangeShapeType="1" noTextEdit="1"/>
              </p:cNvSpPr>
              <p:nvPr/>
            </p:nvSpPr>
            <p:spPr>
              <a:xfrm>
                <a:off x="3639046" y="174917"/>
                <a:ext cx="3617978" cy="677108"/>
              </a:xfrm>
              <a:prstGeom prst="rect">
                <a:avLst/>
              </a:prstGeom>
              <a:blipFill>
                <a:blip r:embed="rId2"/>
                <a:stretch>
                  <a:fillRect l="-4211" t="-25926" r="-8421" b="-50000"/>
                </a:stretch>
              </a:blipFill>
            </p:spPr>
            <p:txBody>
              <a:bodyPr/>
              <a:lstStyle/>
              <a:p>
                <a:r>
                  <a:rPr lang="en-US">
                    <a:noFill/>
                  </a:rPr>
                  <a:t> </a:t>
                </a:r>
              </a:p>
            </p:txBody>
          </p:sp>
        </mc:Fallback>
      </mc:AlternateContent>
      <p:cxnSp>
        <p:nvCxnSpPr>
          <p:cNvPr id="27" name="Straight Connector 26">
            <a:extLst>
              <a:ext uri="{FF2B5EF4-FFF2-40B4-BE49-F238E27FC236}">
                <a16:creationId xmlns="" xmlns:a16="http://schemas.microsoft.com/office/drawing/2014/main" id="{936630E9-7225-024F-8206-5A4873B1948C}"/>
              </a:ext>
            </a:extLst>
          </p:cNvPr>
          <p:cNvCxnSpPr>
            <a:cxnSpLocks/>
          </p:cNvCxnSpPr>
          <p:nvPr/>
        </p:nvCxnSpPr>
        <p:spPr bwMode="auto">
          <a:xfrm>
            <a:off x="4181496" y="324597"/>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502F8C8F-D7CA-3543-9FB0-B2495D3348DE}"/>
              </a:ext>
            </a:extLst>
          </p:cNvPr>
          <p:cNvCxnSpPr>
            <a:cxnSpLocks/>
          </p:cNvCxnSpPr>
          <p:nvPr/>
        </p:nvCxnSpPr>
        <p:spPr bwMode="auto">
          <a:xfrm flipV="1">
            <a:off x="4181496" y="313543"/>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 xmlns:a16="http://schemas.microsoft.com/office/drawing/2014/main" id="{5A22A86D-A5A1-4447-9693-0E9920A513B7}"/>
              </a:ext>
            </a:extLst>
          </p:cNvPr>
          <p:cNvSpPr/>
          <p:nvPr/>
        </p:nvSpPr>
        <p:spPr bwMode="auto">
          <a:xfrm>
            <a:off x="5601468" y="174917"/>
            <a:ext cx="1332089" cy="750595"/>
          </a:xfrm>
          <a:prstGeom prst="ellipse">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7660802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5: Matrix Vector Multiplication</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273552" y="781111"/>
            <a:ext cx="4711667" cy="3287969"/>
          </a:xfrm>
        </p:spPr>
        <p:txBody>
          <a:bodyPr/>
          <a:lstStyle/>
          <a:p>
            <a:r>
              <a:rPr lang="en-US" dirty="0"/>
              <a:t>Use the adjacency matrix from exercise 4 and a vector with a single value to select one of the nodes in the graph.</a:t>
            </a:r>
          </a:p>
          <a:p>
            <a:r>
              <a:rPr lang="en-US" dirty="0"/>
              <a:t>Find the product mxv, print the result, and interpret its meaning.</a:t>
            </a:r>
          </a:p>
          <a:p>
            <a:r>
              <a:rPr lang="en-US" dirty="0"/>
              <a:t>In addition to those from Exercise 4, you’ll need the functions:</a:t>
            </a:r>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45</a:t>
            </a:fld>
            <a:endParaRPr lang="en-US" dirty="0">
              <a:solidFill>
                <a:srgbClr val="000000"/>
              </a:solidFill>
              <a:ea typeface="ＭＳ Ｐゴシック" pitchFamily="34" charset="-128"/>
            </a:endParaRPr>
          </a:p>
        </p:txBody>
      </p:sp>
      <p:grpSp>
        <p:nvGrpSpPr>
          <p:cNvPr id="5" name="Group 4">
            <a:extLst>
              <a:ext uri="{FF2B5EF4-FFF2-40B4-BE49-F238E27FC236}">
                <a16:creationId xmlns="" xmlns:a16="http://schemas.microsoft.com/office/drawing/2014/main" id="{6B2ED23D-1F07-FE4C-B990-9262B8FC77B1}"/>
              </a:ext>
            </a:extLst>
          </p:cNvPr>
          <p:cNvGrpSpPr/>
          <p:nvPr/>
        </p:nvGrpSpPr>
        <p:grpSpPr>
          <a:xfrm>
            <a:off x="4985219" y="841792"/>
            <a:ext cx="4119791" cy="3227288"/>
            <a:chOff x="1223785" y="3766524"/>
            <a:chExt cx="2791124" cy="2186461"/>
          </a:xfrm>
        </p:grpSpPr>
        <p:grpSp>
          <p:nvGrpSpPr>
            <p:cNvPr id="6" name="Group 5">
              <a:extLst>
                <a:ext uri="{FF2B5EF4-FFF2-40B4-BE49-F238E27FC236}">
                  <a16:creationId xmlns="" xmlns:a16="http://schemas.microsoft.com/office/drawing/2014/main" id="{B1E88786-1642-7945-8AF5-4D1BB0AE1ACE}"/>
                </a:ext>
              </a:extLst>
            </p:cNvPr>
            <p:cNvGrpSpPr/>
            <p:nvPr/>
          </p:nvGrpSpPr>
          <p:grpSpPr>
            <a:xfrm>
              <a:off x="1335803" y="4157242"/>
              <a:ext cx="219364" cy="718577"/>
              <a:chOff x="1335803" y="4157242"/>
              <a:chExt cx="219364" cy="718577"/>
            </a:xfrm>
          </p:grpSpPr>
          <p:sp>
            <p:nvSpPr>
              <p:cNvPr id="52" name="Line 24">
                <a:extLst>
                  <a:ext uri="{FF2B5EF4-FFF2-40B4-BE49-F238E27FC236}">
                    <a16:creationId xmlns="" xmlns:a16="http://schemas.microsoft.com/office/drawing/2014/main" id="{01C53FE6-33CB-4746-9CA9-66A47A25A833}"/>
                  </a:ext>
                </a:extLst>
              </p:cNvPr>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3" name="Freeform 25">
                <a:extLst>
                  <a:ext uri="{FF2B5EF4-FFF2-40B4-BE49-F238E27FC236}">
                    <a16:creationId xmlns="" xmlns:a16="http://schemas.microsoft.com/office/drawing/2014/main" id="{4A3D39A2-2F07-2044-9A23-3E512A14BDA2}"/>
                  </a:ext>
                </a:extLst>
              </p:cNvPr>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7" name="Group 6">
              <a:extLst>
                <a:ext uri="{FF2B5EF4-FFF2-40B4-BE49-F238E27FC236}">
                  <a16:creationId xmlns="" xmlns:a16="http://schemas.microsoft.com/office/drawing/2014/main" id="{F9F59FC4-1EAE-5A4D-BE70-1225C65983DE}"/>
                </a:ext>
              </a:extLst>
            </p:cNvPr>
            <p:cNvGrpSpPr/>
            <p:nvPr/>
          </p:nvGrpSpPr>
          <p:grpSpPr>
            <a:xfrm>
              <a:off x="1571763" y="4183811"/>
              <a:ext cx="219364" cy="718577"/>
              <a:chOff x="1571763" y="4183811"/>
              <a:chExt cx="219364" cy="718577"/>
            </a:xfrm>
          </p:grpSpPr>
          <p:sp>
            <p:nvSpPr>
              <p:cNvPr id="50" name="Line 27">
                <a:extLst>
                  <a:ext uri="{FF2B5EF4-FFF2-40B4-BE49-F238E27FC236}">
                    <a16:creationId xmlns="" xmlns:a16="http://schemas.microsoft.com/office/drawing/2014/main" id="{A27E07CB-B9B0-A041-B43B-C72F2637EAFB}"/>
                  </a:ext>
                </a:extLst>
              </p:cNvPr>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1" name="Freeform 28">
                <a:extLst>
                  <a:ext uri="{FF2B5EF4-FFF2-40B4-BE49-F238E27FC236}">
                    <a16:creationId xmlns="" xmlns:a16="http://schemas.microsoft.com/office/drawing/2014/main" id="{251D5198-E685-544B-B43F-9C02355C3912}"/>
                  </a:ext>
                </a:extLst>
              </p:cNvPr>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8" name="Group 7">
              <a:extLst>
                <a:ext uri="{FF2B5EF4-FFF2-40B4-BE49-F238E27FC236}">
                  <a16:creationId xmlns="" xmlns:a16="http://schemas.microsoft.com/office/drawing/2014/main" id="{107E4CD5-FEE8-A941-9D9B-71B86FDDA25D}"/>
                </a:ext>
              </a:extLst>
            </p:cNvPr>
            <p:cNvGrpSpPr/>
            <p:nvPr/>
          </p:nvGrpSpPr>
          <p:grpSpPr>
            <a:xfrm>
              <a:off x="1555166" y="3962540"/>
              <a:ext cx="1121352" cy="186298"/>
              <a:chOff x="1555166" y="3962540"/>
              <a:chExt cx="1121352" cy="186298"/>
            </a:xfrm>
          </p:grpSpPr>
          <p:sp>
            <p:nvSpPr>
              <p:cNvPr id="48" name="Line 30">
                <a:extLst>
                  <a:ext uri="{FF2B5EF4-FFF2-40B4-BE49-F238E27FC236}">
                    <a16:creationId xmlns="" xmlns:a16="http://schemas.microsoft.com/office/drawing/2014/main" id="{594780E9-7006-1941-826A-A8EBB352E139}"/>
                  </a:ext>
                </a:extLst>
              </p:cNvPr>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9" name="Freeform 31">
                <a:extLst>
                  <a:ext uri="{FF2B5EF4-FFF2-40B4-BE49-F238E27FC236}">
                    <a16:creationId xmlns="" xmlns:a16="http://schemas.microsoft.com/office/drawing/2014/main" id="{5FBA48BB-E9E4-3E4D-9B9A-D136F7F98EEE}"/>
                  </a:ext>
                </a:extLst>
              </p:cNvPr>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9" name="Group 8">
              <a:extLst>
                <a:ext uri="{FF2B5EF4-FFF2-40B4-BE49-F238E27FC236}">
                  <a16:creationId xmlns="" xmlns:a16="http://schemas.microsoft.com/office/drawing/2014/main" id="{1575EECC-8D59-2A46-B9FD-6854B122B126}"/>
                </a:ext>
              </a:extLst>
            </p:cNvPr>
            <p:cNvGrpSpPr/>
            <p:nvPr/>
          </p:nvGrpSpPr>
          <p:grpSpPr>
            <a:xfrm>
              <a:off x="1563825" y="4891227"/>
              <a:ext cx="1121352" cy="732585"/>
              <a:chOff x="1563825" y="4891227"/>
              <a:chExt cx="1121352" cy="732585"/>
            </a:xfrm>
          </p:grpSpPr>
          <p:sp>
            <p:nvSpPr>
              <p:cNvPr id="46" name="Line 34">
                <a:extLst>
                  <a:ext uri="{FF2B5EF4-FFF2-40B4-BE49-F238E27FC236}">
                    <a16:creationId xmlns="" xmlns:a16="http://schemas.microsoft.com/office/drawing/2014/main" id="{100ECD8B-17C6-5544-BA50-B706BF85134F}"/>
                  </a:ext>
                </a:extLst>
              </p:cNvPr>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7" name="Freeform 35">
                <a:extLst>
                  <a:ext uri="{FF2B5EF4-FFF2-40B4-BE49-F238E27FC236}">
                    <a16:creationId xmlns="" xmlns:a16="http://schemas.microsoft.com/office/drawing/2014/main" id="{7EEE645F-991B-374A-82BB-42AF17E84391}"/>
                  </a:ext>
                </a:extLst>
              </p:cNvPr>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0" name="Line 46">
              <a:extLst>
                <a:ext uri="{FF2B5EF4-FFF2-40B4-BE49-F238E27FC236}">
                  <a16:creationId xmlns="" xmlns:a16="http://schemas.microsoft.com/office/drawing/2014/main" id="{B36FB20D-20F7-A544-9308-70474C2E704F}"/>
                </a:ext>
              </a:extLst>
            </p:cNvPr>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1" name="Freeform 47">
              <a:extLst>
                <a:ext uri="{FF2B5EF4-FFF2-40B4-BE49-F238E27FC236}">
                  <a16:creationId xmlns="" xmlns:a16="http://schemas.microsoft.com/office/drawing/2014/main" id="{67F72118-6E66-264B-A3DE-344A455F19D2}"/>
                </a:ext>
              </a:extLst>
            </p:cNvPr>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2" name="Group 11">
              <a:extLst>
                <a:ext uri="{FF2B5EF4-FFF2-40B4-BE49-F238E27FC236}">
                  <a16:creationId xmlns="" xmlns:a16="http://schemas.microsoft.com/office/drawing/2014/main" id="{FA74D00F-C6E9-3541-8909-31EE156CB188}"/>
                </a:ext>
              </a:extLst>
            </p:cNvPr>
            <p:cNvGrpSpPr/>
            <p:nvPr/>
          </p:nvGrpSpPr>
          <p:grpSpPr>
            <a:xfrm>
              <a:off x="1566712" y="5458525"/>
              <a:ext cx="1121352" cy="186298"/>
              <a:chOff x="1566712" y="5458525"/>
              <a:chExt cx="1121352" cy="186298"/>
            </a:xfrm>
          </p:grpSpPr>
          <p:sp>
            <p:nvSpPr>
              <p:cNvPr id="44" name="Line 49">
                <a:extLst>
                  <a:ext uri="{FF2B5EF4-FFF2-40B4-BE49-F238E27FC236}">
                    <a16:creationId xmlns="" xmlns:a16="http://schemas.microsoft.com/office/drawing/2014/main" id="{9400EE75-811F-3547-93F1-BA7A0AD68A9B}"/>
                  </a:ext>
                </a:extLst>
              </p:cNvPr>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5" name="Freeform 50">
                <a:extLst>
                  <a:ext uri="{FF2B5EF4-FFF2-40B4-BE49-F238E27FC236}">
                    <a16:creationId xmlns="" xmlns:a16="http://schemas.microsoft.com/office/drawing/2014/main" id="{12E0F947-FA1F-2C42-9657-AF1430617027}"/>
                  </a:ext>
                </a:extLst>
              </p:cNvPr>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3" name="Group 12">
              <a:extLst>
                <a:ext uri="{FF2B5EF4-FFF2-40B4-BE49-F238E27FC236}">
                  <a16:creationId xmlns="" xmlns:a16="http://schemas.microsoft.com/office/drawing/2014/main" id="{12615A3D-5F55-9449-A666-B0EB3D8BF3A7}"/>
                </a:ext>
              </a:extLst>
            </p:cNvPr>
            <p:cNvGrpSpPr/>
            <p:nvPr/>
          </p:nvGrpSpPr>
          <p:grpSpPr>
            <a:xfrm>
              <a:off x="1549394" y="5643422"/>
              <a:ext cx="1121352" cy="186298"/>
              <a:chOff x="1549394" y="5643422"/>
              <a:chExt cx="1121352" cy="186298"/>
            </a:xfrm>
          </p:grpSpPr>
          <p:sp>
            <p:nvSpPr>
              <p:cNvPr id="42" name="Line 52">
                <a:extLst>
                  <a:ext uri="{FF2B5EF4-FFF2-40B4-BE49-F238E27FC236}">
                    <a16:creationId xmlns="" xmlns:a16="http://schemas.microsoft.com/office/drawing/2014/main" id="{22C2CB0C-7F98-1547-9427-C376E831D9E4}"/>
                  </a:ext>
                </a:extLst>
              </p:cNvPr>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3" name="Freeform 53">
                <a:extLst>
                  <a:ext uri="{FF2B5EF4-FFF2-40B4-BE49-F238E27FC236}">
                    <a16:creationId xmlns="" xmlns:a16="http://schemas.microsoft.com/office/drawing/2014/main" id="{6A973478-B4D7-4D40-B3C5-94BFD7C83140}"/>
                  </a:ext>
                </a:extLst>
              </p:cNvPr>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4" name="Group 13">
              <a:extLst>
                <a:ext uri="{FF2B5EF4-FFF2-40B4-BE49-F238E27FC236}">
                  <a16:creationId xmlns="" xmlns:a16="http://schemas.microsoft.com/office/drawing/2014/main" id="{A8558620-F323-A142-A7BD-9B865F3770FC}"/>
                </a:ext>
              </a:extLst>
            </p:cNvPr>
            <p:cNvGrpSpPr/>
            <p:nvPr/>
          </p:nvGrpSpPr>
          <p:grpSpPr>
            <a:xfrm>
              <a:off x="1572485" y="4892628"/>
              <a:ext cx="1121352" cy="186298"/>
              <a:chOff x="1572485" y="4892628"/>
              <a:chExt cx="1121352" cy="186298"/>
            </a:xfrm>
          </p:grpSpPr>
          <p:sp>
            <p:nvSpPr>
              <p:cNvPr id="40" name="Line 55">
                <a:extLst>
                  <a:ext uri="{FF2B5EF4-FFF2-40B4-BE49-F238E27FC236}">
                    <a16:creationId xmlns="" xmlns:a16="http://schemas.microsoft.com/office/drawing/2014/main" id="{6C1637E0-233A-6440-8B78-4D432358FDD5}"/>
                  </a:ext>
                </a:extLst>
              </p:cNvPr>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1" name="Freeform 56">
                <a:extLst>
                  <a:ext uri="{FF2B5EF4-FFF2-40B4-BE49-F238E27FC236}">
                    <a16:creationId xmlns="" xmlns:a16="http://schemas.microsoft.com/office/drawing/2014/main" id="{99E5DCF8-2642-A144-8765-6A4BDD9B919F}"/>
                  </a:ext>
                </a:extLst>
              </p:cNvPr>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5" name="Group 14">
              <a:extLst>
                <a:ext uri="{FF2B5EF4-FFF2-40B4-BE49-F238E27FC236}">
                  <a16:creationId xmlns="" xmlns:a16="http://schemas.microsoft.com/office/drawing/2014/main" id="{70745083-205A-3045-919A-8CF70B735ECA}"/>
                </a:ext>
              </a:extLst>
            </p:cNvPr>
            <p:cNvGrpSpPr/>
            <p:nvPr/>
          </p:nvGrpSpPr>
          <p:grpSpPr>
            <a:xfrm>
              <a:off x="1330030" y="4919242"/>
              <a:ext cx="219364" cy="718577"/>
              <a:chOff x="1330030" y="4919242"/>
              <a:chExt cx="219364" cy="718577"/>
            </a:xfrm>
          </p:grpSpPr>
          <p:sp>
            <p:nvSpPr>
              <p:cNvPr id="38" name="Line 58">
                <a:extLst>
                  <a:ext uri="{FF2B5EF4-FFF2-40B4-BE49-F238E27FC236}">
                    <a16:creationId xmlns="" xmlns:a16="http://schemas.microsoft.com/office/drawing/2014/main" id="{E2E396A8-9B54-4845-BDFC-3F63D0122E0B}"/>
                  </a:ext>
                </a:extLst>
              </p:cNvPr>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9" name="Freeform 59">
                <a:extLst>
                  <a:ext uri="{FF2B5EF4-FFF2-40B4-BE49-F238E27FC236}">
                    <a16:creationId xmlns="" xmlns:a16="http://schemas.microsoft.com/office/drawing/2014/main" id="{3216CCFC-5B9C-094B-BA28-1943B9E50A01}"/>
                  </a:ext>
                </a:extLst>
              </p:cNvPr>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6" name="Line 61">
              <a:extLst>
                <a:ext uri="{FF2B5EF4-FFF2-40B4-BE49-F238E27FC236}">
                  <a16:creationId xmlns="" xmlns:a16="http://schemas.microsoft.com/office/drawing/2014/main" id="{DC6A1FA6-FC7E-5149-BB3D-197A17B75122}"/>
                </a:ext>
              </a:extLst>
            </p:cNvPr>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7" name="Freeform 16">
              <a:extLst>
                <a:ext uri="{FF2B5EF4-FFF2-40B4-BE49-F238E27FC236}">
                  <a16:creationId xmlns="" xmlns:a16="http://schemas.microsoft.com/office/drawing/2014/main" id="{CE467D84-4ED3-CC43-B205-AA5FABB1D2A2}"/>
                </a:ext>
              </a:extLst>
            </p:cNvPr>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18" name="Group 17">
              <a:extLst>
                <a:ext uri="{FF2B5EF4-FFF2-40B4-BE49-F238E27FC236}">
                  <a16:creationId xmlns="" xmlns:a16="http://schemas.microsoft.com/office/drawing/2014/main" id="{4DA28D26-6446-CA47-B231-E600D0BFF0AF}"/>
                </a:ext>
              </a:extLst>
            </p:cNvPr>
            <p:cNvGrpSpPr/>
            <p:nvPr/>
          </p:nvGrpSpPr>
          <p:grpSpPr>
            <a:xfrm>
              <a:off x="2676519" y="4882823"/>
              <a:ext cx="1102591" cy="760599"/>
              <a:chOff x="2676519" y="4882823"/>
              <a:chExt cx="1102591" cy="760599"/>
            </a:xfrm>
          </p:grpSpPr>
          <p:sp>
            <p:nvSpPr>
              <p:cNvPr id="36" name="Line 64">
                <a:extLst>
                  <a:ext uri="{FF2B5EF4-FFF2-40B4-BE49-F238E27FC236}">
                    <a16:creationId xmlns="" xmlns:a16="http://schemas.microsoft.com/office/drawing/2014/main" id="{2F89D1B8-166D-DA4F-887C-08C33A284A30}"/>
                  </a:ext>
                </a:extLst>
              </p:cNvPr>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7" name="Freeform 65">
                <a:extLst>
                  <a:ext uri="{FF2B5EF4-FFF2-40B4-BE49-F238E27FC236}">
                    <a16:creationId xmlns="" xmlns:a16="http://schemas.microsoft.com/office/drawing/2014/main" id="{9C223B63-8957-B74E-8988-2C35E9EB89B1}"/>
                  </a:ext>
                </a:extLst>
              </p:cNvPr>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9" name="Group 18">
              <a:extLst>
                <a:ext uri="{FF2B5EF4-FFF2-40B4-BE49-F238E27FC236}">
                  <a16:creationId xmlns="" xmlns:a16="http://schemas.microsoft.com/office/drawing/2014/main" id="{138B077A-2E3C-CA4E-8B86-7F3A4383DF89}"/>
                </a:ext>
              </a:extLst>
            </p:cNvPr>
            <p:cNvGrpSpPr/>
            <p:nvPr/>
          </p:nvGrpSpPr>
          <p:grpSpPr>
            <a:xfrm>
              <a:off x="2706826" y="4161444"/>
              <a:ext cx="1102591" cy="760599"/>
              <a:chOff x="2706826" y="4161444"/>
              <a:chExt cx="1102591" cy="760599"/>
            </a:xfrm>
          </p:grpSpPr>
          <p:sp>
            <p:nvSpPr>
              <p:cNvPr id="34" name="Line 67">
                <a:extLst>
                  <a:ext uri="{FF2B5EF4-FFF2-40B4-BE49-F238E27FC236}">
                    <a16:creationId xmlns="" xmlns:a16="http://schemas.microsoft.com/office/drawing/2014/main" id="{9CB8599E-0AA8-6945-A25F-35298DB37FC1}"/>
                  </a:ext>
                </a:extLst>
              </p:cNvPr>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35" name="Freeform 68">
                <a:extLst>
                  <a:ext uri="{FF2B5EF4-FFF2-40B4-BE49-F238E27FC236}">
                    <a16:creationId xmlns="" xmlns:a16="http://schemas.microsoft.com/office/drawing/2014/main" id="{57BC13A7-3C56-F448-8418-ED1B96803B68}"/>
                  </a:ext>
                </a:extLst>
              </p:cNvPr>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0" name="Rectangle 19">
              <a:extLst>
                <a:ext uri="{FF2B5EF4-FFF2-40B4-BE49-F238E27FC236}">
                  <a16:creationId xmlns="" xmlns:a16="http://schemas.microsoft.com/office/drawing/2014/main" id="{635FB952-BA63-8C4B-B83B-35B2597CE88E}"/>
                </a:ext>
              </a:extLst>
            </p:cNvPr>
            <p:cNvSpPr>
              <a:spLocks noChangeArrowheads="1"/>
            </p:cNvSpPr>
            <p:nvPr/>
          </p:nvSpPr>
          <p:spPr bwMode="auto">
            <a:xfrm>
              <a:off x="2683417" y="567725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21" name="Rectangle 104">
              <a:extLst>
                <a:ext uri="{FF2B5EF4-FFF2-40B4-BE49-F238E27FC236}">
                  <a16:creationId xmlns="" xmlns:a16="http://schemas.microsoft.com/office/drawing/2014/main" id="{E10D40F6-9BDB-6E4C-B821-74739D20BDE4}"/>
                </a:ext>
              </a:extLst>
            </p:cNvPr>
            <p:cNvSpPr>
              <a:spLocks noChangeArrowheads="1"/>
            </p:cNvSpPr>
            <p:nvPr/>
          </p:nvSpPr>
          <p:spPr bwMode="auto">
            <a:xfrm>
              <a:off x="1223785" y="4692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22" name="Rectangle 105">
              <a:extLst>
                <a:ext uri="{FF2B5EF4-FFF2-40B4-BE49-F238E27FC236}">
                  <a16:creationId xmlns="" xmlns:a16="http://schemas.microsoft.com/office/drawing/2014/main" id="{72BAFA72-F623-5047-AD94-2AC8FFE99BFF}"/>
                </a:ext>
              </a:extLst>
            </p:cNvPr>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23" name="Rectangle 22">
              <a:extLst>
                <a:ext uri="{FF2B5EF4-FFF2-40B4-BE49-F238E27FC236}">
                  <a16:creationId xmlns="" xmlns:a16="http://schemas.microsoft.com/office/drawing/2014/main" id="{7A3B9011-3451-5648-B890-3CD000514433}"/>
                </a:ext>
              </a:extLst>
            </p:cNvPr>
            <p:cNvSpPr>
              <a:spLocks noChangeArrowheads="1"/>
            </p:cNvSpPr>
            <p:nvPr/>
          </p:nvSpPr>
          <p:spPr bwMode="auto">
            <a:xfrm>
              <a:off x="2671447" y="376652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24" name="Oval 23">
              <a:extLst>
                <a:ext uri="{FF2B5EF4-FFF2-40B4-BE49-F238E27FC236}">
                  <a16:creationId xmlns="" xmlns:a16="http://schemas.microsoft.com/office/drawing/2014/main" id="{54E0B147-DA04-4241-9CF4-4C126999C358}"/>
                </a:ext>
              </a:extLst>
            </p:cNvPr>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25" name="Oval 24">
              <a:extLst>
                <a:ext uri="{FF2B5EF4-FFF2-40B4-BE49-F238E27FC236}">
                  <a16:creationId xmlns="" xmlns:a16="http://schemas.microsoft.com/office/drawing/2014/main" id="{C8F0671D-50A4-3A43-9005-704275B6991E}"/>
                </a:ext>
              </a:extLst>
            </p:cNvPr>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6" name="Oval 25">
              <a:extLst>
                <a:ext uri="{FF2B5EF4-FFF2-40B4-BE49-F238E27FC236}">
                  <a16:creationId xmlns="" xmlns:a16="http://schemas.microsoft.com/office/drawing/2014/main" id="{C9AA05CA-3C88-5343-AE6B-A2236FF92A47}"/>
                </a:ext>
              </a:extLst>
            </p:cNvPr>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7" name="Oval 26">
              <a:extLst>
                <a:ext uri="{FF2B5EF4-FFF2-40B4-BE49-F238E27FC236}">
                  <a16:creationId xmlns="" xmlns:a16="http://schemas.microsoft.com/office/drawing/2014/main" id="{5A481B3B-AD73-7B40-8147-9C729D7F9EF7}"/>
                </a:ext>
              </a:extLst>
            </p:cNvPr>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8" name="Oval 27">
              <a:extLst>
                <a:ext uri="{FF2B5EF4-FFF2-40B4-BE49-F238E27FC236}">
                  <a16:creationId xmlns="" xmlns:a16="http://schemas.microsoft.com/office/drawing/2014/main" id="{3BA0D66A-8CB8-3640-95C3-E491A2B0EC4B}"/>
                </a:ext>
              </a:extLst>
            </p:cNvPr>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29" name="Oval 71">
              <a:extLst>
                <a:ext uri="{FF2B5EF4-FFF2-40B4-BE49-F238E27FC236}">
                  <a16:creationId xmlns="" xmlns:a16="http://schemas.microsoft.com/office/drawing/2014/main" id="{2DABF822-E3DC-BD4F-AEA4-E1001859807E}"/>
                </a:ext>
              </a:extLst>
            </p:cNvPr>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0" name="Oval 72">
              <a:extLst>
                <a:ext uri="{FF2B5EF4-FFF2-40B4-BE49-F238E27FC236}">
                  <a16:creationId xmlns="" xmlns:a16="http://schemas.microsoft.com/office/drawing/2014/main" id="{06F0CF83-C511-2B49-A4F8-47E785639250}"/>
                </a:ext>
              </a:extLst>
            </p:cNvPr>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31" name="Rectangle 30">
              <a:extLst>
                <a:ext uri="{FF2B5EF4-FFF2-40B4-BE49-F238E27FC236}">
                  <a16:creationId xmlns="" xmlns:a16="http://schemas.microsoft.com/office/drawing/2014/main" id="{9425ACD8-F257-BD4B-BC21-4168E43F8B96}"/>
                </a:ext>
              </a:extLst>
            </p:cNvPr>
            <p:cNvSpPr>
              <a:spLocks noChangeArrowheads="1"/>
            </p:cNvSpPr>
            <p:nvPr/>
          </p:nvSpPr>
          <p:spPr bwMode="auto">
            <a:xfrm>
              <a:off x="1327213" y="384579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32" name="Rectangle 31">
              <a:extLst>
                <a:ext uri="{FF2B5EF4-FFF2-40B4-BE49-F238E27FC236}">
                  <a16:creationId xmlns="" xmlns:a16="http://schemas.microsoft.com/office/drawing/2014/main" id="{EC50E2CF-A8E6-F74B-B234-7CD911917051}"/>
                </a:ext>
              </a:extLst>
            </p:cNvPr>
            <p:cNvSpPr>
              <a:spLocks noChangeArrowheads="1"/>
            </p:cNvSpPr>
            <p:nvPr/>
          </p:nvSpPr>
          <p:spPr bwMode="auto">
            <a:xfrm>
              <a:off x="3781321"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33" name="Rectangle 32">
              <a:extLst>
                <a:ext uri="{FF2B5EF4-FFF2-40B4-BE49-F238E27FC236}">
                  <a16:creationId xmlns="" xmlns:a16="http://schemas.microsoft.com/office/drawing/2014/main" id="{A969784B-29B4-7444-9E46-9FA54CF8B2D1}"/>
                </a:ext>
              </a:extLst>
            </p:cNvPr>
            <p:cNvSpPr>
              <a:spLocks noChangeArrowheads="1"/>
            </p:cNvSpPr>
            <p:nvPr/>
          </p:nvSpPr>
          <p:spPr bwMode="auto">
            <a:xfrm>
              <a:off x="2457576" y="45311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
        <p:nvSpPr>
          <p:cNvPr id="54" name="Content Placeholder 2">
            <a:extLst>
              <a:ext uri="{FF2B5EF4-FFF2-40B4-BE49-F238E27FC236}">
                <a16:creationId xmlns="" xmlns:a16="http://schemas.microsoft.com/office/drawing/2014/main" id="{04B63D5E-0F12-244F-83A5-D0B96B71D207}"/>
              </a:ext>
            </a:extLst>
          </p:cNvPr>
          <p:cNvSpPr txBox="1">
            <a:spLocks/>
          </p:cNvSpPr>
          <p:nvPr/>
        </p:nvSpPr>
        <p:spPr bwMode="auto">
          <a:xfrm>
            <a:off x="286973" y="3897115"/>
            <a:ext cx="8704627" cy="28499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endParaRPr lang="en-US" kern="0" dirty="0"/>
          </a:p>
          <a:p>
            <a:pPr lvl="1"/>
            <a:r>
              <a:rPr lang="en-US" sz="1800" b="1" kern="0" dirty="0" err="1">
                <a:latin typeface="Courier New" panose="02070309020205020404" pitchFamily="49" charset="0"/>
                <a:cs typeface="Courier New" panose="02070309020205020404" pitchFamily="49" charset="0"/>
              </a:rPr>
              <a:t>GrB_Vector</a:t>
            </a:r>
            <a:r>
              <a:rPr lang="en-US" sz="1800" b="1" kern="0" dirty="0">
                <a:latin typeface="Courier New" panose="02070309020205020404" pitchFamily="49" charset="0"/>
                <a:cs typeface="Courier New" panose="02070309020205020404" pitchFamily="49" charset="0"/>
              </a:rPr>
              <a:t> result, </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a:t>
            </a:r>
          </a:p>
          <a:p>
            <a:pPr lvl="1"/>
            <a:r>
              <a:rPr lang="en-US" sz="1800" b="1" kern="0" dirty="0" err="1">
                <a:latin typeface="Courier New" panose="02070309020205020404" pitchFamily="49" charset="0"/>
                <a:cs typeface="Courier New" panose="02070309020205020404" pitchFamily="49" charset="0"/>
              </a:rPr>
              <a:t>GrB_Index</a:t>
            </a:r>
            <a:r>
              <a:rPr lang="en-US" sz="1800" b="1" kern="0" dirty="0">
                <a:latin typeface="Courier New" panose="02070309020205020404" pitchFamily="49" charset="0"/>
                <a:cs typeface="Courier New" panose="02070309020205020404" pitchFamily="49" charset="0"/>
              </a:rPr>
              <a:t> NODE;</a:t>
            </a:r>
          </a:p>
          <a:p>
            <a:pPr lvl="1"/>
            <a:r>
              <a:rPr lang="en-US" sz="1800" b="1" kern="0" dirty="0" err="1">
                <a:latin typeface="Courier New" panose="02070309020205020404" pitchFamily="49" charset="0"/>
                <a:cs typeface="Courier New" panose="02070309020205020404" pitchFamily="49" charset="0"/>
              </a:rPr>
              <a:t>GrB_Vector_new</a:t>
            </a:r>
            <a:r>
              <a:rPr lang="en-US" sz="1800" b="1" kern="0" dirty="0">
                <a:latin typeface="Courier New" panose="02070309020205020404" pitchFamily="49" charset="0"/>
                <a:cs typeface="Courier New" panose="02070309020205020404" pitchFamily="49" charset="0"/>
              </a:rPr>
              <a:t>(&amp;</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GrB_BOOL</a:t>
            </a:r>
            <a:r>
              <a:rPr lang="en-US" sz="1800" b="1" kern="0" dirty="0">
                <a:latin typeface="Courier New" panose="02070309020205020404" pitchFamily="49" charset="0"/>
                <a:cs typeface="Courier New" panose="02070309020205020404" pitchFamily="49" charset="0"/>
              </a:rPr>
              <a:t>, NUM_NODES);</a:t>
            </a:r>
          </a:p>
          <a:p>
            <a:pPr lvl="1"/>
            <a:r>
              <a:rPr lang="en-US" sz="1800" b="1" kern="0" dirty="0" err="1">
                <a:latin typeface="Courier New" panose="02070309020205020404" pitchFamily="49" charset="0"/>
                <a:cs typeface="Courier New" panose="02070309020205020404" pitchFamily="49" charset="0"/>
              </a:rPr>
              <a:t>GrB_Vector_setElement</a:t>
            </a:r>
            <a:r>
              <a:rPr lang="en-US" sz="1800" b="1" kern="0" dirty="0">
                <a:latin typeface="Courier New" panose="02070309020205020404" pitchFamily="49" charset="0"/>
                <a:cs typeface="Courier New" panose="02070309020205020404" pitchFamily="49" charset="0"/>
              </a:rPr>
              <a:t>(</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true, NODE);</a:t>
            </a:r>
          </a:p>
          <a:p>
            <a:pPr lvl="1"/>
            <a:r>
              <a:rPr lang="en-US" sz="1800" b="1" kern="0" dirty="0">
                <a:latin typeface="Courier New" panose="02070309020205020404" pitchFamily="49" charset="0"/>
                <a:cs typeface="Courier New" panose="02070309020205020404" pitchFamily="49" charset="0"/>
              </a:rPr>
              <a:t>pretty_print_vector_UINT64(</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”Input node");</a:t>
            </a:r>
          </a:p>
          <a:p>
            <a:pPr lvl="1"/>
            <a:r>
              <a:rPr lang="en-US" sz="1800" b="1" kern="0" dirty="0" err="1">
                <a:latin typeface="Courier New" panose="02070309020205020404" pitchFamily="49" charset="0"/>
                <a:cs typeface="Courier New" panose="02070309020205020404" pitchFamily="49" charset="0"/>
              </a:rPr>
              <a:t>GrB_mxv</a:t>
            </a:r>
            <a:r>
              <a:rPr lang="en-US" sz="1800" b="1" kern="0" dirty="0">
                <a:latin typeface="Courier New" panose="02070309020205020404" pitchFamily="49" charset="0"/>
                <a:cs typeface="Courier New" panose="02070309020205020404" pitchFamily="49" charset="0"/>
              </a:rPr>
              <a:t>(result, </a:t>
            </a:r>
            <a:r>
              <a:rPr lang="en-US" sz="1800" b="1" kern="0" dirty="0" err="1">
                <a:latin typeface="Courier New" panose="02070309020205020404" pitchFamily="49" charset="0"/>
                <a:cs typeface="Courier New" panose="02070309020205020404" pitchFamily="49" charset="0"/>
              </a:rPr>
              <a:t>GrB_NULL</a:t>
            </a: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GrB_NULL</a:t>
            </a:r>
            <a:r>
              <a:rPr lang="en-US" sz="1800" b="1" kern="0" dirty="0">
                <a:latin typeface="Courier New" panose="02070309020205020404" pitchFamily="49" charset="0"/>
                <a:cs typeface="Courier New" panose="02070309020205020404" pitchFamily="49" charset="0"/>
              </a:rPr>
              <a:t>,</a:t>
            </a:r>
          </a:p>
          <a:p>
            <a:pPr marL="339725" lvl="1" indent="0">
              <a:buFont typeface="Verdana" pitchFamily="34" charset="0"/>
              <a:buNone/>
            </a:pP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GxB_LOR_LAND_BOOL</a:t>
            </a:r>
            <a:r>
              <a:rPr lang="en-US" sz="1800" b="1" kern="0" dirty="0">
                <a:latin typeface="Courier New" panose="02070309020205020404" pitchFamily="49" charset="0"/>
                <a:cs typeface="Courier New" panose="02070309020205020404" pitchFamily="49" charset="0"/>
              </a:rPr>
              <a:t>, graph, </a:t>
            </a:r>
            <a:r>
              <a:rPr lang="en-US" sz="1800" b="1" kern="0" dirty="0" err="1">
                <a:latin typeface="Courier New" panose="02070309020205020404" pitchFamily="49" charset="0"/>
                <a:cs typeface="Courier New" panose="02070309020205020404" pitchFamily="49" charset="0"/>
              </a:rPr>
              <a:t>vec</a:t>
            </a:r>
            <a:r>
              <a:rPr lang="en-US" sz="1800" b="1" kern="0" dirty="0">
                <a:latin typeface="Courier New" panose="02070309020205020404" pitchFamily="49" charset="0"/>
                <a:cs typeface="Courier New" panose="02070309020205020404" pitchFamily="49" charset="0"/>
              </a:rPr>
              <a:t>, </a:t>
            </a:r>
            <a:r>
              <a:rPr lang="en-US" sz="1800" b="1" kern="0" dirty="0" err="1">
                <a:latin typeface="Courier New" panose="02070309020205020404" pitchFamily="49" charset="0"/>
                <a:cs typeface="Courier New" panose="02070309020205020404" pitchFamily="49" charset="0"/>
              </a:rPr>
              <a:t>GrB_NULL</a:t>
            </a:r>
            <a:r>
              <a:rPr lang="en-US" sz="1800" b="1" kern="0" dirty="0">
                <a:latin typeface="Courier New" panose="02070309020205020404" pitchFamily="49" charset="0"/>
                <a:cs typeface="Courier New" panose="02070309020205020404" pitchFamily="49" charset="0"/>
              </a:rPr>
              <a:t>);</a:t>
            </a:r>
          </a:p>
          <a:p>
            <a:pPr lvl="1"/>
            <a:endParaRPr lang="en-US" kern="0" dirty="0"/>
          </a:p>
        </p:txBody>
      </p:sp>
    </p:spTree>
    <p:extLst>
      <p:ext uri="{BB962C8B-B14F-4D97-AF65-F5344CB8AC3E}">
        <p14:creationId xmlns:p14="http://schemas.microsoft.com/office/powerpoint/2010/main" val="170189188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p:txBody>
          <a:bodyPr/>
          <a:lstStyle/>
          <a:p>
            <a:r>
              <a:rPr lang="en-US" dirty="0"/>
              <a:t>Solution to exercise 5</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131852" y="976006"/>
            <a:ext cx="6247967" cy="4599732"/>
          </a:xfrm>
        </p:spPr>
        <p:txBody>
          <a:bodyPr/>
          <a:lstStyle/>
          <a:p>
            <a:pPr marL="0" indent="0">
              <a:buNone/>
            </a:pPr>
            <a:r>
              <a:rPr lang="en-US" sz="1600" b="1" dirty="0">
                <a:latin typeface="Courier New" panose="02070309020205020404" pitchFamily="49" charset="0"/>
                <a:cs typeface="Courier New" panose="02070309020205020404" pitchFamily="49" charset="0"/>
              </a:rPr>
              <a:t>pretty_print_matrix_UINT64(graph, "GRAPH");</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Build a vector with one node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NODE = 2;</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result;</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(&amp;result,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GrB_Vector_setElement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vec</a:t>
            </a:r>
            <a:r>
              <a:rPr lang="en-US" sz="1600" b="1" dirty="0">
                <a:solidFill>
                  <a:srgbClr val="C00000"/>
                </a:solidFill>
                <a:latin typeface="Courier New" panose="02070309020205020404" pitchFamily="49" charset="0"/>
                <a:cs typeface="Courier New" panose="02070309020205020404" pitchFamily="49" charset="0"/>
              </a:rPr>
              <a:t>, true, NODE);</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"Target 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GrB_mxv</a:t>
            </a:r>
            <a:r>
              <a:rPr lang="en-US" sz="1600" b="1" dirty="0">
                <a:solidFill>
                  <a:srgbClr val="C00000"/>
                </a:solidFill>
                <a:latin typeface="Courier New" panose="02070309020205020404" pitchFamily="49" charset="0"/>
                <a:cs typeface="Courier New" panose="02070309020205020404" pitchFamily="49" charset="0"/>
              </a:rPr>
              <a:t>(result, GrB_NULL,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GxB_LOR_LAND_BOOL</a:t>
            </a:r>
            <a:r>
              <a:rPr lang="en-US" sz="1600" b="1" dirty="0">
                <a:solidFill>
                  <a:srgbClr val="C00000"/>
                </a:solidFill>
                <a:latin typeface="Courier New" panose="02070309020205020404" pitchFamily="49" charset="0"/>
                <a:cs typeface="Courier New" panose="02070309020205020404" pitchFamily="49" charset="0"/>
              </a:rPr>
              <a:t>, graph, </a:t>
            </a:r>
            <a:r>
              <a:rPr lang="en-US" sz="1600" b="1" dirty="0" err="1">
                <a:solidFill>
                  <a:srgbClr val="C00000"/>
                </a:solidFill>
                <a:latin typeface="Courier New" panose="02070309020205020404" pitchFamily="49" charset="0"/>
                <a:cs typeface="Courier New" panose="02070309020205020404" pitchFamily="49" charset="0"/>
              </a:rPr>
              <a:t>vec</a:t>
            </a:r>
            <a:r>
              <a:rPr lang="en-US" sz="1600" b="1" dirty="0">
                <a:solidFill>
                  <a:srgbClr val="C00000"/>
                </a:solidFill>
                <a:latin typeface="Courier New" panose="02070309020205020404" pitchFamily="49" charset="0"/>
                <a:cs typeface="Courier New" panose="02070309020205020404" pitchFamily="49" charset="0"/>
              </a:rPr>
              <a:t>, GrB_NULL)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pretty_print_vector_UINT64(result, "sources");</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46</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7A9D9E60-B4A4-864C-9535-B69EFCB36DB8}"/>
              </a:ext>
            </a:extLst>
          </p:cNvPr>
          <p:cNvSpPr txBox="1"/>
          <p:nvPr/>
        </p:nvSpPr>
        <p:spPr>
          <a:xfrm>
            <a:off x="6024155" y="2580004"/>
            <a:ext cx="3214256"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Matrix: GRAPH =</a:t>
            </a:r>
          </a:p>
          <a:p>
            <a:r>
              <a:rPr lang="en-US" sz="1400" b="1" dirty="0">
                <a:latin typeface="Courier New" panose="02070309020205020404" pitchFamily="49" charset="0"/>
                <a:cs typeface="Courier New" panose="02070309020205020404" pitchFamily="49" charset="0"/>
              </a:rPr>
              <a:t>[ -,  1,  -,  1,  -,  -,  -]</a:t>
            </a:r>
          </a:p>
          <a:p>
            <a:r>
              <a:rPr lang="en-US" sz="1400" b="1" dirty="0">
                <a:latin typeface="Courier New" panose="02070309020205020404" pitchFamily="49" charset="0"/>
                <a:cs typeface="Courier New" panose="02070309020205020404" pitchFamily="49" charset="0"/>
              </a:rPr>
              <a:t>[ -,  -,  -,  -,  1,  -,  1]</a:t>
            </a:r>
          </a:p>
          <a:p>
            <a:r>
              <a:rPr lang="en-US" sz="1400" b="1" dirty="0">
                <a:latin typeface="Courier New" panose="02070309020205020404" pitchFamily="49" charset="0"/>
                <a:cs typeface="Courier New" panose="02070309020205020404" pitchFamily="49" charset="0"/>
              </a:rPr>
              <a:t>[ -,  -,  -,  -,  -,  1,  -]</a:t>
            </a:r>
          </a:p>
          <a:p>
            <a:r>
              <a:rPr lang="en-US" sz="1400" b="1" dirty="0">
                <a:latin typeface="Courier New" panose="02070309020205020404" pitchFamily="49" charset="0"/>
                <a:cs typeface="Courier New" panose="02070309020205020404" pitchFamily="49" charset="0"/>
              </a:rPr>
              <a:t>[ 1,  -,  1,  -,  -,  -,  -]</a:t>
            </a:r>
          </a:p>
          <a:p>
            <a:r>
              <a:rPr lang="en-US" sz="1400" b="1" dirty="0">
                <a:latin typeface="Courier New" panose="02070309020205020404" pitchFamily="49" charset="0"/>
                <a:cs typeface="Courier New" panose="02070309020205020404" pitchFamily="49" charset="0"/>
              </a:rPr>
              <a:t>[ -,  -,  -,  -,  -,  1,  -]</a:t>
            </a:r>
          </a:p>
          <a:p>
            <a:r>
              <a:rPr lang="en-US" sz="1400" b="1" dirty="0">
                <a:latin typeface="Courier New" panose="02070309020205020404" pitchFamily="49" charset="0"/>
                <a:cs typeface="Courier New" panose="02070309020205020404" pitchFamily="49" charset="0"/>
              </a:rPr>
              <a:t>[ -,  -,  1,  -,  -,  -,  -]</a:t>
            </a:r>
          </a:p>
          <a:p>
            <a:r>
              <a:rPr lang="en-US" sz="1400" b="1" dirty="0">
                <a:latin typeface="Courier New" panose="02070309020205020404" pitchFamily="49" charset="0"/>
                <a:cs typeface="Courier New" panose="02070309020205020404" pitchFamily="49" charset="0"/>
              </a:rPr>
              <a:t>[ -,  -,  1,  1,  1,  -,  -]</a:t>
            </a:r>
          </a:p>
          <a:p>
            <a:r>
              <a:rPr lang="en-US" sz="1400" b="1" dirty="0">
                <a:latin typeface="Courier New" panose="02070309020205020404" pitchFamily="49" charset="0"/>
                <a:cs typeface="Courier New" panose="02070309020205020404" pitchFamily="49" charset="0"/>
              </a:rPr>
              <a:t>Vector: Target node =</a:t>
            </a:r>
          </a:p>
          <a:p>
            <a:r>
              <a:rPr lang="en-US" sz="1400" b="1" dirty="0">
                <a:latin typeface="Courier New" panose="02070309020205020404" pitchFamily="49" charset="0"/>
                <a:cs typeface="Courier New" panose="02070309020205020404" pitchFamily="49" charset="0"/>
              </a:rPr>
              <a:t>[ -,  -,  1,  -,  -,  -,  -]</a:t>
            </a:r>
          </a:p>
          <a:p>
            <a:r>
              <a:rPr lang="en-US" sz="1400" b="1" dirty="0">
                <a:latin typeface="Courier New" panose="02070309020205020404" pitchFamily="49" charset="0"/>
                <a:cs typeface="Courier New" panose="02070309020205020404" pitchFamily="49" charset="0"/>
              </a:rPr>
              <a:t>Vector: sources =</a:t>
            </a:r>
          </a:p>
          <a:p>
            <a:r>
              <a:rPr lang="en-US" sz="1400" b="1" dirty="0">
                <a:latin typeface="Courier New" panose="02070309020205020404" pitchFamily="49" charset="0"/>
                <a:cs typeface="Courier New" panose="02070309020205020404" pitchFamily="49" charset="0"/>
              </a:rPr>
              <a:t>[ -,  -,  -,  1,  -,  1,  1]</a:t>
            </a:r>
          </a:p>
        </p:txBody>
      </p:sp>
      <p:sp>
        <p:nvSpPr>
          <p:cNvPr id="7" name="TextBox 6">
            <a:extLst>
              <a:ext uri="{FF2B5EF4-FFF2-40B4-BE49-F238E27FC236}">
                <a16:creationId xmlns="" xmlns:a16="http://schemas.microsoft.com/office/drawing/2014/main" id="{C9AD3C94-B5D4-EC4D-AFF4-6531728F1817}"/>
              </a:ext>
            </a:extLst>
          </p:cNvPr>
          <p:cNvSpPr txBox="1"/>
          <p:nvPr/>
        </p:nvSpPr>
        <p:spPr>
          <a:xfrm>
            <a:off x="256525" y="5230101"/>
            <a:ext cx="5714784" cy="1477328"/>
          </a:xfrm>
          <a:prstGeom prst="rect">
            <a:avLst/>
          </a:prstGeom>
          <a:noFill/>
          <a:ln>
            <a:solidFill>
              <a:schemeClr val="tx1"/>
            </a:solidFill>
          </a:ln>
        </p:spPr>
        <p:txBody>
          <a:bodyPr wrap="square" rtlCol="0">
            <a:spAutoFit/>
          </a:bodyPr>
          <a:lstStyle/>
          <a:p>
            <a:r>
              <a:rPr lang="en-US" dirty="0"/>
              <a:t>The stored elements of the adjacency matrix, a(</a:t>
            </a:r>
            <a:r>
              <a:rPr lang="en-US" dirty="0" err="1"/>
              <a:t>i,j</a:t>
            </a:r>
            <a:r>
              <a:rPr lang="en-US" dirty="0"/>
              <a:t>) indicate an edge from vertex </a:t>
            </a:r>
            <a:r>
              <a:rPr lang="en-US" dirty="0" err="1"/>
              <a:t>i</a:t>
            </a:r>
            <a:r>
              <a:rPr lang="en-US" dirty="0"/>
              <a:t> to vertex j</a:t>
            </a:r>
          </a:p>
          <a:p>
            <a:endParaRPr lang="en-US" dirty="0"/>
          </a:p>
          <a:p>
            <a:r>
              <a:rPr lang="en-US" dirty="0"/>
              <a:t>So the matrix vector product scans over a row (from) to find when an edge lands at the destination</a:t>
            </a:r>
          </a:p>
        </p:txBody>
      </p:sp>
      <p:grpSp>
        <p:nvGrpSpPr>
          <p:cNvPr id="11" name="Group 10"/>
          <p:cNvGrpSpPr/>
          <p:nvPr/>
        </p:nvGrpSpPr>
        <p:grpSpPr>
          <a:xfrm>
            <a:off x="5955412" y="143596"/>
            <a:ext cx="2792532" cy="2180028"/>
            <a:chOff x="1223785" y="3766524"/>
            <a:chExt cx="2880222" cy="2248484"/>
          </a:xfrm>
        </p:grpSpPr>
        <p:grpSp>
          <p:nvGrpSpPr>
            <p:cNvPr id="12" name="Group 11"/>
            <p:cNvGrpSpPr/>
            <p:nvPr/>
          </p:nvGrpSpPr>
          <p:grpSpPr>
            <a:xfrm>
              <a:off x="1335803" y="4157242"/>
              <a:ext cx="219364" cy="718577"/>
              <a:chOff x="1335803" y="4157242"/>
              <a:chExt cx="219364" cy="718577"/>
            </a:xfrm>
          </p:grpSpPr>
          <p:sp>
            <p:nvSpPr>
              <p:cNvPr id="5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89803" y="4157242"/>
              <a:ext cx="219364" cy="718577"/>
              <a:chOff x="1589803" y="4157242"/>
              <a:chExt cx="219364" cy="718577"/>
            </a:xfrm>
          </p:grpSpPr>
          <p:sp>
            <p:nvSpPr>
              <p:cNvPr id="56"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55166" y="3962540"/>
              <a:ext cx="1121352" cy="186298"/>
              <a:chOff x="1555166" y="3962540"/>
              <a:chExt cx="1121352" cy="186298"/>
            </a:xfrm>
          </p:grpSpPr>
          <p:sp>
            <p:nvSpPr>
              <p:cNvPr id="54"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563825" y="4891227"/>
              <a:ext cx="1121352" cy="732585"/>
              <a:chOff x="1563825" y="4891227"/>
              <a:chExt cx="1121352" cy="732585"/>
            </a:xfrm>
          </p:grpSpPr>
          <p:sp>
            <p:nvSpPr>
              <p:cNvPr id="52" name="Line 34"/>
              <p:cNvSpPr>
                <a:spLocks noChangeAspect="1" noChangeShapeType="1"/>
              </p:cNvSpPr>
              <p:nvPr/>
            </p:nvSpPr>
            <p:spPr bwMode="auto">
              <a:xfrm rot="3635357">
                <a:off x="1779303" y="5328258"/>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1566712" y="5458525"/>
              <a:ext cx="1121352" cy="186298"/>
              <a:chOff x="1566712" y="5458525"/>
              <a:chExt cx="1121352" cy="186298"/>
            </a:xfrm>
          </p:grpSpPr>
          <p:sp>
            <p:nvSpPr>
              <p:cNvPr id="5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49394" y="5643422"/>
              <a:ext cx="1121352" cy="186298"/>
              <a:chOff x="1549394" y="5643422"/>
              <a:chExt cx="1121352" cy="186298"/>
            </a:xfrm>
          </p:grpSpPr>
          <p:sp>
            <p:nvSpPr>
              <p:cNvPr id="48" name="Line 52"/>
              <p:cNvSpPr>
                <a:spLocks noChangeAspect="1" noChangeShapeType="1"/>
              </p:cNvSpPr>
              <p:nvPr/>
            </p:nvSpPr>
            <p:spPr bwMode="auto">
              <a:xfrm rot="17163330" flipV="1">
                <a:off x="1913097" y="5725599"/>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572485" y="4892628"/>
              <a:ext cx="1121352" cy="186298"/>
              <a:chOff x="1572485" y="4892628"/>
              <a:chExt cx="1121352" cy="186298"/>
            </a:xfrm>
          </p:grpSpPr>
          <p:sp>
            <p:nvSpPr>
              <p:cNvPr id="4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1" name="Group 20"/>
            <p:cNvGrpSpPr/>
            <p:nvPr/>
          </p:nvGrpSpPr>
          <p:grpSpPr>
            <a:xfrm>
              <a:off x="1330030" y="4919242"/>
              <a:ext cx="219364" cy="718577"/>
              <a:chOff x="1330030" y="4919242"/>
              <a:chExt cx="219364" cy="718577"/>
            </a:xfrm>
          </p:grpSpPr>
          <p:sp>
            <p:nvSpPr>
              <p:cNvPr id="44"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3" name="Freeform 2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4" name="Group 23"/>
            <p:cNvGrpSpPr/>
            <p:nvPr/>
          </p:nvGrpSpPr>
          <p:grpSpPr>
            <a:xfrm>
              <a:off x="2676519" y="4882823"/>
              <a:ext cx="1102591" cy="760599"/>
              <a:chOff x="2676519" y="4882823"/>
              <a:chExt cx="1102591" cy="760599"/>
            </a:xfrm>
          </p:grpSpPr>
          <p:sp>
            <p:nvSpPr>
              <p:cNvPr id="4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5" name="Group 24"/>
            <p:cNvGrpSpPr/>
            <p:nvPr/>
          </p:nvGrpSpPr>
          <p:grpSpPr>
            <a:xfrm>
              <a:off x="2706826" y="4161444"/>
              <a:ext cx="1102591" cy="760599"/>
              <a:chOff x="2706826" y="4161444"/>
              <a:chExt cx="1102591" cy="760599"/>
            </a:xfrm>
          </p:grpSpPr>
          <p:sp>
            <p:nvSpPr>
              <p:cNvPr id="4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6" name="Rectangle 25"/>
            <p:cNvSpPr>
              <a:spLocks noChangeArrowheads="1"/>
            </p:cNvSpPr>
            <p:nvPr/>
          </p:nvSpPr>
          <p:spPr bwMode="auto">
            <a:xfrm>
              <a:off x="2647633" y="5634101"/>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5</a:t>
              </a:r>
            </a:p>
          </p:txBody>
        </p:sp>
        <p:sp>
          <p:nvSpPr>
            <p:cNvPr id="2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8" name="Rectangle 105"/>
            <p:cNvSpPr>
              <a:spLocks noChangeArrowheads="1"/>
            </p:cNvSpPr>
            <p:nvPr/>
          </p:nvSpPr>
          <p:spPr bwMode="auto">
            <a:xfrm>
              <a:off x="1269289" y="5561284"/>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29" name="Rectangle 28"/>
            <p:cNvSpPr>
              <a:spLocks noChangeArrowheads="1"/>
            </p:cNvSpPr>
            <p:nvPr/>
          </p:nvSpPr>
          <p:spPr bwMode="auto">
            <a:xfrm>
              <a:off x="2671447" y="3766524"/>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30" name="Oval 29"/>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31" name="Oval 30"/>
            <p:cNvSpPr>
              <a:spLocks noChangeArrowheads="1"/>
            </p:cNvSpPr>
            <p:nvPr/>
          </p:nvSpPr>
          <p:spPr bwMode="auto">
            <a:xfrm>
              <a:off x="2594257" y="5548172"/>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33"/>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5"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6"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p:spPr>
          <p:txBody>
            <a:bodyPr wrap="none" anchor="ctr"/>
            <a:lstStyle/>
            <a:p>
              <a:pPr>
                <a:defRPr/>
              </a:pPr>
              <a:endParaRPr lang="en-US" sz="1800"/>
            </a:p>
          </p:txBody>
        </p:sp>
        <p:sp>
          <p:nvSpPr>
            <p:cNvPr id="37" name="Rectangle 36"/>
            <p:cNvSpPr>
              <a:spLocks noChangeArrowheads="1"/>
            </p:cNvSpPr>
            <p:nvPr/>
          </p:nvSpPr>
          <p:spPr bwMode="auto">
            <a:xfrm>
              <a:off x="1299850" y="3774221"/>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38" name="Rectangle 37"/>
            <p:cNvSpPr>
              <a:spLocks noChangeArrowheads="1"/>
            </p:cNvSpPr>
            <p:nvPr/>
          </p:nvSpPr>
          <p:spPr bwMode="auto">
            <a:xfrm>
              <a:off x="3781321" y="4654363"/>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4</a:t>
              </a:r>
            </a:p>
          </p:txBody>
        </p:sp>
        <p:sp>
          <p:nvSpPr>
            <p:cNvPr id="39" name="Rectangle 38"/>
            <p:cNvSpPr>
              <a:spLocks noChangeArrowheads="1"/>
            </p:cNvSpPr>
            <p:nvPr/>
          </p:nvSpPr>
          <p:spPr bwMode="auto">
            <a:xfrm>
              <a:off x="2457576" y="4531163"/>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6</a:t>
              </a:r>
            </a:p>
          </p:txBody>
        </p:sp>
      </p:grpSp>
    </p:spTree>
    <p:extLst>
      <p:ext uri="{BB962C8B-B14F-4D97-AF65-F5344CB8AC3E}">
        <p14:creationId xmlns:p14="http://schemas.microsoft.com/office/powerpoint/2010/main" val="87076473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42E00-9E53-F547-9A9D-2EE0004CEFC3}"/>
              </a:ext>
            </a:extLst>
          </p:cNvPr>
          <p:cNvSpPr>
            <a:spLocks noGrp="1"/>
          </p:cNvSpPr>
          <p:nvPr>
            <p:ph type="title"/>
          </p:nvPr>
        </p:nvSpPr>
        <p:spPr/>
        <p:txBody>
          <a:bodyPr/>
          <a:lstStyle/>
          <a:p>
            <a:r>
              <a:rPr lang="en-US" dirty="0"/>
              <a:t>Finding neighbors </a:t>
            </a:r>
          </a:p>
        </p:txBody>
      </p:sp>
      <p:sp>
        <p:nvSpPr>
          <p:cNvPr id="3" name="Content Placeholder 2">
            <a:extLst>
              <a:ext uri="{FF2B5EF4-FFF2-40B4-BE49-F238E27FC236}">
                <a16:creationId xmlns="" xmlns:a16="http://schemas.microsoft.com/office/drawing/2014/main" id="{7E9DE8B0-0310-FE49-9B04-B4FEE47BB02C}"/>
              </a:ext>
            </a:extLst>
          </p:cNvPr>
          <p:cNvSpPr>
            <a:spLocks noGrp="1"/>
          </p:cNvSpPr>
          <p:nvPr>
            <p:ph idx="1"/>
          </p:nvPr>
        </p:nvSpPr>
        <p:spPr>
          <a:xfrm>
            <a:off x="353174" y="800100"/>
            <a:ext cx="8478310" cy="4840287"/>
          </a:xfrm>
        </p:spPr>
        <p:txBody>
          <a:bodyPr/>
          <a:lstStyle/>
          <a:p>
            <a:r>
              <a:rPr lang="en-US" sz="2000" dirty="0"/>
              <a:t>A more common operation is to input a vector selecting a source and find all the neighbors one hop away from that vertex.</a:t>
            </a:r>
          </a:p>
          <a:p>
            <a:r>
              <a:rPr lang="en-US" sz="2000" dirty="0"/>
              <a:t>Using mxv(), how would you do this?</a:t>
            </a:r>
          </a:p>
        </p:txBody>
      </p:sp>
      <p:sp>
        <p:nvSpPr>
          <p:cNvPr id="4" name="Slide Number Placeholder 3">
            <a:extLst>
              <a:ext uri="{FF2B5EF4-FFF2-40B4-BE49-F238E27FC236}">
                <a16:creationId xmlns="" xmlns:a16="http://schemas.microsoft.com/office/drawing/2014/main" id="{B698D233-BE87-F840-A363-4465E13353C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47</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66781262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42E00-9E53-F547-9A9D-2EE0004CEFC3}"/>
              </a:ext>
            </a:extLst>
          </p:cNvPr>
          <p:cNvSpPr>
            <a:spLocks noGrp="1"/>
          </p:cNvSpPr>
          <p:nvPr>
            <p:ph type="title"/>
          </p:nvPr>
        </p:nvSpPr>
        <p:spPr/>
        <p:txBody>
          <a:bodyPr/>
          <a:lstStyle/>
          <a:p>
            <a:r>
              <a:rPr lang="en-US" dirty="0"/>
              <a:t>Finding neighbors</a:t>
            </a:r>
          </a:p>
        </p:txBody>
      </p:sp>
      <p:sp>
        <p:nvSpPr>
          <p:cNvPr id="3" name="Content Placeholder 2">
            <a:extLst>
              <a:ext uri="{FF2B5EF4-FFF2-40B4-BE49-F238E27FC236}">
                <a16:creationId xmlns="" xmlns:a16="http://schemas.microsoft.com/office/drawing/2014/main" id="{7E9DE8B0-0310-FE49-9B04-B4FEE47BB02C}"/>
              </a:ext>
            </a:extLst>
          </p:cNvPr>
          <p:cNvSpPr>
            <a:spLocks noGrp="1"/>
          </p:cNvSpPr>
          <p:nvPr>
            <p:ph idx="1"/>
          </p:nvPr>
        </p:nvSpPr>
        <p:spPr>
          <a:xfrm>
            <a:off x="356756" y="800100"/>
            <a:ext cx="8654722" cy="4132262"/>
          </a:xfrm>
        </p:spPr>
        <p:txBody>
          <a:bodyPr/>
          <a:lstStyle/>
          <a:p>
            <a:r>
              <a:rPr lang="en-US" sz="2000" dirty="0"/>
              <a:t>A more common operation is to input a vector selecting a source and find all the neighbors one hop away from that vertex.</a:t>
            </a:r>
          </a:p>
          <a:p>
            <a:r>
              <a:rPr lang="en-US" sz="2000" dirty="0"/>
              <a:t>Using mxv(), how would you do this?</a:t>
            </a:r>
          </a:p>
          <a:p>
            <a:pPr lvl="1"/>
            <a:r>
              <a:rPr lang="en-US" dirty="0"/>
              <a:t>The adjacency matrix elements indicate edges </a:t>
            </a:r>
          </a:p>
          <a:p>
            <a:pPr lvl="2"/>
            <a:r>
              <a:rPr lang="en-US" dirty="0"/>
              <a:t>from a vertex (row index)</a:t>
            </a:r>
          </a:p>
          <a:p>
            <a:pPr lvl="2"/>
            <a:r>
              <a:rPr lang="en-US" dirty="0"/>
              <a:t>to another vertex (columns index)</a:t>
            </a:r>
          </a:p>
          <a:p>
            <a:pPr lvl="1"/>
            <a:r>
              <a:rPr lang="en-US" dirty="0"/>
              <a:t>Then the transpose of the adjacency matrix indicates edges</a:t>
            </a:r>
          </a:p>
          <a:p>
            <a:pPr lvl="2"/>
            <a:r>
              <a:rPr lang="en-US" dirty="0"/>
              <a:t>To a vertex (row index)</a:t>
            </a:r>
          </a:p>
          <a:p>
            <a:pPr lvl="2"/>
            <a:r>
              <a:rPr lang="en-US" dirty="0"/>
              <a:t>From other vertices (column index)</a:t>
            </a:r>
          </a:p>
          <a:p>
            <a:r>
              <a:rPr lang="en-US" sz="2000" dirty="0"/>
              <a:t>Therefore, we can find the neighbors of a vertex (marked by the non-empty elements of v)</a:t>
            </a:r>
          </a:p>
        </p:txBody>
      </p:sp>
      <p:sp>
        <p:nvSpPr>
          <p:cNvPr id="4" name="Slide Number Placeholder 3">
            <a:extLst>
              <a:ext uri="{FF2B5EF4-FFF2-40B4-BE49-F238E27FC236}">
                <a16:creationId xmlns="" xmlns:a16="http://schemas.microsoft.com/office/drawing/2014/main" id="{B698D233-BE87-F840-A363-4465E13353C9}"/>
              </a:ext>
            </a:extLst>
          </p:cNvPr>
          <p:cNvSpPr>
            <a:spLocks noGrp="1"/>
          </p:cNvSpPr>
          <p:nvPr>
            <p:ph type="sldNum" sz="quarter" idx="10"/>
          </p:nvPr>
        </p:nvSpPr>
        <p:spPr>
          <a:xfrm>
            <a:off x="8728075" y="6553200"/>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48</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E3AFD7F2-1456-DB48-9F58-0F73AA0BAF8E}"/>
              </a:ext>
            </a:extLst>
          </p:cNvPr>
          <p:cNvSpPr txBox="1"/>
          <p:nvPr/>
        </p:nvSpPr>
        <p:spPr>
          <a:xfrm>
            <a:off x="2618509" y="4822961"/>
            <a:ext cx="3754582" cy="461665"/>
          </a:xfrm>
          <a:prstGeom prst="rect">
            <a:avLst/>
          </a:prstGeom>
          <a:noFill/>
        </p:spPr>
        <p:txBody>
          <a:bodyPr wrap="square" rtlCol="0">
            <a:spAutoFit/>
          </a:bodyPr>
          <a:lstStyle/>
          <a:p>
            <a:r>
              <a:rPr lang="en-US" sz="2400" dirty="0"/>
              <a:t>Neighbors  = A</a:t>
            </a:r>
            <a:r>
              <a:rPr lang="en-US" sz="2400" baseline="30000" dirty="0"/>
              <a:t>T</a:t>
            </a:r>
            <a:r>
              <a:rPr lang="en-US" sz="2400" dirty="0"/>
              <a:t>⊕.⊗v</a:t>
            </a:r>
          </a:p>
        </p:txBody>
      </p:sp>
      <p:sp>
        <p:nvSpPr>
          <p:cNvPr id="7" name="Content Placeholder 2">
            <a:extLst>
              <a:ext uri="{FF2B5EF4-FFF2-40B4-BE49-F238E27FC236}">
                <a16:creationId xmlns="" xmlns:a16="http://schemas.microsoft.com/office/drawing/2014/main" id="{2D573EE9-D8A7-2142-9CC1-AE3E28C446AB}"/>
              </a:ext>
            </a:extLst>
          </p:cNvPr>
          <p:cNvSpPr txBox="1">
            <a:spLocks/>
          </p:cNvSpPr>
          <p:nvPr/>
        </p:nvSpPr>
        <p:spPr bwMode="auto">
          <a:xfrm>
            <a:off x="356756" y="5605896"/>
            <a:ext cx="8237537" cy="9473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 GraphBLAS defines a transpose operation, but given how often you need to do a transpose, there must be a better way</a:t>
            </a:r>
          </a:p>
        </p:txBody>
      </p:sp>
    </p:spTree>
    <p:extLst>
      <p:ext uri="{BB962C8B-B14F-4D97-AF65-F5344CB8AC3E}">
        <p14:creationId xmlns:p14="http://schemas.microsoft.com/office/powerpoint/2010/main" val="67260790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878EBA-F76B-5E42-A648-73265D02C379}"/>
              </a:ext>
            </a:extLst>
          </p:cNvPr>
          <p:cNvSpPr>
            <a:spLocks noGrp="1"/>
          </p:cNvSpPr>
          <p:nvPr>
            <p:ph type="title"/>
          </p:nvPr>
        </p:nvSpPr>
        <p:spPr>
          <a:xfrm>
            <a:off x="166688" y="192088"/>
            <a:ext cx="8526462" cy="889000"/>
          </a:xfrm>
        </p:spPr>
        <p:txBody>
          <a:bodyPr/>
          <a:lstStyle/>
          <a:p>
            <a:r>
              <a:rPr lang="en-US" sz="2800" dirty="0"/>
              <a:t>Changing the behavior of a GraphBLAS operation</a:t>
            </a:r>
          </a:p>
        </p:txBody>
      </p:sp>
      <p:sp>
        <p:nvSpPr>
          <p:cNvPr id="3" name="Content Placeholder 2">
            <a:extLst>
              <a:ext uri="{FF2B5EF4-FFF2-40B4-BE49-F238E27FC236}">
                <a16:creationId xmlns="" xmlns:a16="http://schemas.microsoft.com/office/drawing/2014/main" id="{62F8B459-5FED-1242-9FCF-A9BDE07335D8}"/>
              </a:ext>
            </a:extLst>
          </p:cNvPr>
          <p:cNvSpPr>
            <a:spLocks noGrp="1"/>
          </p:cNvSpPr>
          <p:nvPr>
            <p:ph idx="1"/>
          </p:nvPr>
        </p:nvSpPr>
        <p:spPr/>
        <p:txBody>
          <a:bodyPr/>
          <a:lstStyle/>
          <a:p>
            <a:r>
              <a:rPr lang="en-US" dirty="0"/>
              <a:t>Most GraphBLAS operations take an argument that is an opaque object called a “descriptor”.  You declare an descriptor called ”</a:t>
            </a:r>
            <a:r>
              <a:rPr lang="en-US" dirty="0" err="1"/>
              <a:t>desc</a:t>
            </a:r>
            <a:r>
              <a:rPr lang="en-US" dirty="0"/>
              <a:t>” and create it as follows:</a:t>
            </a:r>
          </a:p>
          <a:p>
            <a:pPr marL="339725" lvl="1" indent="0">
              <a:buNone/>
            </a:pPr>
            <a:r>
              <a:rPr lang="en-US" dirty="0"/>
              <a:t>	</a:t>
            </a:r>
            <a:r>
              <a:rPr lang="en-US" dirty="0" err="1"/>
              <a:t>GrB_Descriptor</a:t>
            </a:r>
            <a:r>
              <a:rPr lang="en-US" dirty="0"/>
              <a:t> </a:t>
            </a:r>
            <a:r>
              <a:rPr lang="en-US" dirty="0" err="1"/>
              <a:t>desc</a:t>
            </a:r>
            <a:r>
              <a:rPr lang="en-US" dirty="0"/>
              <a:t>;</a:t>
            </a:r>
          </a:p>
          <a:p>
            <a:pPr marL="339725" lvl="1" indent="0">
              <a:buNone/>
            </a:pPr>
            <a:r>
              <a:rPr lang="en-US" dirty="0"/>
              <a:t>	</a:t>
            </a:r>
            <a:r>
              <a:rPr lang="en-US" dirty="0" err="1"/>
              <a:t>GrB_Descriptor_new</a:t>
            </a:r>
            <a:r>
              <a:rPr lang="en-US" dirty="0"/>
              <a:t> (&amp;</a:t>
            </a:r>
            <a:r>
              <a:rPr lang="en-US" dirty="0" err="1"/>
              <a:t>desc</a:t>
            </a:r>
            <a:r>
              <a:rPr lang="en-US" dirty="0"/>
              <a:t>);</a:t>
            </a:r>
          </a:p>
          <a:p>
            <a:r>
              <a:rPr lang="en-US" dirty="0"/>
              <a:t>The descriptor controls the behavior of the method and how objects are handled inside the method.</a:t>
            </a:r>
          </a:p>
          <a:p>
            <a:r>
              <a:rPr lang="en-US" dirty="0"/>
              <a:t>The descriptor controls:</a:t>
            </a:r>
          </a:p>
          <a:p>
            <a:pPr lvl="1"/>
            <a:r>
              <a:rPr lang="en-US" dirty="0"/>
              <a:t>Do you </a:t>
            </a:r>
            <a:r>
              <a:rPr lang="en-US" i="1" dirty="0"/>
              <a:t>transpose input matrices</a:t>
            </a:r>
            <a:r>
              <a:rPr lang="en-US" dirty="0"/>
              <a:t>? (</a:t>
            </a:r>
            <a:r>
              <a:rPr lang="en-US" dirty="0" err="1"/>
              <a:t>GrB_TRAN</a:t>
            </a:r>
            <a:r>
              <a:rPr lang="en-US" dirty="0"/>
              <a:t>)</a:t>
            </a:r>
          </a:p>
          <a:p>
            <a:pPr lvl="1"/>
            <a:r>
              <a:rPr lang="en-US" dirty="0"/>
              <a:t>Does the computation </a:t>
            </a:r>
            <a:r>
              <a:rPr lang="en-US" i="1" dirty="0"/>
              <a:t>replace existing values in the output object </a:t>
            </a:r>
            <a:r>
              <a:rPr lang="en-US" dirty="0"/>
              <a:t>or combine with them? (</a:t>
            </a:r>
            <a:r>
              <a:rPr lang="en-US" dirty="0" err="1"/>
              <a:t>GrB_REPLACE</a:t>
            </a:r>
            <a:r>
              <a:rPr lang="en-US" dirty="0"/>
              <a:t>)</a:t>
            </a:r>
          </a:p>
          <a:p>
            <a:pPr lvl="1"/>
            <a:r>
              <a:rPr lang="en-US" dirty="0"/>
              <a:t>Take the </a:t>
            </a:r>
            <a:r>
              <a:rPr lang="en-US" i="1" dirty="0"/>
              <a:t>structural complement</a:t>
            </a:r>
            <a:r>
              <a:rPr lang="en-US" dirty="0"/>
              <a:t> </a:t>
            </a:r>
            <a:r>
              <a:rPr lang="en-US" i="1" dirty="0"/>
              <a:t>of the mask </a:t>
            </a:r>
            <a:r>
              <a:rPr lang="en-US" dirty="0"/>
              <a:t>object (swap empty/false </a:t>
            </a:r>
            <a:r>
              <a:rPr lang="en-US" dirty="0">
                <a:sym typeface="Wingdings" panose="05000000000000000000" pitchFamily="2" charset="2"/>
              </a:rPr>
              <a:t></a:t>
            </a:r>
            <a:r>
              <a:rPr lang="en-US" dirty="0"/>
              <a:t> filled/true values in a sparse object). (</a:t>
            </a:r>
            <a:r>
              <a:rPr lang="en-US" dirty="0" err="1"/>
              <a:t>GrB_SCMP</a:t>
            </a:r>
            <a:r>
              <a:rPr lang="en-US" dirty="0"/>
              <a:t>)</a:t>
            </a:r>
          </a:p>
          <a:p>
            <a:pPr lvl="1"/>
            <a:endParaRPr lang="en-US" dirty="0"/>
          </a:p>
        </p:txBody>
      </p:sp>
      <p:sp>
        <p:nvSpPr>
          <p:cNvPr id="4" name="Slide Number Placeholder 3">
            <a:extLst>
              <a:ext uri="{FF2B5EF4-FFF2-40B4-BE49-F238E27FC236}">
                <a16:creationId xmlns="" xmlns:a16="http://schemas.microsoft.com/office/drawing/2014/main" id="{CD3588B1-7F42-D34E-A1A9-DBD3DF5E2FFF}"/>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49</a:t>
            </a:fld>
            <a:endParaRPr lang="en-US" dirty="0">
              <a:solidFill>
                <a:srgbClr val="000000"/>
              </a:solidFill>
              <a:ea typeface="ＭＳ Ｐゴシック" pitchFamily="34" charset="-128"/>
            </a:endParaRPr>
          </a:p>
        </p:txBody>
      </p:sp>
      <p:sp>
        <p:nvSpPr>
          <p:cNvPr id="5" name="Oval 4">
            <a:extLst>
              <a:ext uri="{FF2B5EF4-FFF2-40B4-BE49-F238E27FC236}">
                <a16:creationId xmlns="" xmlns:a16="http://schemas.microsoft.com/office/drawing/2014/main" id="{96272F7B-3B68-7144-8F3E-ABFDB718EA44}"/>
              </a:ext>
            </a:extLst>
          </p:cNvPr>
          <p:cNvSpPr/>
          <p:nvPr/>
        </p:nvSpPr>
        <p:spPr bwMode="auto">
          <a:xfrm>
            <a:off x="0" y="4605867"/>
            <a:ext cx="9144000" cy="1763933"/>
          </a:xfrm>
          <a:prstGeom prst="ellipse">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6" name="TextBox 5">
            <a:extLst>
              <a:ext uri="{FF2B5EF4-FFF2-40B4-BE49-F238E27FC236}">
                <a16:creationId xmlns="" xmlns:a16="http://schemas.microsoft.com/office/drawing/2014/main" id="{11C0889D-3FDA-AE4F-AA88-E5F8EED58DAB}"/>
              </a:ext>
            </a:extLst>
          </p:cNvPr>
          <p:cNvSpPr txBox="1"/>
          <p:nvPr/>
        </p:nvSpPr>
        <p:spPr>
          <a:xfrm>
            <a:off x="3130658" y="5948266"/>
            <a:ext cx="3983065" cy="369332"/>
          </a:xfrm>
          <a:prstGeom prst="rect">
            <a:avLst/>
          </a:prstGeom>
          <a:noFill/>
        </p:spPr>
        <p:txBody>
          <a:bodyPr wrap="square" rtlCol="0">
            <a:spAutoFit/>
          </a:bodyPr>
          <a:lstStyle/>
          <a:p>
            <a:r>
              <a:rPr lang="en-US" dirty="0">
                <a:solidFill>
                  <a:srgbClr val="C00000"/>
                </a:solidFill>
              </a:rPr>
              <a:t>….To be discussed later</a:t>
            </a:r>
          </a:p>
        </p:txBody>
      </p:sp>
    </p:spTree>
    <p:extLst>
      <p:ext uri="{BB962C8B-B14F-4D97-AF65-F5344CB8AC3E}">
        <p14:creationId xmlns:p14="http://schemas.microsoft.com/office/powerpoint/2010/main" val="32158984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34A0E-68B8-684C-BDB3-C4DE564675A3}"/>
              </a:ext>
            </a:extLst>
          </p:cNvPr>
          <p:cNvSpPr>
            <a:spLocks noGrp="1"/>
          </p:cNvSpPr>
          <p:nvPr>
            <p:ph type="title"/>
          </p:nvPr>
        </p:nvSpPr>
        <p:spPr>
          <a:xfrm>
            <a:off x="166688" y="192088"/>
            <a:ext cx="8757393" cy="889000"/>
          </a:xfrm>
        </p:spPr>
        <p:txBody>
          <a:bodyPr/>
          <a:lstStyle/>
          <a:p>
            <a:r>
              <a:rPr lang="en-US" dirty="0"/>
              <a:t>Understanding relationships between items</a:t>
            </a:r>
          </a:p>
        </p:txBody>
      </p:sp>
      <p:sp>
        <p:nvSpPr>
          <p:cNvPr id="3" name="Content Placeholder 2">
            <a:extLst>
              <a:ext uri="{FF2B5EF4-FFF2-40B4-BE49-F238E27FC236}">
                <a16:creationId xmlns="" xmlns:a16="http://schemas.microsoft.com/office/drawing/2014/main" id="{7F2F0489-0199-7049-A795-23EF37238E1A}"/>
              </a:ext>
            </a:extLst>
          </p:cNvPr>
          <p:cNvSpPr>
            <a:spLocks noGrp="1"/>
          </p:cNvSpPr>
          <p:nvPr>
            <p:ph idx="1"/>
          </p:nvPr>
        </p:nvSpPr>
        <p:spPr>
          <a:xfrm>
            <a:off x="290786" y="911986"/>
            <a:ext cx="8364297" cy="676644"/>
          </a:xfrm>
        </p:spPr>
        <p:txBody>
          <a:bodyPr/>
          <a:lstStyle/>
          <a:p>
            <a:r>
              <a:rPr lang="en-US" sz="2000" dirty="0"/>
              <a:t>Graph: A visual representation of a set of vertices and the connections between them (edges).</a:t>
            </a:r>
          </a:p>
        </p:txBody>
      </p:sp>
      <p:sp>
        <p:nvSpPr>
          <p:cNvPr id="4" name="Slide Number Placeholder 3">
            <a:extLst>
              <a:ext uri="{FF2B5EF4-FFF2-40B4-BE49-F238E27FC236}">
                <a16:creationId xmlns="" xmlns:a16="http://schemas.microsoft.com/office/drawing/2014/main" id="{96E44365-88D5-8D42-A82C-542EA6584288}"/>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a:t>
            </a:fld>
            <a:endParaRPr lang="en-US" dirty="0">
              <a:solidFill>
                <a:srgbClr val="000000"/>
              </a:solidFill>
              <a:ea typeface="ＭＳ Ｐゴシック" pitchFamily="34" charset="-128"/>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4C6B1638-95B3-AF4F-B7CE-83D74FF19050}"/>
                  </a:ext>
                </a:extLst>
              </p:cNvPr>
              <p:cNvSpPr txBox="1">
                <a:spLocks/>
              </p:cNvSpPr>
              <p:nvPr/>
            </p:nvSpPr>
            <p:spPr bwMode="auto">
              <a:xfrm>
                <a:off x="290786" y="5120751"/>
                <a:ext cx="8113439" cy="3609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Graph: Two sets, one for the vertices (</a:t>
                </a:r>
                <a14:m>
                  <m:oMath xmlns:m="http://schemas.openxmlformats.org/officeDocument/2006/math">
                    <m:r>
                      <a:rPr lang="en-US" sz="2000" i="1">
                        <a:latin typeface="Cambria Math" panose="02040503050406030204" pitchFamily="18" charset="0"/>
                      </a:rPr>
                      <m:t>𝑣</m:t>
                    </m:r>
                  </m:oMath>
                </a14:m>
                <a:r>
                  <a:rPr lang="en-US" sz="2000" kern="0" dirty="0"/>
                  <a:t>) and one for the edges (</a:t>
                </a:r>
                <a14:m>
                  <m:oMath xmlns:m="http://schemas.openxmlformats.org/officeDocument/2006/math">
                    <m:r>
                      <a:rPr lang="en-US" sz="2000" i="1">
                        <a:latin typeface="Cambria Math" panose="02040503050406030204" pitchFamily="18" charset="0"/>
                      </a:rPr>
                      <m:t>𝑒</m:t>
                    </m:r>
                  </m:oMath>
                </a14:m>
                <a:r>
                  <a:rPr lang="en-US" sz="2000" kern="0" dirty="0"/>
                  <a:t>)</a:t>
                </a:r>
              </a:p>
            </p:txBody>
          </p:sp>
        </mc:Choice>
        <mc:Fallback xmlns="">
          <p:sp>
            <p:nvSpPr>
              <p:cNvPr id="5" name="Content Placeholder 2">
                <a:extLst>
                  <a:ext uri="{FF2B5EF4-FFF2-40B4-BE49-F238E27FC236}">
                    <a16:creationId xmlns:a16="http://schemas.microsoft.com/office/drawing/2014/main" xmlns:a14="http://schemas.microsoft.com/office/drawing/2010/main" xmlns="" id="{4C6B1638-95B3-AF4F-B7CE-83D74FF19050}"/>
                  </a:ext>
                </a:extLst>
              </p:cNvPr>
              <p:cNvSpPr txBox="1">
                <a:spLocks noRot="1" noChangeAspect="1" noMove="1" noResize="1" noEditPoints="1" noAdjustHandles="1" noChangeArrowheads="1" noChangeShapeType="1" noTextEdit="1"/>
              </p:cNvSpPr>
              <p:nvPr/>
            </p:nvSpPr>
            <p:spPr bwMode="auto">
              <a:xfrm>
                <a:off x="290786" y="5120751"/>
                <a:ext cx="8113439" cy="360905"/>
              </a:xfrm>
              <a:prstGeom prst="rect">
                <a:avLst/>
              </a:prstGeom>
              <a:blipFill rotWithShape="0">
                <a:blip r:embed="rId2"/>
                <a:stretch>
                  <a:fillRect l="-1803" t="-20339" b="-30508"/>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 xmlns:a16="http://schemas.microsoft.com/office/drawing/2014/main" id="{7778834B-F932-CD48-B9CA-F839541E5D24}"/>
                  </a:ext>
                </a:extLst>
              </p:cNvPr>
              <p:cNvSpPr txBox="1"/>
              <p:nvPr/>
            </p:nvSpPr>
            <p:spPr>
              <a:xfrm>
                <a:off x="563300" y="5536063"/>
                <a:ext cx="22821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[0, 1, 2, 3, 4, 5, 6]</m:t>
                      </m:r>
                    </m:oMath>
                  </m:oMathPara>
                </a14:m>
                <a:endParaRPr lang="en-US" sz="2000" dirty="0"/>
              </a:p>
            </p:txBody>
          </p:sp>
        </mc:Choice>
        <mc:Fallback xmlns="">
          <p:sp>
            <p:nvSpPr>
              <p:cNvPr id="151" name="TextBox 150">
                <a:extLst>
                  <a:ext uri="{FF2B5EF4-FFF2-40B4-BE49-F238E27FC236}">
                    <a16:creationId xmlns:a16="http://schemas.microsoft.com/office/drawing/2014/main" xmlns:a14="http://schemas.microsoft.com/office/drawing/2010/main" xmlns="" id="{7778834B-F932-CD48-B9CA-F839541E5D24}"/>
                  </a:ext>
                </a:extLst>
              </p:cNvPr>
              <p:cNvSpPr txBox="1">
                <a:spLocks noRot="1" noChangeAspect="1" noMove="1" noResize="1" noEditPoints="1" noAdjustHandles="1" noChangeArrowheads="1" noChangeShapeType="1" noTextEdit="1"/>
              </p:cNvSpPr>
              <p:nvPr/>
            </p:nvSpPr>
            <p:spPr>
              <a:xfrm>
                <a:off x="563300" y="5536063"/>
                <a:ext cx="2282100" cy="307777"/>
              </a:xfrm>
              <a:prstGeom prst="rect">
                <a:avLst/>
              </a:prstGeom>
              <a:blipFill rotWithShape="0">
                <a:blip r:embed="rId3"/>
                <a:stretch>
                  <a:fillRect l="-533" r="-2933" b="-37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 xmlns:a16="http://schemas.microsoft.com/office/drawing/2014/main" id="{D5A08F2F-6B35-9A4F-A80F-B5F964EC7561}"/>
                  </a:ext>
                </a:extLst>
              </p:cNvPr>
              <p:cNvSpPr txBox="1"/>
              <p:nvPr/>
            </p:nvSpPr>
            <p:spPr>
              <a:xfrm>
                <a:off x="563300" y="6111849"/>
                <a:ext cx="83591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0,3</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1,6</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3,0</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3,2</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4,5</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5,2</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6,2</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6,3</m:t>
                          </m:r>
                        </m:e>
                      </m:d>
                      <m:r>
                        <a:rPr lang="en-US" sz="2000" b="0" i="1" smtClean="0">
                          <a:latin typeface="Cambria Math" panose="02040503050406030204" pitchFamily="18" charset="0"/>
                        </a:rPr>
                        <m:t>, (6,4)]</m:t>
                      </m:r>
                    </m:oMath>
                  </m:oMathPara>
                </a14:m>
                <a:endParaRPr lang="en-US" sz="2000" dirty="0"/>
              </a:p>
            </p:txBody>
          </p:sp>
        </mc:Choice>
        <mc:Fallback xmlns="">
          <p:sp>
            <p:nvSpPr>
              <p:cNvPr id="153" name="TextBox 152">
                <a:extLst>
                  <a:ext uri="{FF2B5EF4-FFF2-40B4-BE49-F238E27FC236}">
                    <a16:creationId xmlns:a16="http://schemas.microsoft.com/office/drawing/2014/main" xmlns:a14="http://schemas.microsoft.com/office/drawing/2010/main" xmlns="" id="{D5A08F2F-6B35-9A4F-A80F-B5F964EC7561}"/>
                  </a:ext>
                </a:extLst>
              </p:cNvPr>
              <p:cNvSpPr txBox="1">
                <a:spLocks noRot="1" noChangeAspect="1" noMove="1" noResize="1" noEditPoints="1" noAdjustHandles="1" noChangeArrowheads="1" noChangeShapeType="1" noTextEdit="1"/>
              </p:cNvSpPr>
              <p:nvPr/>
            </p:nvSpPr>
            <p:spPr>
              <a:xfrm>
                <a:off x="563300" y="6111849"/>
                <a:ext cx="8359148" cy="307777"/>
              </a:xfrm>
              <a:prstGeom prst="rect">
                <a:avLst/>
              </a:prstGeom>
              <a:blipFill rotWithShape="0">
                <a:blip r:embed="rId4"/>
                <a:stretch>
                  <a:fillRect r="-437" b="-40000"/>
                </a:stretch>
              </a:blipFill>
            </p:spPr>
            <p:txBody>
              <a:bodyPr/>
              <a:lstStyle/>
              <a:p>
                <a:r>
                  <a:rPr lang="en-US">
                    <a:noFill/>
                  </a:rPr>
                  <a:t> </a:t>
                </a:r>
              </a:p>
            </p:txBody>
          </p:sp>
        </mc:Fallback>
      </mc:AlternateContent>
      <p:grpSp>
        <p:nvGrpSpPr>
          <p:cNvPr id="10" name="Group 9"/>
          <p:cNvGrpSpPr/>
          <p:nvPr/>
        </p:nvGrpSpPr>
        <p:grpSpPr>
          <a:xfrm>
            <a:off x="2721360" y="1882240"/>
            <a:ext cx="3727064" cy="2860750"/>
            <a:chOff x="1257501" y="3817098"/>
            <a:chExt cx="2782692" cy="2135887"/>
          </a:xfrm>
        </p:grpSpPr>
        <p:grpSp>
          <p:nvGrpSpPr>
            <p:cNvPr id="11" name="Group 10"/>
            <p:cNvGrpSpPr/>
            <p:nvPr/>
          </p:nvGrpSpPr>
          <p:grpSpPr>
            <a:xfrm>
              <a:off x="1335803" y="4157242"/>
              <a:ext cx="219364" cy="718577"/>
              <a:chOff x="1335803" y="4157242"/>
              <a:chExt cx="219364" cy="718577"/>
            </a:xfrm>
          </p:grpSpPr>
          <p:sp>
            <p:nvSpPr>
              <p:cNvPr id="5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2" name="Group 11"/>
            <p:cNvGrpSpPr/>
            <p:nvPr/>
          </p:nvGrpSpPr>
          <p:grpSpPr>
            <a:xfrm>
              <a:off x="1571763" y="4183811"/>
              <a:ext cx="219364" cy="718577"/>
              <a:chOff x="1571763" y="4183811"/>
              <a:chExt cx="219364" cy="718577"/>
            </a:xfrm>
          </p:grpSpPr>
          <p:sp>
            <p:nvSpPr>
              <p:cNvPr id="55"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6"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3" name="Group 12"/>
            <p:cNvGrpSpPr/>
            <p:nvPr/>
          </p:nvGrpSpPr>
          <p:grpSpPr>
            <a:xfrm>
              <a:off x="1555166" y="3962540"/>
              <a:ext cx="1121352" cy="186298"/>
              <a:chOff x="1555166" y="3962540"/>
              <a:chExt cx="1121352" cy="186298"/>
            </a:xfrm>
          </p:grpSpPr>
          <p:sp>
            <p:nvSpPr>
              <p:cNvPr id="53"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4" name="Group 13"/>
            <p:cNvGrpSpPr/>
            <p:nvPr/>
          </p:nvGrpSpPr>
          <p:grpSpPr>
            <a:xfrm>
              <a:off x="1563825" y="4891227"/>
              <a:ext cx="1121352" cy="732585"/>
              <a:chOff x="1563825" y="4891227"/>
              <a:chExt cx="1121352" cy="732585"/>
            </a:xfrm>
          </p:grpSpPr>
          <p:sp>
            <p:nvSpPr>
              <p:cNvPr id="51"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15"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1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17" name="Group 16"/>
            <p:cNvGrpSpPr/>
            <p:nvPr/>
          </p:nvGrpSpPr>
          <p:grpSpPr>
            <a:xfrm>
              <a:off x="1566712" y="5458525"/>
              <a:ext cx="1121352" cy="186298"/>
              <a:chOff x="1566712" y="5458525"/>
              <a:chExt cx="1121352" cy="186298"/>
            </a:xfrm>
          </p:grpSpPr>
          <p:sp>
            <p:nvSpPr>
              <p:cNvPr id="4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50"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8" name="Group 17"/>
            <p:cNvGrpSpPr/>
            <p:nvPr/>
          </p:nvGrpSpPr>
          <p:grpSpPr>
            <a:xfrm>
              <a:off x="1549394" y="5643422"/>
              <a:ext cx="1121352" cy="186298"/>
              <a:chOff x="1549394" y="5643422"/>
              <a:chExt cx="1121352" cy="186298"/>
            </a:xfrm>
          </p:grpSpPr>
          <p:sp>
            <p:nvSpPr>
              <p:cNvPr id="4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19" name="Group 18"/>
            <p:cNvGrpSpPr/>
            <p:nvPr/>
          </p:nvGrpSpPr>
          <p:grpSpPr>
            <a:xfrm>
              <a:off x="1572485" y="4892628"/>
              <a:ext cx="1121352" cy="186298"/>
              <a:chOff x="1572485" y="4892628"/>
              <a:chExt cx="1121352" cy="186298"/>
            </a:xfrm>
          </p:grpSpPr>
          <p:sp>
            <p:nvSpPr>
              <p:cNvPr id="45"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20" name="Group 19"/>
            <p:cNvGrpSpPr/>
            <p:nvPr/>
          </p:nvGrpSpPr>
          <p:grpSpPr>
            <a:xfrm>
              <a:off x="1330030" y="4919242"/>
              <a:ext cx="219364" cy="718577"/>
              <a:chOff x="1330030" y="4919242"/>
              <a:chExt cx="219364" cy="718577"/>
            </a:xfrm>
          </p:grpSpPr>
          <p:sp>
            <p:nvSpPr>
              <p:cNvPr id="43"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22" name="Freeform 2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nvGrpSpPr>
            <p:cNvPr id="23" name="Group 22"/>
            <p:cNvGrpSpPr/>
            <p:nvPr/>
          </p:nvGrpSpPr>
          <p:grpSpPr>
            <a:xfrm>
              <a:off x="2676519" y="4882823"/>
              <a:ext cx="1102591" cy="760599"/>
              <a:chOff x="2676519" y="4882823"/>
              <a:chExt cx="1102591" cy="760599"/>
            </a:xfrm>
          </p:grpSpPr>
          <p:sp>
            <p:nvSpPr>
              <p:cNvPr id="4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grpSp>
          <p:nvGrpSpPr>
            <p:cNvPr id="24" name="Group 23"/>
            <p:cNvGrpSpPr/>
            <p:nvPr/>
          </p:nvGrpSpPr>
          <p:grpSpPr>
            <a:xfrm>
              <a:off x="2706826" y="4161444"/>
              <a:ext cx="1102591" cy="760599"/>
              <a:chOff x="2706826" y="4161444"/>
              <a:chExt cx="1102591" cy="760599"/>
            </a:xfrm>
          </p:grpSpPr>
          <p:sp>
            <p:nvSpPr>
              <p:cNvPr id="3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sp>
            <p:nvSpPr>
              <p:cNvPr id="4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p>
            </p:txBody>
          </p:sp>
        </p:grpSp>
        <p:sp>
          <p:nvSpPr>
            <p:cNvPr id="25" name="Rectangle 24"/>
            <p:cNvSpPr>
              <a:spLocks noChangeArrowheads="1"/>
            </p:cNvSpPr>
            <p:nvPr/>
          </p:nvSpPr>
          <p:spPr bwMode="auto">
            <a:xfrm>
              <a:off x="2683417" y="567725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5</a:t>
              </a:r>
            </a:p>
          </p:txBody>
        </p:sp>
        <p:sp>
          <p:nvSpPr>
            <p:cNvPr id="26" name="Rectangle 104"/>
            <p:cNvSpPr>
              <a:spLocks noChangeArrowheads="1"/>
            </p:cNvSpPr>
            <p:nvPr/>
          </p:nvSpPr>
          <p:spPr bwMode="auto">
            <a:xfrm>
              <a:off x="1257501" y="4751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3</a:t>
              </a:r>
            </a:p>
          </p:txBody>
        </p:sp>
        <p:sp>
          <p:nvSpPr>
            <p:cNvPr id="27"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2</a:t>
              </a:r>
            </a:p>
          </p:txBody>
        </p:sp>
        <p:sp>
          <p:nvSpPr>
            <p:cNvPr id="28" name="Rectangle 27"/>
            <p:cNvSpPr>
              <a:spLocks noChangeArrowheads="1"/>
            </p:cNvSpPr>
            <p:nvPr/>
          </p:nvSpPr>
          <p:spPr bwMode="auto">
            <a:xfrm>
              <a:off x="2646162" y="3817098"/>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1</a:t>
              </a:r>
            </a:p>
          </p:txBody>
        </p:sp>
        <p:sp>
          <p:nvSpPr>
            <p:cNvPr id="29" name="Oval 28"/>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latin typeface="Verdana" charset="0"/>
              </a:endParaRPr>
            </a:p>
          </p:txBody>
        </p:sp>
        <p:sp>
          <p:nvSpPr>
            <p:cNvPr id="30" name="Oval 2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1" name="Oval 30"/>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2" name="Oval 31"/>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3" name="Oval 32"/>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p>
          </p:txBody>
        </p:sp>
        <p:sp>
          <p:nvSpPr>
            <p:cNvPr id="34"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p>
          </p:txBody>
        </p:sp>
        <p:sp>
          <p:nvSpPr>
            <p:cNvPr id="35"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p>
          </p:txBody>
        </p:sp>
        <p:sp>
          <p:nvSpPr>
            <p:cNvPr id="36" name="Rectangle 35"/>
            <p:cNvSpPr>
              <a:spLocks noChangeArrowheads="1"/>
            </p:cNvSpPr>
            <p:nvPr/>
          </p:nvSpPr>
          <p:spPr bwMode="auto">
            <a:xfrm>
              <a:off x="1327213" y="384579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0</a:t>
              </a:r>
            </a:p>
          </p:txBody>
        </p:sp>
        <p:sp>
          <p:nvSpPr>
            <p:cNvPr id="37" name="Rectangle 36"/>
            <p:cNvSpPr>
              <a:spLocks noChangeArrowheads="1"/>
            </p:cNvSpPr>
            <p:nvPr/>
          </p:nvSpPr>
          <p:spPr bwMode="auto">
            <a:xfrm>
              <a:off x="3806605"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4</a:t>
              </a:r>
            </a:p>
          </p:txBody>
        </p:sp>
        <p:sp>
          <p:nvSpPr>
            <p:cNvPr id="38" name="Rectangle 37"/>
            <p:cNvSpPr>
              <a:spLocks noChangeArrowheads="1"/>
            </p:cNvSpPr>
            <p:nvPr/>
          </p:nvSpPr>
          <p:spPr bwMode="auto">
            <a:xfrm>
              <a:off x="2457576" y="45311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FF0000"/>
                  </a:solidFill>
                  <a:latin typeface="Helvetica"/>
                  <a:cs typeface="Helvetica"/>
                </a:rPr>
                <a:t>6</a:t>
              </a:r>
            </a:p>
          </p:txBody>
        </p:sp>
      </p:grpSp>
    </p:spTree>
    <p:extLst>
      <p:ext uri="{BB962C8B-B14F-4D97-AF65-F5344CB8AC3E}">
        <p14:creationId xmlns:p14="http://schemas.microsoft.com/office/powerpoint/2010/main" val="1785076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B94D46-EFF6-D84F-A897-C1820D066025}"/>
              </a:ext>
            </a:extLst>
          </p:cNvPr>
          <p:cNvSpPr>
            <a:spLocks noGrp="1"/>
          </p:cNvSpPr>
          <p:nvPr>
            <p:ph type="title"/>
          </p:nvPr>
        </p:nvSpPr>
        <p:spPr/>
        <p:txBody>
          <a:bodyPr/>
          <a:lstStyle/>
          <a:p>
            <a:r>
              <a:rPr lang="en-US" dirty="0"/>
              <a:t>Using Descriptors</a:t>
            </a:r>
          </a:p>
        </p:txBody>
      </p:sp>
      <p:sp>
        <p:nvSpPr>
          <p:cNvPr id="3" name="Content Placeholder 2">
            <a:extLst>
              <a:ext uri="{FF2B5EF4-FFF2-40B4-BE49-F238E27FC236}">
                <a16:creationId xmlns="" xmlns:a16="http://schemas.microsoft.com/office/drawing/2014/main" id="{5481F6FE-DEC5-5041-BAF8-183A5F42EE3B}"/>
              </a:ext>
            </a:extLst>
          </p:cNvPr>
          <p:cNvSpPr>
            <a:spLocks noGrp="1"/>
          </p:cNvSpPr>
          <p:nvPr>
            <p:ph idx="1"/>
          </p:nvPr>
        </p:nvSpPr>
        <p:spPr>
          <a:xfrm>
            <a:off x="317164" y="852756"/>
            <a:ext cx="8526462" cy="5698858"/>
          </a:xfrm>
        </p:spPr>
        <p:txBody>
          <a:bodyPr/>
          <a:lstStyle/>
          <a:p>
            <a:r>
              <a:rPr lang="en-US" dirty="0"/>
              <a:t>A descriptor is an opaque object so you set its values with a GraphBLAS method.  </a:t>
            </a:r>
          </a:p>
          <a:p>
            <a:r>
              <a:rPr lang="en-US" dirty="0"/>
              <a:t>A descriptor </a:t>
            </a:r>
            <a:r>
              <a:rPr lang="en-US" i="1" dirty="0"/>
              <a:t>field</a:t>
            </a:r>
            <a:r>
              <a:rPr lang="en-US" dirty="0"/>
              <a:t> selects the object it impacts:</a:t>
            </a:r>
          </a:p>
          <a:p>
            <a:pPr lvl="1"/>
            <a:r>
              <a:rPr lang="en-US" b="1" dirty="0" err="1">
                <a:latin typeface="Courier New" panose="02070309020205020404" pitchFamily="49" charset="0"/>
                <a:cs typeface="Courier New" panose="02070309020205020404" pitchFamily="49" charset="0"/>
              </a:rPr>
              <a:t>GrB_OUTP</a:t>
            </a:r>
            <a:r>
              <a:rPr lang="en-US" dirty="0"/>
              <a:t>:  The output </a:t>
            </a:r>
            <a:r>
              <a:rPr lang="en-US" dirty="0" err="1"/>
              <a:t>GraphBLAS</a:t>
            </a:r>
            <a:r>
              <a:rPr lang="en-US" dirty="0"/>
              <a:t> object</a:t>
            </a:r>
          </a:p>
          <a:p>
            <a:pPr lvl="1"/>
            <a:r>
              <a:rPr lang="en-US" b="1" dirty="0">
                <a:latin typeface="Courier New" panose="02070309020205020404" pitchFamily="49" charset="0"/>
                <a:cs typeface="Courier New" panose="02070309020205020404" pitchFamily="49" charset="0"/>
              </a:rPr>
              <a:t>GrB_INP0</a:t>
            </a:r>
            <a:r>
              <a:rPr lang="en-US" dirty="0"/>
              <a:t>:  The first input GraphBLAS object (matrix or vector)</a:t>
            </a:r>
          </a:p>
          <a:p>
            <a:pPr lvl="1"/>
            <a:r>
              <a:rPr lang="en-US" b="1" dirty="0">
                <a:latin typeface="Courier New" panose="02070309020205020404" pitchFamily="49" charset="0"/>
                <a:cs typeface="Courier New" panose="02070309020205020404" pitchFamily="49" charset="0"/>
              </a:rPr>
              <a:t>GrB_INP1</a:t>
            </a:r>
            <a:r>
              <a:rPr lang="en-US" dirty="0"/>
              <a:t>:  The second input GraphBLAS object (matrix or vector)</a:t>
            </a:r>
          </a:p>
          <a:p>
            <a:pPr lvl="1"/>
            <a:r>
              <a:rPr lang="en-US" b="1" dirty="0" err="1">
                <a:latin typeface="Courier New" panose="02070309020205020404" pitchFamily="49" charset="0"/>
                <a:cs typeface="Courier New" panose="02070309020205020404" pitchFamily="49" charset="0"/>
              </a:rPr>
              <a:t>GrB_MASK</a:t>
            </a:r>
            <a:r>
              <a:rPr lang="en-US" dirty="0"/>
              <a:t>:  The GraphBLAS mask object (described later).</a:t>
            </a:r>
          </a:p>
          <a:p>
            <a:r>
              <a:rPr lang="en-US" dirty="0"/>
              <a:t>A descriptor </a:t>
            </a:r>
            <a:r>
              <a:rPr lang="en-US" i="1" dirty="0"/>
              <a:t>value</a:t>
            </a:r>
            <a:r>
              <a:rPr lang="en-US" dirty="0"/>
              <a:t> describes the action to be taken.</a:t>
            </a:r>
          </a:p>
          <a:p>
            <a:endParaRPr lang="en-US" dirty="0"/>
          </a:p>
          <a:p>
            <a:r>
              <a:rPr lang="en-US" dirty="0"/>
              <a:t>For example, to transpose the first input matrix, you’d call the operation and pass in the following descriptor</a:t>
            </a:r>
          </a:p>
          <a:p>
            <a:pPr marL="350838"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marL="350838"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marL="350838"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GrB_INP0, </a:t>
            </a:r>
            <a:r>
              <a:rPr lang="en-US" b="1" dirty="0" err="1">
                <a:latin typeface="Courier New" panose="02070309020205020404" pitchFamily="49" charset="0"/>
                <a:cs typeface="Courier New" panose="02070309020205020404" pitchFamily="49" charset="0"/>
              </a:rPr>
              <a:t>GrB_TRAN</a:t>
            </a:r>
            <a:r>
              <a:rPr lang="en-US"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 xmlns:a16="http://schemas.microsoft.com/office/drawing/2014/main" id="{8FB17785-D88F-FC40-B3DD-4853A3DAE18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50</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36134235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6: Matrix Vector Multiplication</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299594" y="1081088"/>
            <a:ext cx="8711499" cy="4840287"/>
          </a:xfrm>
        </p:spPr>
        <p:txBody>
          <a:bodyPr/>
          <a:lstStyle/>
          <a:p>
            <a:r>
              <a:rPr lang="en-US" dirty="0"/>
              <a:t>Modify your program from exercise 5 to multiply by the transpose of the adjacency matrix.</a:t>
            </a:r>
          </a:p>
          <a:p>
            <a:r>
              <a:rPr lang="en-US" sz="2000" dirty="0"/>
              <a:t>Verify that you can use that to find the one-hop out-neighbors of any vertex</a:t>
            </a:r>
          </a:p>
          <a:p>
            <a:pPr marL="0" indent="0">
              <a:buNone/>
            </a:pPr>
            <a:endParaRPr lang="en-US" sz="1800" dirty="0"/>
          </a:p>
          <a:p>
            <a:pPr lvl="1"/>
            <a:r>
              <a:rPr lang="en-US" sz="1800" b="1" dirty="0" err="1">
                <a:latin typeface="Courier New" panose="02070309020205020404" pitchFamily="49" charset="0"/>
                <a:cs typeface="Courier New" panose="02070309020205020404" pitchFamily="49" charset="0"/>
              </a:rPr>
              <a:t>GrB_Vector</a:t>
            </a:r>
            <a:r>
              <a:rPr lang="en-US" sz="1800" b="1" dirty="0">
                <a:latin typeface="Courier New" panose="02070309020205020404" pitchFamily="49" charset="0"/>
                <a:cs typeface="Courier New" panose="02070309020205020404" pitchFamily="49" charset="0"/>
              </a:rPr>
              <a:t> result, </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a:t>
            </a:r>
          </a:p>
          <a:p>
            <a:pPr lvl="1"/>
            <a:r>
              <a:rPr lang="en-US" sz="1800" b="1" dirty="0" err="1">
                <a:latin typeface="Courier New" panose="02070309020205020404" pitchFamily="49" charset="0"/>
                <a:cs typeface="Courier New" panose="02070309020205020404" pitchFamily="49" charset="0"/>
              </a:rPr>
              <a:t>GrB_Index</a:t>
            </a:r>
            <a:r>
              <a:rPr lang="en-US" sz="1800" b="1" dirty="0">
                <a:latin typeface="Courier New" panose="02070309020205020404" pitchFamily="49" charset="0"/>
                <a:cs typeface="Courier New" panose="02070309020205020404" pitchFamily="49" charset="0"/>
              </a:rPr>
              <a:t> NODE;</a:t>
            </a:r>
          </a:p>
          <a:p>
            <a:pPr lvl="1"/>
            <a:r>
              <a:rPr lang="en-US" sz="1800" b="1" dirty="0" err="1">
                <a:latin typeface="Courier New" panose="02070309020205020404" pitchFamily="49" charset="0"/>
                <a:cs typeface="Courier New" panose="02070309020205020404" pitchFamily="49" charset="0"/>
              </a:rPr>
              <a:t>GrB_Vector_new</a:t>
            </a: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GrB_BOOL</a:t>
            </a:r>
            <a:r>
              <a:rPr lang="en-US" sz="1800" b="1" dirty="0">
                <a:latin typeface="Courier New" panose="02070309020205020404" pitchFamily="49" charset="0"/>
                <a:cs typeface="Courier New" panose="02070309020205020404" pitchFamily="49" charset="0"/>
              </a:rPr>
              <a:t>, NUM_NODES);</a:t>
            </a:r>
          </a:p>
          <a:p>
            <a:pPr lvl="1"/>
            <a:r>
              <a:rPr lang="en-US" sz="1800" b="1" dirty="0" err="1">
                <a:latin typeface="Courier New" panose="02070309020205020404" pitchFamily="49" charset="0"/>
                <a:cs typeface="Courier New" panose="02070309020205020404" pitchFamily="49" charset="0"/>
              </a:rPr>
              <a:t>GrB_Vector_setElement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true, NODE);</a:t>
            </a:r>
          </a:p>
          <a:p>
            <a:pPr lvl="1"/>
            <a:r>
              <a:rPr lang="en-US" sz="1800" b="1" dirty="0">
                <a:latin typeface="Courier New" panose="02070309020205020404" pitchFamily="49" charset="0"/>
                <a:cs typeface="Courier New" panose="02070309020205020404" pitchFamily="49" charset="0"/>
              </a:rPr>
              <a:t>pretty_print_vector_UINT64(</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”Input node");</a:t>
            </a:r>
          </a:p>
          <a:p>
            <a:pPr lvl="1"/>
            <a:r>
              <a:rPr lang="en-US" sz="1800" b="1" dirty="0" err="1">
                <a:solidFill>
                  <a:srgbClr val="C00000"/>
                </a:solidFill>
                <a:latin typeface="Courier New" panose="02070309020205020404" pitchFamily="49" charset="0"/>
                <a:cs typeface="Courier New" panose="02070309020205020404" pitchFamily="49" charset="0"/>
              </a:rPr>
              <a:t>GrB_Descriptor</a:t>
            </a:r>
            <a:r>
              <a:rPr lang="en-US" sz="1800" b="1" dirty="0">
                <a:solidFill>
                  <a:srgbClr val="C00000"/>
                </a:solidFill>
                <a:latin typeface="Courier New" panose="02070309020205020404" pitchFamily="49" charset="0"/>
                <a:cs typeface="Courier New" panose="02070309020205020404" pitchFamily="49" charset="0"/>
              </a:rPr>
              <a:t> </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a:t>
            </a:r>
          </a:p>
          <a:p>
            <a:pPr lvl="1"/>
            <a:r>
              <a:rPr lang="en-US" sz="1800" b="1" dirty="0" err="1">
                <a:solidFill>
                  <a:srgbClr val="C00000"/>
                </a:solidFill>
                <a:latin typeface="Courier New" panose="02070309020205020404" pitchFamily="49" charset="0"/>
                <a:cs typeface="Courier New" panose="02070309020205020404" pitchFamily="49" charset="0"/>
              </a:rPr>
              <a:t>GrB_Descriptor_new</a:t>
            </a:r>
            <a:r>
              <a:rPr lang="en-US" sz="1800" b="1" dirty="0">
                <a:solidFill>
                  <a:srgbClr val="C00000"/>
                </a:solidFill>
                <a:latin typeface="Courier New" panose="02070309020205020404" pitchFamily="49" charset="0"/>
                <a:cs typeface="Courier New" panose="02070309020205020404" pitchFamily="49" charset="0"/>
              </a:rPr>
              <a:t>(&amp;</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a:t>
            </a:r>
          </a:p>
          <a:p>
            <a:pPr lvl="1"/>
            <a:r>
              <a:rPr lang="en-US" sz="1800" b="1" dirty="0" err="1">
                <a:solidFill>
                  <a:srgbClr val="C00000"/>
                </a:solidFill>
                <a:latin typeface="Courier New" panose="02070309020205020404" pitchFamily="49" charset="0"/>
                <a:cs typeface="Courier New" panose="02070309020205020404" pitchFamily="49" charset="0"/>
              </a:rPr>
              <a:t>GrB_Descriptor_set</a:t>
            </a:r>
            <a:r>
              <a:rPr lang="en-US" sz="1800" b="1" dirty="0">
                <a:solidFill>
                  <a:srgbClr val="C00000"/>
                </a:solidFill>
                <a:latin typeface="Courier New" panose="02070309020205020404" pitchFamily="49" charset="0"/>
                <a:cs typeface="Courier New" panose="02070309020205020404" pitchFamily="49" charset="0"/>
              </a:rPr>
              <a:t>(</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solidFill>
                  <a:srgbClr val="C00000"/>
                </a:solidFill>
                <a:latin typeface="Courier New" panose="02070309020205020404" pitchFamily="49" charset="0"/>
                <a:cs typeface="Courier New" panose="02070309020205020404" pitchFamily="49" charset="0"/>
              </a:rPr>
              <a:t>, FIELD, VALUE)</a:t>
            </a:r>
          </a:p>
          <a:p>
            <a:pPr lvl="1"/>
            <a:r>
              <a:rPr lang="en-US" sz="1800" b="1" dirty="0" err="1">
                <a:latin typeface="Courier New" panose="02070309020205020404" pitchFamily="49" charset="0"/>
                <a:cs typeface="Courier New" panose="02070309020205020404" pitchFamily="49" charset="0"/>
              </a:rPr>
              <a:t>GrB_mxv</a:t>
            </a:r>
            <a:r>
              <a:rPr lang="en-US" sz="1800" b="1" dirty="0">
                <a:latin typeface="Courier New" panose="02070309020205020404" pitchFamily="49" charset="0"/>
                <a:cs typeface="Courier New" panose="02070309020205020404" pitchFamily="49" charset="0"/>
              </a:rPr>
              <a:t>(result, </a:t>
            </a:r>
            <a:r>
              <a:rPr lang="en-US" sz="1800" b="1" dirty="0" err="1">
                <a:latin typeface="Courier New" panose="02070309020205020404" pitchFamily="49" charset="0"/>
                <a:cs typeface="Courier New" panose="02070309020205020404" pitchFamily="49" charset="0"/>
              </a:rPr>
              <a:t>GrB_NULL</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GrB_NULL</a:t>
            </a:r>
            <a:r>
              <a:rPr lang="en-US" sz="1800" b="1" dirty="0">
                <a:latin typeface="Courier New" panose="02070309020205020404" pitchFamily="49" charset="0"/>
                <a:cs typeface="Courier New" panose="02070309020205020404" pitchFamily="49" charset="0"/>
              </a:rPr>
              <a:t>,</a:t>
            </a:r>
          </a:p>
          <a:p>
            <a:pPr marL="339725" lvl="1"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GxB_LOR_LAND_BOOL</a:t>
            </a:r>
            <a:r>
              <a:rPr lang="en-US" sz="1800" b="1" dirty="0">
                <a:latin typeface="Courier New" panose="02070309020205020404" pitchFamily="49" charset="0"/>
                <a:cs typeface="Courier New" panose="02070309020205020404" pitchFamily="49" charset="0"/>
              </a:rPr>
              <a:t>, graph, </a:t>
            </a:r>
            <a:r>
              <a:rPr lang="en-US" sz="1800" b="1" dirty="0" err="1">
                <a:latin typeface="Courier New" panose="02070309020205020404" pitchFamily="49" charset="0"/>
                <a:cs typeface="Courier New" panose="02070309020205020404" pitchFamily="49" charset="0"/>
              </a:rPr>
              <a:t>vec</a:t>
            </a:r>
            <a:r>
              <a:rPr lang="en-US" sz="1800" b="1" dirty="0">
                <a:latin typeface="Courier New" panose="02070309020205020404" pitchFamily="49" charset="0"/>
                <a:cs typeface="Courier New" panose="02070309020205020404" pitchFamily="49" charset="0"/>
              </a:rPr>
              <a:t>, </a:t>
            </a:r>
            <a:r>
              <a:rPr lang="en-US" sz="1800" b="1" dirty="0" err="1">
                <a:solidFill>
                  <a:srgbClr val="C00000"/>
                </a:solidFill>
                <a:latin typeface="Courier New" panose="02070309020205020404" pitchFamily="49" charset="0"/>
                <a:cs typeface="Courier New" panose="02070309020205020404" pitchFamily="49" charset="0"/>
              </a:rPr>
              <a:t>desc</a:t>
            </a:r>
            <a:r>
              <a:rPr lang="en-US" sz="1800" b="1" dirty="0">
                <a:latin typeface="Courier New" panose="02070309020205020404" pitchFamily="49" charset="0"/>
                <a:cs typeface="Courier New" panose="02070309020205020404" pitchFamily="49" charset="0"/>
              </a:rPr>
              <a:t>);</a:t>
            </a:r>
          </a:p>
          <a:p>
            <a:pPr lvl="1"/>
            <a:endParaRPr lang="en-US" dirty="0"/>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51</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70681394-84DF-2A44-B42B-2422EB7D248D}"/>
              </a:ext>
            </a:extLst>
          </p:cNvPr>
          <p:cNvSpPr txBox="1"/>
          <p:nvPr/>
        </p:nvSpPr>
        <p:spPr>
          <a:xfrm>
            <a:off x="3148314" y="6162675"/>
            <a:ext cx="5729873" cy="584775"/>
          </a:xfrm>
          <a:prstGeom prst="rect">
            <a:avLst/>
          </a:prstGeom>
          <a:noFill/>
        </p:spPr>
        <p:txBody>
          <a:bodyPr wrap="square" rtlCol="0">
            <a:spAutoFit/>
          </a:bodyPr>
          <a:lstStyle/>
          <a:p>
            <a:r>
              <a:rPr lang="en-US" sz="1600" b="1" dirty="0">
                <a:solidFill>
                  <a:srgbClr val="C00000"/>
                </a:solidFill>
                <a:latin typeface="Courier New" panose="02070309020205020404" pitchFamily="49" charset="0"/>
                <a:cs typeface="Courier New" panose="02070309020205020404" pitchFamily="49" charset="0"/>
              </a:rPr>
              <a:t>FIELD: GrB_INP0, GrB_INP1, </a:t>
            </a:r>
            <a:r>
              <a:rPr lang="en-US" sz="1600" b="1" dirty="0" err="1">
                <a:solidFill>
                  <a:srgbClr val="C00000"/>
                </a:solidFill>
                <a:latin typeface="Courier New" panose="02070309020205020404" pitchFamily="49" charset="0"/>
                <a:cs typeface="Courier New" panose="02070309020205020404" pitchFamily="49" charset="0"/>
              </a:rPr>
              <a:t>GrB_OUTP</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GrB_MASK</a:t>
            </a:r>
            <a:endParaRPr lang="en-US" sz="1600" b="1" dirty="0">
              <a:solidFill>
                <a:srgbClr val="C00000"/>
              </a:solidFill>
              <a:latin typeface="Courier New" panose="02070309020205020404" pitchFamily="49" charset="0"/>
              <a:cs typeface="Courier New" panose="02070309020205020404" pitchFamily="49" charset="0"/>
            </a:endParaRPr>
          </a:p>
          <a:p>
            <a:r>
              <a:rPr lang="en-US" sz="1600" b="1" dirty="0">
                <a:solidFill>
                  <a:srgbClr val="C00000"/>
                </a:solidFill>
                <a:latin typeface="Courier New" panose="02070309020205020404" pitchFamily="49" charset="0"/>
                <a:cs typeface="Courier New" panose="02070309020205020404" pitchFamily="49" charset="0"/>
              </a:rPr>
              <a:t>VALUE: </a:t>
            </a:r>
            <a:r>
              <a:rPr lang="en-US" sz="1600" b="1" dirty="0" err="1">
                <a:solidFill>
                  <a:srgbClr val="C00000"/>
                </a:solidFill>
                <a:latin typeface="Courier New" panose="02070309020205020404" pitchFamily="49" charset="0"/>
                <a:cs typeface="Courier New" panose="02070309020205020404" pitchFamily="49" charset="0"/>
              </a:rPr>
              <a:t>GrB_TRAN</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GrB_REPLACE</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GrB_SCMP</a:t>
            </a:r>
            <a:endParaRPr lang="en-US" sz="16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002302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p:txBody>
          <a:bodyPr/>
          <a:lstStyle/>
          <a:p>
            <a:r>
              <a:rPr lang="en-US" dirty="0"/>
              <a:t>Solution to exercise 6</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256525" y="1081088"/>
            <a:ext cx="6247967" cy="4494650"/>
          </a:xfrm>
        </p:spPr>
        <p:txBody>
          <a:bodyPr/>
          <a:lstStyle/>
          <a:p>
            <a:pPr marL="0" indent="0">
              <a:buNone/>
            </a:pPr>
            <a:r>
              <a:rPr lang="en-US" sz="1600" b="1" dirty="0">
                <a:latin typeface="Courier New" panose="02070309020205020404" pitchFamily="49" charset="0"/>
                <a:cs typeface="Courier New" panose="02070309020205020404" pitchFamily="49" charset="0"/>
              </a:rPr>
              <a:t>// Build a vector with one node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6;</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GrB_Descriptor_new</a:t>
            </a:r>
            <a:r>
              <a:rPr lang="en-US" sz="1600" b="1" dirty="0">
                <a:solidFill>
                  <a:srgbClr val="C00000"/>
                </a:solidFill>
                <a:latin typeface="Courier New" panose="02070309020205020404" pitchFamily="49" charset="0"/>
                <a:cs typeface="Courier New" panose="02070309020205020404" pitchFamily="49" charset="0"/>
              </a:rPr>
              <a:t>(&amp;</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GrB_Descriptor_set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 GrB_INP0, </a:t>
            </a:r>
            <a:r>
              <a:rPr lang="en-US" sz="1600" b="1" dirty="0" err="1">
                <a:solidFill>
                  <a:srgbClr val="C00000"/>
                </a:solidFill>
                <a:latin typeface="Courier New" panose="02070309020205020404" pitchFamily="49" charset="0"/>
                <a:cs typeface="Courier New" panose="02070309020205020404" pitchFamily="49" charset="0"/>
              </a:rPr>
              <a:t>GrB_TRAN</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"source node");</a:t>
            </a:r>
          </a:p>
          <a:p>
            <a:pPr marL="0" indent="0">
              <a:buNone/>
            </a:pP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pretty_print_vector_UINT64(</a:t>
            </a:r>
            <a:r>
              <a:rPr lang="en-US" sz="1600" b="1" dirty="0" err="1">
                <a:latin typeface="Courier New" panose="02070309020205020404" pitchFamily="49" charset="0"/>
                <a:cs typeface="Courier New" panose="02070309020205020404" pitchFamily="49" charset="0"/>
              </a:rPr>
              <a:t>vec</a:t>
            </a:r>
            <a:r>
              <a:rPr lang="en-US" sz="1600" b="1" dirty="0">
                <a:latin typeface="Courier New" panose="02070309020205020404" pitchFamily="49" charset="0"/>
                <a:cs typeface="Courier New" panose="02070309020205020404" pitchFamily="49" charset="0"/>
              </a:rPr>
              <a:t>, "neighbors");</a:t>
            </a:r>
          </a:p>
          <a:p>
            <a:pPr marL="0" indent="0">
              <a:buNone/>
            </a:pPr>
            <a:endParaRPr lang="en-US" dirty="0"/>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52</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7A9D9E60-B4A4-864C-9535-B69EFCB36DB8}"/>
              </a:ext>
            </a:extLst>
          </p:cNvPr>
          <p:cNvSpPr txBox="1"/>
          <p:nvPr/>
        </p:nvSpPr>
        <p:spPr>
          <a:xfrm>
            <a:off x="5849446" y="2387588"/>
            <a:ext cx="3188588" cy="1754326"/>
          </a:xfrm>
          <a:prstGeom prst="rect">
            <a:avLst/>
          </a:prstGeom>
          <a:noFill/>
        </p:spPr>
        <p:txBody>
          <a:bodyPr wrap="square" rtlCol="0">
            <a:spAutoFit/>
          </a:bodyPr>
          <a:lstStyle/>
          <a:p>
            <a:endParaRPr lang="en-US" b="1" dirty="0"/>
          </a:p>
          <a:p>
            <a:r>
              <a:rPr lang="en-US" sz="1400" b="1" dirty="0">
                <a:latin typeface="Courier New" panose="02070309020205020404" pitchFamily="49" charset="0"/>
                <a:cs typeface="Courier New" panose="02070309020205020404" pitchFamily="49" charset="0"/>
              </a:rPr>
              <a:t>Vector: source node =</a:t>
            </a:r>
          </a:p>
          <a:p>
            <a:r>
              <a:rPr lang="en-US" sz="1400" b="1" dirty="0">
                <a:latin typeface="Courier New" panose="02070309020205020404" pitchFamily="49" charset="0"/>
                <a:cs typeface="Courier New" panose="02070309020205020404" pitchFamily="49" charset="0"/>
              </a:rPr>
              <a:t>[ -,  -,  -,  -,  -,  -,  1]</a:t>
            </a:r>
          </a:p>
          <a:p>
            <a:r>
              <a:rPr lang="en-US" sz="1400" b="1" dirty="0">
                <a:latin typeface="Courier New" panose="02070309020205020404" pitchFamily="49" charset="0"/>
                <a:cs typeface="Courier New" panose="02070309020205020404" pitchFamily="49" charset="0"/>
              </a:rPr>
              <a:t>Vector: neighbors =</a:t>
            </a:r>
          </a:p>
          <a:p>
            <a:r>
              <a:rPr lang="en-US" sz="1400" b="1" dirty="0">
                <a:latin typeface="Courier New" panose="02070309020205020404" pitchFamily="49" charset="0"/>
                <a:cs typeface="Courier New" panose="02070309020205020404" pitchFamily="49" charset="0"/>
              </a:rPr>
              <a:t>[ -,  -,  1,  1,  1,  -,  -]</a:t>
            </a:r>
          </a:p>
          <a:p>
            <a:r>
              <a:rPr lang="en-US" sz="1400" b="1" dirty="0" err="1">
                <a:latin typeface="Courier New" panose="02070309020205020404" pitchFamily="49" charset="0"/>
                <a:cs typeface="Courier New" panose="02070309020205020404" pitchFamily="49" charset="0"/>
              </a:rPr>
              <a:t>GrB_mxv</a:t>
            </a:r>
            <a:r>
              <a:rPr lang="en-US" sz="1400" b="1" dirty="0">
                <a:latin typeface="Courier New" panose="02070309020205020404" pitchFamily="49" charset="0"/>
                <a:cs typeface="Courier New" panose="02070309020205020404" pitchFamily="49" charset="0"/>
              </a:rPr>
              <a:t> test passed.</a:t>
            </a:r>
          </a:p>
          <a:p>
            <a:endParaRPr lang="en-US" sz="2000" b="1" dirty="0"/>
          </a:p>
        </p:txBody>
      </p:sp>
      <p:sp>
        <p:nvSpPr>
          <p:cNvPr id="7" name="TextBox 6">
            <a:extLst>
              <a:ext uri="{FF2B5EF4-FFF2-40B4-BE49-F238E27FC236}">
                <a16:creationId xmlns="" xmlns:a16="http://schemas.microsoft.com/office/drawing/2014/main" id="{C9AD3C94-B5D4-EC4D-AFF4-6531728F1817}"/>
              </a:ext>
            </a:extLst>
          </p:cNvPr>
          <p:cNvSpPr txBox="1"/>
          <p:nvPr/>
        </p:nvSpPr>
        <p:spPr>
          <a:xfrm>
            <a:off x="256524" y="5795935"/>
            <a:ext cx="6449633" cy="646331"/>
          </a:xfrm>
          <a:prstGeom prst="rect">
            <a:avLst/>
          </a:prstGeom>
          <a:noFill/>
          <a:ln>
            <a:solidFill>
              <a:schemeClr val="tx1"/>
            </a:solidFill>
          </a:ln>
        </p:spPr>
        <p:txBody>
          <a:bodyPr wrap="square" rtlCol="0">
            <a:spAutoFit/>
          </a:bodyPr>
          <a:lstStyle/>
          <a:p>
            <a:r>
              <a:rPr lang="en-US" dirty="0"/>
              <a:t>The transposed matrix vector product scans over a columns (to) to find edges that start at the source node.</a:t>
            </a:r>
          </a:p>
        </p:txBody>
      </p:sp>
      <p:grpSp>
        <p:nvGrpSpPr>
          <p:cNvPr id="60" name="Group 59"/>
          <p:cNvGrpSpPr/>
          <p:nvPr/>
        </p:nvGrpSpPr>
        <p:grpSpPr>
          <a:xfrm>
            <a:off x="5955412" y="143596"/>
            <a:ext cx="2792532" cy="2126272"/>
            <a:chOff x="1223785" y="3766524"/>
            <a:chExt cx="2880222" cy="2193040"/>
          </a:xfrm>
        </p:grpSpPr>
        <p:grpSp>
          <p:nvGrpSpPr>
            <p:cNvPr id="61" name="Group 60"/>
            <p:cNvGrpSpPr/>
            <p:nvPr/>
          </p:nvGrpSpPr>
          <p:grpSpPr>
            <a:xfrm>
              <a:off x="1335803" y="4157242"/>
              <a:ext cx="219364" cy="718577"/>
              <a:chOff x="1335803" y="4157242"/>
              <a:chExt cx="219364" cy="718577"/>
            </a:xfrm>
          </p:grpSpPr>
          <p:sp>
            <p:nvSpPr>
              <p:cNvPr id="10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89803" y="4157242"/>
              <a:ext cx="219364" cy="718577"/>
              <a:chOff x="1589803" y="4157242"/>
              <a:chExt cx="219364" cy="718577"/>
            </a:xfrm>
          </p:grpSpPr>
          <p:sp>
            <p:nvSpPr>
              <p:cNvPr id="105"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6"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55166" y="3962540"/>
              <a:ext cx="1121352" cy="186298"/>
              <a:chOff x="1555166" y="3962540"/>
              <a:chExt cx="1121352" cy="186298"/>
            </a:xfrm>
          </p:grpSpPr>
          <p:sp>
            <p:nvSpPr>
              <p:cNvPr id="103"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563825" y="4891227"/>
              <a:ext cx="1121352" cy="732585"/>
              <a:chOff x="1563825" y="4891227"/>
              <a:chExt cx="1121352" cy="732585"/>
            </a:xfrm>
          </p:grpSpPr>
          <p:sp>
            <p:nvSpPr>
              <p:cNvPr id="101" name="Line 34"/>
              <p:cNvSpPr>
                <a:spLocks noChangeAspect="1" noChangeShapeType="1"/>
              </p:cNvSpPr>
              <p:nvPr/>
            </p:nvSpPr>
            <p:spPr bwMode="auto">
              <a:xfrm rot="3635357">
                <a:off x="1779303" y="5328258"/>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46"/>
            <p:cNvSpPr>
              <a:spLocks noChangeAspect="1" noChangeShapeType="1"/>
            </p:cNvSpPr>
            <p:nvPr/>
          </p:nvSpPr>
          <p:spPr bwMode="auto">
            <a:xfrm rot="17163330" flipH="1">
              <a:off x="3452972" y="4690455"/>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1566712" y="5458525"/>
              <a:ext cx="1121352" cy="186298"/>
              <a:chOff x="1566712" y="5458525"/>
              <a:chExt cx="1121352" cy="186298"/>
            </a:xfrm>
          </p:grpSpPr>
          <p:sp>
            <p:nvSpPr>
              <p:cNvPr id="9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99"/>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1549394" y="5643422"/>
              <a:ext cx="1121352" cy="186298"/>
              <a:chOff x="1549394" y="5643422"/>
              <a:chExt cx="1121352" cy="186298"/>
            </a:xfrm>
          </p:grpSpPr>
          <p:sp>
            <p:nvSpPr>
              <p:cNvPr id="9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9" name="Group 68"/>
            <p:cNvGrpSpPr/>
            <p:nvPr/>
          </p:nvGrpSpPr>
          <p:grpSpPr>
            <a:xfrm>
              <a:off x="1572485" y="4892628"/>
              <a:ext cx="1121352" cy="186298"/>
              <a:chOff x="1572485" y="4892628"/>
              <a:chExt cx="1121352" cy="186298"/>
            </a:xfrm>
          </p:grpSpPr>
          <p:sp>
            <p:nvSpPr>
              <p:cNvPr id="95" name="Line 55"/>
              <p:cNvSpPr>
                <a:spLocks noChangeAspect="1" noChangeShapeType="1"/>
              </p:cNvSpPr>
              <p:nvPr/>
            </p:nvSpPr>
            <p:spPr bwMode="auto">
              <a:xfrm rot="17163330" flipV="1">
                <a:off x="1936188" y="4974805"/>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0" name="Group 69"/>
            <p:cNvGrpSpPr/>
            <p:nvPr/>
          </p:nvGrpSpPr>
          <p:grpSpPr>
            <a:xfrm>
              <a:off x="1330030" y="4919242"/>
              <a:ext cx="219364" cy="718577"/>
              <a:chOff x="1330030" y="4919242"/>
              <a:chExt cx="219364" cy="718577"/>
            </a:xfrm>
          </p:grpSpPr>
          <p:sp>
            <p:nvSpPr>
              <p:cNvPr id="93"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7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72" name="Freeform 7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73" name="Group 72"/>
            <p:cNvGrpSpPr/>
            <p:nvPr/>
          </p:nvGrpSpPr>
          <p:grpSpPr>
            <a:xfrm>
              <a:off x="2676519" y="4882823"/>
              <a:ext cx="1102591" cy="760599"/>
              <a:chOff x="2676519" y="4882823"/>
              <a:chExt cx="1102591" cy="760599"/>
            </a:xfrm>
          </p:grpSpPr>
          <p:sp>
            <p:nvSpPr>
              <p:cNvPr id="9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4" name="Group 73"/>
            <p:cNvGrpSpPr/>
            <p:nvPr/>
          </p:nvGrpSpPr>
          <p:grpSpPr>
            <a:xfrm>
              <a:off x="2706826" y="4161444"/>
              <a:ext cx="1102591" cy="760599"/>
              <a:chOff x="2706826" y="4161444"/>
              <a:chExt cx="1102591" cy="760599"/>
            </a:xfrm>
          </p:grpSpPr>
          <p:sp>
            <p:nvSpPr>
              <p:cNvPr id="8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75" name="Rectangle 74"/>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6"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77" name="Rectangle 105"/>
            <p:cNvSpPr>
              <a:spLocks noChangeArrowheads="1"/>
            </p:cNvSpPr>
            <p:nvPr/>
          </p:nvSpPr>
          <p:spPr bwMode="auto">
            <a:xfrm>
              <a:off x="1269289" y="5561284"/>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2</a:t>
              </a:r>
            </a:p>
          </p:txBody>
        </p:sp>
        <p:sp>
          <p:nvSpPr>
            <p:cNvPr id="78" name="Rectangle 77"/>
            <p:cNvSpPr>
              <a:spLocks noChangeArrowheads="1"/>
            </p:cNvSpPr>
            <p:nvPr/>
          </p:nvSpPr>
          <p:spPr bwMode="auto">
            <a:xfrm>
              <a:off x="2671447" y="3766524"/>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79" name="Oval 78"/>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80" name="Oval 7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1" name="Oval 80"/>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2" name="Oval 81"/>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3" name="Oval 82"/>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84"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85"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p:spPr>
          <p:txBody>
            <a:bodyPr wrap="none" anchor="ctr"/>
            <a:lstStyle/>
            <a:p>
              <a:pPr>
                <a:defRPr/>
              </a:pPr>
              <a:endParaRPr lang="en-US" sz="1800"/>
            </a:p>
          </p:txBody>
        </p:sp>
        <p:sp>
          <p:nvSpPr>
            <p:cNvPr id="86" name="Rectangle 85"/>
            <p:cNvSpPr>
              <a:spLocks noChangeArrowheads="1"/>
            </p:cNvSpPr>
            <p:nvPr/>
          </p:nvSpPr>
          <p:spPr bwMode="auto">
            <a:xfrm>
              <a:off x="1299850" y="3774221"/>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7" name="Rectangle 86"/>
            <p:cNvSpPr>
              <a:spLocks noChangeArrowheads="1"/>
            </p:cNvSpPr>
            <p:nvPr/>
          </p:nvSpPr>
          <p:spPr bwMode="auto">
            <a:xfrm>
              <a:off x="3781321" y="4654363"/>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4</a:t>
              </a:r>
            </a:p>
          </p:txBody>
        </p:sp>
        <p:sp>
          <p:nvSpPr>
            <p:cNvPr id="88" name="Rectangle 87"/>
            <p:cNvSpPr>
              <a:spLocks noChangeArrowheads="1"/>
            </p:cNvSpPr>
            <p:nvPr/>
          </p:nvSpPr>
          <p:spPr bwMode="auto">
            <a:xfrm>
              <a:off x="2457576" y="4531163"/>
              <a:ext cx="322686" cy="38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6</a:t>
              </a:r>
            </a:p>
          </p:txBody>
        </p:sp>
      </p:grpSp>
    </p:spTree>
    <p:extLst>
      <p:ext uri="{BB962C8B-B14F-4D97-AF65-F5344CB8AC3E}">
        <p14:creationId xmlns:p14="http://schemas.microsoft.com/office/powerpoint/2010/main" val="201169249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p:txBody>
          <a:bodyPr/>
          <a:lstStyle/>
          <a:p>
            <a:r>
              <a:rPr lang="en-US" sz="2000" dirty="0"/>
              <a:t>Compute the product of a </a:t>
            </a:r>
            <a:r>
              <a:rPr lang="en-US" sz="2000" dirty="0" err="1"/>
              <a:t>GraphBLAS</a:t>
            </a:r>
            <a:r>
              <a:rPr lang="en-US" sz="2000" dirty="0"/>
              <a:t> Sparse Matrix with a </a:t>
            </a:r>
            <a:r>
              <a:rPr lang="en-US" sz="2000" dirty="0" err="1"/>
              <a:t>GraphBLAS</a:t>
            </a:r>
            <a:r>
              <a:rPr lang="en-US" sz="2000" dirty="0"/>
              <a:t> vector. </a:t>
            </a:r>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53</a:t>
            </a:fld>
            <a:endParaRPr lang="en-US" dirty="0">
              <a:solidFill>
                <a:srgbClr val="000000"/>
              </a:solidFill>
              <a:ea typeface="ＭＳ Ｐゴシック" pitchFamily="34" charset="-128"/>
            </a:endParaRPr>
          </a:p>
        </p:txBody>
      </p:sp>
      <p:sp>
        <p:nvSpPr>
          <p:cNvPr id="14" name="TextBox 13">
            <a:extLst>
              <a:ext uri="{FF2B5EF4-FFF2-40B4-BE49-F238E27FC236}">
                <a16:creationId xmlns="" xmlns:a16="http://schemas.microsoft.com/office/drawing/2014/main" id="{F1BD9068-1810-0F44-B56E-B5C00994CE9F}"/>
              </a:ext>
            </a:extLst>
          </p:cNvPr>
          <p:cNvSpPr txBox="1"/>
          <p:nvPr/>
        </p:nvSpPr>
        <p:spPr>
          <a:xfrm>
            <a:off x="698392" y="5878344"/>
            <a:ext cx="7747215" cy="461665"/>
          </a:xfrm>
          <a:prstGeom prst="rect">
            <a:avLst/>
          </a:prstGeom>
          <a:noFill/>
          <a:ln w="25400">
            <a:solidFill>
              <a:srgbClr val="7030A0"/>
            </a:solidFill>
          </a:ln>
        </p:spPr>
        <p:txBody>
          <a:bodyPr wrap="square" rtlCol="0">
            <a:spAutoFit/>
          </a:bodyPr>
          <a:lstStyle/>
          <a:p>
            <a:pPr algn="ctr"/>
            <a:r>
              <a:rPr lang="en-US" sz="2400" dirty="0"/>
              <a:t>It’s time to explain semirings in GraphBLAS operations</a:t>
            </a:r>
          </a:p>
        </p:txBody>
      </p:sp>
      <p:sp>
        <p:nvSpPr>
          <p:cNvPr id="11" name="Oval 10">
            <a:extLst>
              <a:ext uri="{FF2B5EF4-FFF2-40B4-BE49-F238E27FC236}">
                <a16:creationId xmlns="" xmlns:a16="http://schemas.microsoft.com/office/drawing/2014/main" id="{5A22A86D-A5A1-4447-9693-0E9920A513B7}"/>
              </a:ext>
            </a:extLst>
          </p:cNvPr>
          <p:cNvSpPr/>
          <p:nvPr/>
        </p:nvSpPr>
        <p:spPr bwMode="auto">
          <a:xfrm>
            <a:off x="6190756" y="101965"/>
            <a:ext cx="1275347" cy="889102"/>
          </a:xfrm>
          <a:prstGeom prst="ellipse">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graphicFrame>
        <p:nvGraphicFramePr>
          <p:cNvPr id="10" name="Table 9">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702501624"/>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 xmlns:a16="http://schemas.microsoft.com/office/drawing/2014/main" val="1256232560"/>
                    </a:ext>
                  </a:extLst>
                </a:gridCol>
                <a:gridCol w="3291379">
                  <a:extLst>
                    <a:ext uri="{9D8B030D-6E8A-4147-A177-3AD203B41FA5}">
                      <a16:colId xmlns="" xmlns:a16="http://schemas.microsoft.com/office/drawing/2014/main" val="4264446364"/>
                    </a:ext>
                  </a:extLst>
                </a:gridCol>
                <a:gridCol w="1445007">
                  <a:extLst>
                    <a:ext uri="{9D8B030D-6E8A-4147-A177-3AD203B41FA5}">
                      <a16:colId xmlns="" xmlns:a16="http://schemas.microsoft.com/office/drawing/2014/main"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 xmlns:a16="http://schemas.microsoft.com/office/drawing/2014/main"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p:cxnSp>
        <p:nvCxnSpPr>
          <p:cNvPr id="12" name="Straight Arrow Connector 11">
            <a:extLst>
              <a:ext uri="{FF2B5EF4-FFF2-40B4-BE49-F238E27FC236}">
                <a16:creationId xmlns="" xmlns:a16="http://schemas.microsoft.com/office/drawing/2014/main" id="{1AD865B1-C9FB-6D42-887A-5B5E411C9D23}"/>
              </a:ext>
            </a:extLst>
          </p:cNvPr>
          <p:cNvCxnSpPr/>
          <p:nvPr/>
        </p:nvCxnSpPr>
        <p:spPr bwMode="auto">
          <a:xfrm>
            <a:off x="6256225" y="3394364"/>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3" name="Straight Arrow Connector 12">
            <a:extLst>
              <a:ext uri="{FF2B5EF4-FFF2-40B4-BE49-F238E27FC236}">
                <a16:creationId xmlns="" xmlns:a16="http://schemas.microsoft.com/office/drawing/2014/main"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5" name="Straight Arrow Connector 14">
            <a:extLst>
              <a:ext uri="{FF2B5EF4-FFF2-40B4-BE49-F238E27FC236}">
                <a16:creationId xmlns="" xmlns:a16="http://schemas.microsoft.com/office/drawing/2014/main" id="{7520EA8D-43CF-5048-ABF5-314D2471BE56}"/>
              </a:ext>
            </a:extLst>
          </p:cNvPr>
          <p:cNvCxnSpPr/>
          <p:nvPr/>
        </p:nvCxnSpPr>
        <p:spPr bwMode="auto">
          <a:xfrm>
            <a:off x="6256224" y="523523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6" name="Oval 15">
            <a:extLst>
              <a:ext uri="{FF2B5EF4-FFF2-40B4-BE49-F238E27FC236}">
                <a16:creationId xmlns="" xmlns:a16="http://schemas.microsoft.com/office/drawing/2014/main" id="{5A22A86D-A5A1-4447-9693-0E9920A513B7}"/>
              </a:ext>
            </a:extLst>
          </p:cNvPr>
          <p:cNvSpPr/>
          <p:nvPr/>
        </p:nvSpPr>
        <p:spPr bwMode="auto">
          <a:xfrm>
            <a:off x="6024314" y="3933392"/>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7" name="TextBox 16">
            <a:extLst>
              <a:ext uri="{FF2B5EF4-FFF2-40B4-BE49-F238E27FC236}">
                <a16:creationId xmlns="" xmlns:a16="http://schemas.microsoft.com/office/drawing/2014/main" id="{CF02437D-18B0-AF42-8B88-518B10AE9FAB}"/>
              </a:ext>
            </a:extLst>
          </p:cNvPr>
          <p:cNvSpPr txBox="1"/>
          <p:nvPr/>
        </p:nvSpPr>
        <p:spPr>
          <a:xfrm>
            <a:off x="7406152" y="320969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8" name="TextBox 17">
            <a:extLst>
              <a:ext uri="{FF2B5EF4-FFF2-40B4-BE49-F238E27FC236}">
                <a16:creationId xmlns="" xmlns:a16="http://schemas.microsoft.com/office/drawing/2014/main"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9" name="TextBox 18">
            <a:extLst>
              <a:ext uri="{FF2B5EF4-FFF2-40B4-BE49-F238E27FC236}">
                <a16:creationId xmlns="" xmlns:a16="http://schemas.microsoft.com/office/drawing/2014/main" id="{75FD9039-586D-AA4C-B92C-EAEA594D7ADD}"/>
              </a:ext>
            </a:extLst>
          </p:cNvPr>
          <p:cNvSpPr txBox="1"/>
          <p:nvPr/>
        </p:nvSpPr>
        <p:spPr>
          <a:xfrm>
            <a:off x="7406151" y="505056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895EA95B-E3CE-CE4F-9E92-7C129C760E39}"/>
                  </a:ext>
                </a:extLst>
              </p:cNvPr>
              <p:cNvSpPr txBox="1"/>
              <p:nvPr/>
            </p:nvSpPr>
            <p:spPr>
              <a:xfrm>
                <a:off x="4194554" y="207962"/>
                <a:ext cx="3617978"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0" i="0" dirty="0" smtClean="0"/>
                      <m:t> </m:t>
                    </m:r>
                    <m:r>
                      <a:rPr lang="en-US" sz="4400" b="0" i="1" smtClean="0">
                        <a:latin typeface="Cambria Math" panose="02040503050406030204" pitchFamily="18" charset="0"/>
                      </a:rPr>
                      <m:t>⨀</m:t>
                    </m:r>
                  </m:oMath>
                </a14:m>
                <a:r>
                  <a:rPr lang="en-US" sz="4400" dirty="0"/>
                  <a:t>= A⊕.⊗u</a:t>
                </a:r>
              </a:p>
            </p:txBody>
          </p:sp>
        </mc:Choice>
        <mc:Fallback xmlns="">
          <p:sp>
            <p:nvSpPr>
              <p:cNvPr id="22" name="TextBox 21">
                <a:extLst>
                  <a:ext uri="{FF2B5EF4-FFF2-40B4-BE49-F238E27FC236}">
                    <a16:creationId xmlns:a16="http://schemas.microsoft.com/office/drawing/2014/main" id="{895EA95B-E3CE-CE4F-9E92-7C129C760E39}"/>
                  </a:ext>
                </a:extLst>
              </p:cNvPr>
              <p:cNvSpPr txBox="1">
                <a:spLocks noRot="1" noChangeAspect="1" noMove="1" noResize="1" noEditPoints="1" noAdjustHandles="1" noChangeArrowheads="1" noChangeShapeType="1" noTextEdit="1"/>
              </p:cNvSpPr>
              <p:nvPr/>
            </p:nvSpPr>
            <p:spPr>
              <a:xfrm>
                <a:off x="4194554" y="207962"/>
                <a:ext cx="3617978" cy="677108"/>
              </a:xfrm>
              <a:prstGeom prst="rect">
                <a:avLst/>
              </a:prstGeom>
              <a:blipFill>
                <a:blip r:embed="rId2"/>
                <a:stretch>
                  <a:fillRect l="-3846" t="-27273" r="-8392" b="-47273"/>
                </a:stretch>
              </a:blipFill>
            </p:spPr>
            <p:txBody>
              <a:bodyPr/>
              <a:lstStyle/>
              <a:p>
                <a:r>
                  <a:rPr lang="en-US">
                    <a:noFill/>
                  </a:rPr>
                  <a:t> </a:t>
                </a:r>
              </a:p>
            </p:txBody>
          </p:sp>
        </mc:Fallback>
      </mc:AlternateContent>
      <p:cxnSp>
        <p:nvCxnSpPr>
          <p:cNvPr id="23" name="Straight Connector 22">
            <a:extLst>
              <a:ext uri="{FF2B5EF4-FFF2-40B4-BE49-F238E27FC236}">
                <a16:creationId xmlns="" xmlns:a16="http://schemas.microsoft.com/office/drawing/2014/main" id="{22ADB564-8EE6-CC49-884A-C4F2F650410D}"/>
              </a:ext>
            </a:extLst>
          </p:cNvPr>
          <p:cNvCxnSpPr>
            <a:cxnSpLocks/>
          </p:cNvCxnSpPr>
          <p:nvPr/>
        </p:nvCxnSpPr>
        <p:spPr bwMode="auto">
          <a:xfrm>
            <a:off x="4737004" y="357642"/>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971C6EB9-D2AB-0140-9AB0-1DE683241C6E}"/>
              </a:ext>
            </a:extLst>
          </p:cNvPr>
          <p:cNvCxnSpPr>
            <a:cxnSpLocks/>
          </p:cNvCxnSpPr>
          <p:nvPr/>
        </p:nvCxnSpPr>
        <p:spPr bwMode="auto">
          <a:xfrm flipV="1">
            <a:off x="4737004" y="346588"/>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2130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54</a:t>
            </a:fld>
            <a:endParaRPr lang="en-US" dirty="0">
              <a:solidFill>
                <a:srgbClr val="000000"/>
              </a:solidFill>
              <a:ea typeface="ＭＳ Ｐゴシック" pitchFamily="34" charset="-128"/>
            </a:endParaRPr>
          </a:p>
        </p:txBody>
      </p:sp>
      <p:sp>
        <p:nvSpPr>
          <p:cNvPr id="16" name="Title 15"/>
          <p:cNvSpPr>
            <a:spLocks noGrp="1"/>
          </p:cNvSpPr>
          <p:nvPr>
            <p:ph type="title"/>
          </p:nvPr>
        </p:nvSpPr>
        <p:spPr>
          <a:xfrm>
            <a:off x="166688" y="192088"/>
            <a:ext cx="8901112" cy="889000"/>
          </a:xfrm>
        </p:spPr>
        <p:txBody>
          <a:bodyPr/>
          <a:lstStyle/>
          <a:p>
            <a:r>
              <a:rPr lang="en-US" dirty="0"/>
              <a:t>Algebraic Semirings</a:t>
            </a:r>
          </a:p>
        </p:txBody>
      </p:sp>
      <p:sp>
        <p:nvSpPr>
          <p:cNvPr id="15" name="Content Placeholder 2"/>
          <p:cNvSpPr>
            <a:spLocks noGrp="1"/>
          </p:cNvSpPr>
          <p:nvPr>
            <p:ph idx="1"/>
          </p:nvPr>
        </p:nvSpPr>
        <p:spPr>
          <a:xfrm>
            <a:off x="190500" y="718048"/>
            <a:ext cx="8762999" cy="2530119"/>
          </a:xfrm>
        </p:spPr>
        <p:txBody>
          <a:bodyPr/>
          <a:lstStyle/>
          <a:p>
            <a:r>
              <a:rPr lang="en-US" dirty="0" err="1"/>
              <a:t>Semiring</a:t>
            </a:r>
            <a:r>
              <a:rPr lang="en-US" dirty="0"/>
              <a:t>: An Algebraic structure that generalizes real arithmetic by replacing (+,*) with binary operations (Op1, Op2)</a:t>
            </a:r>
          </a:p>
          <a:p>
            <a:pPr lvl="1"/>
            <a:r>
              <a:rPr lang="en-US" dirty="0"/>
              <a:t>Op1 and Op2 have identity elements sometimes called 0 and 1 </a:t>
            </a:r>
          </a:p>
          <a:p>
            <a:pPr lvl="1"/>
            <a:r>
              <a:rPr lang="en-US" dirty="0"/>
              <a:t>Op1 and Op2 are associative. </a:t>
            </a:r>
          </a:p>
          <a:p>
            <a:pPr lvl="1"/>
            <a:r>
              <a:rPr lang="en-US" dirty="0"/>
              <a:t>Op1 is commutative,   Op2 distributes over Op1 from both left and right</a:t>
            </a:r>
          </a:p>
          <a:p>
            <a:pPr lvl="1"/>
            <a:r>
              <a:rPr lang="en-US" dirty="0"/>
              <a:t>The Op1 identify is an Op2 annihilator.</a:t>
            </a:r>
          </a:p>
        </p:txBody>
      </p:sp>
    </p:spTree>
    <p:extLst>
      <p:ext uri="{BB962C8B-B14F-4D97-AF65-F5344CB8AC3E}">
        <p14:creationId xmlns:p14="http://schemas.microsoft.com/office/powerpoint/2010/main" val="194183482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55</a:t>
            </a:fld>
            <a:endParaRPr lang="en-US" dirty="0">
              <a:solidFill>
                <a:srgbClr val="000000"/>
              </a:solidFill>
              <a:ea typeface="ＭＳ Ｐゴシック" pitchFamily="34" charset="-128"/>
            </a:endParaRPr>
          </a:p>
        </p:txBody>
      </p:sp>
      <p:graphicFrame>
        <p:nvGraphicFramePr>
          <p:cNvPr id="5" name="Table 4"/>
          <p:cNvGraphicFramePr>
            <a:graphicFrameLocks noGrp="1"/>
          </p:cNvGraphicFramePr>
          <p:nvPr/>
        </p:nvGraphicFramePr>
        <p:xfrm>
          <a:off x="580315" y="3270179"/>
          <a:ext cx="7867650" cy="2987746"/>
        </p:xfrm>
        <a:graphic>
          <a:graphicData uri="http://schemas.openxmlformats.org/drawingml/2006/table">
            <a:tbl>
              <a:tblPr firstRow="1" bandRow="1">
                <a:tableStyleId>{5940675A-B579-460E-94D1-54222C63F5DA}</a:tableStyleId>
              </a:tblPr>
              <a:tblGrid>
                <a:gridCol w="3396871">
                  <a:extLst>
                    <a:ext uri="{9D8B030D-6E8A-4147-A177-3AD203B41FA5}">
                      <a16:colId xmlns="" xmlns:a16="http://schemas.microsoft.com/office/drawing/2014/main" val="20000"/>
                    </a:ext>
                  </a:extLst>
                </a:gridCol>
                <a:gridCol w="4470779">
                  <a:extLst>
                    <a:ext uri="{9D8B030D-6E8A-4147-A177-3AD203B41FA5}">
                      <a16:colId xmlns="" xmlns:a16="http://schemas.microsoft.com/office/drawing/2014/main" val="20001"/>
                    </a:ext>
                  </a:extLst>
                </a:gridCol>
              </a:tblGrid>
              <a:tr h="739846">
                <a:tc>
                  <a:txBody>
                    <a:bodyPr/>
                    <a:lstStyle/>
                    <a:p>
                      <a:r>
                        <a:rPr lang="en-US" sz="2000" dirty="0"/>
                        <a:t>(R, +, *, 0, 1)</a:t>
                      </a:r>
                    </a:p>
                    <a:p>
                      <a:r>
                        <a:rPr lang="en-US" sz="2000" dirty="0"/>
                        <a:t>Real Field</a:t>
                      </a:r>
                    </a:p>
                  </a:txBody>
                  <a:tcPr/>
                </a:tc>
                <a:tc>
                  <a:txBody>
                    <a:bodyPr/>
                    <a:lstStyle/>
                    <a:p>
                      <a:r>
                        <a:rPr lang="en-US" sz="2000" dirty="0"/>
                        <a:t>Standard operations</a:t>
                      </a:r>
                      <a:r>
                        <a:rPr lang="en-US" sz="2000" baseline="0" dirty="0"/>
                        <a:t> in linear algebra</a:t>
                      </a:r>
                      <a:endParaRPr lang="en-US" sz="2000" dirty="0"/>
                    </a:p>
                  </a:txBody>
                  <a:tcPr/>
                </a:tc>
                <a:extLst>
                  <a:ext uri="{0D108BD9-81ED-4DB2-BD59-A6C34878D82A}">
                    <a16:rowId xmlns="" xmlns:a16="http://schemas.microsoft.com/office/drawing/2014/main" val="10000"/>
                  </a:ext>
                </a:extLst>
              </a:tr>
              <a:tr h="752475">
                <a:tc>
                  <a:txBody>
                    <a:bodyPr/>
                    <a:lstStyle/>
                    <a:p>
                      <a:r>
                        <a:rPr lang="en-US" sz="2000" dirty="0"/>
                        <a:t>({0,1}, |,</a:t>
                      </a:r>
                      <a:r>
                        <a:rPr lang="en-US" sz="2000" baseline="0" dirty="0"/>
                        <a:t> &amp;, 0, 1)</a:t>
                      </a:r>
                    </a:p>
                    <a:p>
                      <a:r>
                        <a:rPr lang="en-US" sz="2000" baseline="0" dirty="0"/>
                        <a:t>Boolean </a:t>
                      </a:r>
                      <a:r>
                        <a:rPr lang="en-US" sz="2000" baseline="0" dirty="0" err="1"/>
                        <a:t>Semiring</a:t>
                      </a:r>
                      <a:endParaRPr lang="en-US" sz="2000" dirty="0"/>
                    </a:p>
                  </a:txBody>
                  <a:tcPr/>
                </a:tc>
                <a:tc>
                  <a:txBody>
                    <a:bodyPr/>
                    <a:lstStyle/>
                    <a:p>
                      <a:r>
                        <a:rPr lang="en-US" sz="2000" dirty="0"/>
                        <a:t>Graph traversal algorithms </a:t>
                      </a:r>
                    </a:p>
                  </a:txBody>
                  <a:tcPr/>
                </a:tc>
                <a:extLst>
                  <a:ext uri="{0D108BD9-81ED-4DB2-BD59-A6C34878D82A}">
                    <a16:rowId xmlns="" xmlns:a16="http://schemas.microsoft.com/office/drawing/2014/main" val="10001"/>
                  </a:ext>
                </a:extLst>
              </a:tr>
              <a:tr h="714375">
                <a:tc>
                  <a:txBody>
                    <a:bodyPr/>
                    <a:lstStyle/>
                    <a:p>
                      <a:r>
                        <a:rPr lang="en-US" sz="2000" dirty="0"/>
                        <a:t>(R U {</a:t>
                      </a:r>
                      <a:r>
                        <a:rPr lang="en-US" sz="2000" dirty="0">
                          <a:latin typeface="Tahoma"/>
                          <a:ea typeface="Tahoma"/>
                          <a:cs typeface="Tahoma"/>
                        </a:rPr>
                        <a:t>∞},min, +, ∞, 0)</a:t>
                      </a:r>
                    </a:p>
                    <a:p>
                      <a:r>
                        <a:rPr lang="en-US" sz="2000" dirty="0">
                          <a:latin typeface="Tahoma"/>
                          <a:ea typeface="Tahoma"/>
                          <a:cs typeface="Tahoma"/>
                        </a:rPr>
                        <a:t>Tropical </a:t>
                      </a:r>
                      <a:r>
                        <a:rPr lang="en-US" sz="2000" dirty="0" err="1">
                          <a:latin typeface="Tahoma"/>
                          <a:ea typeface="Tahoma"/>
                          <a:cs typeface="Tahoma"/>
                        </a:rPr>
                        <a:t>semiring</a:t>
                      </a:r>
                      <a:endParaRPr lang="en-US" sz="2000" dirty="0"/>
                    </a:p>
                  </a:txBody>
                  <a:tcPr/>
                </a:tc>
                <a:tc>
                  <a:txBody>
                    <a:bodyPr/>
                    <a:lstStyle/>
                    <a:p>
                      <a:r>
                        <a:rPr lang="en-US" sz="2000" dirty="0"/>
                        <a:t>Shortest path algorithms</a:t>
                      </a:r>
                    </a:p>
                  </a:txBody>
                  <a:tcPr/>
                </a:tc>
                <a:extLst>
                  <a:ext uri="{0D108BD9-81ED-4DB2-BD59-A6C34878D82A}">
                    <a16:rowId xmlns="" xmlns:a16="http://schemas.microsoft.com/office/drawing/2014/main" val="10002"/>
                  </a:ext>
                </a:extLst>
              </a:tr>
              <a:tr h="781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 U {</a:t>
                      </a:r>
                      <a:r>
                        <a:rPr lang="en-US" sz="2000" dirty="0">
                          <a:latin typeface="Tahoma"/>
                          <a:ea typeface="Tahoma"/>
                          <a:cs typeface="Tahoma"/>
                        </a:rPr>
                        <a:t>∞}, min, x, ∞, 1)</a:t>
                      </a:r>
                    </a:p>
                  </a:txBody>
                  <a:tcPr/>
                </a:tc>
                <a:tc>
                  <a:txBody>
                    <a:bodyPr/>
                    <a:lstStyle/>
                    <a:p>
                      <a:r>
                        <a:rPr lang="en-US" sz="2000" dirty="0"/>
                        <a:t>Selecting a </a:t>
                      </a:r>
                      <a:r>
                        <a:rPr lang="en-US" sz="2000" dirty="0" err="1"/>
                        <a:t>subgraph</a:t>
                      </a:r>
                      <a:r>
                        <a:rPr lang="en-US" sz="2000" dirty="0"/>
                        <a:t> or contracting nodes to form a quotient graph. </a:t>
                      </a:r>
                    </a:p>
                  </a:txBody>
                  <a:tcPr/>
                </a:tc>
                <a:extLst>
                  <a:ext uri="{0D108BD9-81ED-4DB2-BD59-A6C34878D82A}">
                    <a16:rowId xmlns="" xmlns:a16="http://schemas.microsoft.com/office/drawing/2014/main" val="10003"/>
                  </a:ext>
                </a:extLst>
              </a:tr>
            </a:tbl>
          </a:graphicData>
        </a:graphic>
      </p:graphicFrame>
      <p:sp>
        <p:nvSpPr>
          <p:cNvPr id="8" name="Rectangle 7"/>
          <p:cNvSpPr/>
          <p:nvPr/>
        </p:nvSpPr>
        <p:spPr bwMode="auto">
          <a:xfrm>
            <a:off x="457200" y="4029075"/>
            <a:ext cx="8134350" cy="2390775"/>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algn="ctr" eaLnBrk="0" hangingPunct="0">
              <a:lnSpc>
                <a:spcPct val="80000"/>
              </a:lnSpc>
              <a:spcBef>
                <a:spcPct val="50000"/>
              </a:spcBef>
            </a:pPr>
            <a:endParaRPr lang="en-US" sz="2000">
              <a:solidFill>
                <a:srgbClr val="000000"/>
              </a:solidFill>
              <a:latin typeface="Verdana" pitchFamily="96" charset="0"/>
            </a:endParaRPr>
          </a:p>
        </p:txBody>
      </p:sp>
      <p:sp>
        <p:nvSpPr>
          <p:cNvPr id="9" name="TextBox 8"/>
          <p:cNvSpPr txBox="1"/>
          <p:nvPr/>
        </p:nvSpPr>
        <p:spPr>
          <a:xfrm>
            <a:off x="885825" y="4248150"/>
            <a:ext cx="7086600" cy="369332"/>
          </a:xfrm>
          <a:prstGeom prst="rect">
            <a:avLst/>
          </a:prstGeom>
          <a:noFill/>
        </p:spPr>
        <p:txBody>
          <a:bodyPr wrap="square" rtlCol="0">
            <a:spAutoFit/>
          </a:bodyPr>
          <a:lstStyle/>
          <a:p>
            <a:r>
              <a:rPr lang="en-US" dirty="0">
                <a:solidFill>
                  <a:srgbClr val="000000"/>
                </a:solidFill>
              </a:rPr>
              <a:t>Notation:   (R,      +,        *,        0,       1)</a:t>
            </a:r>
          </a:p>
        </p:txBody>
      </p:sp>
      <p:sp>
        <p:nvSpPr>
          <p:cNvPr id="10" name="TextBox 9"/>
          <p:cNvSpPr txBox="1"/>
          <p:nvPr/>
        </p:nvSpPr>
        <p:spPr>
          <a:xfrm rot="16200000">
            <a:off x="1539067" y="5288777"/>
            <a:ext cx="1406009" cy="369332"/>
          </a:xfrm>
          <a:prstGeom prst="rect">
            <a:avLst/>
          </a:prstGeom>
          <a:noFill/>
        </p:spPr>
        <p:txBody>
          <a:bodyPr wrap="square" rtlCol="0">
            <a:spAutoFit/>
          </a:bodyPr>
          <a:lstStyle/>
          <a:p>
            <a:pPr algn="r"/>
            <a:r>
              <a:rPr lang="en-US" dirty="0">
                <a:solidFill>
                  <a:srgbClr val="000000"/>
                </a:solidFill>
              </a:rPr>
              <a:t>Scalar type</a:t>
            </a:r>
          </a:p>
        </p:txBody>
      </p:sp>
      <p:sp>
        <p:nvSpPr>
          <p:cNvPr id="11" name="TextBox 10"/>
          <p:cNvSpPr txBox="1"/>
          <p:nvPr/>
        </p:nvSpPr>
        <p:spPr>
          <a:xfrm rot="16200000">
            <a:off x="2245466" y="5294868"/>
            <a:ext cx="1406009" cy="369332"/>
          </a:xfrm>
          <a:prstGeom prst="rect">
            <a:avLst/>
          </a:prstGeom>
          <a:noFill/>
        </p:spPr>
        <p:txBody>
          <a:bodyPr wrap="square" rtlCol="0">
            <a:spAutoFit/>
          </a:bodyPr>
          <a:lstStyle/>
          <a:p>
            <a:pPr algn="r"/>
            <a:r>
              <a:rPr lang="en-US" dirty="0">
                <a:solidFill>
                  <a:srgbClr val="000000"/>
                </a:solidFill>
              </a:rPr>
              <a:t>Op1</a:t>
            </a:r>
          </a:p>
        </p:txBody>
      </p:sp>
      <p:sp>
        <p:nvSpPr>
          <p:cNvPr id="12" name="TextBox 11"/>
          <p:cNvSpPr txBox="1"/>
          <p:nvPr/>
        </p:nvSpPr>
        <p:spPr>
          <a:xfrm rot="16200000">
            <a:off x="3059537" y="5294867"/>
            <a:ext cx="1406009" cy="369332"/>
          </a:xfrm>
          <a:prstGeom prst="rect">
            <a:avLst/>
          </a:prstGeom>
          <a:noFill/>
        </p:spPr>
        <p:txBody>
          <a:bodyPr wrap="square" rtlCol="0">
            <a:spAutoFit/>
          </a:bodyPr>
          <a:lstStyle/>
          <a:p>
            <a:pPr algn="r"/>
            <a:r>
              <a:rPr lang="en-US" dirty="0">
                <a:solidFill>
                  <a:srgbClr val="000000"/>
                </a:solidFill>
              </a:rPr>
              <a:t>Op2</a:t>
            </a:r>
          </a:p>
        </p:txBody>
      </p:sp>
      <p:sp>
        <p:nvSpPr>
          <p:cNvPr id="13" name="TextBox 12"/>
          <p:cNvSpPr txBox="1"/>
          <p:nvPr/>
        </p:nvSpPr>
        <p:spPr>
          <a:xfrm rot="16200000">
            <a:off x="3730347" y="5385892"/>
            <a:ext cx="1588056" cy="369332"/>
          </a:xfrm>
          <a:prstGeom prst="rect">
            <a:avLst/>
          </a:prstGeom>
          <a:noFill/>
        </p:spPr>
        <p:txBody>
          <a:bodyPr wrap="square" rtlCol="0">
            <a:spAutoFit/>
          </a:bodyPr>
          <a:lstStyle/>
          <a:p>
            <a:pPr algn="r"/>
            <a:r>
              <a:rPr lang="en-US" dirty="0">
                <a:solidFill>
                  <a:srgbClr val="000000"/>
                </a:solidFill>
              </a:rPr>
              <a:t>Identity Op1</a:t>
            </a:r>
          </a:p>
        </p:txBody>
      </p:sp>
      <p:sp>
        <p:nvSpPr>
          <p:cNvPr id="14" name="TextBox 13"/>
          <p:cNvSpPr txBox="1"/>
          <p:nvPr/>
        </p:nvSpPr>
        <p:spPr>
          <a:xfrm rot="16200000">
            <a:off x="4390217" y="5385893"/>
            <a:ext cx="1588056" cy="369332"/>
          </a:xfrm>
          <a:prstGeom prst="rect">
            <a:avLst/>
          </a:prstGeom>
          <a:noFill/>
        </p:spPr>
        <p:txBody>
          <a:bodyPr wrap="square" rtlCol="0">
            <a:spAutoFit/>
          </a:bodyPr>
          <a:lstStyle/>
          <a:p>
            <a:pPr algn="r"/>
            <a:r>
              <a:rPr lang="en-US" dirty="0">
                <a:solidFill>
                  <a:srgbClr val="000000"/>
                </a:solidFill>
              </a:rPr>
              <a:t>Identity Op2</a:t>
            </a:r>
          </a:p>
        </p:txBody>
      </p:sp>
      <p:sp>
        <p:nvSpPr>
          <p:cNvPr id="16" name="Title 15"/>
          <p:cNvSpPr>
            <a:spLocks noGrp="1"/>
          </p:cNvSpPr>
          <p:nvPr>
            <p:ph type="title"/>
          </p:nvPr>
        </p:nvSpPr>
        <p:spPr>
          <a:xfrm>
            <a:off x="166688" y="192088"/>
            <a:ext cx="8901112" cy="889000"/>
          </a:xfrm>
        </p:spPr>
        <p:txBody>
          <a:bodyPr/>
          <a:lstStyle/>
          <a:p>
            <a:r>
              <a:rPr lang="en-US" dirty="0"/>
              <a:t>Algebraic Semirings</a:t>
            </a:r>
          </a:p>
        </p:txBody>
      </p:sp>
      <p:sp>
        <p:nvSpPr>
          <p:cNvPr id="15" name="Content Placeholder 2"/>
          <p:cNvSpPr>
            <a:spLocks noGrp="1"/>
          </p:cNvSpPr>
          <p:nvPr>
            <p:ph idx="1"/>
          </p:nvPr>
        </p:nvSpPr>
        <p:spPr>
          <a:xfrm>
            <a:off x="190500" y="718048"/>
            <a:ext cx="8762999" cy="2530119"/>
          </a:xfrm>
        </p:spPr>
        <p:txBody>
          <a:bodyPr/>
          <a:lstStyle/>
          <a:p>
            <a:r>
              <a:rPr lang="en-US" dirty="0" err="1"/>
              <a:t>Semiring</a:t>
            </a:r>
            <a:r>
              <a:rPr lang="en-US" dirty="0"/>
              <a:t>: An Algebraic structure that generalizes real arithmetic by replacing (+,*) with binary operations (Op1, Op2)</a:t>
            </a:r>
          </a:p>
          <a:p>
            <a:pPr lvl="1"/>
            <a:r>
              <a:rPr lang="en-US" dirty="0"/>
              <a:t>Op1 and Op2 have identity elements sometimes called 0 and 1 </a:t>
            </a:r>
          </a:p>
          <a:p>
            <a:pPr lvl="1"/>
            <a:r>
              <a:rPr lang="en-US" dirty="0"/>
              <a:t>Op1 and Op2 are associative. </a:t>
            </a:r>
          </a:p>
          <a:p>
            <a:pPr lvl="1"/>
            <a:r>
              <a:rPr lang="en-US" dirty="0"/>
              <a:t>Op1 is commutative,   Op2 distributes over Op1 from both left and right</a:t>
            </a:r>
          </a:p>
          <a:p>
            <a:pPr lvl="1"/>
            <a:r>
              <a:rPr lang="en-US" dirty="0"/>
              <a:t>The Op1 identify is an Op2 annihilator.</a:t>
            </a:r>
          </a:p>
        </p:txBody>
      </p:sp>
    </p:spTree>
    <p:extLst>
      <p:ext uri="{BB962C8B-B14F-4D97-AF65-F5344CB8AC3E}">
        <p14:creationId xmlns:p14="http://schemas.microsoft.com/office/powerpoint/2010/main" val="335196730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56</a:t>
            </a:fld>
            <a:endParaRPr lang="en-US" dirty="0">
              <a:solidFill>
                <a:srgbClr val="000000"/>
              </a:solidFill>
              <a:ea typeface="ＭＳ Ｐゴシック" pitchFamily="34" charset="-128"/>
            </a:endParaRPr>
          </a:p>
        </p:txBody>
      </p:sp>
      <p:graphicFrame>
        <p:nvGraphicFramePr>
          <p:cNvPr id="5" name="Table 4"/>
          <p:cNvGraphicFramePr>
            <a:graphicFrameLocks noGrp="1"/>
          </p:cNvGraphicFramePr>
          <p:nvPr/>
        </p:nvGraphicFramePr>
        <p:xfrm>
          <a:off x="580315" y="3270179"/>
          <a:ext cx="7867650" cy="3279211"/>
        </p:xfrm>
        <a:graphic>
          <a:graphicData uri="http://schemas.openxmlformats.org/drawingml/2006/table">
            <a:tbl>
              <a:tblPr firstRow="1" bandRow="1">
                <a:tableStyleId>{5940675A-B579-460E-94D1-54222C63F5DA}</a:tableStyleId>
              </a:tblPr>
              <a:tblGrid>
                <a:gridCol w="3396871">
                  <a:extLst>
                    <a:ext uri="{9D8B030D-6E8A-4147-A177-3AD203B41FA5}">
                      <a16:colId xmlns="" xmlns:a16="http://schemas.microsoft.com/office/drawing/2014/main" val="20000"/>
                    </a:ext>
                  </a:extLst>
                </a:gridCol>
                <a:gridCol w="4470779">
                  <a:extLst>
                    <a:ext uri="{9D8B030D-6E8A-4147-A177-3AD203B41FA5}">
                      <a16:colId xmlns="" xmlns:a16="http://schemas.microsoft.com/office/drawing/2014/main" val="20001"/>
                    </a:ext>
                  </a:extLst>
                </a:gridCol>
              </a:tblGrid>
              <a:tr h="739846">
                <a:tc>
                  <a:txBody>
                    <a:bodyPr/>
                    <a:lstStyle/>
                    <a:p>
                      <a:r>
                        <a:rPr lang="en-US" sz="2000" dirty="0"/>
                        <a:t>(R, +, *, 0, 1)</a:t>
                      </a:r>
                    </a:p>
                    <a:p>
                      <a:r>
                        <a:rPr lang="en-US" sz="2000" dirty="0"/>
                        <a:t>Real Field</a:t>
                      </a:r>
                    </a:p>
                  </a:txBody>
                  <a:tcPr/>
                </a:tc>
                <a:tc>
                  <a:txBody>
                    <a:bodyPr/>
                    <a:lstStyle/>
                    <a:p>
                      <a:r>
                        <a:rPr lang="en-US" sz="2000" dirty="0"/>
                        <a:t>Standard operations</a:t>
                      </a:r>
                      <a:r>
                        <a:rPr lang="en-US" sz="2000" baseline="0" dirty="0"/>
                        <a:t> in linear algebra</a:t>
                      </a:r>
                      <a:endParaRPr lang="en-US" sz="2000" dirty="0"/>
                    </a:p>
                  </a:txBody>
                  <a:tcPr/>
                </a:tc>
                <a:extLst>
                  <a:ext uri="{0D108BD9-81ED-4DB2-BD59-A6C34878D82A}">
                    <a16:rowId xmlns="" xmlns:a16="http://schemas.microsoft.com/office/drawing/2014/main" val="10000"/>
                  </a:ext>
                </a:extLst>
              </a:tr>
              <a:tr h="752475">
                <a:tc>
                  <a:txBody>
                    <a:bodyPr/>
                    <a:lstStyle/>
                    <a:p>
                      <a:r>
                        <a:rPr lang="en-US" sz="2000" dirty="0"/>
                        <a:t>(R U {</a:t>
                      </a:r>
                      <a:r>
                        <a:rPr lang="en-US" sz="2000" dirty="0">
                          <a:latin typeface="Tahoma"/>
                          <a:ea typeface="Tahoma"/>
                          <a:cs typeface="Tahoma"/>
                        </a:rPr>
                        <a:t>∞},min, +, ∞, 0)</a:t>
                      </a:r>
                    </a:p>
                    <a:p>
                      <a:r>
                        <a:rPr lang="en-US" sz="2000" dirty="0">
                          <a:latin typeface="Tahoma"/>
                          <a:ea typeface="Tahoma"/>
                          <a:cs typeface="Tahoma"/>
                        </a:rPr>
                        <a:t>Tropical </a:t>
                      </a:r>
                      <a:r>
                        <a:rPr lang="en-US" sz="2000" dirty="0" err="1">
                          <a:latin typeface="Tahoma"/>
                          <a:ea typeface="Tahoma"/>
                          <a:cs typeface="Tahoma"/>
                        </a:rPr>
                        <a:t>semiring</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Shortest path algorithms</a:t>
                      </a:r>
                    </a:p>
                  </a:txBody>
                  <a:tcPr/>
                </a:tc>
                <a:extLst>
                  <a:ext uri="{0D108BD9-81ED-4DB2-BD59-A6C34878D82A}">
                    <a16:rowId xmlns="" xmlns:a16="http://schemas.microsoft.com/office/drawing/2014/main" val="10001"/>
                  </a:ext>
                </a:extLst>
              </a:tr>
              <a:tr h="714375">
                <a:tc>
                  <a:txBody>
                    <a:bodyPr/>
                    <a:lstStyle/>
                    <a:p>
                      <a:r>
                        <a:rPr lang="en-US" sz="2000" dirty="0"/>
                        <a:t>({0,1}, |,</a:t>
                      </a:r>
                      <a:r>
                        <a:rPr lang="en-US" sz="2000" baseline="0" dirty="0"/>
                        <a:t> &amp;, 0, 1)</a:t>
                      </a:r>
                    </a:p>
                    <a:p>
                      <a:r>
                        <a:rPr lang="en-US" sz="2000" baseline="0" dirty="0"/>
                        <a:t>Boolean </a:t>
                      </a:r>
                      <a:r>
                        <a:rPr lang="en-US" sz="2000" baseline="0" dirty="0" err="1"/>
                        <a:t>Semiring</a:t>
                      </a:r>
                      <a:endParaRPr lang="en-US" sz="2000" dirty="0"/>
                    </a:p>
                    <a:p>
                      <a:endParaRPr lang="en-US" sz="2000" dirty="0"/>
                    </a:p>
                  </a:txBody>
                  <a:tcPr/>
                </a:tc>
                <a:tc>
                  <a:txBody>
                    <a:bodyPr/>
                    <a:lstStyle/>
                    <a:p>
                      <a:r>
                        <a:rPr lang="en-US" sz="2000" dirty="0"/>
                        <a:t>Graph traversal algorithms </a:t>
                      </a:r>
                    </a:p>
                  </a:txBody>
                  <a:tcPr/>
                </a:tc>
                <a:extLst>
                  <a:ext uri="{0D108BD9-81ED-4DB2-BD59-A6C34878D82A}">
                    <a16:rowId xmlns="" xmlns:a16="http://schemas.microsoft.com/office/drawing/2014/main" val="10002"/>
                  </a:ext>
                </a:extLst>
              </a:tr>
              <a:tr h="781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 U {</a:t>
                      </a:r>
                      <a:r>
                        <a:rPr lang="en-US" sz="2000" dirty="0">
                          <a:latin typeface="Tahoma"/>
                          <a:ea typeface="Tahoma"/>
                          <a:cs typeface="Tahoma"/>
                        </a:rPr>
                        <a:t>∞}, min, *, ∞, 1)</a:t>
                      </a:r>
                    </a:p>
                  </a:txBody>
                  <a:tcPr/>
                </a:tc>
                <a:tc>
                  <a:txBody>
                    <a:bodyPr/>
                    <a:lstStyle/>
                    <a:p>
                      <a:r>
                        <a:rPr lang="en-US" sz="2000" dirty="0"/>
                        <a:t>Selecting a </a:t>
                      </a:r>
                      <a:r>
                        <a:rPr lang="en-US" sz="2000" dirty="0" err="1"/>
                        <a:t>subgraph</a:t>
                      </a:r>
                      <a:r>
                        <a:rPr lang="en-US" sz="2000" dirty="0"/>
                        <a:t> or contracting nodes to form a quotient graph. </a:t>
                      </a:r>
                    </a:p>
                  </a:txBody>
                  <a:tcPr/>
                </a:tc>
                <a:extLst>
                  <a:ext uri="{0D108BD9-81ED-4DB2-BD59-A6C34878D82A}">
                    <a16:rowId xmlns="" xmlns:a16="http://schemas.microsoft.com/office/drawing/2014/main" val="10003"/>
                  </a:ext>
                </a:extLst>
              </a:tr>
            </a:tbl>
          </a:graphicData>
        </a:graphic>
      </p:graphicFrame>
      <p:sp>
        <p:nvSpPr>
          <p:cNvPr id="6" name="Title 5"/>
          <p:cNvSpPr>
            <a:spLocks noGrp="1"/>
          </p:cNvSpPr>
          <p:nvPr>
            <p:ph type="title"/>
          </p:nvPr>
        </p:nvSpPr>
        <p:spPr>
          <a:xfrm>
            <a:off x="166688" y="192088"/>
            <a:ext cx="8901112" cy="889000"/>
          </a:xfrm>
        </p:spPr>
        <p:txBody>
          <a:bodyPr/>
          <a:lstStyle/>
          <a:p>
            <a:r>
              <a:rPr lang="en-US" dirty="0"/>
              <a:t>Algebraic Semirings</a:t>
            </a:r>
          </a:p>
        </p:txBody>
      </p:sp>
      <p:sp>
        <p:nvSpPr>
          <p:cNvPr id="7" name="Content Placeholder 2"/>
          <p:cNvSpPr>
            <a:spLocks noGrp="1"/>
          </p:cNvSpPr>
          <p:nvPr>
            <p:ph idx="1"/>
          </p:nvPr>
        </p:nvSpPr>
        <p:spPr>
          <a:xfrm>
            <a:off x="190500" y="718048"/>
            <a:ext cx="8762999" cy="2530119"/>
          </a:xfrm>
        </p:spPr>
        <p:txBody>
          <a:bodyPr/>
          <a:lstStyle/>
          <a:p>
            <a:r>
              <a:rPr lang="en-US" dirty="0" err="1"/>
              <a:t>Semiring</a:t>
            </a:r>
            <a:r>
              <a:rPr lang="en-US" dirty="0"/>
              <a:t>: An Algebraic structure that generalizes real arithmetic by replacing (+,*) with binary operations (Op1, Op2)</a:t>
            </a:r>
          </a:p>
          <a:p>
            <a:pPr lvl="1"/>
            <a:r>
              <a:rPr lang="en-US" dirty="0"/>
              <a:t>Op1 and Op2 have identity elements sometimes called 0 and 1 </a:t>
            </a:r>
          </a:p>
          <a:p>
            <a:pPr lvl="1"/>
            <a:r>
              <a:rPr lang="en-US" dirty="0"/>
              <a:t>Op1 and Op2 are associative. </a:t>
            </a:r>
          </a:p>
          <a:p>
            <a:pPr lvl="1"/>
            <a:r>
              <a:rPr lang="en-US" dirty="0"/>
              <a:t>Op1 is commutative,   Op2 distributes over Op1 from both left and right</a:t>
            </a:r>
          </a:p>
          <a:p>
            <a:pPr lvl="1"/>
            <a:r>
              <a:rPr lang="en-US" dirty="0"/>
              <a:t>The Op1 identify is an Op2 annihilator.</a:t>
            </a:r>
          </a:p>
        </p:txBody>
      </p:sp>
    </p:spTree>
    <p:extLst>
      <p:ext uri="{BB962C8B-B14F-4D97-AF65-F5344CB8AC3E}">
        <p14:creationId xmlns:p14="http://schemas.microsoft.com/office/powerpoint/2010/main" val="331062233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934C4-3F39-CA49-83A7-2102C1558869}"/>
              </a:ext>
            </a:extLst>
          </p:cNvPr>
          <p:cNvSpPr>
            <a:spLocks noGrp="1"/>
          </p:cNvSpPr>
          <p:nvPr>
            <p:ph type="title"/>
          </p:nvPr>
        </p:nvSpPr>
        <p:spPr/>
        <p:txBody>
          <a:bodyPr/>
          <a:lstStyle/>
          <a:p>
            <a:r>
              <a:rPr lang="en-US" dirty="0"/>
              <a:t>Algebraic structures in the </a:t>
            </a:r>
            <a:r>
              <a:rPr lang="en-US" dirty="0" err="1"/>
              <a:t>GraphBLAS</a:t>
            </a:r>
            <a:r>
              <a:rPr lang="en-US" dirty="0"/>
              <a:t>:</a:t>
            </a:r>
            <a:br>
              <a:rPr lang="en-US" dirty="0"/>
            </a:br>
            <a:r>
              <a:rPr lang="en-US" sz="2800" dirty="0"/>
              <a:t>Semirings and Monoids</a:t>
            </a:r>
          </a:p>
        </p:txBody>
      </p:sp>
      <p:sp>
        <p:nvSpPr>
          <p:cNvPr id="3" name="Content Placeholder 2">
            <a:extLst>
              <a:ext uri="{FF2B5EF4-FFF2-40B4-BE49-F238E27FC236}">
                <a16:creationId xmlns="" xmlns:a16="http://schemas.microsoft.com/office/drawing/2014/main" id="{4851A377-5CEA-854F-A659-EDDE3DB017C1}"/>
              </a:ext>
            </a:extLst>
          </p:cNvPr>
          <p:cNvSpPr>
            <a:spLocks noGrp="1"/>
          </p:cNvSpPr>
          <p:nvPr>
            <p:ph idx="1"/>
          </p:nvPr>
        </p:nvSpPr>
        <p:spPr>
          <a:xfrm>
            <a:off x="201478" y="1492575"/>
            <a:ext cx="4691614" cy="4840287"/>
          </a:xfrm>
        </p:spPr>
        <p:txBody>
          <a:bodyPr/>
          <a:lstStyle/>
          <a:p>
            <a:r>
              <a:rPr lang="en-US" dirty="0"/>
              <a:t>The </a:t>
            </a:r>
            <a:r>
              <a:rPr lang="en-US" dirty="0" err="1"/>
              <a:t>GraphBLAS</a:t>
            </a:r>
            <a:r>
              <a:rPr lang="en-US" dirty="0"/>
              <a:t> semiring defines:</a:t>
            </a:r>
          </a:p>
          <a:p>
            <a:pPr lvl="1"/>
            <a:r>
              <a:rPr lang="en-US" dirty="0"/>
              <a:t>A set of allowed values (the domain)</a:t>
            </a:r>
          </a:p>
          <a:p>
            <a:pPr lvl="1"/>
            <a:r>
              <a:rPr lang="en-US" dirty="0"/>
              <a:t>Two commutative operators called addition and multiplication</a:t>
            </a:r>
          </a:p>
          <a:p>
            <a:pPr lvl="1"/>
            <a:r>
              <a:rPr lang="en-US" dirty="0"/>
              <a:t>An additive identity (called 0) that is the annihilator over multiplication.</a:t>
            </a:r>
          </a:p>
          <a:p>
            <a:r>
              <a:rPr lang="en-US" dirty="0"/>
              <a:t>A Monoid is used in defining a semiring:</a:t>
            </a:r>
          </a:p>
          <a:p>
            <a:pPr lvl="1"/>
            <a:r>
              <a:rPr lang="en-US" dirty="0"/>
              <a:t>Monoid: A domain, an associative binary operator and an identity corresponding to that operator</a:t>
            </a:r>
          </a:p>
        </p:txBody>
      </p:sp>
      <p:sp>
        <p:nvSpPr>
          <p:cNvPr id="4" name="Slide Number Placeholder 3">
            <a:extLst>
              <a:ext uri="{FF2B5EF4-FFF2-40B4-BE49-F238E27FC236}">
                <a16:creationId xmlns="" xmlns:a16="http://schemas.microsoft.com/office/drawing/2014/main" id="{C374BE7B-00E5-094F-87E5-7982F128CEF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57</a:t>
            </a:fld>
            <a:endParaRPr lang="en-US" dirty="0">
              <a:solidFill>
                <a:srgbClr val="000000"/>
              </a:solidFill>
              <a:ea typeface="ＭＳ Ｐゴシック" pitchFamily="34" charset="-128"/>
            </a:endParaRPr>
          </a:p>
        </p:txBody>
      </p:sp>
      <p:pic>
        <p:nvPicPr>
          <p:cNvPr id="6" name="Picture 5">
            <a:extLst>
              <a:ext uri="{FF2B5EF4-FFF2-40B4-BE49-F238E27FC236}">
                <a16:creationId xmlns="" xmlns:a16="http://schemas.microsoft.com/office/drawing/2014/main" id="{29B73026-8999-B043-988A-849BFC70A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092" y="910607"/>
            <a:ext cx="4127149" cy="4703736"/>
          </a:xfrm>
          <a:prstGeom prst="rect">
            <a:avLst/>
          </a:prstGeom>
        </p:spPr>
      </p:pic>
      <p:sp>
        <p:nvSpPr>
          <p:cNvPr id="7" name="TextBox 6">
            <a:extLst>
              <a:ext uri="{FF2B5EF4-FFF2-40B4-BE49-F238E27FC236}">
                <a16:creationId xmlns="" xmlns:a16="http://schemas.microsoft.com/office/drawing/2014/main" id="{A90DB0B5-D6CD-C647-B93D-E628B9FF05E5}"/>
              </a:ext>
            </a:extLst>
          </p:cNvPr>
          <p:cNvSpPr txBox="1"/>
          <p:nvPr/>
        </p:nvSpPr>
        <p:spPr>
          <a:xfrm>
            <a:off x="4928461" y="5614343"/>
            <a:ext cx="4007576" cy="923330"/>
          </a:xfrm>
          <a:prstGeom prst="rect">
            <a:avLst/>
          </a:prstGeom>
          <a:noFill/>
        </p:spPr>
        <p:txBody>
          <a:bodyPr wrap="square" rtlCol="0">
            <a:spAutoFit/>
          </a:bodyPr>
          <a:lstStyle/>
          <a:p>
            <a:r>
              <a:rPr lang="en-US" dirty="0"/>
              <a:t>Hierarchy of algebraic object classes showing relationships between the various domains and the operators.</a:t>
            </a:r>
          </a:p>
        </p:txBody>
      </p:sp>
    </p:spTree>
    <p:extLst>
      <p:ext uri="{BB962C8B-B14F-4D97-AF65-F5344CB8AC3E}">
        <p14:creationId xmlns:p14="http://schemas.microsoft.com/office/powerpoint/2010/main" val="254101443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FDAA5-22F9-094F-BA95-4B70D55060C2}"/>
              </a:ext>
            </a:extLst>
          </p:cNvPr>
          <p:cNvSpPr>
            <a:spLocks noGrp="1"/>
          </p:cNvSpPr>
          <p:nvPr>
            <p:ph type="title"/>
          </p:nvPr>
        </p:nvSpPr>
        <p:spPr/>
        <p:txBody>
          <a:bodyPr/>
          <a:lstStyle/>
          <a:p>
            <a:r>
              <a:rPr lang="en-US" dirty="0"/>
              <a:t>Building Semirings in the </a:t>
            </a:r>
            <a:r>
              <a:rPr lang="en-US" dirty="0" err="1"/>
              <a:t>GraphBLAS</a:t>
            </a:r>
            <a:endParaRPr lang="en-US" dirty="0"/>
          </a:p>
        </p:txBody>
      </p:sp>
      <p:sp>
        <p:nvSpPr>
          <p:cNvPr id="3" name="Content Placeholder 2">
            <a:extLst>
              <a:ext uri="{FF2B5EF4-FFF2-40B4-BE49-F238E27FC236}">
                <a16:creationId xmlns="" xmlns:a16="http://schemas.microsoft.com/office/drawing/2014/main" id="{79DC5EE9-EDC2-9742-A2D9-3DC0A87D5638}"/>
              </a:ext>
            </a:extLst>
          </p:cNvPr>
          <p:cNvSpPr>
            <a:spLocks noGrp="1"/>
          </p:cNvSpPr>
          <p:nvPr>
            <p:ph idx="1"/>
          </p:nvPr>
        </p:nvSpPr>
        <p:spPr>
          <a:xfrm>
            <a:off x="377031" y="811453"/>
            <a:ext cx="8237537" cy="870812"/>
          </a:xfrm>
        </p:spPr>
        <p:txBody>
          <a:bodyPr/>
          <a:lstStyle/>
          <a:p>
            <a:r>
              <a:rPr lang="en-US" sz="2000" dirty="0"/>
              <a:t>First you build the monoid (M) for a particular domain, D, the “addition” operator, and its identity:</a:t>
            </a:r>
          </a:p>
        </p:txBody>
      </p:sp>
      <p:sp>
        <p:nvSpPr>
          <p:cNvPr id="4" name="Slide Number Placeholder 3">
            <a:extLst>
              <a:ext uri="{FF2B5EF4-FFF2-40B4-BE49-F238E27FC236}">
                <a16:creationId xmlns="" xmlns:a16="http://schemas.microsoft.com/office/drawing/2014/main" id="{6F2DA228-FD7D-4D46-9BA6-D3D194F2CE3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58</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 xmlns:a16="http://schemas.microsoft.com/office/drawing/2014/main" id="{5B1F8F5B-7C91-9149-99E1-4706CBB62846}"/>
              </a:ext>
            </a:extLst>
          </p:cNvPr>
          <p:cNvSpPr txBox="1">
            <a:spLocks/>
          </p:cNvSpPr>
          <p:nvPr/>
        </p:nvSpPr>
        <p:spPr bwMode="auto">
          <a:xfrm>
            <a:off x="377031" y="4058097"/>
            <a:ext cx="8237537" cy="4124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 domains must be consistent:</a:t>
            </a:r>
          </a:p>
        </p:txBody>
      </p:sp>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730A3528-D121-064B-86FE-3DED642E4E41}"/>
                  </a:ext>
                </a:extLst>
              </p:cNvPr>
              <p:cNvSpPr txBox="1"/>
              <p:nvPr/>
            </p:nvSpPr>
            <p:spPr>
              <a:xfrm>
                <a:off x="3554353" y="1614090"/>
                <a:ext cx="18828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&lt;</m:t>
                      </m:r>
                      <m:r>
                        <a:rPr lang="en-US" sz="2000" b="0" i="1" smtClean="0">
                          <a:latin typeface="Cambria Math" panose="02040503050406030204" pitchFamily="18" charset="0"/>
                        </a:rPr>
                        <m:t>𝐷</m:t>
                      </m:r>
                      <m:r>
                        <a:rPr lang="en-US" sz="2000" b="0" i="1" smtClean="0">
                          <a:latin typeface="Cambria Math" panose="02040503050406030204" pitchFamily="18" charset="0"/>
                        </a:rPr>
                        <m:t>, ⊕, 0&gt;</m:t>
                      </m:r>
                    </m:oMath>
                  </m:oMathPara>
                </a14:m>
                <a:endParaRPr lang="en-US" sz="2000" dirty="0"/>
              </a:p>
            </p:txBody>
          </p:sp>
        </mc:Choice>
        <mc:Fallback xmlns="">
          <p:sp>
            <p:nvSpPr>
              <p:cNvPr id="8" name="TextBox 7">
                <a:extLst>
                  <a:ext uri="{FF2B5EF4-FFF2-40B4-BE49-F238E27FC236}">
                    <a16:creationId xmlns:a16="http://schemas.microsoft.com/office/drawing/2014/main" id="{730A3528-D121-064B-86FE-3DED642E4E41}"/>
                  </a:ext>
                </a:extLst>
              </p:cNvPr>
              <p:cNvSpPr txBox="1">
                <a:spLocks noRot="1" noChangeAspect="1" noMove="1" noResize="1" noEditPoints="1" noAdjustHandles="1" noChangeArrowheads="1" noChangeShapeType="1" noTextEdit="1"/>
              </p:cNvSpPr>
              <p:nvPr/>
            </p:nvSpPr>
            <p:spPr>
              <a:xfrm>
                <a:off x="3554353" y="1614090"/>
                <a:ext cx="1882887" cy="307777"/>
              </a:xfrm>
              <a:prstGeom prst="rect">
                <a:avLst/>
              </a:prstGeom>
              <a:blipFill>
                <a:blip r:embed="rId2"/>
                <a:stretch>
                  <a:fillRect l="-2013" r="-134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D6C648DD-BC27-2841-ADC0-7ECA3D0813DC}"/>
                  </a:ext>
                </a:extLst>
              </p:cNvPr>
              <p:cNvSpPr txBox="1"/>
              <p:nvPr/>
            </p:nvSpPr>
            <p:spPr>
              <a:xfrm>
                <a:off x="2830244" y="3248684"/>
                <a:ext cx="33311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 &lt;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𝑜𝑢𝑡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𝑖𝑛</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𝑖𝑛</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 ⨂&gt;</m:t>
                      </m:r>
                    </m:oMath>
                  </m:oMathPara>
                </a14:m>
                <a:endParaRPr lang="en-US" sz="2000" dirty="0"/>
              </a:p>
            </p:txBody>
          </p:sp>
        </mc:Choice>
        <mc:Fallback xmlns="">
          <p:sp>
            <p:nvSpPr>
              <p:cNvPr id="9" name="TextBox 8">
                <a:extLst>
                  <a:ext uri="{FF2B5EF4-FFF2-40B4-BE49-F238E27FC236}">
                    <a16:creationId xmlns:a16="http://schemas.microsoft.com/office/drawing/2014/main" id="{D6C648DD-BC27-2841-ADC0-7ECA3D0813DC}"/>
                  </a:ext>
                </a:extLst>
              </p:cNvPr>
              <p:cNvSpPr txBox="1">
                <a:spLocks noRot="1" noChangeAspect="1" noMove="1" noResize="1" noEditPoints="1" noAdjustHandles="1" noChangeArrowheads="1" noChangeShapeType="1" noTextEdit="1"/>
              </p:cNvSpPr>
              <p:nvPr/>
            </p:nvSpPr>
            <p:spPr>
              <a:xfrm>
                <a:off x="2830244" y="3248684"/>
                <a:ext cx="3331104" cy="307777"/>
              </a:xfrm>
              <a:prstGeom prst="rect">
                <a:avLst/>
              </a:prstGeom>
              <a:blipFill>
                <a:blip r:embed="rId3"/>
                <a:stretch>
                  <a:fillRect l="-760" t="-4000" r="-760" b="-40000"/>
                </a:stretch>
              </a:blipFill>
            </p:spPr>
            <p:txBody>
              <a:bodyPr/>
              <a:lstStyle/>
              <a:p>
                <a:r>
                  <a:rPr lang="en-US">
                    <a:noFill/>
                  </a:rPr>
                  <a:t> </a:t>
                </a:r>
              </a:p>
            </p:txBody>
          </p:sp>
        </mc:Fallback>
      </mc:AlternateContent>
      <p:sp>
        <p:nvSpPr>
          <p:cNvPr id="10" name="Content Placeholder 2">
            <a:extLst>
              <a:ext uri="{FF2B5EF4-FFF2-40B4-BE49-F238E27FC236}">
                <a16:creationId xmlns="" xmlns:a16="http://schemas.microsoft.com/office/drawing/2014/main" id="{A91B7B62-6620-6F45-AE4C-D562E1967620}"/>
              </a:ext>
            </a:extLst>
          </p:cNvPr>
          <p:cNvSpPr txBox="1">
            <a:spLocks/>
          </p:cNvSpPr>
          <p:nvPr/>
        </p:nvSpPr>
        <p:spPr bwMode="auto">
          <a:xfrm>
            <a:off x="377027" y="2474384"/>
            <a:ext cx="8237537" cy="6028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Then define the semiring (S) in terms of the Monoid and the multiplications operator: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FE80CB64-40C5-CA4D-BBE4-8D0A532E71FE}"/>
                  </a:ext>
                </a:extLst>
              </p:cNvPr>
              <p:cNvSpPr txBox="1"/>
              <p:nvPr/>
            </p:nvSpPr>
            <p:spPr>
              <a:xfrm>
                <a:off x="2999783" y="5047319"/>
                <a:ext cx="25713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i="1">
                              <a:latin typeface="Cambria Math" panose="02040503050406030204" pitchFamily="18" charset="0"/>
                            </a:rPr>
                            <m:t>𝑖𝑛</m:t>
                          </m:r>
                          <m:r>
                            <a:rPr lang="en-US" sz="2000" i="1">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i="1">
                                  <a:latin typeface="Cambria Math" panose="02040503050406030204" pitchFamily="18" charset="0"/>
                                </a:rPr>
                                <m:t>𝑖𝑛</m:t>
                              </m:r>
                              <m:r>
                                <a:rPr lang="en-US" sz="2000" i="1">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𝐷</m:t>
                          </m:r>
                        </m:e>
                        <m:sub>
                          <m:r>
                            <a:rPr lang="en-US" sz="2000" b="0" i="1" smtClean="0">
                              <a:latin typeface="Cambria Math" panose="02040503050406030204" pitchFamily="18" charset="0"/>
                            </a:rPr>
                            <m:t>𝑜𝑢𝑡</m:t>
                          </m:r>
                        </m:sub>
                      </m:sSub>
                    </m:oMath>
                  </m:oMathPara>
                </a14:m>
                <a:endParaRPr lang="en-US" sz="2000" dirty="0"/>
              </a:p>
            </p:txBody>
          </p:sp>
        </mc:Choice>
        <mc:Fallback xmlns="">
          <p:sp>
            <p:nvSpPr>
              <p:cNvPr id="12" name="TextBox 11">
                <a:extLst>
                  <a:ext uri="{FF2B5EF4-FFF2-40B4-BE49-F238E27FC236}">
                    <a16:creationId xmlns:a16="http://schemas.microsoft.com/office/drawing/2014/main" id="{FE80CB64-40C5-CA4D-BBE4-8D0A532E71FE}"/>
                  </a:ext>
                </a:extLst>
              </p:cNvPr>
              <p:cNvSpPr txBox="1">
                <a:spLocks noRot="1" noChangeAspect="1" noMove="1" noResize="1" noEditPoints="1" noAdjustHandles="1" noChangeArrowheads="1" noChangeShapeType="1" noTextEdit="1"/>
              </p:cNvSpPr>
              <p:nvPr/>
            </p:nvSpPr>
            <p:spPr>
              <a:xfrm>
                <a:off x="2999783" y="5047319"/>
                <a:ext cx="2571345" cy="307777"/>
              </a:xfrm>
              <a:prstGeom prst="rect">
                <a:avLst/>
              </a:prstGeom>
              <a:blipFill>
                <a:blip r:embed="rId4"/>
                <a:stretch>
                  <a:fillRect l="-1961"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8A0CB0A5-B3BD-5B48-B791-89C18DA59918}"/>
                  </a:ext>
                </a:extLst>
              </p:cNvPr>
              <p:cNvSpPr txBox="1"/>
              <p:nvPr/>
            </p:nvSpPr>
            <p:spPr>
              <a:xfrm>
                <a:off x="3827540" y="6018055"/>
                <a:ext cx="9158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m:oMathPara>
                </a14:m>
                <a:endParaRPr lang="en-US" dirty="0"/>
              </a:p>
            </p:txBody>
          </p:sp>
        </mc:Choice>
        <mc:Fallback xmlns="">
          <p:sp>
            <p:nvSpPr>
              <p:cNvPr id="13" name="TextBox 12">
                <a:extLst>
                  <a:ext uri="{FF2B5EF4-FFF2-40B4-BE49-F238E27FC236}">
                    <a16:creationId xmlns:a16="http://schemas.microsoft.com/office/drawing/2014/main" id="{8A0CB0A5-B3BD-5B48-B791-89C18DA59918}"/>
                  </a:ext>
                </a:extLst>
              </p:cNvPr>
              <p:cNvSpPr txBox="1">
                <a:spLocks noRot="1" noChangeAspect="1" noMove="1" noResize="1" noEditPoints="1" noAdjustHandles="1" noChangeArrowheads="1" noChangeShapeType="1" noTextEdit="1"/>
              </p:cNvSpPr>
              <p:nvPr/>
            </p:nvSpPr>
            <p:spPr>
              <a:xfrm>
                <a:off x="3827540" y="6018055"/>
                <a:ext cx="915827" cy="276999"/>
              </a:xfrm>
              <a:prstGeom prst="rect">
                <a:avLst/>
              </a:prstGeom>
              <a:blipFill>
                <a:blip r:embed="rId5"/>
                <a:stretch>
                  <a:fillRect l="-274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 xmlns:a16="http://schemas.microsoft.com/office/drawing/2014/main" id="{351C46B1-0D24-F642-9F06-F8479285F392}"/>
                  </a:ext>
                </a:extLst>
              </p:cNvPr>
              <p:cNvSpPr txBox="1"/>
              <p:nvPr/>
            </p:nvSpPr>
            <p:spPr>
              <a:xfrm>
                <a:off x="2999782" y="5526523"/>
                <a:ext cx="258455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b="0" i="1" smtClean="0">
                              <a:latin typeface="Cambria Math" panose="02040503050406030204" pitchFamily="18" charset="0"/>
                            </a:rPr>
                            <m:t>𝑜𝑢𝑡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𝐷</m:t>
                              </m:r>
                            </m:e>
                            <m:sub>
                              <m:r>
                                <a:rPr lang="en-US" sz="2000" b="0" i="1" smtClean="0">
                                  <a:latin typeface="Cambria Math" panose="02040503050406030204" pitchFamily="18" charset="0"/>
                                </a:rPr>
                                <m:t>𝑜𝑢𝑡</m:t>
                              </m:r>
                            </m:sub>
                          </m:sSub>
                          <m:r>
                            <a:rPr lang="en-US" sz="2000" b="0" i="1" smtClean="0">
                              <a:latin typeface="Cambria Math" panose="02040503050406030204" pitchFamily="18" charset="0"/>
                            </a:rPr>
                            <m:t> →</m:t>
                          </m:r>
                          <m:r>
                            <a:rPr lang="en-US" sz="2000" b="0" i="1" smtClean="0">
                              <a:latin typeface="Cambria Math" panose="02040503050406030204" pitchFamily="18" charset="0"/>
                            </a:rPr>
                            <m:t>𝐷</m:t>
                          </m:r>
                        </m:e>
                        <m:sub>
                          <m:r>
                            <a:rPr lang="en-US" sz="2000" b="0" i="1" smtClean="0">
                              <a:latin typeface="Cambria Math" panose="02040503050406030204" pitchFamily="18" charset="0"/>
                            </a:rPr>
                            <m:t>𝑜𝑢𝑡</m:t>
                          </m:r>
                        </m:sub>
                      </m:sSub>
                    </m:oMath>
                  </m:oMathPara>
                </a14:m>
                <a:endParaRPr lang="en-US" sz="2000" dirty="0"/>
              </a:p>
            </p:txBody>
          </p:sp>
        </mc:Choice>
        <mc:Fallback xmlns="">
          <p:sp>
            <p:nvSpPr>
              <p:cNvPr id="14" name="TextBox 13">
                <a:extLst>
                  <a:ext uri="{FF2B5EF4-FFF2-40B4-BE49-F238E27FC236}">
                    <a16:creationId xmlns:a16="http://schemas.microsoft.com/office/drawing/2014/main" id="{351C46B1-0D24-F642-9F06-F8479285F392}"/>
                  </a:ext>
                </a:extLst>
              </p:cNvPr>
              <p:cNvSpPr txBox="1">
                <a:spLocks noRot="1" noChangeAspect="1" noMove="1" noResize="1" noEditPoints="1" noAdjustHandles="1" noChangeArrowheads="1" noChangeShapeType="1" noTextEdit="1"/>
              </p:cNvSpPr>
              <p:nvPr/>
            </p:nvSpPr>
            <p:spPr>
              <a:xfrm>
                <a:off x="2999782" y="5526523"/>
                <a:ext cx="2584554" cy="307777"/>
              </a:xfrm>
              <a:prstGeom prst="rect">
                <a:avLst/>
              </a:prstGeom>
              <a:blipFill>
                <a:blip r:embed="rId6"/>
                <a:stretch>
                  <a:fillRect l="-1463" b="-40000"/>
                </a:stretch>
              </a:blipFill>
            </p:spPr>
            <p:txBody>
              <a:bodyPr/>
              <a:lstStyle/>
              <a:p>
                <a:r>
                  <a:rPr lang="en-US">
                    <a:noFill/>
                  </a:rPr>
                  <a:t> </a:t>
                </a:r>
              </a:p>
            </p:txBody>
          </p:sp>
        </mc:Fallback>
      </mc:AlternateContent>
    </p:spTree>
    <p:extLst>
      <p:ext uri="{BB962C8B-B14F-4D97-AF65-F5344CB8AC3E}">
        <p14:creationId xmlns:p14="http://schemas.microsoft.com/office/powerpoint/2010/main" val="309085974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FDAA5-22F9-094F-BA95-4B70D55060C2}"/>
              </a:ext>
            </a:extLst>
          </p:cNvPr>
          <p:cNvSpPr>
            <a:spLocks noGrp="1"/>
          </p:cNvSpPr>
          <p:nvPr>
            <p:ph type="title"/>
          </p:nvPr>
        </p:nvSpPr>
        <p:spPr/>
        <p:txBody>
          <a:bodyPr/>
          <a:lstStyle/>
          <a:p>
            <a:r>
              <a:rPr lang="en-US" dirty="0"/>
              <a:t>Building Semirings in the </a:t>
            </a:r>
            <a:r>
              <a:rPr lang="en-US" dirty="0" err="1"/>
              <a:t>GraphBLAS</a:t>
            </a:r>
            <a:endParaRPr lang="en-US" dirty="0"/>
          </a:p>
        </p:txBody>
      </p:sp>
      <p:sp>
        <p:nvSpPr>
          <p:cNvPr id="3" name="Content Placeholder 2">
            <a:extLst>
              <a:ext uri="{FF2B5EF4-FFF2-40B4-BE49-F238E27FC236}">
                <a16:creationId xmlns="" xmlns:a16="http://schemas.microsoft.com/office/drawing/2014/main" id="{79DC5EE9-EDC2-9742-A2D9-3DC0A87D5638}"/>
              </a:ext>
            </a:extLst>
          </p:cNvPr>
          <p:cNvSpPr>
            <a:spLocks noGrp="1"/>
          </p:cNvSpPr>
          <p:nvPr>
            <p:ph idx="1"/>
          </p:nvPr>
        </p:nvSpPr>
        <p:spPr>
          <a:xfrm>
            <a:off x="377031" y="811453"/>
            <a:ext cx="8237537" cy="422248"/>
          </a:xfrm>
        </p:spPr>
        <p:txBody>
          <a:bodyPr/>
          <a:lstStyle/>
          <a:p>
            <a:r>
              <a:rPr lang="en-US" sz="2000" dirty="0"/>
              <a:t>First you build the monoid (M) for the “addition” and its identity:</a:t>
            </a:r>
          </a:p>
        </p:txBody>
      </p:sp>
      <p:sp>
        <p:nvSpPr>
          <p:cNvPr id="4" name="Slide Number Placeholder 3">
            <a:extLst>
              <a:ext uri="{FF2B5EF4-FFF2-40B4-BE49-F238E27FC236}">
                <a16:creationId xmlns="" xmlns:a16="http://schemas.microsoft.com/office/drawing/2014/main" id="{6F2DA228-FD7D-4D46-9BA6-D3D194F2CE3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59</a:t>
            </a:fld>
            <a:endParaRPr lang="en-US" dirty="0">
              <a:solidFill>
                <a:srgbClr val="000000"/>
              </a:solidFill>
              <a:ea typeface="ＭＳ Ｐゴシック" pitchFamily="34" charset="-128"/>
            </a:endParaRPr>
          </a:p>
        </p:txBody>
      </p:sp>
      <p:sp>
        <p:nvSpPr>
          <p:cNvPr id="7" name="Content Placeholder 2">
            <a:extLst>
              <a:ext uri="{FF2B5EF4-FFF2-40B4-BE49-F238E27FC236}">
                <a16:creationId xmlns="" xmlns:a16="http://schemas.microsoft.com/office/drawing/2014/main" id="{09C5C863-1F76-5B42-BF72-53440F2E676C}"/>
              </a:ext>
            </a:extLst>
          </p:cNvPr>
          <p:cNvSpPr txBox="1">
            <a:spLocks/>
          </p:cNvSpPr>
          <p:nvPr/>
        </p:nvSpPr>
        <p:spPr bwMode="auto">
          <a:xfrm>
            <a:off x="539081" y="4817443"/>
            <a:ext cx="8168087" cy="7617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None/>
            </a:pPr>
            <a:r>
              <a:rPr lang="en-US" sz="2000" b="1" dirty="0" err="1">
                <a:latin typeface="Courier New" panose="02070309020205020404" pitchFamily="49" charset="0"/>
                <a:cs typeface="Courier New" panose="02070309020205020404" pitchFamily="49" charset="0"/>
              </a:rPr>
              <a:t>GrB_Monoid</a:t>
            </a:r>
            <a:r>
              <a:rPr lang="en-US" sz="2000" b="1" dirty="0">
                <a:latin typeface="Courier New" panose="02070309020205020404" pitchFamily="49" charset="0"/>
                <a:cs typeface="Courier New" panose="02070309020205020404" pitchFamily="49" charset="0"/>
              </a:rPr>
              <a:t> UInt64Plus ;</a:t>
            </a:r>
            <a:br>
              <a:rPr lang="en-US" sz="2000" b="1" dirty="0">
                <a:latin typeface="Courier New" panose="02070309020205020404" pitchFamily="49" charset="0"/>
                <a:cs typeface="Courier New" panose="02070309020205020404" pitchFamily="49" charset="0"/>
              </a:rPr>
            </a:br>
            <a:r>
              <a:rPr lang="en-US" sz="2000" b="1" dirty="0" err="1">
                <a:latin typeface="Courier New" panose="02070309020205020404" pitchFamily="49" charset="0"/>
                <a:cs typeface="Courier New" panose="02070309020205020404" pitchFamily="49" charset="0"/>
              </a:rPr>
              <a:t>GrB_Monoid_new</a:t>
            </a:r>
            <a:r>
              <a:rPr lang="en-US" sz="2000" b="1" dirty="0">
                <a:latin typeface="Courier New" panose="02070309020205020404" pitchFamily="49" charset="0"/>
                <a:cs typeface="Courier New" panose="02070309020205020404" pitchFamily="49" charset="0"/>
              </a:rPr>
              <a:t>(&amp;UInt64Plus, GrB_PLUS_UINT64, 0 </a:t>
            </a:r>
            <a:r>
              <a:rPr lang="en-US" sz="2000" b="1" dirty="0" err="1">
                <a:latin typeface="Courier New" panose="02070309020205020404" pitchFamily="49" charset="0"/>
                <a:cs typeface="Courier New" panose="02070309020205020404" pitchFamily="49" charset="0"/>
              </a:rPr>
              <a:t>ul</a:t>
            </a:r>
            <a:r>
              <a:rPr lang="en-US" sz="2000" b="1" dirty="0">
                <a:latin typeface="Courier New" panose="02070309020205020404" pitchFamily="49" charset="0"/>
                <a:cs typeface="Courier New" panose="02070309020205020404" pitchFamily="49" charset="0"/>
              </a:rPr>
              <a:t>);</a:t>
            </a:r>
          </a:p>
        </p:txBody>
      </p:sp>
      <p:graphicFrame>
        <p:nvGraphicFramePr>
          <p:cNvPr id="15" name="Table 14">
            <a:extLst>
              <a:ext uri="{FF2B5EF4-FFF2-40B4-BE49-F238E27FC236}">
                <a16:creationId xmlns="" xmlns:a16="http://schemas.microsoft.com/office/drawing/2014/main" id="{9032B8F3-A61B-794F-B97C-968561D90145}"/>
              </a:ext>
            </a:extLst>
          </p:cNvPr>
          <p:cNvGraphicFramePr>
            <a:graphicFrameLocks noGrp="1"/>
          </p:cNvGraphicFramePr>
          <p:nvPr>
            <p:extLst>
              <p:ext uri="{D42A27DB-BD31-4B8C-83A1-F6EECF244321}">
                <p14:modId xmlns:p14="http://schemas.microsoft.com/office/powerpoint/2010/main" val="2696800284"/>
              </p:ext>
            </p:extLst>
          </p:nvPr>
        </p:nvGraphicFramePr>
        <p:xfrm>
          <a:off x="503086" y="1700453"/>
          <a:ext cx="7985428" cy="1089946"/>
        </p:xfrm>
        <a:graphic>
          <a:graphicData uri="http://schemas.openxmlformats.org/drawingml/2006/table">
            <a:tbl>
              <a:tblPr firstRow="1" bandRow="1">
                <a:tableStyleId>{F5AB1C69-6EDB-4FF4-983F-18BD219EF322}</a:tableStyleId>
              </a:tblPr>
              <a:tblGrid>
                <a:gridCol w="3333407">
                  <a:extLst>
                    <a:ext uri="{9D8B030D-6E8A-4147-A177-3AD203B41FA5}">
                      <a16:colId xmlns="" xmlns:a16="http://schemas.microsoft.com/office/drawing/2014/main" val="1256232560"/>
                    </a:ext>
                  </a:extLst>
                </a:gridCol>
                <a:gridCol w="2703203">
                  <a:extLst>
                    <a:ext uri="{9D8B030D-6E8A-4147-A177-3AD203B41FA5}">
                      <a16:colId xmlns="" xmlns:a16="http://schemas.microsoft.com/office/drawing/2014/main" val="4264446364"/>
                    </a:ext>
                  </a:extLst>
                </a:gridCol>
                <a:gridCol w="1948818">
                  <a:extLst>
                    <a:ext uri="{9D8B030D-6E8A-4147-A177-3AD203B41FA5}">
                      <a16:colId xmlns="" xmlns:a16="http://schemas.microsoft.com/office/drawing/2014/main" val="2036751893"/>
                    </a:ext>
                  </a:extLst>
                </a:gridCol>
              </a:tblGrid>
              <a:tr h="348266">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GrB_Monoid_new</a:t>
                      </a:r>
                      <a:r>
                        <a:rPr lang="en-US" b="0" dirty="0">
                          <a:solidFill>
                            <a:schemeClr val="tx1"/>
                          </a:solidFill>
                          <a:latin typeface="Courier New" panose="02070309020205020404" pitchFamily="49" charset="0"/>
                          <a:cs typeface="Courier New" panose="02070309020205020404" pitchFamily="49" charset="0"/>
                        </a:rPr>
                        <a:t>(  </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GrB_Monoid</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*monoid, </a:t>
                      </a:r>
                    </a:p>
                  </a:txBody>
                  <a:tcPr marL="0" marR="0" marT="0" marB="0"/>
                </a:tc>
                <a:extLst>
                  <a:ext uri="{0D108BD9-81ED-4DB2-BD59-A6C34878D82A}">
                    <a16:rowId xmlns="" xmlns:a16="http://schemas.microsoft.com/office/drawing/2014/main" val="232236474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binary_op</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339409686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a:solidFill>
                            <a:schemeClr val="tx1"/>
                          </a:solidFill>
                          <a:latin typeface="Courier New" panose="02070309020205020404" pitchFamily="49" charset="0"/>
                          <a:cs typeface="Courier New" panose="02070309020205020404" pitchFamily="49" charset="0"/>
                        </a:rPr>
                        <a:t>&lt;type&gt; </a:t>
                      </a: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identity);</a:t>
                      </a:r>
                    </a:p>
                  </a:txBody>
                  <a:tcPr marL="0" marR="0" marT="0" marB="0"/>
                </a:tc>
                <a:extLst>
                  <a:ext uri="{0D108BD9-81ED-4DB2-BD59-A6C34878D82A}">
                    <a16:rowId xmlns="" xmlns:a16="http://schemas.microsoft.com/office/drawing/2014/main" val="2823854689"/>
                  </a:ext>
                </a:extLst>
              </a:tr>
            </a:tbl>
          </a:graphicData>
        </a:graphic>
      </p:graphicFrame>
      <p:sp>
        <p:nvSpPr>
          <p:cNvPr id="16" name="Content Placeholder 2">
            <a:extLst>
              <a:ext uri="{FF2B5EF4-FFF2-40B4-BE49-F238E27FC236}">
                <a16:creationId xmlns="" xmlns:a16="http://schemas.microsoft.com/office/drawing/2014/main" id="{4FDF7C03-011E-A542-9DA6-B82585A3A6FA}"/>
              </a:ext>
            </a:extLst>
          </p:cNvPr>
          <p:cNvSpPr txBox="1">
            <a:spLocks/>
          </p:cNvSpPr>
          <p:nvPr/>
        </p:nvSpPr>
        <p:spPr bwMode="auto">
          <a:xfrm>
            <a:off x="377031" y="3121647"/>
            <a:ext cx="8351044" cy="15092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Where the type must be consistent with that of the binary operator which is either a built-in operator (Spec. Table 2.3) or a user-defined operator (not covered here)</a:t>
            </a:r>
          </a:p>
          <a:p>
            <a:r>
              <a:rPr lang="en-US" sz="2000" kern="0" dirty="0"/>
              <a:t>Example:</a:t>
            </a:r>
          </a:p>
        </p:txBody>
      </p:sp>
    </p:spTree>
    <p:extLst>
      <p:ext uri="{BB962C8B-B14F-4D97-AF65-F5344CB8AC3E}">
        <p14:creationId xmlns:p14="http://schemas.microsoft.com/office/powerpoint/2010/main" val="29803841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34A0E-68B8-684C-BDB3-C4DE564675A3}"/>
              </a:ext>
            </a:extLst>
          </p:cNvPr>
          <p:cNvSpPr>
            <a:spLocks noGrp="1"/>
          </p:cNvSpPr>
          <p:nvPr>
            <p:ph type="title"/>
          </p:nvPr>
        </p:nvSpPr>
        <p:spPr/>
        <p:txBody>
          <a:bodyPr/>
          <a:lstStyle/>
          <a:p>
            <a:r>
              <a:rPr lang="en-US" dirty="0"/>
              <a:t>A graph as a matrix</a:t>
            </a:r>
          </a:p>
        </p:txBody>
      </p:sp>
      <p:sp>
        <p:nvSpPr>
          <p:cNvPr id="3" name="Content Placeholder 2">
            <a:extLst>
              <a:ext uri="{FF2B5EF4-FFF2-40B4-BE49-F238E27FC236}">
                <a16:creationId xmlns="" xmlns:a16="http://schemas.microsoft.com/office/drawing/2014/main" id="{7F2F0489-0199-7049-A795-23EF37238E1A}"/>
              </a:ext>
            </a:extLst>
          </p:cNvPr>
          <p:cNvSpPr>
            <a:spLocks noGrp="1"/>
          </p:cNvSpPr>
          <p:nvPr>
            <p:ph idx="1"/>
          </p:nvPr>
        </p:nvSpPr>
        <p:spPr>
          <a:xfrm>
            <a:off x="334929" y="961515"/>
            <a:ext cx="8393146" cy="1013769"/>
          </a:xfrm>
        </p:spPr>
        <p:txBody>
          <a:bodyPr/>
          <a:lstStyle/>
          <a:p>
            <a:r>
              <a:rPr lang="en-US" sz="2000" dirty="0"/>
              <a:t>Adjacency Matrix: A square matrix (usually sparse) where rows and columns are labeled by vertices and non-empty values are edges from a row vertex to a column vertex</a:t>
            </a:r>
          </a:p>
        </p:txBody>
      </p:sp>
      <p:sp>
        <p:nvSpPr>
          <p:cNvPr id="4" name="Slide Number Placeholder 3">
            <a:extLst>
              <a:ext uri="{FF2B5EF4-FFF2-40B4-BE49-F238E27FC236}">
                <a16:creationId xmlns="" xmlns:a16="http://schemas.microsoft.com/office/drawing/2014/main" id="{96E44365-88D5-8D42-A82C-542EA6584288}"/>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a:t>
            </a:fld>
            <a:endParaRPr lang="en-US" dirty="0">
              <a:solidFill>
                <a:srgbClr val="000000"/>
              </a:solidFill>
              <a:ea typeface="ＭＳ Ｐゴシック" pitchFamily="34" charset="-128"/>
            </a:endParaRPr>
          </a:p>
        </p:txBody>
      </p:sp>
      <p:graphicFrame>
        <p:nvGraphicFramePr>
          <p:cNvPr id="9" name="Table 8">
            <a:extLst>
              <a:ext uri="{FF2B5EF4-FFF2-40B4-BE49-F238E27FC236}">
                <a16:creationId xmlns="" xmlns:a16="http://schemas.microsoft.com/office/drawing/2014/main" id="{C1C0B6F9-F85C-4440-9B92-EF9AC60A9971}"/>
              </a:ext>
            </a:extLst>
          </p:cNvPr>
          <p:cNvGraphicFramePr>
            <a:graphicFrameLocks noGrp="1"/>
          </p:cNvGraphicFramePr>
          <p:nvPr>
            <p:extLst>
              <p:ext uri="{D42A27DB-BD31-4B8C-83A1-F6EECF244321}">
                <p14:modId xmlns:p14="http://schemas.microsoft.com/office/powerpoint/2010/main" val="1707461928"/>
              </p:ext>
            </p:extLst>
          </p:nvPr>
        </p:nvGraphicFramePr>
        <p:xfrm>
          <a:off x="5223533" y="2687747"/>
          <a:ext cx="3449457" cy="2595880"/>
        </p:xfrm>
        <a:graphic>
          <a:graphicData uri="http://schemas.openxmlformats.org/drawingml/2006/table">
            <a:tbl>
              <a:tblPr firstRow="1" bandRow="1">
                <a:tableStyleId>{2D5ABB26-0587-4C30-8999-92F81FD0307C}</a:tableStyleId>
              </a:tblPr>
              <a:tblGrid>
                <a:gridCol w="501541">
                  <a:extLst>
                    <a:ext uri="{9D8B030D-6E8A-4147-A177-3AD203B41FA5}">
                      <a16:colId xmlns="" xmlns:a16="http://schemas.microsoft.com/office/drawing/2014/main" val="20000"/>
                    </a:ext>
                  </a:extLst>
                </a:gridCol>
                <a:gridCol w="532263">
                  <a:extLst>
                    <a:ext uri="{9D8B030D-6E8A-4147-A177-3AD203B41FA5}">
                      <a16:colId xmlns="" xmlns:a16="http://schemas.microsoft.com/office/drawing/2014/main" val="20001"/>
                    </a:ext>
                  </a:extLst>
                </a:gridCol>
                <a:gridCol w="477671">
                  <a:extLst>
                    <a:ext uri="{9D8B030D-6E8A-4147-A177-3AD203B41FA5}">
                      <a16:colId xmlns="" xmlns:a16="http://schemas.microsoft.com/office/drawing/2014/main" val="20002"/>
                    </a:ext>
                  </a:extLst>
                </a:gridCol>
                <a:gridCol w="518615">
                  <a:extLst>
                    <a:ext uri="{9D8B030D-6E8A-4147-A177-3AD203B41FA5}">
                      <a16:colId xmlns="" xmlns:a16="http://schemas.microsoft.com/office/drawing/2014/main" val="20003"/>
                    </a:ext>
                  </a:extLst>
                </a:gridCol>
                <a:gridCol w="464024">
                  <a:extLst>
                    <a:ext uri="{9D8B030D-6E8A-4147-A177-3AD203B41FA5}">
                      <a16:colId xmlns="" xmlns:a16="http://schemas.microsoft.com/office/drawing/2014/main" val="20004"/>
                    </a:ext>
                  </a:extLst>
                </a:gridCol>
                <a:gridCol w="477672">
                  <a:extLst>
                    <a:ext uri="{9D8B030D-6E8A-4147-A177-3AD203B41FA5}">
                      <a16:colId xmlns="" xmlns:a16="http://schemas.microsoft.com/office/drawing/2014/main" val="20005"/>
                    </a:ext>
                  </a:extLst>
                </a:gridCol>
                <a:gridCol w="477671">
                  <a:extLst>
                    <a:ext uri="{9D8B030D-6E8A-4147-A177-3AD203B41FA5}">
                      <a16:colId xmlns="" xmlns:a16="http://schemas.microsoft.com/office/drawing/2014/main" val="20006"/>
                    </a:ext>
                  </a:extLst>
                </a:gridCol>
              </a:tblGrid>
              <a:tr h="370840">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0"/>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extLst>
                  <a:ext uri="{0D108BD9-81ED-4DB2-BD59-A6C34878D82A}">
                    <a16:rowId xmlns="" xmlns:a16="http://schemas.microsoft.com/office/drawing/2014/main" val="10001"/>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extLst>
                  <a:ext uri="{0D108BD9-81ED-4DB2-BD59-A6C34878D82A}">
                    <a16:rowId xmlns="" xmlns:a16="http://schemas.microsoft.com/office/drawing/2014/main" val="10002"/>
                  </a:ext>
                </a:extLst>
              </a:tr>
              <a:tr h="370840">
                <a:tc>
                  <a:txBody>
                    <a:bodyPr/>
                    <a:lstStyle/>
                    <a:p>
                      <a:r>
                        <a:rPr lang="en-US" b="1" dirty="0">
                          <a:solidFill>
                            <a:srgbClr val="C00000"/>
                          </a:solidFill>
                        </a:rPr>
                        <a:t>★</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0" baseline="0" dirty="0">
                          <a:solidFill>
                            <a:schemeClr val="tx1"/>
                          </a:solidFill>
                        </a:rPr>
                        <a:t> -</a:t>
                      </a:r>
                      <a:endParaRPr lang="en-US" b="0" dirty="0">
                        <a:solidFill>
                          <a:schemeClr val="tx1"/>
                        </a:solidFill>
                      </a:endParaRPr>
                    </a:p>
                  </a:txBody>
                  <a:tcPr/>
                </a:tc>
                <a:extLst>
                  <a:ext uri="{0D108BD9-81ED-4DB2-BD59-A6C34878D82A}">
                    <a16:rowId xmlns="" xmlns:a16="http://schemas.microsoft.com/office/drawing/2014/main" val="10003"/>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extLst>
                  <a:ext uri="{0D108BD9-81ED-4DB2-BD59-A6C34878D82A}">
                    <a16:rowId xmlns="" xmlns:a16="http://schemas.microsoft.com/office/drawing/2014/main" val="10004"/>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5"/>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6"/>
                  </a:ext>
                </a:extLst>
              </a:tr>
            </a:tbl>
          </a:graphicData>
        </a:graphic>
      </p:graphicFrame>
      <p:sp>
        <p:nvSpPr>
          <p:cNvPr id="10" name="TextBox 9">
            <a:extLst>
              <a:ext uri="{FF2B5EF4-FFF2-40B4-BE49-F238E27FC236}">
                <a16:creationId xmlns="" xmlns:a16="http://schemas.microsoft.com/office/drawing/2014/main" id="{EC78E749-030C-C749-BFA7-78DAEEC97B17}"/>
              </a:ext>
            </a:extLst>
          </p:cNvPr>
          <p:cNvSpPr txBox="1"/>
          <p:nvPr/>
        </p:nvSpPr>
        <p:spPr>
          <a:xfrm>
            <a:off x="4316277" y="3720183"/>
            <a:ext cx="801132" cy="523220"/>
          </a:xfrm>
          <a:prstGeom prst="rect">
            <a:avLst/>
          </a:prstGeom>
          <a:noFill/>
        </p:spPr>
        <p:txBody>
          <a:bodyPr wrap="square" rtlCol="0">
            <a:spAutoFit/>
          </a:bodyPr>
          <a:lstStyle/>
          <a:p>
            <a:r>
              <a:rPr lang="en-US" sz="2800" dirty="0">
                <a:solidFill>
                  <a:prstClr val="black"/>
                </a:solidFill>
              </a:rPr>
              <a:t>A =</a:t>
            </a:r>
          </a:p>
        </p:txBody>
      </p:sp>
      <p:sp>
        <p:nvSpPr>
          <p:cNvPr id="11" name="Double Bracket 10">
            <a:extLst>
              <a:ext uri="{FF2B5EF4-FFF2-40B4-BE49-F238E27FC236}">
                <a16:creationId xmlns="" xmlns:a16="http://schemas.microsoft.com/office/drawing/2014/main" id="{EB9CD5BD-855B-644A-A800-A5E4B08D6C4F}"/>
              </a:ext>
            </a:extLst>
          </p:cNvPr>
          <p:cNvSpPr/>
          <p:nvPr/>
        </p:nvSpPr>
        <p:spPr>
          <a:xfrm>
            <a:off x="5130813" y="2371357"/>
            <a:ext cx="3560600" cy="3220872"/>
          </a:xfrm>
          <a:prstGeom prst="bracketPair">
            <a:avLst/>
          </a:prstGeom>
          <a:ln w="31750">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 name="TextBox 5">
            <a:extLst>
              <a:ext uri="{FF2B5EF4-FFF2-40B4-BE49-F238E27FC236}">
                <a16:creationId xmlns="" xmlns:a16="http://schemas.microsoft.com/office/drawing/2014/main" id="{5346EB2D-C05D-AB45-AB93-3F37CB4EA605}"/>
              </a:ext>
            </a:extLst>
          </p:cNvPr>
          <p:cNvSpPr txBox="1"/>
          <p:nvPr/>
        </p:nvSpPr>
        <p:spPr>
          <a:xfrm>
            <a:off x="3986814" y="4363761"/>
            <a:ext cx="1288012" cy="923330"/>
          </a:xfrm>
          <a:prstGeom prst="rect">
            <a:avLst/>
          </a:prstGeom>
          <a:noFill/>
        </p:spPr>
        <p:txBody>
          <a:bodyPr wrap="square" rtlCol="0">
            <a:spAutoFit/>
          </a:bodyPr>
          <a:lstStyle/>
          <a:p>
            <a:pPr algn="ctr"/>
            <a:r>
              <a:rPr lang="en-US" dirty="0"/>
              <a:t>From vertex (rows)</a:t>
            </a:r>
          </a:p>
        </p:txBody>
      </p:sp>
      <p:sp>
        <p:nvSpPr>
          <p:cNvPr id="13" name="TextBox 12">
            <a:extLst>
              <a:ext uri="{FF2B5EF4-FFF2-40B4-BE49-F238E27FC236}">
                <a16:creationId xmlns="" xmlns:a16="http://schemas.microsoft.com/office/drawing/2014/main" id="{E209B6E0-EC74-A54F-AF01-E4EE39D7C1C4}"/>
              </a:ext>
            </a:extLst>
          </p:cNvPr>
          <p:cNvSpPr txBox="1"/>
          <p:nvPr/>
        </p:nvSpPr>
        <p:spPr>
          <a:xfrm>
            <a:off x="6061324" y="1725026"/>
            <a:ext cx="1772901" cy="646331"/>
          </a:xfrm>
          <a:prstGeom prst="rect">
            <a:avLst/>
          </a:prstGeom>
          <a:noFill/>
        </p:spPr>
        <p:txBody>
          <a:bodyPr wrap="square" rtlCol="0">
            <a:spAutoFit/>
          </a:bodyPr>
          <a:lstStyle/>
          <a:p>
            <a:pPr algn="ctr"/>
            <a:r>
              <a:rPr lang="en-US" dirty="0"/>
              <a:t>To vertex (columns)</a:t>
            </a:r>
          </a:p>
        </p:txBody>
      </p:sp>
      <p:sp>
        <p:nvSpPr>
          <p:cNvPr id="7" name="TextBox 6">
            <a:extLst>
              <a:ext uri="{FF2B5EF4-FFF2-40B4-BE49-F238E27FC236}">
                <a16:creationId xmlns="" xmlns:a16="http://schemas.microsoft.com/office/drawing/2014/main" id="{778F842A-7E46-6946-AC53-A0752A7B645E}"/>
              </a:ext>
            </a:extLst>
          </p:cNvPr>
          <p:cNvSpPr txBox="1"/>
          <p:nvPr/>
        </p:nvSpPr>
        <p:spPr>
          <a:xfrm>
            <a:off x="1799290" y="5905282"/>
            <a:ext cx="5464424" cy="707886"/>
          </a:xfrm>
          <a:prstGeom prst="rect">
            <a:avLst/>
          </a:prstGeom>
          <a:noFill/>
        </p:spPr>
        <p:txBody>
          <a:bodyPr wrap="square" rtlCol="0">
            <a:spAutoFit/>
          </a:bodyPr>
          <a:lstStyle/>
          <a:p>
            <a:pPr algn="ctr"/>
            <a:r>
              <a:rPr lang="en-US" sz="2000" dirty="0">
                <a:latin typeface="Arial" pitchFamily="34" charset="0"/>
                <a:cs typeface="+mn-cs"/>
              </a:rPr>
              <a:t>By using  a matrix, I can turn algorithms working with graphs into linear algebra.</a:t>
            </a:r>
          </a:p>
        </p:txBody>
      </p:sp>
      <p:grpSp>
        <p:nvGrpSpPr>
          <p:cNvPr id="14" name="Group 13"/>
          <p:cNvGrpSpPr/>
          <p:nvPr/>
        </p:nvGrpSpPr>
        <p:grpSpPr>
          <a:xfrm>
            <a:off x="332273" y="2295135"/>
            <a:ext cx="3738360" cy="2928490"/>
            <a:chOff x="1223785" y="3766524"/>
            <a:chExt cx="2791124" cy="2186461"/>
          </a:xfrm>
        </p:grpSpPr>
        <p:grpSp>
          <p:nvGrpSpPr>
            <p:cNvPr id="15" name="Group 14"/>
            <p:cNvGrpSpPr/>
            <p:nvPr/>
          </p:nvGrpSpPr>
          <p:grpSpPr>
            <a:xfrm>
              <a:off x="1335803" y="4157242"/>
              <a:ext cx="219364" cy="718577"/>
              <a:chOff x="1335803" y="4157242"/>
              <a:chExt cx="219364" cy="718577"/>
            </a:xfrm>
          </p:grpSpPr>
          <p:sp>
            <p:nvSpPr>
              <p:cNvPr id="61"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71763" y="4183811"/>
              <a:ext cx="219364" cy="718577"/>
              <a:chOff x="1571763" y="4183811"/>
              <a:chExt cx="219364" cy="718577"/>
            </a:xfrm>
          </p:grpSpPr>
          <p:sp>
            <p:nvSpPr>
              <p:cNvPr id="5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0"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55166" y="3962540"/>
              <a:ext cx="1121352" cy="186298"/>
              <a:chOff x="1555166" y="3962540"/>
              <a:chExt cx="1121352" cy="186298"/>
            </a:xfrm>
          </p:grpSpPr>
          <p:sp>
            <p:nvSpPr>
              <p:cNvPr id="5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563825" y="4891227"/>
              <a:ext cx="1121352" cy="732585"/>
              <a:chOff x="1563825" y="4891227"/>
              <a:chExt cx="1121352" cy="732585"/>
            </a:xfrm>
          </p:grpSpPr>
          <p:sp>
            <p:nvSpPr>
              <p:cNvPr id="5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1566712" y="5458525"/>
              <a:ext cx="1121352" cy="186298"/>
              <a:chOff x="1566712" y="5458525"/>
              <a:chExt cx="1121352" cy="186298"/>
            </a:xfrm>
          </p:grpSpPr>
          <p:sp>
            <p:nvSpPr>
              <p:cNvPr id="5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1549394" y="5643422"/>
              <a:ext cx="1121352" cy="186298"/>
              <a:chOff x="1549394" y="5643422"/>
              <a:chExt cx="1121352" cy="186298"/>
            </a:xfrm>
          </p:grpSpPr>
          <p:sp>
            <p:nvSpPr>
              <p:cNvPr id="5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3" name="Group 22"/>
            <p:cNvGrpSpPr/>
            <p:nvPr/>
          </p:nvGrpSpPr>
          <p:grpSpPr>
            <a:xfrm>
              <a:off x="1572485" y="4892628"/>
              <a:ext cx="1121352" cy="186298"/>
              <a:chOff x="1572485" y="4892628"/>
              <a:chExt cx="1121352" cy="186298"/>
            </a:xfrm>
          </p:grpSpPr>
          <p:sp>
            <p:nvSpPr>
              <p:cNvPr id="4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4" name="Group 23"/>
            <p:cNvGrpSpPr/>
            <p:nvPr/>
          </p:nvGrpSpPr>
          <p:grpSpPr>
            <a:xfrm>
              <a:off x="1330030" y="4919242"/>
              <a:ext cx="219364" cy="718577"/>
              <a:chOff x="1330030" y="4919242"/>
              <a:chExt cx="219364" cy="718577"/>
            </a:xfrm>
          </p:grpSpPr>
          <p:sp>
            <p:nvSpPr>
              <p:cNvPr id="47"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5"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6" name="Freeform 2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7" name="Group 26"/>
            <p:cNvGrpSpPr/>
            <p:nvPr/>
          </p:nvGrpSpPr>
          <p:grpSpPr>
            <a:xfrm>
              <a:off x="2676519" y="4882823"/>
              <a:ext cx="1102591" cy="760599"/>
              <a:chOff x="2676519" y="4882823"/>
              <a:chExt cx="1102591" cy="760599"/>
            </a:xfrm>
          </p:grpSpPr>
          <p:sp>
            <p:nvSpPr>
              <p:cNvPr id="4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8" name="Group 27"/>
            <p:cNvGrpSpPr/>
            <p:nvPr/>
          </p:nvGrpSpPr>
          <p:grpSpPr>
            <a:xfrm>
              <a:off x="2706826" y="4161444"/>
              <a:ext cx="1102591" cy="760599"/>
              <a:chOff x="2706826" y="4161444"/>
              <a:chExt cx="1102591" cy="760599"/>
            </a:xfrm>
          </p:grpSpPr>
          <p:sp>
            <p:nvSpPr>
              <p:cNvPr id="43"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9" name="Rectangle 28"/>
            <p:cNvSpPr>
              <a:spLocks noChangeArrowheads="1"/>
            </p:cNvSpPr>
            <p:nvPr/>
          </p:nvSpPr>
          <p:spPr bwMode="auto">
            <a:xfrm>
              <a:off x="2683417" y="567725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30" name="Rectangle 104"/>
            <p:cNvSpPr>
              <a:spLocks noChangeArrowheads="1"/>
            </p:cNvSpPr>
            <p:nvPr/>
          </p:nvSpPr>
          <p:spPr bwMode="auto">
            <a:xfrm>
              <a:off x="1223785" y="4692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31"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32" name="Rectangle 31"/>
            <p:cNvSpPr>
              <a:spLocks noChangeArrowheads="1"/>
            </p:cNvSpPr>
            <p:nvPr/>
          </p:nvSpPr>
          <p:spPr bwMode="auto">
            <a:xfrm>
              <a:off x="2671447" y="376652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33" name="Oval 32"/>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34" name="Oval 3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5" name="Oval 34"/>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6" name="Oval 35"/>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7" name="Oval 36"/>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8"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9"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40" name="Rectangle 39"/>
            <p:cNvSpPr>
              <a:spLocks noChangeArrowheads="1"/>
            </p:cNvSpPr>
            <p:nvPr/>
          </p:nvSpPr>
          <p:spPr bwMode="auto">
            <a:xfrm>
              <a:off x="1327213" y="384579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41" name="Rectangle 40"/>
            <p:cNvSpPr>
              <a:spLocks noChangeArrowheads="1"/>
            </p:cNvSpPr>
            <p:nvPr/>
          </p:nvSpPr>
          <p:spPr bwMode="auto">
            <a:xfrm>
              <a:off x="3781321"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42" name="Rectangle 41"/>
            <p:cNvSpPr>
              <a:spLocks noChangeArrowheads="1"/>
            </p:cNvSpPr>
            <p:nvPr/>
          </p:nvSpPr>
          <p:spPr bwMode="auto">
            <a:xfrm>
              <a:off x="2457576" y="45311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251746916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FDAA5-22F9-094F-BA95-4B70D55060C2}"/>
              </a:ext>
            </a:extLst>
          </p:cNvPr>
          <p:cNvSpPr>
            <a:spLocks noGrp="1"/>
          </p:cNvSpPr>
          <p:nvPr>
            <p:ph type="title"/>
          </p:nvPr>
        </p:nvSpPr>
        <p:spPr/>
        <p:txBody>
          <a:bodyPr/>
          <a:lstStyle/>
          <a:p>
            <a:r>
              <a:rPr lang="en-US" dirty="0"/>
              <a:t>Building Semirings in the </a:t>
            </a:r>
            <a:r>
              <a:rPr lang="en-US" dirty="0" err="1"/>
              <a:t>GraphBLAS</a:t>
            </a:r>
            <a:endParaRPr lang="en-US" dirty="0"/>
          </a:p>
        </p:txBody>
      </p:sp>
      <p:sp>
        <p:nvSpPr>
          <p:cNvPr id="3" name="Content Placeholder 2">
            <a:extLst>
              <a:ext uri="{FF2B5EF4-FFF2-40B4-BE49-F238E27FC236}">
                <a16:creationId xmlns="" xmlns:a16="http://schemas.microsoft.com/office/drawing/2014/main" id="{79DC5EE9-EDC2-9742-A2D9-3DC0A87D5638}"/>
              </a:ext>
            </a:extLst>
          </p:cNvPr>
          <p:cNvSpPr>
            <a:spLocks noGrp="1"/>
          </p:cNvSpPr>
          <p:nvPr>
            <p:ph idx="1"/>
          </p:nvPr>
        </p:nvSpPr>
        <p:spPr>
          <a:xfrm>
            <a:off x="377031" y="811453"/>
            <a:ext cx="8237537" cy="422248"/>
          </a:xfrm>
        </p:spPr>
        <p:txBody>
          <a:bodyPr/>
          <a:lstStyle/>
          <a:p>
            <a:r>
              <a:rPr lang="en-US" sz="2000" dirty="0"/>
              <a:t>Then you build the semiring pairing a monoid (“add”) with a binary operator (“</a:t>
            </a:r>
            <a:r>
              <a:rPr lang="en-US" sz="2000" dirty="0" err="1"/>
              <a:t>mul</a:t>
            </a:r>
            <a:r>
              <a:rPr lang="en-US" sz="2000" dirty="0"/>
              <a:t>”) :</a:t>
            </a:r>
          </a:p>
        </p:txBody>
      </p:sp>
      <p:sp>
        <p:nvSpPr>
          <p:cNvPr id="4" name="Slide Number Placeholder 3">
            <a:extLst>
              <a:ext uri="{FF2B5EF4-FFF2-40B4-BE49-F238E27FC236}">
                <a16:creationId xmlns="" xmlns:a16="http://schemas.microsoft.com/office/drawing/2014/main" id="{6F2DA228-FD7D-4D46-9BA6-D3D194F2CE3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60</a:t>
            </a:fld>
            <a:endParaRPr lang="en-US" dirty="0">
              <a:solidFill>
                <a:srgbClr val="000000"/>
              </a:solidFill>
              <a:ea typeface="ＭＳ Ｐゴシック" pitchFamily="34" charset="-128"/>
            </a:endParaRPr>
          </a:p>
        </p:txBody>
      </p:sp>
      <p:sp>
        <p:nvSpPr>
          <p:cNvPr id="7" name="Content Placeholder 2">
            <a:extLst>
              <a:ext uri="{FF2B5EF4-FFF2-40B4-BE49-F238E27FC236}">
                <a16:creationId xmlns="" xmlns:a16="http://schemas.microsoft.com/office/drawing/2014/main" id="{09C5C863-1F76-5B42-BF72-53440F2E676C}"/>
              </a:ext>
            </a:extLst>
          </p:cNvPr>
          <p:cNvSpPr txBox="1">
            <a:spLocks/>
          </p:cNvSpPr>
          <p:nvPr/>
        </p:nvSpPr>
        <p:spPr bwMode="auto">
          <a:xfrm>
            <a:off x="397375" y="5172452"/>
            <a:ext cx="8538662" cy="953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None/>
            </a:pPr>
            <a:r>
              <a:rPr lang="en-US" sz="1800" b="1" dirty="0" err="1">
                <a:latin typeface="Courier New" panose="02070309020205020404" pitchFamily="49" charset="0"/>
                <a:cs typeface="Courier New" panose="02070309020205020404" pitchFamily="49" charset="0"/>
              </a:rPr>
              <a:t>GrB_Semiring</a:t>
            </a:r>
            <a:r>
              <a:rPr lang="en-US" sz="1800" b="1" dirty="0">
                <a:latin typeface="Courier New" panose="02070309020205020404" pitchFamily="49" charset="0"/>
                <a:cs typeface="Courier New" panose="02070309020205020404" pitchFamily="49" charset="0"/>
              </a:rPr>
              <a:t> UInt64Arith;</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GrB_Semiring_new</a:t>
            </a:r>
            <a:r>
              <a:rPr lang="en-US" sz="1800" b="1" dirty="0">
                <a:latin typeface="Courier New" panose="02070309020205020404" pitchFamily="49" charset="0"/>
                <a:cs typeface="Courier New" panose="02070309020205020404" pitchFamily="49" charset="0"/>
              </a:rPr>
              <a:t>(&amp;UInt64Arith, UInt64Plus, GrB_TIMES_UINT64); </a:t>
            </a:r>
          </a:p>
        </p:txBody>
      </p:sp>
      <p:graphicFrame>
        <p:nvGraphicFramePr>
          <p:cNvPr id="15" name="Table 14">
            <a:extLst>
              <a:ext uri="{FF2B5EF4-FFF2-40B4-BE49-F238E27FC236}">
                <a16:creationId xmlns="" xmlns:a16="http://schemas.microsoft.com/office/drawing/2014/main" id="{9032B8F3-A61B-794F-B97C-968561D90145}"/>
              </a:ext>
            </a:extLst>
          </p:cNvPr>
          <p:cNvGraphicFramePr>
            <a:graphicFrameLocks noGrp="1"/>
          </p:cNvGraphicFramePr>
          <p:nvPr>
            <p:extLst>
              <p:ext uri="{D42A27DB-BD31-4B8C-83A1-F6EECF244321}">
                <p14:modId xmlns:p14="http://schemas.microsoft.com/office/powerpoint/2010/main" val="3613035900"/>
              </p:ext>
            </p:extLst>
          </p:nvPr>
        </p:nvGraphicFramePr>
        <p:xfrm>
          <a:off x="791912" y="1705395"/>
          <a:ext cx="8027193" cy="1096775"/>
        </p:xfrm>
        <a:graphic>
          <a:graphicData uri="http://schemas.openxmlformats.org/drawingml/2006/table">
            <a:tbl>
              <a:tblPr firstRow="1" bandRow="1">
                <a:tableStyleId>{F5AB1C69-6EDB-4FF4-983F-18BD219EF322}</a:tableStyleId>
              </a:tblPr>
              <a:tblGrid>
                <a:gridCol w="3632994">
                  <a:extLst>
                    <a:ext uri="{9D8B030D-6E8A-4147-A177-3AD203B41FA5}">
                      <a16:colId xmlns="" xmlns:a16="http://schemas.microsoft.com/office/drawing/2014/main" val="1256232560"/>
                    </a:ext>
                  </a:extLst>
                </a:gridCol>
                <a:gridCol w="2285354">
                  <a:extLst>
                    <a:ext uri="{9D8B030D-6E8A-4147-A177-3AD203B41FA5}">
                      <a16:colId xmlns="" xmlns:a16="http://schemas.microsoft.com/office/drawing/2014/main" val="4264446364"/>
                    </a:ext>
                  </a:extLst>
                </a:gridCol>
                <a:gridCol w="2108845">
                  <a:extLst>
                    <a:ext uri="{9D8B030D-6E8A-4147-A177-3AD203B41FA5}">
                      <a16:colId xmlns="" xmlns:a16="http://schemas.microsoft.com/office/drawing/2014/main" val="2036751893"/>
                    </a:ext>
                  </a:extLst>
                </a:gridCol>
              </a:tblGrid>
              <a:tr h="355095">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GrB_Semiring_new</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GrB_Semiring</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*semiring, </a:t>
                      </a:r>
                    </a:p>
                  </a:txBody>
                  <a:tcPr marL="0" marR="0" marT="0" marB="0"/>
                </a:tc>
                <a:extLst>
                  <a:ext uri="{0D108BD9-81ED-4DB2-BD59-A6C34878D82A}">
                    <a16:rowId xmlns="" xmlns:a16="http://schemas.microsoft.com/office/drawing/2014/main" val="232236474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GrB_Monoid</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add_op</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339409686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mul_op</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bl>
          </a:graphicData>
        </a:graphic>
      </p:graphicFrame>
      <p:sp>
        <p:nvSpPr>
          <p:cNvPr id="16" name="Content Placeholder 2">
            <a:extLst>
              <a:ext uri="{FF2B5EF4-FFF2-40B4-BE49-F238E27FC236}">
                <a16:creationId xmlns="" xmlns:a16="http://schemas.microsoft.com/office/drawing/2014/main" id="{4FDF7C03-011E-A542-9DA6-B82585A3A6FA}"/>
              </a:ext>
            </a:extLst>
          </p:cNvPr>
          <p:cNvSpPr txBox="1">
            <a:spLocks/>
          </p:cNvSpPr>
          <p:nvPr/>
        </p:nvSpPr>
        <p:spPr bwMode="auto">
          <a:xfrm>
            <a:off x="377031" y="3014967"/>
            <a:ext cx="8237537" cy="7070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The monoid’s identity </a:t>
            </a:r>
            <a:r>
              <a:rPr lang="en-US" sz="2000" i="1" kern="0" dirty="0"/>
              <a:t>should </a:t>
            </a:r>
            <a:r>
              <a:rPr lang="en-US" sz="2000" kern="0" dirty="0"/>
              <a:t>be the binary operator’s annihilator (not enforced).</a:t>
            </a:r>
          </a:p>
          <a:p>
            <a:endParaRPr lang="en-US" sz="2000" kern="0" dirty="0"/>
          </a:p>
          <a:p>
            <a:endParaRPr lang="en-US" sz="2000" kern="0" dirty="0"/>
          </a:p>
          <a:p>
            <a:endParaRPr lang="en-US" sz="2000" kern="0" dirty="0"/>
          </a:p>
          <a:p>
            <a:r>
              <a:rPr lang="en-US" sz="2000" kern="0" dirty="0"/>
              <a:t>Example using the monoid from the previous page:</a:t>
            </a:r>
          </a:p>
        </p:txBody>
      </p:sp>
    </p:spTree>
    <p:extLst>
      <p:ext uri="{BB962C8B-B14F-4D97-AF65-F5344CB8AC3E}">
        <p14:creationId xmlns:p14="http://schemas.microsoft.com/office/powerpoint/2010/main" val="332278024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537A9-C7C3-834B-A779-D53AB8846678}"/>
              </a:ext>
            </a:extLst>
          </p:cNvPr>
          <p:cNvSpPr>
            <a:spLocks noGrp="1"/>
          </p:cNvSpPr>
          <p:nvPr>
            <p:ph type="title"/>
          </p:nvPr>
        </p:nvSpPr>
        <p:spPr/>
        <p:txBody>
          <a:bodyPr/>
          <a:lstStyle/>
          <a:p>
            <a:r>
              <a:rPr lang="en-US" dirty="0"/>
              <a:t>Common Semirings</a:t>
            </a:r>
          </a:p>
        </p:txBody>
      </p:sp>
      <p:graphicFrame>
        <p:nvGraphicFramePr>
          <p:cNvPr id="5" name="Content Placeholder 4">
            <a:extLst>
              <a:ext uri="{FF2B5EF4-FFF2-40B4-BE49-F238E27FC236}">
                <a16:creationId xmlns="" xmlns:a16="http://schemas.microsoft.com/office/drawing/2014/main" id="{7A0FBFD3-6DD3-E546-BE93-4DB0773DB886}"/>
              </a:ext>
            </a:extLst>
          </p:cNvPr>
          <p:cNvGraphicFramePr>
            <a:graphicFrameLocks noGrp="1"/>
          </p:cNvGraphicFramePr>
          <p:nvPr>
            <p:ph idx="1"/>
            <p:extLst>
              <p:ext uri="{D42A27DB-BD31-4B8C-83A1-F6EECF244321}">
                <p14:modId xmlns:p14="http://schemas.microsoft.com/office/powerpoint/2010/main" val="2614079851"/>
              </p:ext>
            </p:extLst>
          </p:nvPr>
        </p:nvGraphicFramePr>
        <p:xfrm>
          <a:off x="377032" y="2054145"/>
          <a:ext cx="8580988" cy="1854200"/>
        </p:xfrm>
        <a:graphic>
          <a:graphicData uri="http://schemas.openxmlformats.org/drawingml/2006/table">
            <a:tbl>
              <a:tblPr firstRow="1" bandRow="1">
                <a:tableStyleId>{5940675A-B579-460E-94D1-54222C63F5DA}</a:tableStyleId>
              </a:tblPr>
              <a:tblGrid>
                <a:gridCol w="1606751">
                  <a:extLst>
                    <a:ext uri="{9D8B030D-6E8A-4147-A177-3AD203B41FA5}">
                      <a16:colId xmlns="" xmlns:a16="http://schemas.microsoft.com/office/drawing/2014/main" val="2647069087"/>
                    </a:ext>
                  </a:extLst>
                </a:gridCol>
                <a:gridCol w="1301858">
                  <a:extLst>
                    <a:ext uri="{9D8B030D-6E8A-4147-A177-3AD203B41FA5}">
                      <a16:colId xmlns="" xmlns:a16="http://schemas.microsoft.com/office/drawing/2014/main" val="1359039028"/>
                    </a:ext>
                  </a:extLst>
                </a:gridCol>
                <a:gridCol w="1937288">
                  <a:extLst>
                    <a:ext uri="{9D8B030D-6E8A-4147-A177-3AD203B41FA5}">
                      <a16:colId xmlns="" xmlns:a16="http://schemas.microsoft.com/office/drawing/2014/main" val="63945701"/>
                    </a:ext>
                  </a:extLst>
                </a:gridCol>
                <a:gridCol w="1286359">
                  <a:extLst>
                    <a:ext uri="{9D8B030D-6E8A-4147-A177-3AD203B41FA5}">
                      <a16:colId xmlns="" xmlns:a16="http://schemas.microsoft.com/office/drawing/2014/main" val="779888021"/>
                    </a:ext>
                  </a:extLst>
                </a:gridCol>
                <a:gridCol w="2448732">
                  <a:extLst>
                    <a:ext uri="{9D8B030D-6E8A-4147-A177-3AD203B41FA5}">
                      <a16:colId xmlns="" xmlns:a16="http://schemas.microsoft.com/office/drawing/2014/main" val="2085421653"/>
                    </a:ext>
                  </a:extLst>
                </a:gridCol>
              </a:tblGrid>
              <a:tr h="370840">
                <a:tc>
                  <a:txBody>
                    <a:bodyPr/>
                    <a:lstStyle/>
                    <a:p>
                      <a:r>
                        <a:rPr lang="en-US" sz="1600" dirty="0"/>
                        <a:t>semiring</a:t>
                      </a:r>
                    </a:p>
                  </a:txBody>
                  <a:tcPr/>
                </a:tc>
                <a:tc>
                  <a:txBody>
                    <a:bodyPr/>
                    <a:lstStyle/>
                    <a:p>
                      <a:r>
                        <a:rPr lang="en-US" sz="1600" dirty="0"/>
                        <a:t>Domain</a:t>
                      </a:r>
                    </a:p>
                  </a:txBody>
                  <a:tcPr/>
                </a:tc>
                <a:tc>
                  <a:txBody>
                    <a:bodyPr/>
                    <a:lstStyle/>
                    <a:p>
                      <a:r>
                        <a:rPr lang="en-US" sz="1600" dirty="0"/>
                        <a:t>Add</a:t>
                      </a:r>
                    </a:p>
                  </a:txBody>
                  <a:tcPr/>
                </a:tc>
                <a:tc>
                  <a:txBody>
                    <a:bodyPr/>
                    <a:lstStyle/>
                    <a:p>
                      <a:r>
                        <a:rPr lang="en-US" sz="1600" dirty="0"/>
                        <a:t>Add-identity</a:t>
                      </a:r>
                    </a:p>
                  </a:txBody>
                  <a:tcPr/>
                </a:tc>
                <a:tc>
                  <a:txBody>
                    <a:bodyPr/>
                    <a:lstStyle/>
                    <a:p>
                      <a:r>
                        <a:rPr lang="en-US" sz="1600" dirty="0"/>
                        <a:t>multiply</a:t>
                      </a:r>
                    </a:p>
                  </a:txBody>
                  <a:tcPr/>
                </a:tc>
                <a:extLst>
                  <a:ext uri="{0D108BD9-81ED-4DB2-BD59-A6C34878D82A}">
                    <a16:rowId xmlns="" xmlns:a16="http://schemas.microsoft.com/office/drawing/2014/main" val="1924593798"/>
                  </a:ext>
                </a:extLst>
              </a:tr>
              <a:tr h="370840">
                <a:tc>
                  <a:txBody>
                    <a:bodyPr/>
                    <a:lstStyle/>
                    <a:p>
                      <a:r>
                        <a:rPr lang="en-US" sz="1600" dirty="0"/>
                        <a:t>Boolean</a:t>
                      </a:r>
                    </a:p>
                  </a:txBody>
                  <a:tcPr/>
                </a:tc>
                <a:tc>
                  <a:txBody>
                    <a:bodyPr/>
                    <a:lstStyle/>
                    <a:p>
                      <a:r>
                        <a:rPr lang="en-US" sz="1600" dirty="0" err="1">
                          <a:latin typeface="Courier New" panose="02070309020205020404" pitchFamily="49" charset="0"/>
                          <a:cs typeface="Courier New" panose="02070309020205020404" pitchFamily="49" charset="0"/>
                        </a:rPr>
                        <a:t>GrB_BOOL</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err="1">
                          <a:latin typeface="Courier New" panose="02070309020205020404" pitchFamily="49" charset="0"/>
                          <a:cs typeface="Courier New" panose="02070309020205020404" pitchFamily="49" charset="0"/>
                        </a:rPr>
                        <a:t>GrB_LOR</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rier New" panose="02070309020205020404" pitchFamily="49" charset="0"/>
                          <a:cs typeface="Courier New" panose="02070309020205020404" pitchFamily="49" charset="0"/>
                        </a:rPr>
                        <a:t>false</a:t>
                      </a:r>
                    </a:p>
                  </a:txBody>
                  <a:tcPr/>
                </a:tc>
                <a:tc>
                  <a:txBody>
                    <a:bodyPr/>
                    <a:lstStyle/>
                    <a:p>
                      <a:r>
                        <a:rPr lang="en-US" sz="1600" dirty="0" err="1">
                          <a:latin typeface="Courier New" panose="02070309020205020404" pitchFamily="49" charset="0"/>
                          <a:cs typeface="Courier New" panose="02070309020205020404" pitchFamily="49" charset="0"/>
                        </a:rPr>
                        <a:t>GrB_LAND</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 xmlns:a16="http://schemas.microsoft.com/office/drawing/2014/main" val="582516701"/>
                  </a:ext>
                </a:extLst>
              </a:tr>
              <a:tr h="370840">
                <a:tc>
                  <a:txBody>
                    <a:bodyPr/>
                    <a:lstStyle/>
                    <a:p>
                      <a:r>
                        <a:rPr lang="en-US" sz="1600" dirty="0"/>
                        <a:t>Int32 arithmetic</a:t>
                      </a:r>
                    </a:p>
                  </a:txBody>
                  <a:tcPr/>
                </a:tc>
                <a:tc>
                  <a:txBody>
                    <a:bodyPr/>
                    <a:lstStyle/>
                    <a:p>
                      <a:r>
                        <a:rPr lang="en-US" sz="1600" dirty="0">
                          <a:latin typeface="Courier New" panose="02070309020205020404" pitchFamily="49" charset="0"/>
                          <a:cs typeface="Courier New" panose="02070309020205020404" pitchFamily="49" charset="0"/>
                        </a:rPr>
                        <a:t>GrB_INT32</a:t>
                      </a:r>
                    </a:p>
                  </a:txBody>
                  <a:tcPr/>
                </a:tc>
                <a:tc>
                  <a:txBody>
                    <a:bodyPr/>
                    <a:lstStyle/>
                    <a:p>
                      <a:r>
                        <a:rPr lang="en-US" sz="1600" dirty="0">
                          <a:latin typeface="Courier New" panose="02070309020205020404" pitchFamily="49" charset="0"/>
                          <a:cs typeface="Courier New" panose="02070309020205020404" pitchFamily="49" charset="0"/>
                        </a:rPr>
                        <a:t>GrB_PLUS_INT32</a:t>
                      </a:r>
                    </a:p>
                  </a:txBody>
                  <a:tcPr/>
                </a:tc>
                <a:tc>
                  <a:txBody>
                    <a:bodyPr/>
                    <a:lstStyle/>
                    <a:p>
                      <a:r>
                        <a:rPr lang="en-US" sz="1600" dirty="0">
                          <a:latin typeface="Courier New" panose="02070309020205020404" pitchFamily="49" charset="0"/>
                          <a:cs typeface="Courier New" panose="02070309020205020404" pitchFamily="49" charset="0"/>
                        </a:rPr>
                        <a:t>0</a:t>
                      </a:r>
                    </a:p>
                  </a:txBody>
                  <a:tcPr/>
                </a:tc>
                <a:tc>
                  <a:txBody>
                    <a:bodyPr/>
                    <a:lstStyle/>
                    <a:p>
                      <a:r>
                        <a:rPr lang="en-US" sz="1600" dirty="0">
                          <a:latin typeface="Courier New" panose="02070309020205020404" pitchFamily="49" charset="0"/>
                          <a:cs typeface="Courier New" panose="02070309020205020404" pitchFamily="49" charset="0"/>
                        </a:rPr>
                        <a:t>GrB_TIMES_INT32</a:t>
                      </a:r>
                    </a:p>
                  </a:txBody>
                  <a:tcPr/>
                </a:tc>
                <a:extLst>
                  <a:ext uri="{0D108BD9-81ED-4DB2-BD59-A6C34878D82A}">
                    <a16:rowId xmlns="" xmlns:a16="http://schemas.microsoft.com/office/drawing/2014/main" val="3167990743"/>
                  </a:ext>
                </a:extLst>
              </a:tr>
              <a:tr h="370840">
                <a:tc>
                  <a:txBody>
                    <a:bodyPr/>
                    <a:lstStyle/>
                    <a:p>
                      <a:r>
                        <a:rPr lang="en-US" sz="1600" dirty="0"/>
                        <a:t>FP32 arithmetic</a:t>
                      </a:r>
                    </a:p>
                  </a:txBody>
                  <a:tcPr/>
                </a:tc>
                <a:tc>
                  <a:txBody>
                    <a:bodyPr/>
                    <a:lstStyle/>
                    <a:p>
                      <a:r>
                        <a:rPr lang="en-US" sz="1600" dirty="0">
                          <a:latin typeface="Courier New" panose="02070309020205020404" pitchFamily="49" charset="0"/>
                          <a:cs typeface="Courier New" panose="02070309020205020404" pitchFamily="49" charset="0"/>
                        </a:rPr>
                        <a:t>GrB_FP32</a:t>
                      </a:r>
                    </a:p>
                  </a:txBody>
                  <a:tcPr/>
                </a:tc>
                <a:tc>
                  <a:txBody>
                    <a:bodyPr/>
                    <a:lstStyle/>
                    <a:p>
                      <a:r>
                        <a:rPr lang="en-US" sz="1600" dirty="0">
                          <a:latin typeface="Courier New" panose="02070309020205020404" pitchFamily="49" charset="0"/>
                          <a:cs typeface="Courier New" panose="02070309020205020404" pitchFamily="49" charset="0"/>
                        </a:rPr>
                        <a:t>GrB_PLUS_FP32</a:t>
                      </a:r>
                    </a:p>
                  </a:txBody>
                  <a:tcPr/>
                </a:tc>
                <a:tc>
                  <a:txBody>
                    <a:bodyPr/>
                    <a:lstStyle/>
                    <a:p>
                      <a:r>
                        <a:rPr lang="en-US" sz="1600" dirty="0">
                          <a:latin typeface="Courier New" panose="02070309020205020404" pitchFamily="49" charset="0"/>
                          <a:cs typeface="Courier New" panose="02070309020205020404" pitchFamily="49" charset="0"/>
                        </a:rPr>
                        <a:t>0.0f</a:t>
                      </a:r>
                    </a:p>
                  </a:txBody>
                  <a:tcPr/>
                </a:tc>
                <a:tc>
                  <a:txBody>
                    <a:bodyPr/>
                    <a:lstStyle/>
                    <a:p>
                      <a:r>
                        <a:rPr lang="en-US" sz="1600" dirty="0">
                          <a:latin typeface="Courier New" panose="02070309020205020404" pitchFamily="49" charset="0"/>
                          <a:cs typeface="Courier New" panose="02070309020205020404" pitchFamily="49" charset="0"/>
                        </a:rPr>
                        <a:t>GrB_TIMES_FP32</a:t>
                      </a:r>
                    </a:p>
                  </a:txBody>
                  <a:tcPr/>
                </a:tc>
                <a:extLst>
                  <a:ext uri="{0D108BD9-81ED-4DB2-BD59-A6C34878D82A}">
                    <a16:rowId xmlns="" xmlns:a16="http://schemas.microsoft.com/office/drawing/2014/main" val="808082424"/>
                  </a:ext>
                </a:extLst>
              </a:tr>
              <a:tr h="370840">
                <a:tc>
                  <a:txBody>
                    <a:bodyPr/>
                    <a:lstStyle/>
                    <a:p>
                      <a:r>
                        <a:rPr lang="en-US" sz="1600" dirty="0" err="1"/>
                        <a:t>Max_second</a:t>
                      </a:r>
                      <a:endParaRPr lang="en-US" sz="1600" dirty="0"/>
                    </a:p>
                  </a:txBody>
                  <a:tcPr/>
                </a:tc>
                <a:tc>
                  <a:txBody>
                    <a:bodyPr/>
                    <a:lstStyle/>
                    <a:p>
                      <a:r>
                        <a:rPr lang="en-US" sz="1600" dirty="0">
                          <a:latin typeface="Courier New" panose="02070309020205020404" pitchFamily="49" charset="0"/>
                          <a:cs typeface="Courier New" panose="02070309020205020404" pitchFamily="49" charset="0"/>
                        </a:rPr>
                        <a:t>GrB_FP32</a:t>
                      </a:r>
                    </a:p>
                  </a:txBody>
                  <a:tcPr/>
                </a:tc>
                <a:tc>
                  <a:txBody>
                    <a:bodyPr/>
                    <a:lstStyle/>
                    <a:p>
                      <a:r>
                        <a:rPr lang="en-US" sz="1600" dirty="0">
                          <a:latin typeface="Courier New" panose="02070309020205020404" pitchFamily="49" charset="0"/>
                          <a:cs typeface="Courier New" panose="02070309020205020404" pitchFamily="49" charset="0"/>
                        </a:rPr>
                        <a:t>GrB_MAX_FP32</a:t>
                      </a:r>
                    </a:p>
                  </a:txBody>
                  <a:tcPr/>
                </a:tc>
                <a:tc>
                  <a:txBody>
                    <a:bodyPr/>
                    <a:lstStyle/>
                    <a:p>
                      <a:r>
                        <a:rPr lang="en-US" sz="1600" dirty="0">
                          <a:latin typeface="Courier New" panose="02070309020205020404" pitchFamily="49" charset="0"/>
                          <a:cs typeface="Courier New" panose="02070309020205020404" pitchFamily="49" charset="0"/>
                        </a:rPr>
                        <a:t>-INFINITY</a:t>
                      </a:r>
                    </a:p>
                  </a:txBody>
                  <a:tcPr/>
                </a:tc>
                <a:tc>
                  <a:txBody>
                    <a:bodyPr/>
                    <a:lstStyle/>
                    <a:p>
                      <a:r>
                        <a:rPr lang="en-US" sz="1600" dirty="0">
                          <a:latin typeface="Courier New" panose="02070309020205020404" pitchFamily="49" charset="0"/>
                          <a:cs typeface="Courier New" panose="02070309020205020404" pitchFamily="49" charset="0"/>
                        </a:rPr>
                        <a:t>GrB_SECOND_FP32</a:t>
                      </a:r>
                    </a:p>
                  </a:txBody>
                  <a:tcPr/>
                </a:tc>
                <a:extLst>
                  <a:ext uri="{0D108BD9-81ED-4DB2-BD59-A6C34878D82A}">
                    <a16:rowId xmlns="" xmlns:a16="http://schemas.microsoft.com/office/drawing/2014/main" val="2357526966"/>
                  </a:ext>
                </a:extLst>
              </a:tr>
            </a:tbl>
          </a:graphicData>
        </a:graphic>
      </p:graphicFrame>
      <p:sp>
        <p:nvSpPr>
          <p:cNvPr id="4" name="Slide Number Placeholder 3">
            <a:extLst>
              <a:ext uri="{FF2B5EF4-FFF2-40B4-BE49-F238E27FC236}">
                <a16:creationId xmlns="" xmlns:a16="http://schemas.microsoft.com/office/drawing/2014/main" id="{396705F9-04F8-E74E-86D4-CB02DE51FA51}"/>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61</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0888674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7: Changing semirings</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402633" y="1081088"/>
            <a:ext cx="8533404" cy="4840287"/>
          </a:xfrm>
        </p:spPr>
        <p:txBody>
          <a:bodyPr/>
          <a:lstStyle/>
          <a:p>
            <a:r>
              <a:rPr lang="en-US" sz="2000" dirty="0"/>
              <a:t>Up to this point, we’ve used a built-in Boolean semiring that is included with </a:t>
            </a:r>
            <a:r>
              <a:rPr lang="en-US" sz="2000" dirty="0" err="1"/>
              <a:t>SuiteSparse</a:t>
            </a:r>
            <a:r>
              <a:rPr lang="en-US" sz="2000" dirty="0"/>
              <a:t> (</a:t>
            </a:r>
            <a:r>
              <a:rPr lang="en-US" sz="2000" b="1" dirty="0" err="1">
                <a:latin typeface="Courier New" panose="02070309020205020404" pitchFamily="49" charset="0"/>
                <a:cs typeface="Courier New" panose="02070309020205020404" pitchFamily="49" charset="0"/>
              </a:rPr>
              <a:t>GxB_LOR_LAND_BOOL</a:t>
            </a:r>
            <a:r>
              <a:rPr lang="en-US" sz="2000" dirty="0"/>
              <a:t>).</a:t>
            </a:r>
          </a:p>
          <a:p>
            <a:r>
              <a:rPr lang="en-US" sz="2000" dirty="0"/>
              <a:t>Pick any of the past exercises and experiment with different semi-rings.</a:t>
            </a:r>
          </a:p>
          <a:p>
            <a:pPr lvl="1"/>
            <a:r>
              <a:rPr lang="en-US" sz="1600" b="1" dirty="0" err="1">
                <a:latin typeface="Courier New" panose="02070309020205020404" pitchFamily="49" charset="0"/>
                <a:cs typeface="Courier New" panose="02070309020205020404" pitchFamily="49" charset="0"/>
              </a:rPr>
              <a:t>GrB_Monoid</a:t>
            </a:r>
            <a:r>
              <a:rPr lang="en-US" sz="1600" b="1" dirty="0">
                <a:latin typeface="Courier New" panose="02070309020205020404" pitchFamily="49" charset="0"/>
                <a:cs typeface="Courier New" panose="02070309020205020404" pitchFamily="49" charset="0"/>
              </a:rPr>
              <a:t> UInt64Plus;</a:t>
            </a:r>
          </a:p>
          <a:p>
            <a:pPr lvl="1"/>
            <a:r>
              <a:rPr lang="en-US" sz="1600" b="1" dirty="0" err="1">
                <a:latin typeface="Courier New" panose="02070309020205020404" pitchFamily="49" charset="0"/>
                <a:cs typeface="Courier New" panose="02070309020205020404" pitchFamily="49" charset="0"/>
              </a:rPr>
              <a:t>GrB_Monoid_new</a:t>
            </a:r>
            <a:r>
              <a:rPr lang="en-US" sz="1600" b="1" dirty="0">
                <a:latin typeface="Courier New" panose="02070309020205020404" pitchFamily="49" charset="0"/>
                <a:cs typeface="Courier New" panose="02070309020205020404" pitchFamily="49" charset="0"/>
              </a:rPr>
              <a:t>(&amp;UInt64Plus, GrB_PLUS_UINT64, 0ul);</a:t>
            </a:r>
          </a:p>
          <a:p>
            <a:pPr lvl="1"/>
            <a:r>
              <a:rPr lang="en-US" sz="1600" b="1" dirty="0" err="1">
                <a:latin typeface="Courier New" panose="02070309020205020404" pitchFamily="49" charset="0"/>
                <a:cs typeface="Courier New" panose="02070309020205020404" pitchFamily="49" charset="0"/>
              </a:rPr>
              <a:t>GrB_Semiring</a:t>
            </a:r>
            <a:r>
              <a:rPr lang="en-US" sz="1600" b="1" dirty="0">
                <a:latin typeface="Courier New" panose="02070309020205020404" pitchFamily="49" charset="0"/>
                <a:cs typeface="Courier New" panose="02070309020205020404" pitchFamily="49" charset="0"/>
              </a:rPr>
              <a:t> UInt64Arith;</a:t>
            </a:r>
          </a:p>
          <a:p>
            <a:pPr lvl="1"/>
            <a:r>
              <a:rPr lang="en-US" sz="1600" b="1" dirty="0" err="1">
                <a:latin typeface="Courier New" panose="02070309020205020404" pitchFamily="49" charset="0"/>
                <a:cs typeface="Courier New" panose="02070309020205020404" pitchFamily="49" charset="0"/>
              </a:rPr>
              <a:t>GrB_Semiring_new</a:t>
            </a:r>
            <a:r>
              <a:rPr lang="en-US" sz="1600" b="1" dirty="0">
                <a:latin typeface="Courier New" panose="02070309020205020404" pitchFamily="49" charset="0"/>
                <a:cs typeface="Courier New" panose="02070309020205020404" pitchFamily="49" charset="0"/>
              </a:rPr>
              <a:t>(&amp;UInt64Arith, UInt64Plus, </a:t>
            </a:r>
            <a:r>
              <a:rPr lang="en-US" sz="1600" b="1" dirty="0" err="1">
                <a:latin typeface="Courier New" panose="02070309020205020404" pitchFamily="49" charset="0"/>
                <a:cs typeface="Courier New" panose="02070309020205020404" pitchFamily="49" charset="0"/>
              </a:rPr>
              <a:t>GrB_TIMES</a:t>
            </a:r>
            <a:r>
              <a:rPr lang="en-US" sz="1600" b="1" dirty="0">
                <a:latin typeface="Courier New" panose="02070309020205020404" pitchFamily="49" charset="0"/>
                <a:cs typeface="Courier New" panose="02070309020205020404" pitchFamily="49" charset="0"/>
              </a:rPr>
              <a:t> UINT64);</a:t>
            </a:r>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62</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C8A716BC-F413-7645-92F3-9630BAD0B40D}"/>
              </a:ext>
            </a:extLst>
          </p:cNvPr>
          <p:cNvSpPr txBox="1"/>
          <p:nvPr/>
        </p:nvSpPr>
        <p:spPr>
          <a:xfrm>
            <a:off x="1799303" y="4620667"/>
            <a:ext cx="5132439" cy="1077218"/>
          </a:xfrm>
          <a:prstGeom prst="rect">
            <a:avLst/>
          </a:prstGeom>
          <a:noFill/>
        </p:spPr>
        <p:txBody>
          <a:bodyPr wrap="square" rtlCol="0">
            <a:spAutoFit/>
          </a:bodyPr>
          <a:lstStyle/>
          <a:p>
            <a:pPr algn="ctr"/>
            <a:r>
              <a:rPr lang="en-US" sz="3200" dirty="0"/>
              <a:t>To save some time, we will skip this exercise</a:t>
            </a:r>
          </a:p>
        </p:txBody>
      </p:sp>
    </p:spTree>
    <p:extLst>
      <p:ext uri="{BB962C8B-B14F-4D97-AF65-F5344CB8AC3E}">
        <p14:creationId xmlns:p14="http://schemas.microsoft.com/office/powerpoint/2010/main" val="269843673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a:p>
            <a:r>
              <a:rPr lang="en-US" dirty="0"/>
              <a:t>Connected Components</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63</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82730" y="2469275"/>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424568645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B7950-7664-0141-BDA3-1FDF7B398F4C}"/>
              </a:ext>
            </a:extLst>
          </p:cNvPr>
          <p:cNvSpPr>
            <a:spLocks noGrp="1"/>
          </p:cNvSpPr>
          <p:nvPr>
            <p:ph type="title"/>
          </p:nvPr>
        </p:nvSpPr>
        <p:spPr/>
        <p:txBody>
          <a:bodyPr/>
          <a:lstStyle/>
          <a:p>
            <a:r>
              <a:rPr lang="en-US" dirty="0"/>
              <a:t>Breadth First Traversal</a:t>
            </a:r>
          </a:p>
        </p:txBody>
      </p:sp>
      <p:sp>
        <p:nvSpPr>
          <p:cNvPr id="3" name="Content Placeholder 2">
            <a:extLst>
              <a:ext uri="{FF2B5EF4-FFF2-40B4-BE49-F238E27FC236}">
                <a16:creationId xmlns="" xmlns:a16="http://schemas.microsoft.com/office/drawing/2014/main" id="{9D829274-63FF-E14F-ABB2-B1A90B014658}"/>
              </a:ext>
            </a:extLst>
          </p:cNvPr>
          <p:cNvSpPr>
            <a:spLocks noGrp="1"/>
          </p:cNvSpPr>
          <p:nvPr>
            <p:ph idx="1"/>
          </p:nvPr>
        </p:nvSpPr>
        <p:spPr>
          <a:xfrm>
            <a:off x="490538" y="922769"/>
            <a:ext cx="8389991" cy="5349875"/>
          </a:xfrm>
        </p:spPr>
        <p:txBody>
          <a:bodyPr/>
          <a:lstStyle/>
          <a:p>
            <a:r>
              <a:rPr lang="en-US" dirty="0"/>
              <a:t>The Breadth First Traversal:</a:t>
            </a:r>
          </a:p>
          <a:p>
            <a:pPr lvl="1"/>
            <a:r>
              <a:rPr lang="en-US" dirty="0"/>
              <a:t>Start from one or more initial vertices</a:t>
            </a:r>
          </a:p>
          <a:p>
            <a:pPr lvl="1"/>
            <a:r>
              <a:rPr lang="en-US" dirty="0"/>
              <a:t>Visit all accessible one hop neighbors,</a:t>
            </a:r>
          </a:p>
          <a:p>
            <a:pPr lvl="1"/>
            <a:r>
              <a:rPr lang="en-US" dirty="0"/>
              <a:t>Visit all accessible unique two hop neighbors,</a:t>
            </a:r>
          </a:p>
          <a:p>
            <a:pPr lvl="1"/>
            <a:r>
              <a:rPr lang="en-US" dirty="0"/>
              <a:t>Continue until no more unique vertices to visit</a:t>
            </a:r>
          </a:p>
          <a:p>
            <a:pPr lvl="1"/>
            <a:r>
              <a:rPr lang="en-US" dirty="0"/>
              <a:t>Note: keep track of vertices visited so you don’t visit the same vertex more than once</a:t>
            </a:r>
          </a:p>
          <a:p>
            <a:r>
              <a:rPr lang="en-US" dirty="0"/>
              <a:t>Breadth first traversal is a common pattern used in a range of graph algorithms</a:t>
            </a:r>
          </a:p>
          <a:p>
            <a:pPr lvl="1"/>
            <a:r>
              <a:rPr lang="en-US" dirty="0"/>
              <a:t>Build a spanning tree that contains all vertices and minimal number of edges</a:t>
            </a:r>
          </a:p>
          <a:p>
            <a:pPr lvl="1"/>
            <a:r>
              <a:rPr lang="en-US" dirty="0"/>
              <a:t>Search for accessible vertices with certain properties.</a:t>
            </a:r>
          </a:p>
          <a:p>
            <a:pPr lvl="1"/>
            <a:r>
              <a:rPr lang="en-US" dirty="0"/>
              <a:t>Find shortest paths between vertices. </a:t>
            </a:r>
          </a:p>
          <a:p>
            <a:pPr lvl="1"/>
            <a:r>
              <a:rPr lang="en-US" dirty="0"/>
              <a:t>Other more advanced algorithms such as maxflow and betweenness centrality</a:t>
            </a:r>
          </a:p>
          <a:p>
            <a:endParaRPr lang="en-US" dirty="0"/>
          </a:p>
        </p:txBody>
      </p:sp>
      <p:sp>
        <p:nvSpPr>
          <p:cNvPr id="4" name="Slide Number Placeholder 3">
            <a:extLst>
              <a:ext uri="{FF2B5EF4-FFF2-40B4-BE49-F238E27FC236}">
                <a16:creationId xmlns="" xmlns:a16="http://schemas.microsoft.com/office/drawing/2014/main" id="{B1FB2B83-0299-7945-A361-1C70E0A3AAD0}"/>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64</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25265556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2FF9F-CE9A-3644-BBB1-9A19AE3EE3A5}"/>
              </a:ext>
            </a:extLst>
          </p:cNvPr>
          <p:cNvSpPr>
            <a:spLocks noGrp="1"/>
          </p:cNvSpPr>
          <p:nvPr>
            <p:ph type="title"/>
          </p:nvPr>
        </p:nvSpPr>
        <p:spPr/>
        <p:txBody>
          <a:bodyPr/>
          <a:lstStyle/>
          <a:p>
            <a:r>
              <a:rPr lang="en-US" dirty="0"/>
              <a:t>Our Breadth First Traversal plan</a:t>
            </a:r>
          </a:p>
        </p:txBody>
      </p:sp>
      <p:sp>
        <p:nvSpPr>
          <p:cNvPr id="3" name="Content Placeholder 2">
            <a:extLst>
              <a:ext uri="{FF2B5EF4-FFF2-40B4-BE49-F238E27FC236}">
                <a16:creationId xmlns="" xmlns:a16="http://schemas.microsoft.com/office/drawing/2014/main" id="{50D4FA75-3494-7F46-9F31-7FF1C7EABCBE}"/>
              </a:ext>
            </a:extLst>
          </p:cNvPr>
          <p:cNvSpPr>
            <a:spLocks noGrp="1"/>
          </p:cNvSpPr>
          <p:nvPr>
            <p:ph idx="1"/>
          </p:nvPr>
        </p:nvSpPr>
        <p:spPr/>
        <p:txBody>
          <a:bodyPr/>
          <a:lstStyle/>
          <a:p>
            <a:r>
              <a:rPr lang="en-US" dirty="0"/>
              <a:t>We will build up this algorithm using the </a:t>
            </a:r>
            <a:r>
              <a:rPr lang="en-US" dirty="0" err="1"/>
              <a:t>GraphBLAS</a:t>
            </a:r>
            <a:r>
              <a:rPr lang="en-US" dirty="0"/>
              <a:t> through a series of exercises:</a:t>
            </a:r>
          </a:p>
          <a:p>
            <a:pPr lvl="1"/>
            <a:r>
              <a:rPr lang="en-US" dirty="0" err="1"/>
              <a:t>Wavefronts</a:t>
            </a:r>
            <a:r>
              <a:rPr lang="en-US" dirty="0"/>
              <a:t> and how to move from one </a:t>
            </a:r>
            <a:r>
              <a:rPr lang="en-US" dirty="0" err="1"/>
              <a:t>wavefront</a:t>
            </a:r>
            <a:r>
              <a:rPr lang="en-US" dirty="0"/>
              <a:t> to the next.</a:t>
            </a:r>
          </a:p>
          <a:p>
            <a:pPr lvl="1"/>
            <a:r>
              <a:rPr lang="en-US" dirty="0"/>
              <a:t>Iteration across </a:t>
            </a:r>
            <a:r>
              <a:rPr lang="en-US" dirty="0" err="1"/>
              <a:t>wavefronts</a:t>
            </a:r>
            <a:endParaRPr lang="en-US" dirty="0"/>
          </a:p>
          <a:p>
            <a:pPr lvl="1"/>
            <a:r>
              <a:rPr lang="en-US" dirty="0"/>
              <a:t>Track which vertices have been visited</a:t>
            </a:r>
          </a:p>
          <a:p>
            <a:pPr lvl="1"/>
            <a:r>
              <a:rPr lang="en-US" dirty="0"/>
              <a:t>Avoid revisiting vertices</a:t>
            </a:r>
          </a:p>
          <a:p>
            <a:pPr lvl="1"/>
            <a:r>
              <a:rPr lang="en-US" strike="sngStrike" dirty="0"/>
              <a:t>Construct the Level Breadth first traversal algorithm</a:t>
            </a:r>
            <a:r>
              <a:rPr lang="en-US" dirty="0"/>
              <a:t> </a:t>
            </a:r>
            <a:r>
              <a:rPr lang="en-US" sz="1600" dirty="0"/>
              <a:t>(see HPEC18)</a:t>
            </a:r>
          </a:p>
          <a:p>
            <a:pPr lvl="1"/>
            <a:r>
              <a:rPr lang="en-US" dirty="0"/>
              <a:t>Construct a Connected Components algorithm</a:t>
            </a:r>
          </a:p>
        </p:txBody>
      </p:sp>
      <p:sp>
        <p:nvSpPr>
          <p:cNvPr id="4" name="Slide Number Placeholder 3">
            <a:extLst>
              <a:ext uri="{FF2B5EF4-FFF2-40B4-BE49-F238E27FC236}">
                <a16:creationId xmlns="" xmlns:a16="http://schemas.microsoft.com/office/drawing/2014/main" id="{169B3871-C4F8-0845-A0E0-D77C917C8E0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65</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85976122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Wavefronts</a:t>
            </a:r>
            <a:endParaRPr lang="en-US" dirty="0"/>
          </a:p>
        </p:txBody>
      </p:sp>
      <p:sp>
        <p:nvSpPr>
          <p:cNvPr id="3" name="Content Placeholder 2"/>
          <p:cNvSpPr>
            <a:spLocks noGrp="1"/>
          </p:cNvSpPr>
          <p:nvPr>
            <p:ph idx="1"/>
          </p:nvPr>
        </p:nvSpPr>
        <p:spPr>
          <a:xfrm>
            <a:off x="377031" y="737562"/>
            <a:ext cx="8237537" cy="1277449"/>
          </a:xfrm>
        </p:spPr>
        <p:txBody>
          <a:bodyPr/>
          <a:lstStyle/>
          <a:p>
            <a:r>
              <a:rPr lang="en-US" dirty="0"/>
              <a:t>A subset of vertices accessed at one stage in a breadth first search pattern … for example ….</a:t>
            </a:r>
          </a:p>
          <a:p>
            <a:pPr lvl="1"/>
            <a:r>
              <a:rPr lang="en-US" dirty="0"/>
              <a:t>“You tell two friends and they tell two friends…”</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66</a:t>
            </a:fld>
            <a:endParaRPr lang="en-US" dirty="0">
              <a:solidFill>
                <a:srgbClr val="000000"/>
              </a:solidFill>
              <a:ea typeface="ＭＳ Ｐゴシック" pitchFamily="34" charset="-128"/>
            </a:endParaRPr>
          </a:p>
        </p:txBody>
      </p:sp>
      <p:grpSp>
        <p:nvGrpSpPr>
          <p:cNvPr id="5" name="Group 4"/>
          <p:cNvGrpSpPr/>
          <p:nvPr/>
        </p:nvGrpSpPr>
        <p:grpSpPr>
          <a:xfrm>
            <a:off x="1348088" y="2107736"/>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8" name="Oval 27"/>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4941118" y="2098496"/>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rgbClr val="0000FF"/>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rgbClr val="0000FF"/>
              </a:solidFill>
            </a:ln>
            <a:effec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103" name="TextBox 102"/>
          <p:cNvSpPr txBox="1"/>
          <p:nvPr/>
        </p:nvSpPr>
        <p:spPr>
          <a:xfrm>
            <a:off x="677015" y="5340927"/>
            <a:ext cx="1016625" cy="369332"/>
          </a:xfrm>
          <a:prstGeom prst="rect">
            <a:avLst/>
          </a:prstGeom>
          <a:noFill/>
        </p:spPr>
        <p:txBody>
          <a:bodyPr wrap="none" rtlCol="0">
            <a:spAutoFit/>
          </a:bodyPr>
          <a:lstStyle/>
          <a:p>
            <a:r>
              <a:rPr lang="en-US" dirty="0"/>
              <a:t>w = {0}</a:t>
            </a:r>
          </a:p>
        </p:txBody>
      </p:sp>
      <p:sp>
        <p:nvSpPr>
          <p:cNvPr id="104" name="TextBox 103"/>
          <p:cNvSpPr txBox="1"/>
          <p:nvPr/>
        </p:nvSpPr>
        <p:spPr>
          <a:xfrm>
            <a:off x="3725177" y="5340927"/>
            <a:ext cx="1370888" cy="369332"/>
          </a:xfrm>
          <a:prstGeom prst="rect">
            <a:avLst/>
          </a:prstGeom>
          <a:noFill/>
        </p:spPr>
        <p:txBody>
          <a:bodyPr wrap="none" rtlCol="0">
            <a:spAutoFit/>
          </a:bodyPr>
          <a:lstStyle/>
          <a:p>
            <a:r>
              <a:rPr lang="en-US" dirty="0"/>
              <a:t>w’ = {1, 3}</a:t>
            </a:r>
          </a:p>
        </p:txBody>
      </p:sp>
      <p:sp>
        <p:nvSpPr>
          <p:cNvPr id="105" name="TextBox 104"/>
          <p:cNvSpPr txBox="1"/>
          <p:nvPr/>
        </p:nvSpPr>
        <p:spPr>
          <a:xfrm>
            <a:off x="7001344" y="5352616"/>
            <a:ext cx="1955343" cy="369332"/>
          </a:xfrm>
          <a:prstGeom prst="rect">
            <a:avLst/>
          </a:prstGeom>
          <a:noFill/>
        </p:spPr>
        <p:txBody>
          <a:bodyPr wrap="none" rtlCol="0">
            <a:spAutoFit/>
          </a:bodyPr>
          <a:lstStyle/>
          <a:p>
            <a:r>
              <a:rPr lang="en-US" dirty="0"/>
              <a:t>w’’ = {0, 2, 4, 6}</a:t>
            </a:r>
          </a:p>
        </p:txBody>
      </p:sp>
      <p:cxnSp>
        <p:nvCxnSpPr>
          <p:cNvPr id="107" name="Straight Arrow Connector 106"/>
          <p:cNvCxnSpPr/>
          <p:nvPr/>
        </p:nvCxnSpPr>
        <p:spPr bwMode="auto">
          <a:xfrm flipV="1">
            <a:off x="1353775" y="4585792"/>
            <a:ext cx="527257" cy="659979"/>
          </a:xfrm>
          <a:prstGeom prst="straightConnector1">
            <a:avLst/>
          </a:prstGeom>
          <a:noFill/>
          <a:ln w="38100" cap="flat" cmpd="sng" algn="ctr">
            <a:solidFill>
              <a:schemeClr val="tx1"/>
            </a:solidFill>
            <a:prstDash val="solid"/>
            <a:round/>
            <a:headEnd type="none" w="med" len="med"/>
            <a:tailEnd type="triangle"/>
          </a:ln>
          <a:effectLst/>
        </p:spPr>
      </p:cxnSp>
      <p:cxnSp>
        <p:nvCxnSpPr>
          <p:cNvPr id="108" name="Straight Arrow Connector 107"/>
          <p:cNvCxnSpPr/>
          <p:nvPr/>
        </p:nvCxnSpPr>
        <p:spPr bwMode="auto">
          <a:xfrm flipV="1">
            <a:off x="4974910" y="4594345"/>
            <a:ext cx="527257" cy="659979"/>
          </a:xfrm>
          <a:prstGeom prst="straightConnector1">
            <a:avLst/>
          </a:prstGeom>
          <a:noFill/>
          <a:ln w="38100" cap="flat" cmpd="sng" algn="ctr">
            <a:solidFill>
              <a:schemeClr val="tx1"/>
            </a:solidFill>
            <a:prstDash val="solid"/>
            <a:round/>
            <a:headEnd type="none" w="med" len="med"/>
            <a:tailEnd type="triangle"/>
          </a:ln>
          <a:effectLst/>
        </p:spPr>
      </p:cxnSp>
      <p:cxnSp>
        <p:nvCxnSpPr>
          <p:cNvPr id="109" name="Straight Arrow Connector 108"/>
          <p:cNvCxnSpPr/>
          <p:nvPr/>
        </p:nvCxnSpPr>
        <p:spPr bwMode="auto">
          <a:xfrm>
            <a:off x="3421412" y="4594345"/>
            <a:ext cx="484660" cy="621923"/>
          </a:xfrm>
          <a:prstGeom prst="straightConnector1">
            <a:avLst/>
          </a:prstGeom>
          <a:noFill/>
          <a:ln w="38100" cap="flat" cmpd="sng" algn="ctr">
            <a:solidFill>
              <a:schemeClr val="tx1"/>
            </a:solidFill>
            <a:prstDash val="solid"/>
            <a:round/>
            <a:headEnd type="none" w="med" len="med"/>
            <a:tailEnd type="triangle"/>
          </a:ln>
          <a:effectLst/>
        </p:spPr>
      </p:cxnSp>
      <p:cxnSp>
        <p:nvCxnSpPr>
          <p:cNvPr id="112" name="Straight Arrow Connector 111"/>
          <p:cNvCxnSpPr/>
          <p:nvPr/>
        </p:nvCxnSpPr>
        <p:spPr bwMode="auto">
          <a:xfrm>
            <a:off x="7132197" y="4594345"/>
            <a:ext cx="484660" cy="621923"/>
          </a:xfrm>
          <a:prstGeom prst="straightConnector1">
            <a:avLst/>
          </a:prstGeom>
          <a:noFill/>
          <a:ln w="38100" cap="flat" cmpd="sng" algn="ctr">
            <a:solidFill>
              <a:schemeClr val="tx1"/>
            </a:solidFill>
            <a:prstDash val="solid"/>
            <a:round/>
            <a:headEnd type="none" w="med" len="med"/>
            <a:tailEnd type="triangle"/>
          </a:ln>
          <a:effectLst/>
        </p:spPr>
      </p:cxnSp>
      <p:sp>
        <p:nvSpPr>
          <p:cNvPr id="110" name="Content Placeholder 105"/>
          <p:cNvSpPr txBox="1">
            <a:spLocks/>
          </p:cNvSpPr>
          <p:nvPr/>
        </p:nvSpPr>
        <p:spPr bwMode="auto">
          <a:xfrm>
            <a:off x="1185327" y="6179205"/>
            <a:ext cx="7183012" cy="2330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r>
              <a:rPr lang="en-US" sz="1600" b="1" kern="0" dirty="0">
                <a:solidFill>
                  <a:srgbClr val="FF0000"/>
                </a:solidFill>
              </a:rPr>
              <a:t>Red</a:t>
            </a:r>
            <a:r>
              <a:rPr lang="en-US" sz="1600" kern="0" dirty="0"/>
              <a:t>=current </a:t>
            </a:r>
            <a:r>
              <a:rPr lang="en-US" sz="1600" kern="0" dirty="0" err="1"/>
              <a:t>wavefront</a:t>
            </a:r>
            <a:r>
              <a:rPr lang="en-US" sz="1600" kern="0" dirty="0"/>
              <a:t> and visited, </a:t>
            </a:r>
            <a:r>
              <a:rPr lang="en-US" sz="1600" b="1" kern="0" dirty="0">
                <a:solidFill>
                  <a:srgbClr val="0000FF"/>
                </a:solidFill>
              </a:rPr>
              <a:t>Blue</a:t>
            </a:r>
            <a:r>
              <a:rPr lang="en-US" sz="1600" kern="0" dirty="0"/>
              <a:t>=next </a:t>
            </a:r>
            <a:r>
              <a:rPr lang="en-US" sz="1600" kern="0" dirty="0" err="1"/>
              <a:t>wavefront</a:t>
            </a:r>
            <a:r>
              <a:rPr lang="en-US" sz="1600" kern="0" dirty="0"/>
              <a:t>, </a:t>
            </a:r>
            <a:r>
              <a:rPr lang="en-US" sz="1600" b="1" kern="0" dirty="0"/>
              <a:t>Black</a:t>
            </a:r>
            <a:r>
              <a:rPr lang="en-US" sz="1600" kern="0" dirty="0"/>
              <a:t>=unvisited</a:t>
            </a:r>
          </a:p>
        </p:txBody>
      </p:sp>
      <p:sp>
        <p:nvSpPr>
          <p:cNvPr id="106" name="TextBox 105">
            <a:extLst>
              <a:ext uri="{FF2B5EF4-FFF2-40B4-BE49-F238E27FC236}">
                <a16:creationId xmlns="" xmlns:a16="http://schemas.microsoft.com/office/drawing/2014/main" id="{476C43CA-D430-C54D-A695-1FF288254F3B}"/>
              </a:ext>
            </a:extLst>
          </p:cNvPr>
          <p:cNvSpPr txBox="1"/>
          <p:nvPr/>
        </p:nvSpPr>
        <p:spPr>
          <a:xfrm>
            <a:off x="2027685" y="4832959"/>
            <a:ext cx="1317195" cy="369332"/>
          </a:xfrm>
          <a:prstGeom prst="rect">
            <a:avLst/>
          </a:prstGeom>
          <a:noFill/>
        </p:spPr>
        <p:txBody>
          <a:bodyPr wrap="square" rtlCol="0">
            <a:spAutoFit/>
          </a:bodyPr>
          <a:lstStyle/>
          <a:p>
            <a:r>
              <a:rPr lang="en-US" dirty="0"/>
              <a:t>A</a:t>
            </a:r>
            <a:r>
              <a:rPr lang="en-US" baseline="30000" dirty="0"/>
              <a:t>T </a:t>
            </a:r>
            <a:r>
              <a:rPr lang="en-US" dirty="0"/>
              <a:t>w = w’</a:t>
            </a:r>
          </a:p>
        </p:txBody>
      </p:sp>
      <p:sp>
        <p:nvSpPr>
          <p:cNvPr id="113" name="TextBox 112">
            <a:extLst>
              <a:ext uri="{FF2B5EF4-FFF2-40B4-BE49-F238E27FC236}">
                <a16:creationId xmlns="" xmlns:a16="http://schemas.microsoft.com/office/drawing/2014/main" id="{2A84CC9E-9650-8F45-9488-2FACEFBCC56C}"/>
              </a:ext>
            </a:extLst>
          </p:cNvPr>
          <p:cNvSpPr txBox="1"/>
          <p:nvPr/>
        </p:nvSpPr>
        <p:spPr>
          <a:xfrm>
            <a:off x="5716024" y="4839577"/>
            <a:ext cx="1317195" cy="369332"/>
          </a:xfrm>
          <a:prstGeom prst="rect">
            <a:avLst/>
          </a:prstGeom>
          <a:noFill/>
        </p:spPr>
        <p:txBody>
          <a:bodyPr wrap="square" rtlCol="0">
            <a:spAutoFit/>
          </a:bodyPr>
          <a:lstStyle/>
          <a:p>
            <a:r>
              <a:rPr lang="en-US" dirty="0"/>
              <a:t>A</a:t>
            </a:r>
            <a:r>
              <a:rPr lang="en-US" baseline="30000" dirty="0"/>
              <a:t>T </a:t>
            </a:r>
            <a:r>
              <a:rPr lang="en-US" dirty="0"/>
              <a:t>w’ = w’’</a:t>
            </a:r>
          </a:p>
        </p:txBody>
      </p:sp>
      <p:sp>
        <p:nvSpPr>
          <p:cNvPr id="111" name="TextBox 110">
            <a:extLst>
              <a:ext uri="{FF2B5EF4-FFF2-40B4-BE49-F238E27FC236}">
                <a16:creationId xmlns="" xmlns:a16="http://schemas.microsoft.com/office/drawing/2014/main" id="{BEF9A3A4-8AB4-F846-8CC1-64813AA141BD}"/>
              </a:ext>
            </a:extLst>
          </p:cNvPr>
          <p:cNvSpPr txBox="1"/>
          <p:nvPr/>
        </p:nvSpPr>
        <p:spPr>
          <a:xfrm>
            <a:off x="1185327" y="6519175"/>
            <a:ext cx="6534670" cy="307777"/>
          </a:xfrm>
          <a:prstGeom prst="rect">
            <a:avLst/>
          </a:prstGeom>
          <a:noFill/>
        </p:spPr>
        <p:txBody>
          <a:bodyPr wrap="square" rtlCol="0">
            <a:spAutoFit/>
          </a:bodyPr>
          <a:lstStyle/>
          <a:p>
            <a:r>
              <a:rPr lang="en-US" sz="1400" dirty="0"/>
              <a:t>A </a:t>
            </a:r>
            <a:r>
              <a:rPr lang="en-US" sz="1400" dirty="0">
                <a:sym typeface="Wingdings" pitchFamily="2" charset="2"/>
              </a:rPr>
              <a:t>= Adjacency Matrix       w = </a:t>
            </a:r>
            <a:r>
              <a:rPr lang="en-US" sz="1400" dirty="0" err="1">
                <a:sym typeface="Wingdings" pitchFamily="2" charset="2"/>
              </a:rPr>
              <a:t>wavefront</a:t>
            </a:r>
            <a:r>
              <a:rPr lang="en-US" sz="1400" dirty="0">
                <a:sym typeface="Wingdings" pitchFamily="2" charset="2"/>
              </a:rPr>
              <a:t> vector</a:t>
            </a:r>
            <a:endParaRPr lang="en-US" sz="1400" dirty="0"/>
          </a:p>
        </p:txBody>
      </p:sp>
    </p:spTree>
    <p:extLst>
      <p:ext uri="{BB962C8B-B14F-4D97-AF65-F5344CB8AC3E}">
        <p14:creationId xmlns:p14="http://schemas.microsoft.com/office/powerpoint/2010/main" val="54623153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8: Traverse the graph</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455613" y="1201738"/>
            <a:ext cx="8237537" cy="5349875"/>
          </a:xfrm>
        </p:spPr>
        <p:txBody>
          <a:bodyPr/>
          <a:lstStyle/>
          <a:p>
            <a:r>
              <a:rPr lang="en-US" dirty="0"/>
              <a:t>Modify your code from Exercises 6 to iterate from one wavefront to the next.  </a:t>
            </a:r>
          </a:p>
          <a:p>
            <a:r>
              <a:rPr lang="en-US" dirty="0"/>
              <a:t>Output each </a:t>
            </a:r>
            <a:r>
              <a:rPr lang="en-US" dirty="0" err="1"/>
              <a:t>wavefront</a:t>
            </a:r>
            <a:endParaRPr lang="en-US" dirty="0"/>
          </a:p>
          <a:p>
            <a:r>
              <a:rPr lang="en-US" dirty="0"/>
              <a:t>How long before you get a repeating pattern?</a:t>
            </a:r>
          </a:p>
          <a:p>
            <a:pPr lvl="1"/>
            <a:r>
              <a:rPr lang="en-US" b="1" dirty="0" err="1">
                <a:latin typeface="Courier New" panose="02070309020205020404" pitchFamily="49" charset="0"/>
                <a:cs typeface="Courier New" panose="02070309020205020404" pitchFamily="49" charset="0"/>
              </a:rPr>
              <a:t>GrB_Vector</a:t>
            </a:r>
            <a:r>
              <a:rPr lang="en-US" b="1" dirty="0">
                <a:latin typeface="Courier New" panose="02070309020205020404" pitchFamily="49" charset="0"/>
                <a:cs typeface="Courier New" panose="02070309020205020404" pitchFamily="49" charset="0"/>
              </a:rPr>
              <a:t> result,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GrB_Index</a:t>
            </a:r>
            <a:r>
              <a:rPr lang="en-US" b="1" dirty="0">
                <a:latin typeface="Courier New" panose="02070309020205020404" pitchFamily="49" charset="0"/>
                <a:cs typeface="Courier New" panose="02070309020205020404" pitchFamily="49" charset="0"/>
              </a:rPr>
              <a:t> NODE;</a:t>
            </a:r>
          </a:p>
          <a:p>
            <a:pPr lvl="1"/>
            <a:r>
              <a:rPr lang="en-US" b="1" dirty="0" err="1">
                <a:latin typeface="Courier New" panose="02070309020205020404" pitchFamily="49" charset="0"/>
                <a:cs typeface="Courier New" panose="02070309020205020404" pitchFamily="49" charset="0"/>
              </a:rPr>
              <a:t>GrB_Vector_new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GrB_BOOL</a:t>
            </a:r>
            <a:r>
              <a:rPr lang="en-US" b="1" dirty="0">
                <a:latin typeface="Courier New" panose="02070309020205020404" pitchFamily="49" charset="0"/>
                <a:cs typeface="Courier New" panose="02070309020205020404" pitchFamily="49" charset="0"/>
              </a:rPr>
              <a:t>, NUM_NODES);</a:t>
            </a:r>
          </a:p>
          <a:p>
            <a:pPr lvl="1"/>
            <a:r>
              <a:rPr lang="en-US" b="1" dirty="0" err="1">
                <a:latin typeface="Courier New" panose="02070309020205020404" pitchFamily="49" charset="0"/>
                <a:cs typeface="Courier New" panose="02070309020205020404" pitchFamily="49" charset="0"/>
              </a:rPr>
              <a:t>GrB_Vector_setElement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true, NODE);</a:t>
            </a:r>
          </a:p>
          <a:p>
            <a:pPr lvl="1"/>
            <a:r>
              <a:rPr lang="en-US" b="1" dirty="0">
                <a:latin typeface="Courier New" panose="02070309020205020404" pitchFamily="49" charset="0"/>
                <a:cs typeface="Courier New" panose="02070309020205020404" pitchFamily="49" charset="0"/>
              </a:rPr>
              <a:t>pretty_print_vector_UINT64(</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"Input node");</a:t>
            </a:r>
          </a:p>
          <a:p>
            <a:pPr lvl="1"/>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FIELD, VALUE)</a:t>
            </a:r>
          </a:p>
          <a:p>
            <a:pPr lvl="1"/>
            <a:r>
              <a:rPr lang="en-US" b="1" dirty="0" err="1">
                <a:latin typeface="Courier New" panose="02070309020205020404" pitchFamily="49" charset="0"/>
                <a:cs typeface="Courier New" panose="02070309020205020404" pitchFamily="49" charset="0"/>
              </a:rPr>
              <a:t>GrB_mxv</a:t>
            </a:r>
            <a:r>
              <a:rPr lang="en-US" b="1" dirty="0">
                <a:latin typeface="Courier New" panose="02070309020205020404" pitchFamily="49" charset="0"/>
                <a:cs typeface="Courier New" panose="02070309020205020404" pitchFamily="49" charset="0"/>
              </a:rPr>
              <a:t>(result,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marL="339725"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GxB_LOR_LAND_BOOL</a:t>
            </a:r>
            <a:r>
              <a:rPr lang="en-US" b="1" dirty="0">
                <a:latin typeface="Courier New" panose="02070309020205020404" pitchFamily="49" charset="0"/>
                <a:cs typeface="Courier New" panose="02070309020205020404" pitchFamily="49" charset="0"/>
              </a:rPr>
              <a:t>, graph,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endParaRPr lang="en-US" dirty="0"/>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67</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75048888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p:txBody>
          <a:bodyPr/>
          <a:lstStyle/>
          <a:p>
            <a:r>
              <a:rPr lang="en-US" dirty="0"/>
              <a:t>Solution to exercise 8</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152400" y="939649"/>
            <a:ext cx="6247967" cy="3874427"/>
          </a:xfrm>
        </p:spPr>
        <p:txBody>
          <a:bodyPr/>
          <a:lstStyle/>
          <a:p>
            <a:pPr marL="0" indent="0">
              <a:buNone/>
            </a:pPr>
            <a:r>
              <a:rPr lang="en-US" sz="1600" b="1" dirty="0">
                <a:latin typeface="Courier New" panose="02070309020205020404" pitchFamily="49" charset="0"/>
                <a:cs typeface="Courier New" panose="02070309020205020404" pitchFamily="49" charset="0"/>
              </a:rPr>
              <a:t>// First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 has one node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0;</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a:t>
            </a:r>
            <a:r>
              <a:rPr lang="en-US" sz="1600" b="1" dirty="0">
                <a:solidFill>
                  <a:srgbClr val="C00000"/>
                </a:solidFill>
                <a:latin typeface="Courier New" panose="02070309020205020404" pitchFamily="49" charset="0"/>
                <a:cs typeface="Courier New" panose="02070309020205020404" pitchFamily="49" charset="0"/>
              </a:rPr>
              <a:t> w;</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solidFill>
                  <a:srgbClr val="C00000"/>
                </a:solidFill>
                <a:latin typeface="Courier New" panose="02070309020205020404" pitchFamily="49" charset="0"/>
                <a:cs typeface="Courier New" panose="02070309020205020404" pitchFamily="49" charset="0"/>
              </a:rPr>
              <a:t>for (</a:t>
            </a:r>
            <a:r>
              <a:rPr lang="en-US" sz="1600" b="1" dirty="0" err="1">
                <a:solidFill>
                  <a:srgbClr val="C00000"/>
                </a:solidFill>
                <a:latin typeface="Courier New" panose="02070309020205020404" pitchFamily="49" charset="0"/>
                <a:cs typeface="Courier New" panose="02070309020205020404" pitchFamily="49" charset="0"/>
              </a:rPr>
              <a:t>int</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i</a:t>
            </a:r>
            <a:r>
              <a:rPr lang="en-US" sz="1600" b="1" dirty="0">
                <a:solidFill>
                  <a:srgbClr val="C00000"/>
                </a:solidFill>
                <a:latin typeface="Courier New" panose="02070309020205020404" pitchFamily="49" charset="0"/>
                <a:cs typeface="Courier New" panose="02070309020205020404" pitchFamily="49" charset="0"/>
              </a:rPr>
              <a:t> = 0; </a:t>
            </a:r>
            <a:r>
              <a:rPr lang="en-US" sz="1600" b="1" dirty="0" err="1">
                <a:solidFill>
                  <a:srgbClr val="C00000"/>
                </a:solidFill>
                <a:latin typeface="Courier New" panose="02070309020205020404" pitchFamily="49" charset="0"/>
                <a:cs typeface="Courier New" panose="02070309020205020404" pitchFamily="49" charset="0"/>
              </a:rPr>
              <a:t>i</a:t>
            </a:r>
            <a:r>
              <a:rPr lang="en-US" sz="1600" b="1" dirty="0">
                <a:solidFill>
                  <a:srgbClr val="C00000"/>
                </a:solidFill>
                <a:latin typeface="Courier New" panose="02070309020205020404" pitchFamily="49" charset="0"/>
                <a:cs typeface="Courier New" panose="02070309020205020404" pitchFamily="49" charset="0"/>
              </a:rPr>
              <a:t> &lt; NUM_NODES; ++</a:t>
            </a:r>
            <a:r>
              <a:rPr lang="en-US" sz="1600" b="1" dirty="0" err="1">
                <a:solidFill>
                  <a:srgbClr val="C00000"/>
                </a:solidFill>
                <a:latin typeface="Courier New" panose="02070309020205020404" pitchFamily="49" charset="0"/>
                <a:cs typeface="Courier New" panose="02070309020205020404" pitchFamily="49" charset="0"/>
              </a:rPr>
              <a:t>i</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w</a:t>
            </a:r>
            <a:r>
              <a:rPr lang="en-US" sz="1600" b="1" dirty="0">
                <a:latin typeface="Courier New" panose="02070309020205020404" pitchFamily="49" charset="0"/>
                <a:cs typeface="Courier New" panose="02070309020205020404" pitchFamily="49" charset="0"/>
              </a:rPr>
              <a:t>,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a:t>
            </a:r>
            <a:r>
              <a:rPr lang="en-US" sz="1600" b="1" dirty="0">
                <a:solidFill>
                  <a:srgbClr val="C00000"/>
                </a:solidFill>
                <a:latin typeface="Courier New" panose="02070309020205020404" pitchFamily="49" charset="0"/>
                <a:cs typeface="Courier New" panose="02070309020205020404" pitchFamily="49" charset="0"/>
              </a:rPr>
              <a:t>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68</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7A9D9E60-B4A4-864C-9535-B69EFCB36DB8}"/>
              </a:ext>
            </a:extLst>
          </p:cNvPr>
          <p:cNvSpPr txBox="1"/>
          <p:nvPr/>
        </p:nvSpPr>
        <p:spPr>
          <a:xfrm>
            <a:off x="5927261" y="2414742"/>
            <a:ext cx="3214256" cy="2631490"/>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r>
              <a:rPr lang="en-US" sz="11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 xmlns:a16="http://schemas.microsoft.com/office/drawing/2014/main" id="{C9AD3C94-B5D4-EC4D-AFF4-6531728F1817}"/>
              </a:ext>
            </a:extLst>
          </p:cNvPr>
          <p:cNvSpPr txBox="1"/>
          <p:nvPr/>
        </p:nvSpPr>
        <p:spPr>
          <a:xfrm>
            <a:off x="1501254" y="6056720"/>
            <a:ext cx="6273341" cy="646331"/>
          </a:xfrm>
          <a:prstGeom prst="rect">
            <a:avLst/>
          </a:prstGeom>
          <a:noFill/>
          <a:ln>
            <a:solidFill>
              <a:schemeClr val="tx1"/>
            </a:solidFill>
          </a:ln>
        </p:spPr>
        <p:txBody>
          <a:bodyPr wrap="square" rtlCol="0">
            <a:spAutoFit/>
          </a:bodyPr>
          <a:lstStyle/>
          <a:p>
            <a:r>
              <a:rPr lang="en-US" dirty="0"/>
              <a:t>The same container can be used for both input and output</a:t>
            </a:r>
          </a:p>
          <a:p>
            <a:r>
              <a:rPr lang="en-US" dirty="0"/>
              <a:t>Starts repeating after only a few iterations.  Why?</a:t>
            </a:r>
          </a:p>
        </p:txBody>
      </p:sp>
      <p:grpSp>
        <p:nvGrpSpPr>
          <p:cNvPr id="11" name="Group 10"/>
          <p:cNvGrpSpPr/>
          <p:nvPr/>
        </p:nvGrpSpPr>
        <p:grpSpPr>
          <a:xfrm>
            <a:off x="5955412" y="143596"/>
            <a:ext cx="2746993" cy="2126272"/>
            <a:chOff x="1223785" y="3766524"/>
            <a:chExt cx="2833253" cy="2193040"/>
          </a:xfrm>
        </p:grpSpPr>
        <p:grpSp>
          <p:nvGrpSpPr>
            <p:cNvPr id="12" name="Group 11"/>
            <p:cNvGrpSpPr/>
            <p:nvPr/>
          </p:nvGrpSpPr>
          <p:grpSpPr>
            <a:xfrm>
              <a:off x="1335803" y="4157242"/>
              <a:ext cx="219364" cy="718577"/>
              <a:chOff x="1335803" y="4157242"/>
              <a:chExt cx="219364" cy="718577"/>
            </a:xfrm>
          </p:grpSpPr>
          <p:sp>
            <p:nvSpPr>
              <p:cNvPr id="5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89803" y="4157242"/>
              <a:ext cx="219364" cy="718577"/>
              <a:chOff x="1589803" y="4157242"/>
              <a:chExt cx="219364" cy="718577"/>
            </a:xfrm>
          </p:grpSpPr>
          <p:sp>
            <p:nvSpPr>
              <p:cNvPr id="56"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55166" y="3962540"/>
              <a:ext cx="1121352" cy="186298"/>
              <a:chOff x="1555166" y="3962540"/>
              <a:chExt cx="1121352" cy="186298"/>
            </a:xfrm>
          </p:grpSpPr>
          <p:sp>
            <p:nvSpPr>
              <p:cNvPr id="54"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563825" y="4891227"/>
              <a:ext cx="1121352" cy="732585"/>
              <a:chOff x="1563825" y="4891227"/>
              <a:chExt cx="1121352" cy="732585"/>
            </a:xfrm>
          </p:grpSpPr>
          <p:sp>
            <p:nvSpPr>
              <p:cNvPr id="52"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1566712" y="5458525"/>
              <a:ext cx="1121352" cy="186298"/>
              <a:chOff x="1566712" y="5458525"/>
              <a:chExt cx="1121352" cy="186298"/>
            </a:xfrm>
          </p:grpSpPr>
          <p:sp>
            <p:nvSpPr>
              <p:cNvPr id="5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49394" y="5643422"/>
              <a:ext cx="1121352" cy="186298"/>
              <a:chOff x="1549394" y="5643422"/>
              <a:chExt cx="1121352" cy="186298"/>
            </a:xfrm>
          </p:grpSpPr>
          <p:sp>
            <p:nvSpPr>
              <p:cNvPr id="48"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572485" y="4892628"/>
              <a:ext cx="1121352" cy="186298"/>
              <a:chOff x="1572485" y="4892628"/>
              <a:chExt cx="1121352" cy="186298"/>
            </a:xfrm>
          </p:grpSpPr>
          <p:sp>
            <p:nvSpPr>
              <p:cNvPr id="4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1" name="Group 20"/>
            <p:cNvGrpSpPr/>
            <p:nvPr/>
          </p:nvGrpSpPr>
          <p:grpSpPr>
            <a:xfrm>
              <a:off x="1330030" y="4919242"/>
              <a:ext cx="219364" cy="718577"/>
              <a:chOff x="1330030" y="4919242"/>
              <a:chExt cx="219364" cy="718577"/>
            </a:xfrm>
          </p:grpSpPr>
          <p:sp>
            <p:nvSpPr>
              <p:cNvPr id="44"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3" name="Freeform 2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4" name="Group 23"/>
            <p:cNvGrpSpPr/>
            <p:nvPr/>
          </p:nvGrpSpPr>
          <p:grpSpPr>
            <a:xfrm>
              <a:off x="2676519" y="4882823"/>
              <a:ext cx="1102591" cy="760599"/>
              <a:chOff x="2676519" y="4882823"/>
              <a:chExt cx="1102591" cy="760599"/>
            </a:xfrm>
          </p:grpSpPr>
          <p:sp>
            <p:nvSpPr>
              <p:cNvPr id="4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5" name="Group 24"/>
            <p:cNvGrpSpPr/>
            <p:nvPr/>
          </p:nvGrpSpPr>
          <p:grpSpPr>
            <a:xfrm>
              <a:off x="2706826" y="4161444"/>
              <a:ext cx="1102591" cy="760599"/>
              <a:chOff x="2706826" y="4161444"/>
              <a:chExt cx="1102591" cy="760599"/>
            </a:xfrm>
          </p:grpSpPr>
          <p:sp>
            <p:nvSpPr>
              <p:cNvPr id="4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6" name="Rectangle 25"/>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8"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9" name="Rectangle 28"/>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30" name="Oval 29"/>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31" name="Oval 30"/>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33"/>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5"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6"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a:p>
          </p:txBody>
        </p:sp>
        <p:sp>
          <p:nvSpPr>
            <p:cNvPr id="37" name="Rectangle 36"/>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8" name="Rectangle 37"/>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9" name="Rectangle 38"/>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85340210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exercise 8: </a:t>
            </a:r>
            <a:r>
              <a:rPr lang="en-US" dirty="0" err="1"/>
              <a:t>wavefronts</a:t>
            </a:r>
            <a:endParaRPr lang="en-US" dirty="0"/>
          </a:p>
        </p:txBody>
      </p:sp>
      <p:sp>
        <p:nvSpPr>
          <p:cNvPr id="3" name="Content Placeholder 2"/>
          <p:cNvSpPr>
            <a:spLocks noGrp="1"/>
          </p:cNvSpPr>
          <p:nvPr>
            <p:ph idx="1"/>
          </p:nvPr>
        </p:nvSpPr>
        <p:spPr>
          <a:xfrm>
            <a:off x="455613" y="1201739"/>
            <a:ext cx="8237537" cy="657852"/>
          </a:xfrm>
        </p:spPr>
        <p:txBody>
          <a:bodyPr/>
          <a:lstStyle/>
          <a:p>
            <a:r>
              <a:rPr lang="en-US" dirty="0"/>
              <a:t>“We tell a bunch, and they tell bunch…(rinse and repeat)”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69</a:t>
            </a:fld>
            <a:endParaRPr lang="en-US" dirty="0">
              <a:solidFill>
                <a:srgbClr val="000000"/>
              </a:solidFill>
              <a:ea typeface="ＭＳ Ｐゴシック" pitchFamily="34" charset="-128"/>
            </a:endParaRPr>
          </a:p>
        </p:txBody>
      </p:sp>
      <p:grpSp>
        <p:nvGrpSpPr>
          <p:cNvPr id="5" name="Group 4"/>
          <p:cNvGrpSpPr/>
          <p:nvPr/>
        </p:nvGrpSpPr>
        <p:grpSpPr>
          <a:xfrm>
            <a:off x="1416265" y="2037800"/>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rgbClr val="FF0000"/>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solidFill>
                  <a:srgbClr val="FF0000"/>
                </a:solidFill>
              </a:endParaRPr>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solidFill>
                  <a:srgbClr val="FF0000"/>
                </a:solidFill>
              </a:endParaRPr>
            </a:p>
          </p:txBody>
        </p:sp>
        <p:sp>
          <p:nvSpPr>
            <p:cNvPr id="28" name="Oval 27"/>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solidFill>
                  <a:srgbClr val="FF0000"/>
                </a:solidFill>
              </a:endParaRPr>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p:spPr>
          <p:txBody>
            <a:bodyPr wrap="none" anchor="ctr"/>
            <a:lstStyle/>
            <a:p>
              <a:pPr>
                <a:defRPr/>
              </a:pPr>
              <a:endParaRPr lang="en-US" sz="1800">
                <a:solidFill>
                  <a:srgbClr val="FF0000"/>
                </a:solidFill>
              </a:endParaRPr>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5129013" y="2028560"/>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rgbClr val="0000FF"/>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rgbClr val="FF0000"/>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rgbClr val="0000FF"/>
              </a:solidFill>
            </a:ln>
            <a:effec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
        <p:nvSpPr>
          <p:cNvPr id="103" name="TextBox 102"/>
          <p:cNvSpPr txBox="1"/>
          <p:nvPr/>
        </p:nvSpPr>
        <p:spPr>
          <a:xfrm>
            <a:off x="369241" y="5340927"/>
            <a:ext cx="2091598" cy="369332"/>
          </a:xfrm>
          <a:prstGeom prst="rect">
            <a:avLst/>
          </a:prstGeom>
          <a:noFill/>
        </p:spPr>
        <p:txBody>
          <a:bodyPr wrap="none" rtlCol="0">
            <a:spAutoFit/>
          </a:bodyPr>
          <a:lstStyle/>
          <a:p>
            <a:r>
              <a:rPr lang="en-US"/>
              <a:t>w = {0, 2, 4, 5, 6}</a:t>
            </a:r>
            <a:endParaRPr lang="en-US" dirty="0"/>
          </a:p>
        </p:txBody>
      </p:sp>
      <p:sp>
        <p:nvSpPr>
          <p:cNvPr id="105" name="TextBox 104"/>
          <p:cNvSpPr txBox="1"/>
          <p:nvPr/>
        </p:nvSpPr>
        <p:spPr>
          <a:xfrm>
            <a:off x="3464003" y="5340927"/>
            <a:ext cx="2091598" cy="369332"/>
          </a:xfrm>
          <a:prstGeom prst="rect">
            <a:avLst/>
          </a:prstGeom>
          <a:noFill/>
        </p:spPr>
        <p:txBody>
          <a:bodyPr wrap="none" rtlCol="0">
            <a:spAutoFit/>
          </a:bodyPr>
          <a:lstStyle/>
          <a:p>
            <a:r>
              <a:rPr lang="en-US" dirty="0"/>
              <a:t>w = {1, 2, 3, 4, 5}</a:t>
            </a:r>
          </a:p>
        </p:txBody>
      </p:sp>
      <p:sp>
        <p:nvSpPr>
          <p:cNvPr id="106" name="TextBox 105"/>
          <p:cNvSpPr txBox="1"/>
          <p:nvPr/>
        </p:nvSpPr>
        <p:spPr>
          <a:xfrm>
            <a:off x="6814086" y="5340927"/>
            <a:ext cx="2091598" cy="369332"/>
          </a:xfrm>
          <a:prstGeom prst="rect">
            <a:avLst/>
          </a:prstGeom>
          <a:noFill/>
        </p:spPr>
        <p:txBody>
          <a:bodyPr wrap="none" rtlCol="0">
            <a:spAutoFit/>
          </a:bodyPr>
          <a:lstStyle/>
          <a:p>
            <a:r>
              <a:rPr lang="en-US" dirty="0"/>
              <a:t>w = {0, 2, 4, 5, 6}</a:t>
            </a:r>
          </a:p>
        </p:txBody>
      </p:sp>
      <p:cxnSp>
        <p:nvCxnSpPr>
          <p:cNvPr id="107" name="Straight Arrow Connector 106"/>
          <p:cNvCxnSpPr/>
          <p:nvPr/>
        </p:nvCxnSpPr>
        <p:spPr bwMode="auto">
          <a:xfrm flipV="1">
            <a:off x="1353775" y="4585792"/>
            <a:ext cx="527257" cy="659979"/>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08" name="Straight Arrow Connector 107"/>
          <p:cNvCxnSpPr/>
          <p:nvPr/>
        </p:nvCxnSpPr>
        <p:spPr bwMode="auto">
          <a:xfrm flipV="1">
            <a:off x="4974910" y="4594345"/>
            <a:ext cx="527257" cy="659979"/>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09" name="Straight Arrow Connector 108"/>
          <p:cNvCxnSpPr/>
          <p:nvPr/>
        </p:nvCxnSpPr>
        <p:spPr bwMode="auto">
          <a:xfrm>
            <a:off x="3421412" y="4594345"/>
            <a:ext cx="484660" cy="621923"/>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10" name="Straight Arrow Connector 109"/>
          <p:cNvCxnSpPr/>
          <p:nvPr/>
        </p:nvCxnSpPr>
        <p:spPr bwMode="auto">
          <a:xfrm>
            <a:off x="7132197" y="4594345"/>
            <a:ext cx="484660" cy="621923"/>
          </a:xfrm>
          <a:prstGeom prst="straightConnector1">
            <a:avLst/>
          </a:prstGeom>
          <a:noFill/>
          <a:ln w="38100" cap="flat" cmpd="sng" algn="ctr">
            <a:solidFill>
              <a:schemeClr val="tx1"/>
            </a:solidFill>
            <a:prstDash val="solid"/>
            <a:round/>
            <a:headEnd type="none" w="med" len="med"/>
            <a:tailEnd type="arrow" w="med" len="med"/>
          </a:ln>
          <a:effectLst/>
        </p:spPr>
      </p:cxnSp>
      <p:cxnSp>
        <p:nvCxnSpPr>
          <p:cNvPr id="111" name="Elbow Connector 110"/>
          <p:cNvCxnSpPr/>
          <p:nvPr/>
        </p:nvCxnSpPr>
        <p:spPr bwMode="auto">
          <a:xfrm rot="5400000">
            <a:off x="7363364" y="6133672"/>
            <a:ext cx="349322" cy="12700"/>
          </a:xfrm>
          <a:prstGeom prst="bentConnector3">
            <a:avLst/>
          </a:prstGeom>
          <a:noFill/>
          <a:ln w="19050" cap="flat" cmpd="sng" algn="ctr">
            <a:noFill/>
            <a:prstDash val="solid"/>
            <a:round/>
            <a:headEnd type="none" w="med" len="med"/>
            <a:tailEnd type="triangle"/>
          </a:ln>
          <a:effectLst/>
        </p:spPr>
      </p:cxnSp>
      <p:cxnSp>
        <p:nvCxnSpPr>
          <p:cNvPr id="114" name="Straight Arrow Connector 113"/>
          <p:cNvCxnSpPr/>
          <p:nvPr/>
        </p:nvCxnSpPr>
        <p:spPr bwMode="auto">
          <a:xfrm>
            <a:off x="7631408" y="5795019"/>
            <a:ext cx="0" cy="519664"/>
          </a:xfrm>
          <a:prstGeom prst="straightConnector1">
            <a:avLst/>
          </a:prstGeom>
          <a:noFill/>
          <a:ln w="38100" cap="flat" cmpd="sng" algn="ctr">
            <a:solidFill>
              <a:schemeClr val="tx1"/>
            </a:solidFill>
            <a:prstDash val="solid"/>
            <a:round/>
            <a:headEnd type="none" w="med" len="med"/>
            <a:tailEnd type="none" w="med" len="med"/>
          </a:ln>
          <a:effectLst/>
        </p:spPr>
      </p:cxnSp>
      <p:cxnSp>
        <p:nvCxnSpPr>
          <p:cNvPr id="117" name="Straight Arrow Connector 116"/>
          <p:cNvCxnSpPr/>
          <p:nvPr/>
        </p:nvCxnSpPr>
        <p:spPr bwMode="auto">
          <a:xfrm>
            <a:off x="1334185" y="5784745"/>
            <a:ext cx="0" cy="519664"/>
          </a:xfrm>
          <a:prstGeom prst="straightConnector1">
            <a:avLst/>
          </a:prstGeom>
          <a:noFill/>
          <a:ln w="38100" cap="flat" cmpd="sng" algn="ctr">
            <a:solidFill>
              <a:schemeClr val="tx1"/>
            </a:solidFill>
            <a:prstDash val="solid"/>
            <a:round/>
            <a:headEnd type="arrow" w="med" len="med"/>
            <a:tailEnd type="none" w="med" len="med"/>
          </a:ln>
          <a:effectLst/>
        </p:spPr>
      </p:cxnSp>
      <p:cxnSp>
        <p:nvCxnSpPr>
          <p:cNvPr id="118" name="Straight Arrow Connector 117"/>
          <p:cNvCxnSpPr/>
          <p:nvPr/>
        </p:nvCxnSpPr>
        <p:spPr bwMode="auto">
          <a:xfrm flipH="1" flipV="1">
            <a:off x="1343819" y="6283347"/>
            <a:ext cx="6287591" cy="8382"/>
          </a:xfrm>
          <a:prstGeom prst="straightConnector1">
            <a:avLst/>
          </a:prstGeom>
          <a:noFill/>
          <a:ln w="38100" cap="flat" cmpd="sng" algn="ctr">
            <a:solidFill>
              <a:schemeClr val="tx1"/>
            </a:solidFill>
            <a:prstDash val="solid"/>
            <a:round/>
            <a:headEnd type="none" w="med" len="med"/>
            <a:tailEnd type="none" w="med" len="med"/>
          </a:ln>
          <a:effectLst/>
        </p:spPr>
      </p:cxnSp>
      <p:sp>
        <p:nvSpPr>
          <p:cNvPr id="115" name="Content Placeholder 105"/>
          <p:cNvSpPr txBox="1">
            <a:spLocks/>
          </p:cNvSpPr>
          <p:nvPr/>
        </p:nvSpPr>
        <p:spPr bwMode="auto">
          <a:xfrm>
            <a:off x="1012034" y="6584167"/>
            <a:ext cx="7183012" cy="2330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r>
              <a:rPr lang="en-US" sz="1400" kern="0" dirty="0"/>
              <a:t>Red=current </a:t>
            </a:r>
            <a:r>
              <a:rPr lang="en-US" sz="1400" kern="0" dirty="0" err="1"/>
              <a:t>wavefront</a:t>
            </a:r>
            <a:r>
              <a:rPr lang="en-US" sz="1400" kern="0" dirty="0"/>
              <a:t> and visited, Blue=next </a:t>
            </a:r>
            <a:r>
              <a:rPr lang="en-US" sz="1400" kern="0" dirty="0" err="1"/>
              <a:t>wavefront</a:t>
            </a:r>
            <a:r>
              <a:rPr lang="en-US" sz="1400" kern="0" dirty="0"/>
              <a:t>, Black=unvisited</a:t>
            </a:r>
          </a:p>
        </p:txBody>
      </p:sp>
      <p:sp>
        <p:nvSpPr>
          <p:cNvPr id="116" name="TextBox 115">
            <a:extLst>
              <a:ext uri="{FF2B5EF4-FFF2-40B4-BE49-F238E27FC236}">
                <a16:creationId xmlns="" xmlns:a16="http://schemas.microsoft.com/office/drawing/2014/main" id="{476C43CA-D430-C54D-A695-1FF288254F3B}"/>
              </a:ext>
            </a:extLst>
          </p:cNvPr>
          <p:cNvSpPr txBox="1"/>
          <p:nvPr/>
        </p:nvSpPr>
        <p:spPr>
          <a:xfrm>
            <a:off x="2027685" y="4525145"/>
            <a:ext cx="1317195" cy="369332"/>
          </a:xfrm>
          <a:prstGeom prst="rect">
            <a:avLst/>
          </a:prstGeom>
          <a:noFill/>
        </p:spPr>
        <p:txBody>
          <a:bodyPr wrap="square" rtlCol="0">
            <a:spAutoFit/>
          </a:bodyPr>
          <a:lstStyle/>
          <a:p>
            <a:r>
              <a:rPr lang="en-US" dirty="0"/>
              <a:t>A</a:t>
            </a:r>
            <a:r>
              <a:rPr lang="en-US" baseline="30000" dirty="0"/>
              <a:t>T </a:t>
            </a:r>
            <a:r>
              <a:rPr lang="en-US" dirty="0"/>
              <a:t>w = w’</a:t>
            </a:r>
          </a:p>
        </p:txBody>
      </p:sp>
      <p:sp>
        <p:nvSpPr>
          <p:cNvPr id="119" name="TextBox 118">
            <a:extLst>
              <a:ext uri="{FF2B5EF4-FFF2-40B4-BE49-F238E27FC236}">
                <a16:creationId xmlns="" xmlns:a16="http://schemas.microsoft.com/office/drawing/2014/main" id="{2A84CC9E-9650-8F45-9488-2FACEFBCC56C}"/>
              </a:ext>
            </a:extLst>
          </p:cNvPr>
          <p:cNvSpPr txBox="1"/>
          <p:nvPr/>
        </p:nvSpPr>
        <p:spPr>
          <a:xfrm>
            <a:off x="5716024" y="4531763"/>
            <a:ext cx="1317195" cy="369332"/>
          </a:xfrm>
          <a:prstGeom prst="rect">
            <a:avLst/>
          </a:prstGeom>
          <a:noFill/>
        </p:spPr>
        <p:txBody>
          <a:bodyPr wrap="square" rtlCol="0">
            <a:spAutoFit/>
          </a:bodyPr>
          <a:lstStyle/>
          <a:p>
            <a:r>
              <a:rPr lang="en-US" dirty="0"/>
              <a:t>A</a:t>
            </a:r>
            <a:r>
              <a:rPr lang="en-US" baseline="30000" dirty="0"/>
              <a:t>T </a:t>
            </a:r>
            <a:r>
              <a:rPr lang="en-US" dirty="0"/>
              <a:t>w’ = w</a:t>
            </a:r>
          </a:p>
        </p:txBody>
      </p:sp>
    </p:spTree>
    <p:extLst>
      <p:ext uri="{BB962C8B-B14F-4D97-AF65-F5344CB8AC3E}">
        <p14:creationId xmlns:p14="http://schemas.microsoft.com/office/powerpoint/2010/main" val="3439243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34A0E-68B8-684C-BDB3-C4DE564675A3}"/>
              </a:ext>
            </a:extLst>
          </p:cNvPr>
          <p:cNvSpPr>
            <a:spLocks noGrp="1"/>
          </p:cNvSpPr>
          <p:nvPr>
            <p:ph type="title"/>
          </p:nvPr>
        </p:nvSpPr>
        <p:spPr/>
        <p:txBody>
          <a:bodyPr/>
          <a:lstStyle/>
          <a:p>
            <a:r>
              <a:rPr lang="en-US" dirty="0"/>
              <a:t>A </a:t>
            </a:r>
            <a:r>
              <a:rPr lang="en-US" u="sng" dirty="0"/>
              <a:t>Directed</a:t>
            </a:r>
            <a:r>
              <a:rPr lang="en-US" dirty="0"/>
              <a:t> graph as a matrix</a:t>
            </a:r>
          </a:p>
        </p:txBody>
      </p:sp>
      <p:sp>
        <p:nvSpPr>
          <p:cNvPr id="3" name="Content Placeholder 2">
            <a:extLst>
              <a:ext uri="{FF2B5EF4-FFF2-40B4-BE49-F238E27FC236}">
                <a16:creationId xmlns="" xmlns:a16="http://schemas.microsoft.com/office/drawing/2014/main" id="{7F2F0489-0199-7049-A795-23EF37238E1A}"/>
              </a:ext>
            </a:extLst>
          </p:cNvPr>
          <p:cNvSpPr>
            <a:spLocks noGrp="1"/>
          </p:cNvSpPr>
          <p:nvPr>
            <p:ph idx="1"/>
          </p:nvPr>
        </p:nvSpPr>
        <p:spPr>
          <a:xfrm>
            <a:off x="334929" y="961515"/>
            <a:ext cx="8393146" cy="1013769"/>
          </a:xfrm>
        </p:spPr>
        <p:txBody>
          <a:bodyPr/>
          <a:lstStyle/>
          <a:p>
            <a:r>
              <a:rPr lang="en-US" sz="2000" dirty="0"/>
              <a:t>Adjacency Matrix: A square matrix (usually sparse) where rows and columns are labeled by vertices and non-empty values are edges from a row vertex to a column vertex</a:t>
            </a:r>
          </a:p>
        </p:txBody>
      </p:sp>
      <p:sp>
        <p:nvSpPr>
          <p:cNvPr id="4" name="Slide Number Placeholder 3">
            <a:extLst>
              <a:ext uri="{FF2B5EF4-FFF2-40B4-BE49-F238E27FC236}">
                <a16:creationId xmlns="" xmlns:a16="http://schemas.microsoft.com/office/drawing/2014/main" id="{96E44365-88D5-8D42-A82C-542EA6584288}"/>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a:t>
            </a:fld>
            <a:endParaRPr lang="en-US" dirty="0">
              <a:solidFill>
                <a:srgbClr val="000000"/>
              </a:solidFill>
              <a:ea typeface="ＭＳ Ｐゴシック" pitchFamily="34" charset="-128"/>
            </a:endParaRPr>
          </a:p>
        </p:txBody>
      </p:sp>
      <p:graphicFrame>
        <p:nvGraphicFramePr>
          <p:cNvPr id="9" name="Table 8">
            <a:extLst>
              <a:ext uri="{FF2B5EF4-FFF2-40B4-BE49-F238E27FC236}">
                <a16:creationId xmlns="" xmlns:a16="http://schemas.microsoft.com/office/drawing/2014/main" id="{C1C0B6F9-F85C-4440-9B92-EF9AC60A9971}"/>
              </a:ext>
            </a:extLst>
          </p:cNvPr>
          <p:cNvGraphicFramePr>
            <a:graphicFrameLocks noGrp="1"/>
          </p:cNvGraphicFramePr>
          <p:nvPr/>
        </p:nvGraphicFramePr>
        <p:xfrm>
          <a:off x="5223533" y="2687747"/>
          <a:ext cx="3449457" cy="2595880"/>
        </p:xfrm>
        <a:graphic>
          <a:graphicData uri="http://schemas.openxmlformats.org/drawingml/2006/table">
            <a:tbl>
              <a:tblPr firstRow="1" bandRow="1">
                <a:tableStyleId>{2D5ABB26-0587-4C30-8999-92F81FD0307C}</a:tableStyleId>
              </a:tblPr>
              <a:tblGrid>
                <a:gridCol w="501541">
                  <a:extLst>
                    <a:ext uri="{9D8B030D-6E8A-4147-A177-3AD203B41FA5}">
                      <a16:colId xmlns="" xmlns:a16="http://schemas.microsoft.com/office/drawing/2014/main" val="20000"/>
                    </a:ext>
                  </a:extLst>
                </a:gridCol>
                <a:gridCol w="532263">
                  <a:extLst>
                    <a:ext uri="{9D8B030D-6E8A-4147-A177-3AD203B41FA5}">
                      <a16:colId xmlns="" xmlns:a16="http://schemas.microsoft.com/office/drawing/2014/main" val="20001"/>
                    </a:ext>
                  </a:extLst>
                </a:gridCol>
                <a:gridCol w="477671">
                  <a:extLst>
                    <a:ext uri="{9D8B030D-6E8A-4147-A177-3AD203B41FA5}">
                      <a16:colId xmlns="" xmlns:a16="http://schemas.microsoft.com/office/drawing/2014/main" val="20002"/>
                    </a:ext>
                  </a:extLst>
                </a:gridCol>
                <a:gridCol w="518615">
                  <a:extLst>
                    <a:ext uri="{9D8B030D-6E8A-4147-A177-3AD203B41FA5}">
                      <a16:colId xmlns="" xmlns:a16="http://schemas.microsoft.com/office/drawing/2014/main" val="20003"/>
                    </a:ext>
                  </a:extLst>
                </a:gridCol>
                <a:gridCol w="464024">
                  <a:extLst>
                    <a:ext uri="{9D8B030D-6E8A-4147-A177-3AD203B41FA5}">
                      <a16:colId xmlns="" xmlns:a16="http://schemas.microsoft.com/office/drawing/2014/main" val="20004"/>
                    </a:ext>
                  </a:extLst>
                </a:gridCol>
                <a:gridCol w="477672">
                  <a:extLst>
                    <a:ext uri="{9D8B030D-6E8A-4147-A177-3AD203B41FA5}">
                      <a16:colId xmlns="" xmlns:a16="http://schemas.microsoft.com/office/drawing/2014/main" val="20005"/>
                    </a:ext>
                  </a:extLst>
                </a:gridCol>
                <a:gridCol w="477671">
                  <a:extLst>
                    <a:ext uri="{9D8B030D-6E8A-4147-A177-3AD203B41FA5}">
                      <a16:colId xmlns="" xmlns:a16="http://schemas.microsoft.com/office/drawing/2014/main" val="20006"/>
                    </a:ext>
                  </a:extLst>
                </a:gridCol>
              </a:tblGrid>
              <a:tr h="370840">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0"/>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extLst>
                  <a:ext uri="{0D108BD9-81ED-4DB2-BD59-A6C34878D82A}">
                    <a16:rowId xmlns="" xmlns:a16="http://schemas.microsoft.com/office/drawing/2014/main" val="10001"/>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extLst>
                  <a:ext uri="{0D108BD9-81ED-4DB2-BD59-A6C34878D82A}">
                    <a16:rowId xmlns="" xmlns:a16="http://schemas.microsoft.com/office/drawing/2014/main" val="10002"/>
                  </a:ext>
                </a:extLst>
              </a:tr>
              <a:tr h="370840">
                <a:tc>
                  <a:txBody>
                    <a:bodyPr/>
                    <a:lstStyle/>
                    <a:p>
                      <a:r>
                        <a:rPr lang="en-US" b="1" dirty="0">
                          <a:solidFill>
                            <a:srgbClr val="C00000"/>
                          </a:solidFill>
                        </a:rPr>
                        <a:t>★</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0" baseline="0" dirty="0">
                          <a:solidFill>
                            <a:schemeClr val="tx1"/>
                          </a:solidFill>
                        </a:rPr>
                        <a:t> -</a:t>
                      </a:r>
                      <a:endParaRPr lang="en-US" b="0" dirty="0">
                        <a:solidFill>
                          <a:schemeClr val="tx1"/>
                        </a:solidFill>
                      </a:endParaRPr>
                    </a:p>
                  </a:txBody>
                  <a:tcPr/>
                </a:tc>
                <a:extLst>
                  <a:ext uri="{0D108BD9-81ED-4DB2-BD59-A6C34878D82A}">
                    <a16:rowId xmlns="" xmlns:a16="http://schemas.microsoft.com/office/drawing/2014/main" val="10003"/>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extLst>
                  <a:ext uri="{0D108BD9-81ED-4DB2-BD59-A6C34878D82A}">
                    <a16:rowId xmlns="" xmlns:a16="http://schemas.microsoft.com/office/drawing/2014/main" val="10004"/>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5"/>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6"/>
                  </a:ext>
                </a:extLst>
              </a:tr>
            </a:tbl>
          </a:graphicData>
        </a:graphic>
      </p:graphicFrame>
      <p:sp>
        <p:nvSpPr>
          <p:cNvPr id="10" name="TextBox 9">
            <a:extLst>
              <a:ext uri="{FF2B5EF4-FFF2-40B4-BE49-F238E27FC236}">
                <a16:creationId xmlns="" xmlns:a16="http://schemas.microsoft.com/office/drawing/2014/main" id="{EC78E749-030C-C749-BFA7-78DAEEC97B17}"/>
              </a:ext>
            </a:extLst>
          </p:cNvPr>
          <p:cNvSpPr txBox="1"/>
          <p:nvPr/>
        </p:nvSpPr>
        <p:spPr>
          <a:xfrm>
            <a:off x="4316277" y="3720183"/>
            <a:ext cx="801132" cy="523220"/>
          </a:xfrm>
          <a:prstGeom prst="rect">
            <a:avLst/>
          </a:prstGeom>
          <a:noFill/>
        </p:spPr>
        <p:txBody>
          <a:bodyPr wrap="square" rtlCol="0">
            <a:spAutoFit/>
          </a:bodyPr>
          <a:lstStyle/>
          <a:p>
            <a:r>
              <a:rPr lang="en-US" sz="2800" dirty="0">
                <a:solidFill>
                  <a:prstClr val="black"/>
                </a:solidFill>
              </a:rPr>
              <a:t>A =</a:t>
            </a:r>
          </a:p>
        </p:txBody>
      </p:sp>
      <p:sp>
        <p:nvSpPr>
          <p:cNvPr id="11" name="Double Bracket 10">
            <a:extLst>
              <a:ext uri="{FF2B5EF4-FFF2-40B4-BE49-F238E27FC236}">
                <a16:creationId xmlns="" xmlns:a16="http://schemas.microsoft.com/office/drawing/2014/main" id="{EB9CD5BD-855B-644A-A800-A5E4B08D6C4F}"/>
              </a:ext>
            </a:extLst>
          </p:cNvPr>
          <p:cNvSpPr/>
          <p:nvPr/>
        </p:nvSpPr>
        <p:spPr>
          <a:xfrm>
            <a:off x="5130813" y="2371357"/>
            <a:ext cx="3560600" cy="3220872"/>
          </a:xfrm>
          <a:prstGeom prst="bracketPair">
            <a:avLst/>
          </a:prstGeom>
          <a:ln w="31750">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 name="TextBox 5">
            <a:extLst>
              <a:ext uri="{FF2B5EF4-FFF2-40B4-BE49-F238E27FC236}">
                <a16:creationId xmlns="" xmlns:a16="http://schemas.microsoft.com/office/drawing/2014/main" id="{5346EB2D-C05D-AB45-AB93-3F37CB4EA605}"/>
              </a:ext>
            </a:extLst>
          </p:cNvPr>
          <p:cNvSpPr txBox="1"/>
          <p:nvPr/>
        </p:nvSpPr>
        <p:spPr>
          <a:xfrm>
            <a:off x="3986814" y="4363761"/>
            <a:ext cx="1288012" cy="923330"/>
          </a:xfrm>
          <a:prstGeom prst="rect">
            <a:avLst/>
          </a:prstGeom>
          <a:noFill/>
        </p:spPr>
        <p:txBody>
          <a:bodyPr wrap="square" rtlCol="0">
            <a:spAutoFit/>
          </a:bodyPr>
          <a:lstStyle/>
          <a:p>
            <a:pPr algn="ctr"/>
            <a:r>
              <a:rPr lang="en-US" dirty="0"/>
              <a:t>From vertex (rows)</a:t>
            </a:r>
          </a:p>
        </p:txBody>
      </p:sp>
      <p:sp>
        <p:nvSpPr>
          <p:cNvPr id="13" name="TextBox 12">
            <a:extLst>
              <a:ext uri="{FF2B5EF4-FFF2-40B4-BE49-F238E27FC236}">
                <a16:creationId xmlns="" xmlns:a16="http://schemas.microsoft.com/office/drawing/2014/main" id="{E209B6E0-EC74-A54F-AF01-E4EE39D7C1C4}"/>
              </a:ext>
            </a:extLst>
          </p:cNvPr>
          <p:cNvSpPr txBox="1"/>
          <p:nvPr/>
        </p:nvSpPr>
        <p:spPr>
          <a:xfrm>
            <a:off x="6061324" y="1725026"/>
            <a:ext cx="1772901" cy="646331"/>
          </a:xfrm>
          <a:prstGeom prst="rect">
            <a:avLst/>
          </a:prstGeom>
          <a:noFill/>
        </p:spPr>
        <p:txBody>
          <a:bodyPr wrap="square" rtlCol="0">
            <a:spAutoFit/>
          </a:bodyPr>
          <a:lstStyle/>
          <a:p>
            <a:pPr algn="ctr"/>
            <a:r>
              <a:rPr lang="en-US" dirty="0"/>
              <a:t>To vertex (columns)</a:t>
            </a:r>
          </a:p>
        </p:txBody>
      </p:sp>
      <p:sp>
        <p:nvSpPr>
          <p:cNvPr id="7" name="TextBox 6">
            <a:extLst>
              <a:ext uri="{FF2B5EF4-FFF2-40B4-BE49-F238E27FC236}">
                <a16:creationId xmlns="" xmlns:a16="http://schemas.microsoft.com/office/drawing/2014/main" id="{778F842A-7E46-6946-AC53-A0752A7B645E}"/>
              </a:ext>
            </a:extLst>
          </p:cNvPr>
          <p:cNvSpPr txBox="1"/>
          <p:nvPr/>
        </p:nvSpPr>
        <p:spPr>
          <a:xfrm>
            <a:off x="2850520" y="5805195"/>
            <a:ext cx="3560600" cy="830997"/>
          </a:xfrm>
          <a:prstGeom prst="rect">
            <a:avLst/>
          </a:prstGeom>
          <a:solidFill>
            <a:srgbClr val="FFFFEB"/>
          </a:solidFill>
          <a:ln w="28575">
            <a:solidFill>
              <a:schemeClr val="tx1"/>
            </a:solidFill>
          </a:ln>
        </p:spPr>
        <p:txBody>
          <a:bodyPr wrap="square" rtlCol="0">
            <a:spAutoFit/>
          </a:bodyPr>
          <a:lstStyle/>
          <a:p>
            <a:pPr algn="ctr"/>
            <a:r>
              <a:rPr lang="en-US" sz="2400" dirty="0">
                <a:latin typeface="Arial" pitchFamily="34" charset="0"/>
                <a:cs typeface="+mn-cs"/>
              </a:rPr>
              <a:t>This is a directed graph (the edges have arrows)</a:t>
            </a:r>
          </a:p>
        </p:txBody>
      </p:sp>
      <p:grpSp>
        <p:nvGrpSpPr>
          <p:cNvPr id="14" name="Group 13"/>
          <p:cNvGrpSpPr/>
          <p:nvPr/>
        </p:nvGrpSpPr>
        <p:grpSpPr>
          <a:xfrm>
            <a:off x="332273" y="2295135"/>
            <a:ext cx="3738360" cy="2928490"/>
            <a:chOff x="1223785" y="3766524"/>
            <a:chExt cx="2791124" cy="2186461"/>
          </a:xfrm>
        </p:grpSpPr>
        <p:grpSp>
          <p:nvGrpSpPr>
            <p:cNvPr id="15" name="Group 14"/>
            <p:cNvGrpSpPr/>
            <p:nvPr/>
          </p:nvGrpSpPr>
          <p:grpSpPr>
            <a:xfrm>
              <a:off x="1335803" y="4157242"/>
              <a:ext cx="219364" cy="718577"/>
              <a:chOff x="1335803" y="4157242"/>
              <a:chExt cx="219364" cy="718577"/>
            </a:xfrm>
          </p:grpSpPr>
          <p:sp>
            <p:nvSpPr>
              <p:cNvPr id="61"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6" name="Group 15"/>
            <p:cNvGrpSpPr/>
            <p:nvPr/>
          </p:nvGrpSpPr>
          <p:grpSpPr>
            <a:xfrm>
              <a:off x="1571763" y="4183811"/>
              <a:ext cx="219364" cy="718577"/>
              <a:chOff x="1571763" y="4183811"/>
              <a:chExt cx="219364" cy="718577"/>
            </a:xfrm>
          </p:grpSpPr>
          <p:sp>
            <p:nvSpPr>
              <p:cNvPr id="5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0" name="Freeform 28"/>
              <p:cNvSpPr>
                <a:spLocks/>
              </p:cNvSpPr>
              <p:nvPr/>
            </p:nvSpPr>
            <p:spPr bwMode="auto">
              <a:xfrm flipH="1" flipV="1">
                <a:off x="1571763" y="4183811"/>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7" name="Group 16"/>
            <p:cNvGrpSpPr/>
            <p:nvPr/>
          </p:nvGrpSpPr>
          <p:grpSpPr>
            <a:xfrm>
              <a:off x="1555166" y="3962540"/>
              <a:ext cx="1121352" cy="186298"/>
              <a:chOff x="1555166" y="3962540"/>
              <a:chExt cx="1121352" cy="186298"/>
            </a:xfrm>
          </p:grpSpPr>
          <p:sp>
            <p:nvSpPr>
              <p:cNvPr id="5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18" name="Group 17"/>
            <p:cNvGrpSpPr/>
            <p:nvPr/>
          </p:nvGrpSpPr>
          <p:grpSpPr>
            <a:xfrm>
              <a:off x="1563825" y="4891227"/>
              <a:ext cx="1121352" cy="732585"/>
              <a:chOff x="1563825" y="4891227"/>
              <a:chExt cx="1121352" cy="732585"/>
            </a:xfrm>
          </p:grpSpPr>
          <p:sp>
            <p:nvSpPr>
              <p:cNvPr id="5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1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1" name="Group 20"/>
            <p:cNvGrpSpPr/>
            <p:nvPr/>
          </p:nvGrpSpPr>
          <p:grpSpPr>
            <a:xfrm>
              <a:off x="1566712" y="5458525"/>
              <a:ext cx="1121352" cy="186298"/>
              <a:chOff x="1566712" y="5458525"/>
              <a:chExt cx="1121352" cy="186298"/>
            </a:xfrm>
          </p:grpSpPr>
          <p:sp>
            <p:nvSpPr>
              <p:cNvPr id="5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2" name="Group 21"/>
            <p:cNvGrpSpPr/>
            <p:nvPr/>
          </p:nvGrpSpPr>
          <p:grpSpPr>
            <a:xfrm>
              <a:off x="1549394" y="5643422"/>
              <a:ext cx="1121352" cy="186298"/>
              <a:chOff x="1549394" y="5643422"/>
              <a:chExt cx="1121352" cy="186298"/>
            </a:xfrm>
          </p:grpSpPr>
          <p:sp>
            <p:nvSpPr>
              <p:cNvPr id="5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3" name="Group 22"/>
            <p:cNvGrpSpPr/>
            <p:nvPr/>
          </p:nvGrpSpPr>
          <p:grpSpPr>
            <a:xfrm>
              <a:off x="1572485" y="4892628"/>
              <a:ext cx="1121352" cy="186298"/>
              <a:chOff x="1572485" y="4892628"/>
              <a:chExt cx="1121352" cy="186298"/>
            </a:xfrm>
          </p:grpSpPr>
          <p:sp>
            <p:nvSpPr>
              <p:cNvPr id="4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4" name="Group 23"/>
            <p:cNvGrpSpPr/>
            <p:nvPr/>
          </p:nvGrpSpPr>
          <p:grpSpPr>
            <a:xfrm>
              <a:off x="1330030" y="4919242"/>
              <a:ext cx="219364" cy="718577"/>
              <a:chOff x="1330030" y="4919242"/>
              <a:chExt cx="219364" cy="718577"/>
            </a:xfrm>
          </p:grpSpPr>
          <p:sp>
            <p:nvSpPr>
              <p:cNvPr id="47" name="Line 58"/>
              <p:cNvSpPr>
                <a:spLocks noChangeAspect="1" noChangeShapeType="1"/>
              </p:cNvSpPr>
              <p:nvPr/>
            </p:nvSpPr>
            <p:spPr bwMode="auto">
              <a:xfrm rot="19744468" flipH="1">
                <a:off x="1419831"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5"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6" name="Freeform 2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nvGrpSpPr>
            <p:cNvPr id="27" name="Group 26"/>
            <p:cNvGrpSpPr/>
            <p:nvPr/>
          </p:nvGrpSpPr>
          <p:grpSpPr>
            <a:xfrm>
              <a:off x="2676519" y="4882823"/>
              <a:ext cx="1102591" cy="760599"/>
              <a:chOff x="2676519" y="4882823"/>
              <a:chExt cx="1102591" cy="760599"/>
            </a:xfrm>
          </p:grpSpPr>
          <p:sp>
            <p:nvSpPr>
              <p:cNvPr id="4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grpSp>
          <p:nvGrpSpPr>
            <p:cNvPr id="28" name="Group 27"/>
            <p:cNvGrpSpPr/>
            <p:nvPr/>
          </p:nvGrpSpPr>
          <p:grpSpPr>
            <a:xfrm>
              <a:off x="2706826" y="4161444"/>
              <a:ext cx="1102591" cy="760599"/>
              <a:chOff x="2706826" y="4161444"/>
              <a:chExt cx="1102591" cy="760599"/>
            </a:xfrm>
          </p:grpSpPr>
          <p:sp>
            <p:nvSpPr>
              <p:cNvPr id="43"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grpSp>
        <p:sp>
          <p:nvSpPr>
            <p:cNvPr id="29" name="Rectangle 28"/>
            <p:cNvSpPr>
              <a:spLocks noChangeArrowheads="1"/>
            </p:cNvSpPr>
            <p:nvPr/>
          </p:nvSpPr>
          <p:spPr bwMode="auto">
            <a:xfrm>
              <a:off x="2683417" y="567725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30" name="Rectangle 104"/>
            <p:cNvSpPr>
              <a:spLocks noChangeArrowheads="1"/>
            </p:cNvSpPr>
            <p:nvPr/>
          </p:nvSpPr>
          <p:spPr bwMode="auto">
            <a:xfrm>
              <a:off x="1223785" y="4692170"/>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31" name="Rectangle 105"/>
            <p:cNvSpPr>
              <a:spLocks noChangeArrowheads="1"/>
            </p:cNvSpPr>
            <p:nvPr/>
          </p:nvSpPr>
          <p:spPr bwMode="auto">
            <a:xfrm>
              <a:off x="1269289" y="556128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32" name="Rectangle 31"/>
            <p:cNvSpPr>
              <a:spLocks noChangeArrowheads="1"/>
            </p:cNvSpPr>
            <p:nvPr/>
          </p:nvSpPr>
          <p:spPr bwMode="auto">
            <a:xfrm>
              <a:off x="2671447" y="3766524"/>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33" name="Oval 32"/>
            <p:cNvSpPr>
              <a:spLocks noChangeArrowheads="1"/>
            </p:cNvSpPr>
            <p:nvPr/>
          </p:nvSpPr>
          <p:spPr bwMode="auto">
            <a:xfrm>
              <a:off x="1485894" y="4068996"/>
              <a:ext cx="164592" cy="168088"/>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34" name="Oval 3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5" name="Oval 34"/>
            <p:cNvSpPr>
              <a:spLocks noChangeArrowheads="1"/>
            </p:cNvSpPr>
            <p:nvPr/>
          </p:nvSpPr>
          <p:spPr bwMode="auto">
            <a:xfrm>
              <a:off x="2594257" y="4068996"/>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6" name="Oval 35"/>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7" name="Oval 36"/>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8" name="Oval 71"/>
            <p:cNvSpPr>
              <a:spLocks noChangeArrowheads="1"/>
            </p:cNvSpPr>
            <p:nvPr/>
          </p:nvSpPr>
          <p:spPr bwMode="auto">
            <a:xfrm>
              <a:off x="1485894" y="4808584"/>
              <a:ext cx="164592" cy="168088"/>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9"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40" name="Rectangle 39"/>
            <p:cNvSpPr>
              <a:spLocks noChangeArrowheads="1"/>
            </p:cNvSpPr>
            <p:nvPr/>
          </p:nvSpPr>
          <p:spPr bwMode="auto">
            <a:xfrm>
              <a:off x="1327213" y="3845792"/>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41" name="Rectangle 40"/>
            <p:cNvSpPr>
              <a:spLocks noChangeArrowheads="1"/>
            </p:cNvSpPr>
            <p:nvPr/>
          </p:nvSpPr>
          <p:spPr bwMode="auto">
            <a:xfrm>
              <a:off x="3781321" y="46543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42" name="Rectangle 41"/>
            <p:cNvSpPr>
              <a:spLocks noChangeArrowheads="1"/>
            </p:cNvSpPr>
            <p:nvPr/>
          </p:nvSpPr>
          <p:spPr bwMode="auto">
            <a:xfrm>
              <a:off x="2457576" y="4531163"/>
              <a:ext cx="233588" cy="275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grpSp>
    </p:spTree>
    <p:extLst>
      <p:ext uri="{BB962C8B-B14F-4D97-AF65-F5344CB8AC3E}">
        <p14:creationId xmlns:p14="http://schemas.microsoft.com/office/powerpoint/2010/main" val="166527186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Visited lists</a:t>
            </a:r>
          </a:p>
        </p:txBody>
      </p:sp>
      <p:sp>
        <p:nvSpPr>
          <p:cNvPr id="3" name="Content Placeholder 2"/>
          <p:cNvSpPr>
            <a:spLocks noGrp="1"/>
          </p:cNvSpPr>
          <p:nvPr>
            <p:ph idx="1"/>
          </p:nvPr>
        </p:nvSpPr>
        <p:spPr/>
        <p:txBody>
          <a:bodyPr/>
          <a:lstStyle/>
          <a:p>
            <a:r>
              <a:rPr lang="en-US" dirty="0"/>
              <a:t>Breadth-first traversal requires that we only need to visit each node once.</a:t>
            </a:r>
          </a:p>
          <a:p>
            <a:r>
              <a:rPr lang="en-US" dirty="0"/>
              <a:t>First step is to keep track of a visited list.</a:t>
            </a:r>
          </a:p>
          <a:p>
            <a:r>
              <a:rPr lang="en-US" dirty="0"/>
              <a:t>You can do this by accumulating the </a:t>
            </a:r>
            <a:r>
              <a:rPr lang="en-US" dirty="0" err="1"/>
              <a:t>wavefronts</a:t>
            </a:r>
            <a:r>
              <a:rPr lang="en-US" dirty="0"/>
              <a:t>.</a:t>
            </a:r>
          </a:p>
          <a:p>
            <a:pPr lvl="1"/>
            <a:r>
              <a:rPr lang="en-US" dirty="0"/>
              <a:t>Use element-wise logical-OR.</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70</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396671268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6" y="210082"/>
            <a:ext cx="8775031" cy="540194"/>
          </a:xfrm>
        </p:spPr>
        <p:txBody>
          <a:bodyPr/>
          <a:lstStyle/>
          <a:p>
            <a:r>
              <a:rPr lang="en-US" dirty="0"/>
              <a:t>Element-wise Operations: </a:t>
            </a:r>
            <a:r>
              <a:rPr lang="en-US" dirty="0" err="1"/>
              <a:t>Mult</a:t>
            </a:r>
            <a:r>
              <a:rPr lang="en-US" dirty="0"/>
              <a:t> and Add</a:t>
            </a:r>
          </a:p>
        </p:txBody>
      </p:sp>
      <p:sp>
        <p:nvSpPr>
          <p:cNvPr id="3" name="Content Placeholder 2"/>
          <p:cNvSpPr>
            <a:spLocks noGrp="1"/>
          </p:cNvSpPr>
          <p:nvPr>
            <p:ph idx="1"/>
          </p:nvPr>
        </p:nvSpPr>
        <p:spPr>
          <a:xfrm>
            <a:off x="419076" y="890590"/>
            <a:ext cx="3897833" cy="546924"/>
          </a:xfrm>
        </p:spPr>
        <p:txBody>
          <a:bodyPr/>
          <a:lstStyle/>
          <a:p>
            <a:r>
              <a:rPr lang="en-US" dirty="0"/>
              <a:t>⊗ assumes </a:t>
            </a:r>
            <a:r>
              <a:rPr lang="en-US" dirty="0" err="1"/>
              <a:t>unstored</a:t>
            </a:r>
            <a:r>
              <a:rPr lang="en-US" dirty="0"/>
              <a:t> values (-) are the binary operator’s </a:t>
            </a:r>
            <a:r>
              <a:rPr lang="en-US" b="1" i="1" dirty="0"/>
              <a:t>annihilator</a:t>
            </a:r>
            <a:r>
              <a:rPr lang="en-US" dirty="0"/>
              <a:t>:</a:t>
            </a:r>
          </a:p>
        </p:txBody>
      </p:sp>
      <p:sp>
        <p:nvSpPr>
          <p:cNvPr id="5" name="Rectangle 4"/>
          <p:cNvSpPr/>
          <p:nvPr/>
        </p:nvSpPr>
        <p:spPr>
          <a:xfrm>
            <a:off x="2052848" y="3236911"/>
            <a:ext cx="582211" cy="646331"/>
          </a:xfrm>
          <a:prstGeom prst="rect">
            <a:avLst/>
          </a:prstGeom>
        </p:spPr>
        <p:txBody>
          <a:bodyPr wrap="none">
            <a:spAutoFit/>
          </a:bodyPr>
          <a:lstStyle/>
          <a:p>
            <a:r>
              <a:rPr lang="en-US" sz="3600" dirty="0">
                <a:latin typeface="Helvetica"/>
                <a:cs typeface="Helvetica"/>
                <a:sym typeface="Symbol"/>
              </a:rPr>
              <a:t>=</a:t>
            </a:r>
            <a:r>
              <a:rPr lang="en-US" sz="3600" dirty="0">
                <a:latin typeface="Helvetica"/>
                <a:cs typeface="Helvetica"/>
              </a:rPr>
              <a:t> </a:t>
            </a:r>
          </a:p>
        </p:txBody>
      </p:sp>
      <p:sp>
        <p:nvSpPr>
          <p:cNvPr id="21" name="Rectangle 20"/>
          <p:cNvSpPr/>
          <p:nvPr/>
        </p:nvSpPr>
        <p:spPr>
          <a:xfrm>
            <a:off x="1261081" y="3375409"/>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grpSp>
        <p:nvGrpSpPr>
          <p:cNvPr id="67" name="Group 66"/>
          <p:cNvGrpSpPr/>
          <p:nvPr/>
        </p:nvGrpSpPr>
        <p:grpSpPr>
          <a:xfrm>
            <a:off x="1000107" y="2622950"/>
            <a:ext cx="240114" cy="2011680"/>
            <a:chOff x="1080198" y="1765700"/>
            <a:chExt cx="240114" cy="2011680"/>
          </a:xfrm>
        </p:grpSpPr>
        <p:sp>
          <p:nvSpPr>
            <p:cNvPr id="19" name="Rectangle 18"/>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20" name="Oval 19"/>
            <p:cNvSpPr>
              <a:spLocks noChangeArrowheads="1"/>
            </p:cNvSpPr>
            <p:nvPr/>
          </p:nvSpPr>
          <p:spPr bwMode="auto">
            <a:xfrm rot="10800000" flipH="1" flipV="1">
              <a:off x="1145662" y="1888966"/>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22" name="Oval 21"/>
            <p:cNvSpPr>
              <a:spLocks noChangeArrowheads="1"/>
            </p:cNvSpPr>
            <p:nvPr/>
          </p:nvSpPr>
          <p:spPr bwMode="auto">
            <a:xfrm rot="10800000" flipH="1" flipV="1">
              <a:off x="1140819" y="2379464"/>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26" name="TextBox 25"/>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7" name="TextBox 26"/>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66" name="Group 65"/>
          <p:cNvGrpSpPr/>
          <p:nvPr/>
        </p:nvGrpSpPr>
        <p:grpSpPr>
          <a:xfrm>
            <a:off x="1698104" y="2615449"/>
            <a:ext cx="240114" cy="2011680"/>
            <a:chOff x="1778195" y="1758199"/>
            <a:chExt cx="240114" cy="2011680"/>
          </a:xfrm>
        </p:grpSpPr>
        <p:sp>
          <p:nvSpPr>
            <p:cNvPr id="9" name="Rectangle 8"/>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10" name="Oval 9"/>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23" name="Oval 22"/>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24" name="TextBox 23"/>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0" name="TextBox 29"/>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31" name="Content Placeholder 2"/>
          <p:cNvSpPr txBox="1">
            <a:spLocks/>
          </p:cNvSpPr>
          <p:nvPr/>
        </p:nvSpPr>
        <p:spPr>
          <a:xfrm>
            <a:off x="4682153" y="879995"/>
            <a:ext cx="3980514" cy="546925"/>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 assumes </a:t>
            </a:r>
            <a:r>
              <a:rPr lang="en-US" sz="2400" dirty="0" err="1"/>
              <a:t>unstored</a:t>
            </a:r>
            <a:r>
              <a:rPr lang="en-US" sz="2400" dirty="0"/>
              <a:t> values (-) are the binary operator’s </a:t>
            </a:r>
            <a:r>
              <a:rPr lang="en-US" sz="2400" b="1" i="1" dirty="0"/>
              <a:t>identity</a:t>
            </a:r>
            <a:r>
              <a:rPr lang="en-US" sz="2400" dirty="0"/>
              <a:t>:</a:t>
            </a:r>
          </a:p>
        </p:txBody>
      </p:sp>
      <p:grpSp>
        <p:nvGrpSpPr>
          <p:cNvPr id="65" name="Group 64"/>
          <p:cNvGrpSpPr/>
          <p:nvPr/>
        </p:nvGrpSpPr>
        <p:grpSpPr>
          <a:xfrm>
            <a:off x="2611467" y="2603951"/>
            <a:ext cx="726435" cy="2029674"/>
            <a:chOff x="2658416" y="1746701"/>
            <a:chExt cx="726435" cy="2029674"/>
          </a:xfrm>
        </p:grpSpPr>
        <p:sp>
          <p:nvSpPr>
            <p:cNvPr id="11" name="Rectangle 10"/>
            <p:cNvSpPr>
              <a:spLocks noChangeAspect="1" noChangeArrowheads="1"/>
            </p:cNvSpPr>
            <p:nvPr/>
          </p:nvSpPr>
          <p:spPr bwMode="auto">
            <a:xfrm>
              <a:off x="2658416" y="1764695"/>
              <a:ext cx="726435" cy="2011680"/>
            </a:xfrm>
            <a:prstGeom prst="rect">
              <a:avLst/>
            </a:prstGeom>
            <a:noFill/>
            <a:ln w="2857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25" name="TextBox 24"/>
            <p:cNvSpPr txBox="1"/>
            <p:nvPr/>
          </p:nvSpPr>
          <p:spPr>
            <a:xfrm>
              <a:off x="2975920" y="2236611"/>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8" name="TextBox 27"/>
            <p:cNvSpPr txBox="1"/>
            <p:nvPr/>
          </p:nvSpPr>
          <p:spPr>
            <a:xfrm>
              <a:off x="2975920" y="2770535"/>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9" name="TextBox 28"/>
            <p:cNvSpPr txBox="1"/>
            <p:nvPr/>
          </p:nvSpPr>
          <p:spPr>
            <a:xfrm>
              <a:off x="2988068" y="3299243"/>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2" name="Oval 31"/>
            <p:cNvSpPr>
              <a:spLocks noChangeArrowheads="1"/>
            </p:cNvSpPr>
            <p:nvPr/>
          </p:nvSpPr>
          <p:spPr bwMode="auto">
            <a:xfrm rot="10800000" flipH="1" flipV="1">
              <a:off x="3186726" y="1863634"/>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33" name="Oval 32"/>
            <p:cNvSpPr>
              <a:spLocks noChangeArrowheads="1"/>
            </p:cNvSpPr>
            <p:nvPr/>
          </p:nvSpPr>
          <p:spPr bwMode="auto">
            <a:xfrm rot="10800000" flipH="1" flipV="1">
              <a:off x="2726049" y="1871135"/>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34" name="Rectangle 33"/>
            <p:cNvSpPr/>
            <p:nvPr/>
          </p:nvSpPr>
          <p:spPr>
            <a:xfrm>
              <a:off x="2818054" y="1746701"/>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grpSp>
      <p:sp>
        <p:nvSpPr>
          <p:cNvPr id="35" name="Rectangle 34"/>
          <p:cNvSpPr/>
          <p:nvPr/>
        </p:nvSpPr>
        <p:spPr>
          <a:xfrm>
            <a:off x="6390161" y="3236911"/>
            <a:ext cx="582211" cy="646331"/>
          </a:xfrm>
          <a:prstGeom prst="rect">
            <a:avLst/>
          </a:prstGeom>
        </p:spPr>
        <p:txBody>
          <a:bodyPr wrap="none">
            <a:spAutoFit/>
          </a:bodyPr>
          <a:lstStyle/>
          <a:p>
            <a:r>
              <a:rPr lang="en-US" sz="3600" dirty="0">
                <a:latin typeface="Helvetica"/>
                <a:cs typeface="Helvetica"/>
                <a:sym typeface="Symbol"/>
              </a:rPr>
              <a:t>=</a:t>
            </a:r>
            <a:r>
              <a:rPr lang="en-US" sz="3600" dirty="0">
                <a:latin typeface="Helvetica"/>
                <a:cs typeface="Helvetica"/>
              </a:rPr>
              <a:t> </a:t>
            </a:r>
          </a:p>
        </p:txBody>
      </p:sp>
      <p:sp>
        <p:nvSpPr>
          <p:cNvPr id="43" name="Rectangle 42"/>
          <p:cNvSpPr/>
          <p:nvPr/>
        </p:nvSpPr>
        <p:spPr>
          <a:xfrm>
            <a:off x="5634493" y="3375409"/>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grpSp>
        <p:nvGrpSpPr>
          <p:cNvPr id="68" name="Group 67"/>
          <p:cNvGrpSpPr/>
          <p:nvPr/>
        </p:nvGrpSpPr>
        <p:grpSpPr>
          <a:xfrm>
            <a:off x="5373519" y="2622950"/>
            <a:ext cx="240114" cy="2011680"/>
            <a:chOff x="5525398" y="1765700"/>
            <a:chExt cx="240114" cy="2011680"/>
          </a:xfrm>
        </p:grpSpPr>
        <p:sp>
          <p:nvSpPr>
            <p:cNvPr id="41" name="Rectangle 40"/>
            <p:cNvSpPr>
              <a:spLocks noChangeAspect="1" noChangeArrowheads="1"/>
            </p:cNvSpPr>
            <p:nvPr/>
          </p:nvSpPr>
          <p:spPr bwMode="auto">
            <a:xfrm>
              <a:off x="55253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2" name="Oval 41"/>
            <p:cNvSpPr>
              <a:spLocks noChangeArrowheads="1"/>
            </p:cNvSpPr>
            <p:nvPr/>
          </p:nvSpPr>
          <p:spPr bwMode="auto">
            <a:xfrm rot="10800000" flipH="1" flipV="1">
              <a:off x="5590862" y="1888966"/>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44" name="Oval 43"/>
            <p:cNvSpPr>
              <a:spLocks noChangeArrowheads="1"/>
            </p:cNvSpPr>
            <p:nvPr/>
          </p:nvSpPr>
          <p:spPr bwMode="auto">
            <a:xfrm rot="10800000" flipH="1" flipV="1">
              <a:off x="5586019" y="2379464"/>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48" name="TextBox 47"/>
            <p:cNvSpPr txBox="1"/>
            <p:nvPr/>
          </p:nvSpPr>
          <p:spPr>
            <a:xfrm>
              <a:off x="56013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9" name="TextBox 48"/>
            <p:cNvSpPr txBox="1"/>
            <p:nvPr/>
          </p:nvSpPr>
          <p:spPr>
            <a:xfrm>
              <a:off x="55981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69" name="Group 68"/>
          <p:cNvGrpSpPr/>
          <p:nvPr/>
        </p:nvGrpSpPr>
        <p:grpSpPr>
          <a:xfrm>
            <a:off x="6071516" y="2615449"/>
            <a:ext cx="240114" cy="2011680"/>
            <a:chOff x="6223395" y="1758199"/>
            <a:chExt cx="240114" cy="2011680"/>
          </a:xfrm>
        </p:grpSpPr>
        <p:sp>
          <p:nvSpPr>
            <p:cNvPr id="38" name="Rectangle 37"/>
            <p:cNvSpPr>
              <a:spLocks noChangeAspect="1" noChangeArrowheads="1"/>
            </p:cNvSpPr>
            <p:nvPr/>
          </p:nvSpPr>
          <p:spPr bwMode="auto">
            <a:xfrm>
              <a:off x="6223395" y="1758199"/>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9" name="Oval 38"/>
            <p:cNvSpPr>
              <a:spLocks noChangeArrowheads="1"/>
            </p:cNvSpPr>
            <p:nvPr/>
          </p:nvSpPr>
          <p:spPr bwMode="auto">
            <a:xfrm rot="10800000" flipH="1" flipV="1">
              <a:off x="6284015" y="1886599"/>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45" name="Oval 44"/>
            <p:cNvSpPr>
              <a:spLocks noChangeArrowheads="1"/>
            </p:cNvSpPr>
            <p:nvPr/>
          </p:nvSpPr>
          <p:spPr bwMode="auto">
            <a:xfrm rot="10800000" flipH="1" flipV="1">
              <a:off x="6284015" y="2901058"/>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46" name="TextBox 45"/>
            <p:cNvSpPr txBox="1"/>
            <p:nvPr/>
          </p:nvSpPr>
          <p:spPr>
            <a:xfrm>
              <a:off x="62961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2" name="TextBox 51"/>
            <p:cNvSpPr txBox="1"/>
            <p:nvPr/>
          </p:nvSpPr>
          <p:spPr>
            <a:xfrm>
              <a:off x="62961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64" name="Group 63"/>
          <p:cNvGrpSpPr/>
          <p:nvPr/>
        </p:nvGrpSpPr>
        <p:grpSpPr>
          <a:xfrm>
            <a:off x="6891587" y="2603951"/>
            <a:ext cx="726435" cy="2029674"/>
            <a:chOff x="7103616" y="1746701"/>
            <a:chExt cx="726435" cy="2029674"/>
          </a:xfrm>
        </p:grpSpPr>
        <p:sp>
          <p:nvSpPr>
            <p:cNvPr id="37" name="Rectangle 36"/>
            <p:cNvSpPr>
              <a:spLocks noChangeAspect="1" noChangeArrowheads="1"/>
            </p:cNvSpPr>
            <p:nvPr/>
          </p:nvSpPr>
          <p:spPr bwMode="auto">
            <a:xfrm>
              <a:off x="7103616" y="1764695"/>
              <a:ext cx="726435" cy="2011680"/>
            </a:xfrm>
            <a:prstGeom prst="rect">
              <a:avLst/>
            </a:prstGeom>
            <a:noFill/>
            <a:ln w="2857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7" name="TextBox 46"/>
            <p:cNvSpPr txBox="1"/>
            <p:nvPr/>
          </p:nvSpPr>
          <p:spPr>
            <a:xfrm>
              <a:off x="7421120" y="2236611"/>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0" name="TextBox 49"/>
            <p:cNvSpPr txBox="1"/>
            <p:nvPr/>
          </p:nvSpPr>
          <p:spPr>
            <a:xfrm>
              <a:off x="7421120" y="2770535"/>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1" name="TextBox 50"/>
            <p:cNvSpPr txBox="1"/>
            <p:nvPr/>
          </p:nvSpPr>
          <p:spPr>
            <a:xfrm>
              <a:off x="7433268" y="3299243"/>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3" name="Oval 52"/>
            <p:cNvSpPr>
              <a:spLocks noChangeArrowheads="1"/>
            </p:cNvSpPr>
            <p:nvPr/>
          </p:nvSpPr>
          <p:spPr bwMode="auto">
            <a:xfrm rot="10800000" flipH="1" flipV="1">
              <a:off x="7631926" y="1863634"/>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54" name="Oval 53"/>
            <p:cNvSpPr>
              <a:spLocks noChangeArrowheads="1"/>
            </p:cNvSpPr>
            <p:nvPr/>
          </p:nvSpPr>
          <p:spPr bwMode="auto">
            <a:xfrm rot="10800000" flipH="1" flipV="1">
              <a:off x="7171249" y="1871135"/>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55" name="Rectangle 54"/>
            <p:cNvSpPr/>
            <p:nvPr/>
          </p:nvSpPr>
          <p:spPr>
            <a:xfrm>
              <a:off x="7263254" y="1746701"/>
              <a:ext cx="413896" cy="369332"/>
            </a:xfrm>
            <a:prstGeom prst="rect">
              <a:avLst/>
            </a:prstGeom>
          </p:spPr>
          <p:txBody>
            <a:bodyPr wrap="none">
              <a:spAutoFit/>
            </a:bodyPr>
            <a:lstStyle/>
            <a:p>
              <a:r>
                <a:rPr lang="en-US" dirty="0">
                  <a:solidFill>
                    <a:prstClr val="black"/>
                  </a:solidFill>
                  <a:latin typeface="Arial" panose="020B0604020202020204" pitchFamily="34" charset="0"/>
                  <a:cs typeface="Arial" panose="020B0604020202020204" pitchFamily="34" charset="0"/>
                </a:rPr>
                <a:t>⊕</a:t>
              </a:r>
              <a:endParaRPr lang="en-US" dirty="0"/>
            </a:p>
          </p:txBody>
        </p:sp>
        <p:sp>
          <p:nvSpPr>
            <p:cNvPr id="56" name="Oval 55"/>
            <p:cNvSpPr>
              <a:spLocks noChangeArrowheads="1"/>
            </p:cNvSpPr>
            <p:nvPr/>
          </p:nvSpPr>
          <p:spPr bwMode="auto">
            <a:xfrm rot="10800000" flipH="1" flipV="1">
              <a:off x="7399936" y="2358771"/>
              <a:ext cx="118872" cy="120463"/>
            </a:xfrm>
            <a:prstGeom prst="ellipse">
              <a:avLst/>
            </a:prstGeom>
            <a:solidFill>
              <a:srgbClr val="FF0000"/>
            </a:solidFill>
            <a:ln w="12700">
              <a:solidFill>
                <a:srgbClr val="FF0000"/>
              </a:solidFill>
              <a:round/>
              <a:headEnd/>
              <a:tailEnd/>
            </a:ln>
            <a:effectLst/>
          </p:spPr>
          <p:txBody>
            <a:bodyPr wrap="none" anchor="ctr"/>
            <a:lstStyle/>
            <a:p>
              <a:pPr>
                <a:defRPr/>
              </a:pPr>
              <a:endParaRPr lang="en-US"/>
            </a:p>
          </p:txBody>
        </p:sp>
        <p:sp>
          <p:nvSpPr>
            <p:cNvPr id="57" name="Oval 56"/>
            <p:cNvSpPr>
              <a:spLocks noChangeArrowheads="1"/>
            </p:cNvSpPr>
            <p:nvPr/>
          </p:nvSpPr>
          <p:spPr bwMode="auto">
            <a:xfrm rot="10800000" flipH="1" flipV="1">
              <a:off x="7399936" y="2901057"/>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grpSp>
      <p:sp>
        <p:nvSpPr>
          <p:cNvPr id="58" name="Content Placeholder 2"/>
          <p:cNvSpPr txBox="1">
            <a:spLocks/>
          </p:cNvSpPr>
          <p:nvPr/>
        </p:nvSpPr>
        <p:spPr>
          <a:xfrm>
            <a:off x="401941" y="4852351"/>
            <a:ext cx="3897833" cy="290963"/>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Examples: (x,0), (and, false), (+, </a:t>
            </a:r>
            <a:r>
              <a:rPr lang="en-US" sz="1800" kern="0" dirty="0"/>
              <a:t>∞</a:t>
            </a:r>
            <a:r>
              <a:rPr lang="en-US" dirty="0"/>
              <a:t>)</a:t>
            </a:r>
          </a:p>
        </p:txBody>
      </p:sp>
      <p:sp>
        <p:nvSpPr>
          <p:cNvPr id="59" name="Content Placeholder 2"/>
          <p:cNvSpPr txBox="1">
            <a:spLocks/>
          </p:cNvSpPr>
          <p:nvPr/>
        </p:nvSpPr>
        <p:spPr>
          <a:xfrm>
            <a:off x="4843923" y="4851183"/>
            <a:ext cx="3897833" cy="292131"/>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Examples: (+,0), (or, false), (min, </a:t>
            </a:r>
            <a:r>
              <a:rPr lang="en-US" sz="1800" dirty="0"/>
              <a:t>∞</a:t>
            </a:r>
            <a:r>
              <a:rPr lang="en-US" dirty="0"/>
              <a:t>)</a:t>
            </a:r>
          </a:p>
        </p:txBody>
      </p:sp>
      <p:sp>
        <p:nvSpPr>
          <p:cNvPr id="62" name="TextBox 61"/>
          <p:cNvSpPr txBox="1"/>
          <p:nvPr/>
        </p:nvSpPr>
        <p:spPr>
          <a:xfrm>
            <a:off x="1542131" y="2052480"/>
            <a:ext cx="1021433" cy="400110"/>
          </a:xfrm>
          <a:prstGeom prst="rect">
            <a:avLst/>
          </a:prstGeom>
          <a:noFill/>
        </p:spPr>
        <p:txBody>
          <a:bodyPr wrap="none" rtlCol="0">
            <a:spAutoFit/>
          </a:bodyPr>
          <a:lstStyle/>
          <a:p>
            <a:r>
              <a:rPr lang="en-US" sz="2000" b="1" dirty="0">
                <a:latin typeface="Arial" panose="020B0604020202020204" pitchFamily="34" charset="0"/>
              </a:rPr>
              <a:t>u </a:t>
            </a:r>
            <a:r>
              <a:rPr lang="en-US" sz="2000" dirty="0">
                <a:latin typeface="Arial" panose="020B0604020202020204" pitchFamily="34" charset="0"/>
              </a:rPr>
              <a:t> ⊗  </a:t>
            </a:r>
            <a:r>
              <a:rPr lang="en-US" sz="2000" b="1" dirty="0">
                <a:latin typeface="Arial" panose="020B0604020202020204" pitchFamily="34" charset="0"/>
              </a:rPr>
              <a:t>v</a:t>
            </a:r>
            <a:endParaRPr lang="en-US" sz="2000" b="1" baseline="30000" dirty="0">
              <a:solidFill>
                <a:srgbClr val="FF0000"/>
              </a:solidFill>
              <a:latin typeface="Arial" panose="020B0604020202020204" pitchFamily="34" charset="0"/>
            </a:endParaRPr>
          </a:p>
        </p:txBody>
      </p:sp>
      <p:sp>
        <p:nvSpPr>
          <p:cNvPr id="63" name="TextBox 62"/>
          <p:cNvSpPr txBox="1"/>
          <p:nvPr/>
        </p:nvSpPr>
        <p:spPr>
          <a:xfrm>
            <a:off x="5855065" y="2011940"/>
            <a:ext cx="1021433" cy="400110"/>
          </a:xfrm>
          <a:prstGeom prst="rect">
            <a:avLst/>
          </a:prstGeom>
          <a:noFill/>
        </p:spPr>
        <p:txBody>
          <a:bodyPr wrap="none" rtlCol="0">
            <a:spAutoFit/>
          </a:bodyPr>
          <a:lstStyle/>
          <a:p>
            <a:r>
              <a:rPr lang="en-US" sz="2000" b="1" dirty="0">
                <a:latin typeface="Arial" panose="020B0604020202020204" pitchFamily="34" charset="0"/>
              </a:rPr>
              <a:t>u </a:t>
            </a:r>
            <a:r>
              <a:rPr lang="en-US" sz="2000" dirty="0">
                <a:latin typeface="Arial" panose="020B0604020202020204" pitchFamily="34" charset="0"/>
              </a:rPr>
              <a:t> ⊕  </a:t>
            </a:r>
            <a:r>
              <a:rPr lang="en-US" sz="2000" b="1" dirty="0">
                <a:latin typeface="Arial" panose="020B0604020202020204" pitchFamily="34" charset="0"/>
              </a:rPr>
              <a:t>v</a:t>
            </a:r>
            <a:endParaRPr lang="en-US" sz="2000" b="1" baseline="30000" dirty="0">
              <a:solidFill>
                <a:srgbClr val="FF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0" name="Content Placeholder 2"/>
              <p:cNvSpPr txBox="1">
                <a:spLocks/>
              </p:cNvSpPr>
              <p:nvPr/>
            </p:nvSpPr>
            <p:spPr>
              <a:xfrm>
                <a:off x="927050" y="5859138"/>
                <a:ext cx="6443357" cy="761686"/>
              </a:xfrm>
              <a:prstGeom prst="rect">
                <a:avLst/>
              </a:prstGeom>
            </p:spPr>
            <p:txBody>
              <a:bodyPr vert="horz" lIns="0" tIns="0" rIns="0" bIns="0" rtlCol="0">
                <a:noAutofit/>
              </a:bodyPr>
              <a:lstStyle>
                <a:lvl1pPr marL="0" indent="0" algn="l" defTabSz="685800" rtl="0" eaLnBrk="1" latinLnBrk="0" hangingPunct="1">
                  <a:lnSpc>
                    <a:spcPct val="100000"/>
                  </a:lnSpc>
                  <a:spcBef>
                    <a:spcPts val="750"/>
                  </a:spcBef>
                  <a:buFont typeface="Arial" panose="020B0604020202020204" pitchFamily="34" charset="0"/>
                  <a:buNone/>
                  <a:defRPr sz="1650" kern="1200">
                    <a:solidFill>
                      <a:schemeClr val="tx1"/>
                    </a:solidFill>
                    <a:latin typeface="Arial" panose="020B0604020202020204" pitchFamily="34" charset="0"/>
                    <a:ea typeface="+mn-ea"/>
                    <a:cs typeface="Arial" panose="020B0604020202020204" pitchFamily="34" charset="0"/>
                  </a:defRPr>
                </a:lvl1pPr>
                <a:lvl2pPr marL="255985" indent="-127397" algn="l" defTabSz="685800" rtl="0" eaLnBrk="1" latinLnBrk="0" hangingPunct="1">
                  <a:lnSpc>
                    <a:spcPct val="100000"/>
                  </a:lnSpc>
                  <a:spcBef>
                    <a:spcPts val="375"/>
                  </a:spcBef>
                  <a:buFont typeface="Arial" panose="020B0604020202020204" pitchFamily="34" charset="0"/>
                  <a:buChar char="•"/>
                  <a:defRPr sz="1650" kern="1200">
                    <a:solidFill>
                      <a:schemeClr val="tx1"/>
                    </a:solidFill>
                    <a:latin typeface="Arial" panose="020B0604020202020204" pitchFamily="34" charset="0"/>
                    <a:ea typeface="+mn-ea"/>
                    <a:cs typeface="Arial" panose="020B0604020202020204" pitchFamily="34" charset="0"/>
                  </a:defRPr>
                </a:lvl2pPr>
                <a:lvl3pPr marL="471488" indent="-128588"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685800" indent="-132160" algn="l" defTabSz="685800" rtl="0" eaLnBrk="1" latinLnBrk="0" hangingPunct="1">
                  <a:lnSpc>
                    <a:spcPct val="100000"/>
                  </a:lnSpc>
                  <a:spcBef>
                    <a:spcPts val="375"/>
                  </a:spcBef>
                  <a:buClr>
                    <a:schemeClr val="tx1">
                      <a:lumMod val="50000"/>
                      <a:lumOff val="50000"/>
                    </a:schemeClr>
                  </a:buClr>
                  <a:buFont typeface="Arial" panose="020B0604020202020204" pitchFamily="34" charset="0"/>
                  <a:buChar char="•"/>
                  <a:defRPr sz="15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a:t>The rules for element-wise addition also apply to the accumulation operator,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endParaRPr lang="en-US" sz="2000" b="1" dirty="0"/>
              </a:p>
            </p:txBody>
          </p:sp>
        </mc:Choice>
        <mc:Fallback xmlns="">
          <p:sp>
            <p:nvSpPr>
              <p:cNvPr id="70" name="Content Placeholder 2"/>
              <p:cNvSpPr txBox="1">
                <a:spLocks noRot="1" noChangeAspect="1" noMove="1" noResize="1" noEditPoints="1" noAdjustHandles="1" noChangeArrowheads="1" noChangeShapeType="1" noTextEdit="1"/>
              </p:cNvSpPr>
              <p:nvPr/>
            </p:nvSpPr>
            <p:spPr>
              <a:xfrm>
                <a:off x="927050" y="5859138"/>
                <a:ext cx="6443357" cy="761686"/>
              </a:xfrm>
              <a:prstGeom prst="rect">
                <a:avLst/>
              </a:prstGeom>
              <a:blipFill rotWithShape="0">
                <a:blip r:embed="rId3"/>
                <a:stretch>
                  <a:fillRect l="-2365" t="-9600" r="-1703" b="-1600"/>
                </a:stretch>
              </a:blipFill>
            </p:spPr>
            <p:txBody>
              <a:bodyPr/>
              <a:lstStyle/>
              <a:p>
                <a:r>
                  <a:rPr lang="en-US">
                    <a:noFill/>
                  </a:rPr>
                  <a:t> </a:t>
                </a:r>
              </a:p>
            </p:txBody>
          </p:sp>
        </mc:Fallback>
      </mc:AlternateContent>
    </p:spTree>
    <p:extLst>
      <p:ext uri="{BB962C8B-B14F-4D97-AF65-F5344CB8AC3E}">
        <p14:creationId xmlns:p14="http://schemas.microsoft.com/office/powerpoint/2010/main" val="13624785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 xmlns:a16="http://schemas.microsoft.com/office/drawing/2014/main" id="{2630B297-2B66-5144-AECE-1272A578478D}"/>
                  </a:ext>
                </a:extLst>
              </p:cNvPr>
              <p:cNvSpPr txBox="1"/>
              <p:nvPr/>
            </p:nvSpPr>
            <p:spPr>
              <a:xfrm>
                <a:off x="4274590" y="142338"/>
                <a:ext cx="3632789" cy="677108"/>
              </a:xfrm>
              <a:prstGeom prst="rect">
                <a:avLst/>
              </a:prstGeom>
              <a:noFill/>
            </p:spPr>
            <p:txBody>
              <a:bodyPr wrap="none" lIns="0" tIns="0" rIns="0" bIns="0" rtlCol="0">
                <a:spAutoFit/>
              </a:bodyPr>
              <a:lstStyle/>
              <a:p>
                <a14:m>
                  <m:oMath xmlns:m="http://schemas.openxmlformats.org/officeDocument/2006/math">
                    <m:r>
                      <m:rPr>
                        <m:nor/>
                      </m:rPr>
                      <a:rPr lang="en-US" sz="4400" dirty="0">
                        <a:ea typeface="Cambria Math" panose="02040503050406030204" pitchFamily="18" charset="0"/>
                      </a:rPr>
                      <m:t>w</m:t>
                    </m:r>
                    <m:r>
                      <a:rPr lang="en-US" sz="4400" i="1">
                        <a:latin typeface="Cambria Math" panose="02040503050406030204" pitchFamily="18" charset="0"/>
                        <a:ea typeface="Cambria Math" panose="02040503050406030204" pitchFamily="18" charset="0"/>
                      </a:rPr>
                      <m:t>⊙</m:t>
                    </m:r>
                  </m:oMath>
                </a14:m>
                <a:r>
                  <a:rPr lang="en-US" sz="4400" dirty="0">
                    <a:ea typeface="Tahoma" panose="020B0604030504040204" pitchFamily="34" charset="0"/>
                    <a:cs typeface="Tahoma" panose="020B0604030504040204" pitchFamily="34" charset="0"/>
                  </a:rPr>
                  <a:t>= (u </a:t>
                </a:r>
                <a:r>
                  <a:rPr lang="en-US" sz="4400" dirty="0"/>
                  <a:t>⊗</a:t>
                </a:r>
                <a:r>
                  <a:rPr lang="en-US" sz="4400" dirty="0">
                    <a:ea typeface="Tahoma" panose="020B0604030504040204" pitchFamily="34" charset="0"/>
                    <a:cs typeface="Tahoma" panose="020B0604030504040204" pitchFamily="34" charset="0"/>
                  </a:rPr>
                  <a:t> v)</a:t>
                </a:r>
              </a:p>
            </p:txBody>
          </p:sp>
        </mc:Choice>
        <mc:Fallback xmlns="">
          <p:sp>
            <p:nvSpPr>
              <p:cNvPr id="17" name="TextBox 16">
                <a:extLst>
                  <a:ext uri="{FF2B5EF4-FFF2-40B4-BE49-F238E27FC236}">
                    <a16:creationId xmlns:a16="http://schemas.microsoft.com/office/drawing/2014/main" id="{2630B297-2B66-5144-AECE-1272A578478D}"/>
                  </a:ext>
                </a:extLst>
              </p:cNvPr>
              <p:cNvSpPr txBox="1">
                <a:spLocks noRot="1" noChangeAspect="1" noMove="1" noResize="1" noEditPoints="1" noAdjustHandles="1" noChangeArrowheads="1" noChangeShapeType="1" noTextEdit="1"/>
              </p:cNvSpPr>
              <p:nvPr/>
            </p:nvSpPr>
            <p:spPr>
              <a:xfrm>
                <a:off x="4274590" y="142338"/>
                <a:ext cx="3632789" cy="677108"/>
              </a:xfrm>
              <a:prstGeom prst="rect">
                <a:avLst/>
              </a:prstGeom>
              <a:blipFill>
                <a:blip r:embed="rId2"/>
                <a:stretch>
                  <a:fillRect l="-4181" t="-25455" r="-8014" b="-49091"/>
                </a:stretch>
              </a:blipFill>
            </p:spPr>
            <p:txBody>
              <a:bodyPr/>
              <a:lstStyle/>
              <a:p>
                <a:r>
                  <a:rPr lang="en-US">
                    <a:noFill/>
                  </a:rPr>
                  <a:t> </a:t>
                </a:r>
              </a:p>
            </p:txBody>
          </p:sp>
        </mc:Fallback>
      </mc:AlternateContent>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3298407" cy="889000"/>
          </a:xfrm>
        </p:spPr>
        <p:txBody>
          <a:bodyPr/>
          <a:lstStyle/>
          <a:p>
            <a:r>
              <a:rPr lang="en-US" dirty="0" err="1"/>
              <a:t>GrB_eWiseMult</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a:xfrm>
            <a:off x="455613" y="1014692"/>
            <a:ext cx="8349340" cy="1820899"/>
          </a:xfrm>
        </p:spPr>
        <p:txBody>
          <a:bodyPr/>
          <a:lstStyle/>
          <a:p>
            <a:r>
              <a:rPr lang="en-US" sz="2000" dirty="0"/>
              <a:t>Compute the element-wise “</a:t>
            </a:r>
            <a:r>
              <a:rPr lang="en-US" sz="2000" b="1" dirty="0"/>
              <a:t>multiplication</a:t>
            </a:r>
            <a:r>
              <a:rPr lang="en-US" sz="2000" dirty="0"/>
              <a:t>” of two GraphBLAS vectors.</a:t>
            </a:r>
          </a:p>
          <a:p>
            <a:r>
              <a:rPr lang="en-US" sz="2000" dirty="0"/>
              <a:t>Performs the specified operator (op) on the </a:t>
            </a:r>
            <a:r>
              <a:rPr lang="en-US" sz="2000" b="1" dirty="0"/>
              <a:t>intersection</a:t>
            </a:r>
            <a:r>
              <a:rPr lang="en-US" sz="2000" dirty="0"/>
              <a:t> of the sparse entries in each input vector , u and v.</a:t>
            </a:r>
          </a:p>
          <a:p>
            <a:pPr lvl="1"/>
            <a:r>
              <a:rPr lang="en-US" sz="1600" dirty="0"/>
              <a:t>op could be </a:t>
            </a:r>
            <a:r>
              <a:rPr lang="en-US" sz="1600" dirty="0" err="1"/>
              <a:t>GrB_BinaryOp</a:t>
            </a:r>
            <a:r>
              <a:rPr lang="en-US" sz="1600" dirty="0"/>
              <a:t>, </a:t>
            </a:r>
            <a:r>
              <a:rPr lang="en-US" sz="1600" dirty="0" err="1"/>
              <a:t>GrB_Monoid</a:t>
            </a:r>
            <a:r>
              <a:rPr lang="en-US" sz="1600" dirty="0"/>
              <a:t>, or </a:t>
            </a:r>
            <a:r>
              <a:rPr lang="en-US" sz="1600" dirty="0" err="1"/>
              <a:t>GrB_Semiring</a:t>
            </a:r>
            <a:endParaRPr lang="en-US" sz="1600" dirty="0"/>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72</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2250504837"/>
              </p:ext>
            </p:extLst>
          </p:nvPr>
        </p:nvGraphicFramePr>
        <p:xfrm>
          <a:off x="455613" y="3088718"/>
          <a:ext cx="7232566" cy="2595880"/>
        </p:xfrm>
        <a:graphic>
          <a:graphicData uri="http://schemas.openxmlformats.org/drawingml/2006/table">
            <a:tbl>
              <a:tblPr firstRow="1" bandRow="1">
                <a:tableStyleId>{F5AB1C69-6EDB-4FF4-983F-18BD219EF322}</a:tableStyleId>
              </a:tblPr>
              <a:tblGrid>
                <a:gridCol w="2853071">
                  <a:extLst>
                    <a:ext uri="{9D8B030D-6E8A-4147-A177-3AD203B41FA5}">
                      <a16:colId xmlns="" xmlns:a16="http://schemas.microsoft.com/office/drawing/2014/main" val="1256232560"/>
                    </a:ext>
                  </a:extLst>
                </a:gridCol>
                <a:gridCol w="2630273">
                  <a:extLst>
                    <a:ext uri="{9D8B030D-6E8A-4147-A177-3AD203B41FA5}">
                      <a16:colId xmlns="" xmlns:a16="http://schemas.microsoft.com/office/drawing/2014/main" val="4264446364"/>
                    </a:ext>
                  </a:extLst>
                </a:gridCol>
                <a:gridCol w="1749222">
                  <a:extLst>
                    <a:ext uri="{9D8B030D-6E8A-4147-A177-3AD203B41FA5}">
                      <a16:colId xmlns="" xmlns:a16="http://schemas.microsoft.com/office/drawing/2014/main" val="2036751893"/>
                    </a:ext>
                  </a:extLst>
                </a:gridCol>
              </a:tblGrid>
              <a:tr h="370840">
                <a:tc>
                  <a:txBody>
                    <a:bodyPr/>
                    <a:lstStyle/>
                    <a:p>
                      <a:r>
                        <a:rPr lang="en-US" sz="1600" dirty="0" err="1">
                          <a:solidFill>
                            <a:schemeClr val="tx1"/>
                          </a:solidFill>
                          <a:latin typeface="Courier New" panose="02070309020205020404" pitchFamily="49" charset="0"/>
                          <a:cs typeface="Courier New" panose="02070309020205020404" pitchFamily="49" charset="0"/>
                        </a:rPr>
                        <a:t>GrB_Info</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GrB_eWiseMult</a:t>
                      </a:r>
                      <a:r>
                        <a:rPr lang="en-US" sz="16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600" b="0" dirty="0" err="1">
                          <a:solidFill>
                            <a:schemeClr val="tx1"/>
                          </a:solidFill>
                          <a:latin typeface="Courier New" panose="02070309020205020404" pitchFamily="49" charset="0"/>
                          <a:cs typeface="Courier New" panose="02070309020205020404" pitchFamily="49" charset="0"/>
                        </a:rPr>
                        <a:t>GrB_Vector</a:t>
                      </a:r>
                      <a:endParaRPr lang="en-US" sz="16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accum</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52942781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v,</a:t>
                      </a:r>
                    </a:p>
                  </a:txBody>
                  <a:tcPr marL="0" marR="0" marT="0" marB="0"/>
                </a:tc>
                <a:extLst>
                  <a:ext uri="{0D108BD9-81ED-4DB2-BD59-A6C34878D82A}">
                    <a16:rowId xmlns="" xmlns:a16="http://schemas.microsoft.com/office/drawing/2014/main" val="393775297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GrB_Descriptor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desc</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p:cxnSp>
        <p:nvCxnSpPr>
          <p:cNvPr id="8" name="Straight Arrow Connector 7">
            <a:extLst>
              <a:ext uri="{FF2B5EF4-FFF2-40B4-BE49-F238E27FC236}">
                <a16:creationId xmlns="" xmlns:a16="http://schemas.microsoft.com/office/drawing/2014/main" id="{1AD865B1-C9FB-6D42-887A-5B5E411C9D23}"/>
              </a:ext>
            </a:extLst>
          </p:cNvPr>
          <p:cNvCxnSpPr/>
          <p:nvPr/>
        </p:nvCxnSpPr>
        <p:spPr bwMode="auto">
          <a:xfrm>
            <a:off x="5831884" y="3598905"/>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9" name="Straight Arrow Connector 8">
            <a:extLst>
              <a:ext uri="{FF2B5EF4-FFF2-40B4-BE49-F238E27FC236}">
                <a16:creationId xmlns="" xmlns:a16="http://schemas.microsoft.com/office/drawing/2014/main" id="{7427283D-4827-7946-8B1F-022899730E88}"/>
              </a:ext>
            </a:extLst>
          </p:cNvPr>
          <p:cNvCxnSpPr/>
          <p:nvPr/>
        </p:nvCxnSpPr>
        <p:spPr bwMode="auto">
          <a:xfrm>
            <a:off x="5819852" y="3974800"/>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0" name="Straight Arrow Connector 9">
            <a:extLst>
              <a:ext uri="{FF2B5EF4-FFF2-40B4-BE49-F238E27FC236}">
                <a16:creationId xmlns="" xmlns:a16="http://schemas.microsoft.com/office/drawing/2014/main" id="{7520EA8D-43CF-5048-ABF5-314D2471BE56}"/>
              </a:ext>
            </a:extLst>
          </p:cNvPr>
          <p:cNvCxnSpPr/>
          <p:nvPr/>
        </p:nvCxnSpPr>
        <p:spPr bwMode="auto">
          <a:xfrm>
            <a:off x="5831883" y="5451804"/>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1" name="TextBox 10">
            <a:extLst>
              <a:ext uri="{FF2B5EF4-FFF2-40B4-BE49-F238E27FC236}">
                <a16:creationId xmlns="" xmlns:a16="http://schemas.microsoft.com/office/drawing/2014/main" id="{CF02437D-18B0-AF42-8B88-518B10AE9FAB}"/>
              </a:ext>
            </a:extLst>
          </p:cNvPr>
          <p:cNvSpPr txBox="1"/>
          <p:nvPr/>
        </p:nvSpPr>
        <p:spPr>
          <a:xfrm>
            <a:off x="7041969" y="3414239"/>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2" name="TextBox 11">
            <a:extLst>
              <a:ext uri="{FF2B5EF4-FFF2-40B4-BE49-F238E27FC236}">
                <a16:creationId xmlns="" xmlns:a16="http://schemas.microsoft.com/office/drawing/2014/main" id="{57F8CF82-7366-6542-BF6D-2630A3430AA0}"/>
              </a:ext>
            </a:extLst>
          </p:cNvPr>
          <p:cNvSpPr txBox="1"/>
          <p:nvPr/>
        </p:nvSpPr>
        <p:spPr>
          <a:xfrm>
            <a:off x="7041969" y="3790134"/>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3" name="TextBox 12">
            <a:extLst>
              <a:ext uri="{FF2B5EF4-FFF2-40B4-BE49-F238E27FC236}">
                <a16:creationId xmlns="" xmlns:a16="http://schemas.microsoft.com/office/drawing/2014/main" id="{75FD9039-586D-AA4C-B92C-EAEA594D7ADD}"/>
              </a:ext>
            </a:extLst>
          </p:cNvPr>
          <p:cNvSpPr txBox="1"/>
          <p:nvPr/>
        </p:nvSpPr>
        <p:spPr>
          <a:xfrm>
            <a:off x="7041969" y="526713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4" name="TextBox 13">
            <a:extLst>
              <a:ext uri="{FF2B5EF4-FFF2-40B4-BE49-F238E27FC236}">
                <a16:creationId xmlns="" xmlns:a16="http://schemas.microsoft.com/office/drawing/2014/main" id="{F1BD9068-1810-0F44-B56E-B5C00994CE9F}"/>
              </a:ext>
            </a:extLst>
          </p:cNvPr>
          <p:cNvSpPr txBox="1"/>
          <p:nvPr/>
        </p:nvSpPr>
        <p:spPr>
          <a:xfrm>
            <a:off x="455613" y="5823201"/>
            <a:ext cx="7451766" cy="646331"/>
          </a:xfrm>
          <a:prstGeom prst="rect">
            <a:avLst/>
          </a:prstGeom>
          <a:noFill/>
        </p:spPr>
        <p:txBody>
          <a:bodyPr wrap="square" rtlCol="0">
            <a:spAutoFit/>
          </a:bodyPr>
          <a:lstStyle/>
          <a:p>
            <a:pPr algn="ctr"/>
            <a:r>
              <a:rPr lang="en-US" b="1" dirty="0">
                <a:solidFill>
                  <a:srgbClr val="C00000"/>
                </a:solidFill>
              </a:rPr>
              <a:t>Use default values for mask, </a:t>
            </a:r>
            <a:r>
              <a:rPr lang="en-US" b="1" dirty="0" err="1">
                <a:solidFill>
                  <a:srgbClr val="C00000"/>
                </a:solidFill>
              </a:rPr>
              <a:t>accum</a:t>
            </a:r>
            <a:r>
              <a:rPr lang="en-US" b="1" dirty="0">
                <a:solidFill>
                  <a:srgbClr val="C00000"/>
                </a:solidFill>
              </a:rPr>
              <a:t> and </a:t>
            </a:r>
            <a:r>
              <a:rPr lang="en-US" b="1" dirty="0" err="1">
                <a:solidFill>
                  <a:srgbClr val="C00000"/>
                </a:solidFill>
              </a:rPr>
              <a:t>desc</a:t>
            </a:r>
            <a:r>
              <a:rPr lang="en-US" b="1" dirty="0">
                <a:solidFill>
                  <a:srgbClr val="C00000"/>
                </a:solidFill>
              </a:rPr>
              <a:t> (indicated by GrB_NULL)</a:t>
            </a:r>
          </a:p>
        </p:txBody>
      </p:sp>
      <p:cxnSp>
        <p:nvCxnSpPr>
          <p:cNvPr id="20" name="Straight Connector 19">
            <a:extLst>
              <a:ext uri="{FF2B5EF4-FFF2-40B4-BE49-F238E27FC236}">
                <a16:creationId xmlns="" xmlns:a16="http://schemas.microsoft.com/office/drawing/2014/main" id="{D48C32FD-B849-0448-A6A1-36E4296DCABA}"/>
              </a:ext>
            </a:extLst>
          </p:cNvPr>
          <p:cNvCxnSpPr>
            <a:cxnSpLocks/>
          </p:cNvCxnSpPr>
          <p:nvPr/>
        </p:nvCxnSpPr>
        <p:spPr bwMode="auto">
          <a:xfrm>
            <a:off x="4829993" y="270564"/>
            <a:ext cx="514674" cy="47550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7439120A-E75E-C24D-AFE1-0A1DAEAF5504}"/>
              </a:ext>
            </a:extLst>
          </p:cNvPr>
          <p:cNvCxnSpPr>
            <a:cxnSpLocks/>
          </p:cNvCxnSpPr>
          <p:nvPr/>
        </p:nvCxnSpPr>
        <p:spPr bwMode="auto">
          <a:xfrm flipV="1">
            <a:off x="4829993" y="259510"/>
            <a:ext cx="514674" cy="486557"/>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01691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 xmlns:a16="http://schemas.microsoft.com/office/drawing/2014/main" id="{2630B297-2B66-5144-AECE-1272A578478D}"/>
                  </a:ext>
                </a:extLst>
              </p:cNvPr>
              <p:cNvSpPr txBox="1"/>
              <p:nvPr/>
            </p:nvSpPr>
            <p:spPr>
              <a:xfrm>
                <a:off x="4289973" y="150853"/>
                <a:ext cx="3632789" cy="677108"/>
              </a:xfrm>
              <a:prstGeom prst="rect">
                <a:avLst/>
              </a:prstGeom>
              <a:noFill/>
            </p:spPr>
            <p:txBody>
              <a:bodyPr wrap="none" lIns="0" tIns="0" rIns="0" bIns="0" rtlCol="0">
                <a:spAutoFit/>
              </a:bodyPr>
              <a:lstStyle/>
              <a:p>
                <a14:m>
                  <m:oMath xmlns:m="http://schemas.openxmlformats.org/officeDocument/2006/math">
                    <m:r>
                      <m:rPr>
                        <m:nor/>
                      </m:rPr>
                      <a:rPr lang="en-US" sz="4400" dirty="0">
                        <a:ea typeface="Cambria Math" panose="02040503050406030204" pitchFamily="18" charset="0"/>
                      </a:rPr>
                      <m:t>w</m:t>
                    </m:r>
                    <m:r>
                      <a:rPr lang="en-US" sz="4400" i="1">
                        <a:latin typeface="Cambria Math" panose="02040503050406030204" pitchFamily="18" charset="0"/>
                        <a:ea typeface="Cambria Math" panose="02040503050406030204" pitchFamily="18" charset="0"/>
                      </a:rPr>
                      <m:t>⊙</m:t>
                    </m:r>
                  </m:oMath>
                </a14:m>
                <a:r>
                  <a:rPr lang="en-US" sz="4400" dirty="0">
                    <a:ea typeface="Tahoma" panose="020B0604030504040204" pitchFamily="34" charset="0"/>
                    <a:cs typeface="Tahoma" panose="020B0604030504040204" pitchFamily="34" charset="0"/>
                  </a:rPr>
                  <a:t>= (u ⊕ v)</a:t>
                </a:r>
              </a:p>
            </p:txBody>
          </p:sp>
        </mc:Choice>
        <mc:Fallback xmlns="">
          <p:sp>
            <p:nvSpPr>
              <p:cNvPr id="17" name="TextBox 16">
                <a:extLst>
                  <a:ext uri="{FF2B5EF4-FFF2-40B4-BE49-F238E27FC236}">
                    <a16:creationId xmlns:a16="http://schemas.microsoft.com/office/drawing/2014/main" id="{2630B297-2B66-5144-AECE-1272A578478D}"/>
                  </a:ext>
                </a:extLst>
              </p:cNvPr>
              <p:cNvSpPr txBox="1">
                <a:spLocks noRot="1" noChangeAspect="1" noMove="1" noResize="1" noEditPoints="1" noAdjustHandles="1" noChangeArrowheads="1" noChangeShapeType="1" noTextEdit="1"/>
              </p:cNvSpPr>
              <p:nvPr/>
            </p:nvSpPr>
            <p:spPr>
              <a:xfrm>
                <a:off x="4289973" y="150853"/>
                <a:ext cx="3632789" cy="677108"/>
              </a:xfrm>
              <a:prstGeom prst="rect">
                <a:avLst/>
              </a:prstGeom>
              <a:blipFill>
                <a:blip r:embed="rId3"/>
                <a:stretch>
                  <a:fillRect l="-4181" t="-28302" r="-8362" b="-50943"/>
                </a:stretch>
              </a:blipFill>
            </p:spPr>
            <p:txBody>
              <a:bodyPr/>
              <a:lstStyle/>
              <a:p>
                <a:r>
                  <a:rPr lang="en-US">
                    <a:noFill/>
                  </a:rPr>
                  <a:t> </a:t>
                </a:r>
              </a:p>
            </p:txBody>
          </p:sp>
        </mc:Fallback>
      </mc:AlternateContent>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3298407" cy="889000"/>
          </a:xfrm>
        </p:spPr>
        <p:txBody>
          <a:bodyPr/>
          <a:lstStyle/>
          <a:p>
            <a:r>
              <a:rPr lang="en-US" dirty="0" err="1"/>
              <a:t>GrB_eWiseAdd</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a:xfrm>
            <a:off x="455613" y="1014692"/>
            <a:ext cx="8154131" cy="1820899"/>
          </a:xfrm>
        </p:spPr>
        <p:txBody>
          <a:bodyPr/>
          <a:lstStyle/>
          <a:p>
            <a:r>
              <a:rPr lang="en-US" sz="2000" dirty="0"/>
              <a:t>Compute the element-wise “</a:t>
            </a:r>
            <a:r>
              <a:rPr lang="en-US" sz="2000" b="1" dirty="0"/>
              <a:t>addition</a:t>
            </a:r>
            <a:r>
              <a:rPr lang="en-US" sz="2000" dirty="0"/>
              <a:t>” of two GraphBLAS vectors.</a:t>
            </a:r>
          </a:p>
          <a:p>
            <a:r>
              <a:rPr lang="en-US" sz="2000" dirty="0"/>
              <a:t>Performs the specified operator (op) on the </a:t>
            </a:r>
            <a:r>
              <a:rPr lang="en-US" sz="2000" b="1" dirty="0"/>
              <a:t>union</a:t>
            </a:r>
            <a:r>
              <a:rPr lang="en-US" sz="2000" dirty="0"/>
              <a:t> of the sparse entries in each input vector , u and v.</a:t>
            </a:r>
          </a:p>
          <a:p>
            <a:pPr lvl="1"/>
            <a:r>
              <a:rPr lang="en-US" sz="1600" dirty="0"/>
              <a:t>op could be </a:t>
            </a:r>
            <a:r>
              <a:rPr lang="en-US" sz="1600" dirty="0" err="1"/>
              <a:t>GrB_BinaryOp</a:t>
            </a:r>
            <a:r>
              <a:rPr lang="en-US" sz="1600" dirty="0"/>
              <a:t>, </a:t>
            </a:r>
            <a:r>
              <a:rPr lang="en-US" sz="1600" dirty="0" err="1"/>
              <a:t>GrB_Monoid</a:t>
            </a:r>
            <a:r>
              <a:rPr lang="en-US" sz="1600" dirty="0"/>
              <a:t>, or </a:t>
            </a:r>
            <a:r>
              <a:rPr lang="en-US" sz="1600" dirty="0" err="1"/>
              <a:t>GrB_Semiring</a:t>
            </a:r>
            <a:endParaRPr lang="en-US" sz="1600" dirty="0"/>
          </a:p>
          <a:p>
            <a:r>
              <a:rPr lang="en-US" sz="2000" dirty="0"/>
              <a:t>Returns error codes of type </a:t>
            </a:r>
            <a:r>
              <a:rPr lang="en-US" sz="2000" dirty="0" err="1"/>
              <a:t>GrB_info</a:t>
            </a:r>
            <a:r>
              <a:rPr lang="en-US" sz="2000" dirty="0"/>
              <a:t>.  See the spec for details.</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73</a:t>
            </a:fld>
            <a:endParaRPr lang="en-US" dirty="0">
              <a:solidFill>
                <a:srgbClr val="000000"/>
              </a:solidFill>
              <a:ea typeface="ＭＳ Ｐゴシック" pitchFamily="34" charset="-128"/>
            </a:endParaRPr>
          </a:p>
        </p:txBody>
      </p:sp>
      <p:graphicFrame>
        <p:nvGraphicFramePr>
          <p:cNvPr id="5" name="Table 4">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1629140098"/>
              </p:ext>
            </p:extLst>
          </p:nvPr>
        </p:nvGraphicFramePr>
        <p:xfrm>
          <a:off x="455613" y="3088718"/>
          <a:ext cx="7232566" cy="2595880"/>
        </p:xfrm>
        <a:graphic>
          <a:graphicData uri="http://schemas.openxmlformats.org/drawingml/2006/table">
            <a:tbl>
              <a:tblPr firstRow="1" bandRow="1">
                <a:tableStyleId>{F5AB1C69-6EDB-4FF4-983F-18BD219EF322}</a:tableStyleId>
              </a:tblPr>
              <a:tblGrid>
                <a:gridCol w="2852666">
                  <a:extLst>
                    <a:ext uri="{9D8B030D-6E8A-4147-A177-3AD203B41FA5}">
                      <a16:colId xmlns="" xmlns:a16="http://schemas.microsoft.com/office/drawing/2014/main" val="1256232560"/>
                    </a:ext>
                  </a:extLst>
                </a:gridCol>
                <a:gridCol w="2630678">
                  <a:extLst>
                    <a:ext uri="{9D8B030D-6E8A-4147-A177-3AD203B41FA5}">
                      <a16:colId xmlns="" xmlns:a16="http://schemas.microsoft.com/office/drawing/2014/main" val="4264446364"/>
                    </a:ext>
                  </a:extLst>
                </a:gridCol>
                <a:gridCol w="1749222">
                  <a:extLst>
                    <a:ext uri="{9D8B030D-6E8A-4147-A177-3AD203B41FA5}">
                      <a16:colId xmlns="" xmlns:a16="http://schemas.microsoft.com/office/drawing/2014/main" val="2036751893"/>
                    </a:ext>
                  </a:extLst>
                </a:gridCol>
              </a:tblGrid>
              <a:tr h="370840">
                <a:tc>
                  <a:txBody>
                    <a:bodyPr/>
                    <a:lstStyle/>
                    <a:p>
                      <a:r>
                        <a:rPr lang="en-US" sz="1600" dirty="0" err="1">
                          <a:solidFill>
                            <a:schemeClr val="tx1"/>
                          </a:solidFill>
                          <a:latin typeface="Courier New" panose="02070309020205020404" pitchFamily="49" charset="0"/>
                          <a:cs typeface="Courier New" panose="02070309020205020404" pitchFamily="49" charset="0"/>
                        </a:rPr>
                        <a:t>GrB_Info</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GrB_eWiseAdd</a:t>
                      </a:r>
                      <a:r>
                        <a:rPr lang="en-US" sz="16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600" b="0" dirty="0" err="1">
                          <a:solidFill>
                            <a:schemeClr val="tx1"/>
                          </a:solidFill>
                          <a:latin typeface="Courier New" panose="02070309020205020404" pitchFamily="49" charset="0"/>
                          <a:cs typeface="Courier New" panose="02070309020205020404" pitchFamily="49" charset="0"/>
                        </a:rPr>
                        <a:t>GrB_Vector</a:t>
                      </a:r>
                      <a:endParaRPr lang="en-US" sz="16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accum</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GrB_BinaryOp</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529427811"/>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GrB_Vector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a:solidFill>
                            <a:schemeClr val="tx1"/>
                          </a:solidFill>
                          <a:latin typeface="Courier New" panose="02070309020205020404" pitchFamily="49" charset="0"/>
                          <a:cs typeface="Courier New" panose="02070309020205020404" pitchFamily="49" charset="0"/>
                        </a:rPr>
                        <a:t>v,</a:t>
                      </a:r>
                    </a:p>
                  </a:txBody>
                  <a:tcPr marL="0" marR="0" marT="0" marB="0"/>
                </a:tc>
                <a:extLst>
                  <a:ext uri="{0D108BD9-81ED-4DB2-BD59-A6C34878D82A}">
                    <a16:rowId xmlns="" xmlns:a16="http://schemas.microsoft.com/office/drawing/2014/main" val="3937752975"/>
                  </a:ext>
                </a:extLst>
              </a:tr>
              <a:tr h="370840">
                <a:tc>
                  <a:txBody>
                    <a:bodyPr/>
                    <a:lstStyle/>
                    <a:p>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600" dirty="0" err="1">
                          <a:solidFill>
                            <a:schemeClr val="tx1"/>
                          </a:solidFill>
                          <a:latin typeface="Courier New" panose="02070309020205020404" pitchFamily="49" charset="0"/>
                          <a:cs typeface="Courier New" panose="02070309020205020404" pitchFamily="49" charset="0"/>
                        </a:rPr>
                        <a:t>const</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GrB_Descriptor</a:t>
                      </a:r>
                      <a:endParaRPr lang="en-US" sz="16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600" dirty="0" err="1">
                          <a:solidFill>
                            <a:schemeClr val="tx1"/>
                          </a:solidFill>
                          <a:latin typeface="Courier New" panose="02070309020205020404" pitchFamily="49" charset="0"/>
                          <a:cs typeface="Courier New" panose="02070309020205020404" pitchFamily="49" charset="0"/>
                        </a:rPr>
                        <a:t>desc</a:t>
                      </a:r>
                      <a:r>
                        <a:rPr lang="en-US" sz="16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p:cxnSp>
        <p:nvCxnSpPr>
          <p:cNvPr id="8" name="Straight Arrow Connector 7">
            <a:extLst>
              <a:ext uri="{FF2B5EF4-FFF2-40B4-BE49-F238E27FC236}">
                <a16:creationId xmlns="" xmlns:a16="http://schemas.microsoft.com/office/drawing/2014/main" id="{1AD865B1-C9FB-6D42-887A-5B5E411C9D23}"/>
              </a:ext>
            </a:extLst>
          </p:cNvPr>
          <p:cNvCxnSpPr/>
          <p:nvPr/>
        </p:nvCxnSpPr>
        <p:spPr bwMode="auto">
          <a:xfrm>
            <a:off x="5831884" y="3598905"/>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9" name="Straight Arrow Connector 8">
            <a:extLst>
              <a:ext uri="{FF2B5EF4-FFF2-40B4-BE49-F238E27FC236}">
                <a16:creationId xmlns="" xmlns:a16="http://schemas.microsoft.com/office/drawing/2014/main" id="{7427283D-4827-7946-8B1F-022899730E88}"/>
              </a:ext>
            </a:extLst>
          </p:cNvPr>
          <p:cNvCxnSpPr/>
          <p:nvPr/>
        </p:nvCxnSpPr>
        <p:spPr bwMode="auto">
          <a:xfrm>
            <a:off x="5819852" y="3974800"/>
            <a:ext cx="1025237" cy="0"/>
          </a:xfrm>
          <a:prstGeom prst="straightConnector1">
            <a:avLst/>
          </a:prstGeom>
          <a:noFill/>
          <a:ln w="41275" cap="flat" cmpd="sng" algn="ctr">
            <a:solidFill>
              <a:srgbClr val="C00000"/>
            </a:solidFill>
            <a:prstDash val="solid"/>
            <a:round/>
            <a:headEnd type="none" w="med" len="med"/>
            <a:tailEnd type="triangle"/>
          </a:ln>
          <a:effectLst/>
        </p:spPr>
      </p:cxnSp>
      <p:cxnSp>
        <p:nvCxnSpPr>
          <p:cNvPr id="10" name="Straight Arrow Connector 9">
            <a:extLst>
              <a:ext uri="{FF2B5EF4-FFF2-40B4-BE49-F238E27FC236}">
                <a16:creationId xmlns="" xmlns:a16="http://schemas.microsoft.com/office/drawing/2014/main" id="{7520EA8D-43CF-5048-ABF5-314D2471BE56}"/>
              </a:ext>
            </a:extLst>
          </p:cNvPr>
          <p:cNvCxnSpPr/>
          <p:nvPr/>
        </p:nvCxnSpPr>
        <p:spPr bwMode="auto">
          <a:xfrm>
            <a:off x="5831883" y="5451804"/>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11" name="TextBox 10">
            <a:extLst>
              <a:ext uri="{FF2B5EF4-FFF2-40B4-BE49-F238E27FC236}">
                <a16:creationId xmlns="" xmlns:a16="http://schemas.microsoft.com/office/drawing/2014/main" id="{CF02437D-18B0-AF42-8B88-518B10AE9FAB}"/>
              </a:ext>
            </a:extLst>
          </p:cNvPr>
          <p:cNvSpPr txBox="1"/>
          <p:nvPr/>
        </p:nvSpPr>
        <p:spPr>
          <a:xfrm>
            <a:off x="7041969" y="3414239"/>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2" name="TextBox 11">
            <a:extLst>
              <a:ext uri="{FF2B5EF4-FFF2-40B4-BE49-F238E27FC236}">
                <a16:creationId xmlns="" xmlns:a16="http://schemas.microsoft.com/office/drawing/2014/main" id="{57F8CF82-7366-6542-BF6D-2630A3430AA0}"/>
              </a:ext>
            </a:extLst>
          </p:cNvPr>
          <p:cNvSpPr txBox="1"/>
          <p:nvPr/>
        </p:nvSpPr>
        <p:spPr>
          <a:xfrm>
            <a:off x="7041969" y="3790134"/>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3" name="TextBox 12">
            <a:extLst>
              <a:ext uri="{FF2B5EF4-FFF2-40B4-BE49-F238E27FC236}">
                <a16:creationId xmlns="" xmlns:a16="http://schemas.microsoft.com/office/drawing/2014/main" id="{75FD9039-586D-AA4C-B92C-EAEA594D7ADD}"/>
              </a:ext>
            </a:extLst>
          </p:cNvPr>
          <p:cNvSpPr txBox="1"/>
          <p:nvPr/>
        </p:nvSpPr>
        <p:spPr>
          <a:xfrm>
            <a:off x="7041969" y="5267138"/>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4" name="TextBox 13">
            <a:extLst>
              <a:ext uri="{FF2B5EF4-FFF2-40B4-BE49-F238E27FC236}">
                <a16:creationId xmlns="" xmlns:a16="http://schemas.microsoft.com/office/drawing/2014/main" id="{F1BD9068-1810-0F44-B56E-B5C00994CE9F}"/>
              </a:ext>
            </a:extLst>
          </p:cNvPr>
          <p:cNvSpPr txBox="1"/>
          <p:nvPr/>
        </p:nvSpPr>
        <p:spPr>
          <a:xfrm>
            <a:off x="455613" y="5823201"/>
            <a:ext cx="7451766" cy="646331"/>
          </a:xfrm>
          <a:prstGeom prst="rect">
            <a:avLst/>
          </a:prstGeom>
          <a:noFill/>
        </p:spPr>
        <p:txBody>
          <a:bodyPr wrap="square" rtlCol="0">
            <a:spAutoFit/>
          </a:bodyPr>
          <a:lstStyle/>
          <a:p>
            <a:pPr algn="ctr"/>
            <a:r>
              <a:rPr lang="en-US" b="1" dirty="0">
                <a:solidFill>
                  <a:srgbClr val="C00000"/>
                </a:solidFill>
              </a:rPr>
              <a:t>Use default values for mask, </a:t>
            </a:r>
            <a:r>
              <a:rPr lang="en-US" b="1" dirty="0" err="1">
                <a:solidFill>
                  <a:srgbClr val="C00000"/>
                </a:solidFill>
              </a:rPr>
              <a:t>accum</a:t>
            </a:r>
            <a:r>
              <a:rPr lang="en-US" b="1" dirty="0">
                <a:solidFill>
                  <a:srgbClr val="C00000"/>
                </a:solidFill>
              </a:rPr>
              <a:t> and </a:t>
            </a:r>
            <a:r>
              <a:rPr lang="en-US" b="1" dirty="0" err="1">
                <a:solidFill>
                  <a:srgbClr val="C00000"/>
                </a:solidFill>
              </a:rPr>
              <a:t>desc</a:t>
            </a:r>
            <a:r>
              <a:rPr lang="en-US" b="1" dirty="0">
                <a:solidFill>
                  <a:srgbClr val="C00000"/>
                </a:solidFill>
              </a:rPr>
              <a:t> (indicated by GrB_NULL)</a:t>
            </a:r>
          </a:p>
        </p:txBody>
      </p:sp>
      <p:cxnSp>
        <p:nvCxnSpPr>
          <p:cNvPr id="15" name="Straight Connector 14">
            <a:extLst>
              <a:ext uri="{FF2B5EF4-FFF2-40B4-BE49-F238E27FC236}">
                <a16:creationId xmlns="" xmlns:a16="http://schemas.microsoft.com/office/drawing/2014/main" id="{F3C894F4-B8CC-F94F-9387-3C95CDF25457}"/>
              </a:ext>
            </a:extLst>
          </p:cNvPr>
          <p:cNvCxnSpPr>
            <a:cxnSpLocks/>
          </p:cNvCxnSpPr>
          <p:nvPr/>
        </p:nvCxnSpPr>
        <p:spPr bwMode="auto">
          <a:xfrm>
            <a:off x="4793644" y="300106"/>
            <a:ext cx="553453" cy="497072"/>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2E3F85C-499C-1A4B-BCC8-D4CBFB25D544}"/>
              </a:ext>
            </a:extLst>
          </p:cNvPr>
          <p:cNvCxnSpPr>
            <a:cxnSpLocks/>
          </p:cNvCxnSpPr>
          <p:nvPr/>
        </p:nvCxnSpPr>
        <p:spPr bwMode="auto">
          <a:xfrm flipV="1">
            <a:off x="4793644" y="284715"/>
            <a:ext cx="553453" cy="512463"/>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59645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9: Keep track of ‘visited’ nodes</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455613" y="1201738"/>
            <a:ext cx="8237537" cy="5349875"/>
          </a:xfrm>
        </p:spPr>
        <p:txBody>
          <a:bodyPr/>
          <a:lstStyle/>
          <a:p>
            <a:r>
              <a:rPr lang="en-US" dirty="0"/>
              <a:t>Modify code from Exercise 8 to compute the visited set as you iterate.</a:t>
            </a:r>
          </a:p>
          <a:p>
            <a:pPr lvl="1"/>
            <a:r>
              <a:rPr lang="en-US" b="1" dirty="0" err="1">
                <a:latin typeface="Courier New" panose="02070309020205020404" pitchFamily="49" charset="0"/>
                <a:cs typeface="Courier New" panose="02070309020205020404" pitchFamily="49" charset="0"/>
              </a:rPr>
              <a:t>GrB_Vector</a:t>
            </a:r>
            <a:r>
              <a:rPr lang="en-US" b="1" dirty="0">
                <a:latin typeface="Courier New" panose="02070309020205020404" pitchFamily="49" charset="0"/>
                <a:cs typeface="Courier New" panose="02070309020205020404" pitchFamily="49" charset="0"/>
              </a:rPr>
              <a:t> result,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GrB_Index</a:t>
            </a:r>
            <a:r>
              <a:rPr lang="en-US" b="1" dirty="0">
                <a:latin typeface="Courier New" panose="02070309020205020404" pitchFamily="49" charset="0"/>
                <a:cs typeface="Courier New" panose="02070309020205020404" pitchFamily="49" charset="0"/>
              </a:rPr>
              <a:t> NODE;</a:t>
            </a:r>
          </a:p>
          <a:p>
            <a:pPr lvl="1"/>
            <a:r>
              <a:rPr lang="en-US" b="1" dirty="0" err="1">
                <a:latin typeface="Courier New" panose="02070309020205020404" pitchFamily="49" charset="0"/>
                <a:cs typeface="Courier New" panose="02070309020205020404" pitchFamily="49" charset="0"/>
              </a:rPr>
              <a:t>GrB_Vector_new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GrB_BOOL</a:t>
            </a:r>
            <a:r>
              <a:rPr lang="en-US" b="1" dirty="0">
                <a:latin typeface="Courier New" panose="02070309020205020404" pitchFamily="49" charset="0"/>
                <a:cs typeface="Courier New" panose="02070309020205020404" pitchFamily="49" charset="0"/>
              </a:rPr>
              <a:t>, NUM_NODES);</a:t>
            </a:r>
          </a:p>
          <a:p>
            <a:pPr lvl="1"/>
            <a:r>
              <a:rPr lang="en-US" b="1" dirty="0" err="1">
                <a:latin typeface="Courier New" panose="02070309020205020404" pitchFamily="49" charset="0"/>
                <a:cs typeface="Courier New" panose="02070309020205020404" pitchFamily="49" charset="0"/>
              </a:rPr>
              <a:t>GrB_Vector_setElement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true, NODE);</a:t>
            </a:r>
          </a:p>
          <a:p>
            <a:pPr lvl="1"/>
            <a:r>
              <a:rPr lang="en-US" b="1" dirty="0">
                <a:latin typeface="Courier New" panose="02070309020205020404" pitchFamily="49" charset="0"/>
                <a:cs typeface="Courier New" panose="02070309020205020404" pitchFamily="49" charset="0"/>
              </a:rPr>
              <a:t>pretty_print_vector_UINT64(</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”Input node");</a:t>
            </a:r>
          </a:p>
          <a:p>
            <a:pPr lvl="1"/>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ARG, OP)</a:t>
            </a:r>
          </a:p>
          <a:p>
            <a:pPr lvl="1"/>
            <a:r>
              <a:rPr lang="en-US" b="1" dirty="0" err="1">
                <a:solidFill>
                  <a:srgbClr val="C00000"/>
                </a:solidFill>
                <a:latin typeface="Courier New" panose="02070309020205020404" pitchFamily="49" charset="0"/>
                <a:cs typeface="Courier New" panose="02070309020205020404" pitchFamily="49" charset="0"/>
              </a:rPr>
              <a:t>GrB_eWiseAdd</a:t>
            </a:r>
            <a:r>
              <a:rPr lang="en-US" b="1" dirty="0">
                <a:solidFill>
                  <a:srgbClr val="C00000"/>
                </a:solidFill>
                <a:latin typeface="Courier New" panose="02070309020205020404" pitchFamily="49" charset="0"/>
                <a:cs typeface="Courier New" panose="02070309020205020404" pitchFamily="49" charset="0"/>
              </a:rPr>
              <a:t>(</a:t>
            </a:r>
            <a:r>
              <a:rPr lang="en-US" b="1" dirty="0" err="1">
                <a:solidFill>
                  <a:srgbClr val="C00000"/>
                </a:solidFill>
                <a:latin typeface="Courier New" panose="02070309020205020404" pitchFamily="49" charset="0"/>
                <a:cs typeface="Courier New" panose="02070309020205020404" pitchFamily="49" charset="0"/>
              </a:rPr>
              <a:t>vec</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GrB_NULL</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GrB_NULL</a:t>
            </a:r>
            <a:r>
              <a:rPr lang="en-US" b="1" dirty="0">
                <a:solidFill>
                  <a:srgbClr val="C00000"/>
                </a:solidFill>
                <a:latin typeface="Courier New" panose="02070309020205020404" pitchFamily="49" charset="0"/>
                <a:cs typeface="Courier New" panose="02070309020205020404" pitchFamily="49" charset="0"/>
              </a:rPr>
              <a:t>,</a:t>
            </a:r>
            <a:br>
              <a:rPr lang="en-US" b="1" dirty="0">
                <a:solidFill>
                  <a:srgbClr val="C00000"/>
                </a:solidFill>
                <a:latin typeface="Courier New" panose="02070309020205020404" pitchFamily="49" charset="0"/>
                <a:cs typeface="Courier New" panose="02070309020205020404" pitchFamily="49" charset="0"/>
              </a:rPr>
            </a:b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GrB_LOR</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vec</a:t>
            </a:r>
            <a:r>
              <a:rPr lang="en-US" b="1" dirty="0">
                <a:solidFill>
                  <a:srgbClr val="C00000"/>
                </a:solidFill>
                <a:latin typeface="Courier New" panose="02070309020205020404" pitchFamily="49" charset="0"/>
                <a:cs typeface="Courier New" panose="02070309020205020404" pitchFamily="49" charset="0"/>
              </a:rPr>
              <a:t>, wav, </a:t>
            </a:r>
            <a:r>
              <a:rPr lang="en-US" b="1" dirty="0" err="1">
                <a:solidFill>
                  <a:srgbClr val="C00000"/>
                </a:solidFill>
                <a:latin typeface="Courier New" panose="02070309020205020404" pitchFamily="49" charset="0"/>
                <a:cs typeface="Courier New" panose="02070309020205020404" pitchFamily="49" charset="0"/>
              </a:rPr>
              <a:t>GrB_NULL</a:t>
            </a:r>
            <a:r>
              <a:rPr lang="en-US" b="1" dirty="0">
                <a:solidFill>
                  <a:srgbClr val="C00000"/>
                </a:solidFill>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GrB_mxv</a:t>
            </a:r>
            <a:r>
              <a:rPr lang="en-US" b="1" dirty="0">
                <a:latin typeface="Courier New" panose="02070309020205020404" pitchFamily="49" charset="0"/>
                <a:cs typeface="Courier New" panose="02070309020205020404" pitchFamily="49" charset="0"/>
              </a:rPr>
              <a:t>(result,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marL="339725"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GxB_LOR_LAND_BOOL</a:t>
            </a:r>
            <a:r>
              <a:rPr lang="en-US" b="1" dirty="0">
                <a:latin typeface="Courier New" panose="02070309020205020404" pitchFamily="49" charset="0"/>
                <a:cs typeface="Courier New" panose="02070309020205020404" pitchFamily="49" charset="0"/>
              </a:rPr>
              <a:t>, graph,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endParaRPr lang="en-US" dirty="0"/>
          </a:p>
          <a:p>
            <a:pPr lvl="1"/>
            <a:endParaRPr lang="en-US" dirty="0"/>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74</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279152382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p:txBody>
          <a:bodyPr/>
          <a:lstStyle/>
          <a:p>
            <a:r>
              <a:rPr lang="en-US" dirty="0"/>
              <a:t>Solution to exercise 9</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164432" y="770021"/>
            <a:ext cx="6247967" cy="6086392"/>
          </a:xfrm>
        </p:spPr>
        <p:txBody>
          <a:bodyPr/>
          <a:lstStyle/>
          <a:p>
            <a:pPr marL="0" indent="0">
              <a:buNone/>
            </a:pPr>
            <a:r>
              <a:rPr lang="en-US" sz="1600" b="1" dirty="0">
                <a:latin typeface="Courier New" panose="02070309020205020404" pitchFamily="49" charset="0"/>
                <a:cs typeface="Courier New" panose="02070309020205020404" pitchFamily="49" charset="0"/>
              </a:rPr>
              <a:t>// First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 has node 0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0;</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w, v;</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GrB_Vector_new</a:t>
            </a:r>
            <a:r>
              <a:rPr lang="en-US" sz="1600" b="1" dirty="0">
                <a:solidFill>
                  <a:srgbClr val="C00000"/>
                </a:solidFill>
                <a:latin typeface="Courier New" panose="02070309020205020404" pitchFamily="49" charset="0"/>
                <a:cs typeface="Courier New" panose="02070309020205020404" pitchFamily="49" charset="0"/>
              </a:rPr>
              <a:t>(&amp;v, </a:t>
            </a:r>
            <a:r>
              <a:rPr lang="en-US" sz="1600" b="1" dirty="0" err="1">
                <a:solidFill>
                  <a:srgbClr val="C00000"/>
                </a:solidFill>
                <a:latin typeface="Courier New" panose="02070309020205020404" pitchFamily="49" charset="0"/>
                <a:cs typeface="Courier New" panose="02070309020205020404" pitchFamily="49" charset="0"/>
              </a:rPr>
              <a:t>GrB_BOOL</a:t>
            </a:r>
            <a:r>
              <a:rPr lang="en-US" sz="1600" b="1" dirty="0">
                <a:solidFill>
                  <a:srgbClr val="C00000"/>
                </a:solidFill>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&lt;NUM_NODES;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GrB_eWiseAdd</a:t>
            </a:r>
            <a:r>
              <a:rPr lang="en-US" sz="1600" b="1" dirty="0">
                <a:solidFill>
                  <a:srgbClr val="C00000"/>
                </a:solidFill>
                <a:latin typeface="Courier New" panose="02070309020205020404" pitchFamily="49" charset="0"/>
                <a:cs typeface="Courier New" panose="02070309020205020404" pitchFamily="49" charset="0"/>
              </a:rPr>
              <a:t>(v, GrB_NULL,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GrB_LOR</a:t>
            </a:r>
            <a:r>
              <a:rPr lang="en-US" sz="1600" b="1" dirty="0">
                <a:solidFill>
                  <a:srgbClr val="C00000"/>
                </a:solidFill>
                <a:latin typeface="Courier New" panose="02070309020205020404" pitchFamily="49" charset="0"/>
                <a:cs typeface="Courier New" panose="02070309020205020404" pitchFamily="49" charset="0"/>
              </a:rPr>
              <a:t>, v, w, GrB_NULL);</a:t>
            </a:r>
          </a:p>
          <a:p>
            <a:pPr marL="0" indent="0">
              <a:buNone/>
            </a:pPr>
            <a:r>
              <a:rPr lang="en-US" sz="1600" b="1" dirty="0">
                <a:latin typeface="Courier New" panose="02070309020205020404" pitchFamily="49" charset="0"/>
                <a:cs typeface="Courier New" panose="02070309020205020404" pitchFamily="49" charset="0"/>
              </a:rPr>
              <a:t>  pretty_print_vector_UINT64(v, "visited");</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75</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7A9D9E60-B4A4-864C-9535-B69EFCB36DB8}"/>
              </a:ext>
            </a:extLst>
          </p:cNvPr>
          <p:cNvSpPr txBox="1"/>
          <p:nvPr/>
        </p:nvSpPr>
        <p:spPr>
          <a:xfrm>
            <a:off x="5932868" y="2415328"/>
            <a:ext cx="3214256" cy="4493538"/>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grpSp>
        <p:nvGrpSpPr>
          <p:cNvPr id="9" name="Group 8"/>
          <p:cNvGrpSpPr/>
          <p:nvPr/>
        </p:nvGrpSpPr>
        <p:grpSpPr>
          <a:xfrm>
            <a:off x="5955412" y="143596"/>
            <a:ext cx="2746993" cy="2126272"/>
            <a:chOff x="1223785" y="3766524"/>
            <a:chExt cx="2833253" cy="2193040"/>
          </a:xfrm>
        </p:grpSpPr>
        <p:grpSp>
          <p:nvGrpSpPr>
            <p:cNvPr id="11" name="Group 10"/>
            <p:cNvGrpSpPr/>
            <p:nvPr/>
          </p:nvGrpSpPr>
          <p:grpSpPr>
            <a:xfrm>
              <a:off x="1335803" y="4157242"/>
              <a:ext cx="219364" cy="718577"/>
              <a:chOff x="1335803" y="4157242"/>
              <a:chExt cx="219364" cy="718577"/>
            </a:xfrm>
          </p:grpSpPr>
          <p:sp>
            <p:nvSpPr>
              <p:cNvPr id="5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89803" y="4157242"/>
              <a:ext cx="219364" cy="718577"/>
              <a:chOff x="1589803" y="4157242"/>
              <a:chExt cx="219364" cy="718577"/>
            </a:xfrm>
          </p:grpSpPr>
          <p:sp>
            <p:nvSpPr>
              <p:cNvPr id="55"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6"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55166" y="3962540"/>
              <a:ext cx="1121352" cy="186298"/>
              <a:chOff x="1555166" y="3962540"/>
              <a:chExt cx="1121352" cy="186298"/>
            </a:xfrm>
          </p:grpSpPr>
          <p:sp>
            <p:nvSpPr>
              <p:cNvPr id="53"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63825" y="4891227"/>
              <a:ext cx="1121352" cy="732585"/>
              <a:chOff x="1563825" y="4891227"/>
              <a:chExt cx="1121352" cy="732585"/>
            </a:xfrm>
          </p:grpSpPr>
          <p:sp>
            <p:nvSpPr>
              <p:cNvPr id="51"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5"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 name="Group 16"/>
            <p:cNvGrpSpPr/>
            <p:nvPr/>
          </p:nvGrpSpPr>
          <p:grpSpPr>
            <a:xfrm>
              <a:off x="1566712" y="5458525"/>
              <a:ext cx="1121352" cy="186298"/>
              <a:chOff x="1566712" y="5458525"/>
              <a:chExt cx="1121352" cy="186298"/>
            </a:xfrm>
          </p:grpSpPr>
          <p:sp>
            <p:nvSpPr>
              <p:cNvPr id="4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0" name="Freeform 49"/>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49394" y="5643422"/>
              <a:ext cx="1121352" cy="186298"/>
              <a:chOff x="1549394" y="5643422"/>
              <a:chExt cx="1121352" cy="186298"/>
            </a:xfrm>
          </p:grpSpPr>
          <p:sp>
            <p:nvSpPr>
              <p:cNvPr id="4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72485" y="4892628"/>
              <a:ext cx="1121352" cy="186298"/>
              <a:chOff x="1572485" y="4892628"/>
              <a:chExt cx="1121352" cy="186298"/>
            </a:xfrm>
          </p:grpSpPr>
          <p:sp>
            <p:nvSpPr>
              <p:cNvPr id="45"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330030" y="4919242"/>
              <a:ext cx="219364" cy="718577"/>
              <a:chOff x="1330030" y="4919242"/>
              <a:chExt cx="219364" cy="718577"/>
            </a:xfrm>
          </p:grpSpPr>
          <p:sp>
            <p:nvSpPr>
              <p:cNvPr id="43"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2" name="Freeform 2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3" name="Group 22"/>
            <p:cNvGrpSpPr/>
            <p:nvPr/>
          </p:nvGrpSpPr>
          <p:grpSpPr>
            <a:xfrm>
              <a:off x="2676519" y="4882823"/>
              <a:ext cx="1102591" cy="760599"/>
              <a:chOff x="2676519" y="4882823"/>
              <a:chExt cx="1102591" cy="760599"/>
            </a:xfrm>
          </p:grpSpPr>
          <p:sp>
            <p:nvSpPr>
              <p:cNvPr id="4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4" name="Group 23"/>
            <p:cNvGrpSpPr/>
            <p:nvPr/>
          </p:nvGrpSpPr>
          <p:grpSpPr>
            <a:xfrm>
              <a:off x="2706826" y="4161444"/>
              <a:ext cx="1102591" cy="760599"/>
              <a:chOff x="2706826" y="4161444"/>
              <a:chExt cx="1102591" cy="760599"/>
            </a:xfrm>
          </p:grpSpPr>
          <p:sp>
            <p:nvSpPr>
              <p:cNvPr id="3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5" name="Rectangle 24"/>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6"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7"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8" name="Rectangle 27"/>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9" name="Oval 28"/>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30" name="Oval 2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5"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a:p>
          </p:txBody>
        </p:sp>
        <p:sp>
          <p:nvSpPr>
            <p:cNvPr id="36" name="Rectangle 35"/>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7" name="Rectangle 36"/>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8" name="Rectangle 37"/>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49629039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 xmlns:a16="http://schemas.microsoft.com/office/drawing/2014/main" id="{7A9D9E60-B4A4-864C-9535-B69EFCB36DB8}"/>
              </a:ext>
            </a:extLst>
          </p:cNvPr>
          <p:cNvSpPr txBox="1"/>
          <p:nvPr/>
        </p:nvSpPr>
        <p:spPr>
          <a:xfrm>
            <a:off x="5932868" y="2415328"/>
            <a:ext cx="3214256" cy="4493538"/>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1,   1,   1,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1,   -,   1,   1,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p:txBody>
          <a:bodyPr/>
          <a:lstStyle/>
          <a:p>
            <a:r>
              <a:rPr lang="en-US" dirty="0"/>
              <a:t>Solution to exercise 9</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164432" y="770021"/>
            <a:ext cx="6247967" cy="6086392"/>
          </a:xfrm>
        </p:spPr>
        <p:txBody>
          <a:bodyPr/>
          <a:lstStyle/>
          <a:p>
            <a:pPr marL="0" indent="0">
              <a:buNone/>
            </a:pPr>
            <a:r>
              <a:rPr lang="en-US" sz="1600" b="1" dirty="0">
                <a:latin typeface="Courier New" panose="02070309020205020404" pitchFamily="49" charset="0"/>
                <a:cs typeface="Courier New" panose="02070309020205020404" pitchFamily="49" charset="0"/>
              </a:rPr>
              <a:t>// First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 has node 0 set.</a:t>
            </a: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SRC_NODE = 0;</a:t>
            </a:r>
          </a:p>
          <a:p>
            <a:pPr marL="0" indent="0">
              <a:buNone/>
            </a:pPr>
            <a:r>
              <a:rPr lang="en-US" sz="1600" b="1" dirty="0" err="1">
                <a:latin typeface="Courier New" panose="02070309020205020404" pitchFamily="49" charset="0"/>
                <a:cs typeface="Courier New" panose="02070309020205020404" pitchFamily="49" charset="0"/>
              </a:rPr>
              <a:t>GrB_Vector</a:t>
            </a:r>
            <a:r>
              <a:rPr lang="en-US" sz="1600" b="1" dirty="0">
                <a:latin typeface="Courier New" panose="02070309020205020404" pitchFamily="49" charset="0"/>
                <a:cs typeface="Courier New" panose="02070309020205020404" pitchFamily="49" charset="0"/>
              </a:rPr>
              <a:t> w, v;</a:t>
            </a:r>
          </a:p>
          <a:p>
            <a:pPr marL="0" indent="0">
              <a:buNone/>
            </a:pPr>
            <a:r>
              <a:rPr lang="en-US" sz="1600" b="1" dirty="0" err="1">
                <a:latin typeface="Courier New" panose="02070309020205020404" pitchFamily="49" charset="0"/>
                <a:cs typeface="Courier New" panose="02070309020205020404" pitchFamily="49" charset="0"/>
              </a:rPr>
              <a:t>GrB_Vector_new</a:t>
            </a:r>
            <a:r>
              <a:rPr lang="en-US" sz="1600" b="1" dirty="0">
                <a:latin typeface="Courier New" panose="02070309020205020404" pitchFamily="49" charset="0"/>
                <a:cs typeface="Courier New" panose="02070309020205020404" pitchFamily="49" charset="0"/>
              </a:rPr>
              <a:t>(&amp;w, </a:t>
            </a:r>
            <a:r>
              <a:rPr lang="en-US" sz="1600" b="1" dirty="0" err="1">
                <a:latin typeface="Courier New" panose="02070309020205020404" pitchFamily="49" charset="0"/>
                <a:cs typeface="Courier New" panose="02070309020205020404" pitchFamily="49" charset="0"/>
              </a:rPr>
              <a:t>GrB_BOOL</a:t>
            </a:r>
            <a:r>
              <a:rPr lang="en-US" sz="1600" b="1" dirty="0">
                <a:latin typeface="Courier New" panose="02070309020205020404" pitchFamily="49" charset="0"/>
                <a:cs typeface="Courier New" panose="02070309020205020404" pitchFamily="49" charset="0"/>
              </a:rPr>
              <a:t>, NUM_NODES);</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GrB_Vector_new</a:t>
            </a:r>
            <a:r>
              <a:rPr lang="en-US" sz="1600" b="1" dirty="0">
                <a:solidFill>
                  <a:srgbClr val="C00000"/>
                </a:solidFill>
                <a:latin typeface="Courier New" panose="02070309020205020404" pitchFamily="49" charset="0"/>
                <a:cs typeface="Courier New" panose="02070309020205020404" pitchFamily="49" charset="0"/>
              </a:rPr>
              <a:t>(&amp;v, </a:t>
            </a:r>
            <a:r>
              <a:rPr lang="en-US" sz="1600" b="1" dirty="0" err="1">
                <a:solidFill>
                  <a:srgbClr val="C00000"/>
                </a:solidFill>
                <a:latin typeface="Courier New" panose="02070309020205020404" pitchFamily="49" charset="0"/>
                <a:cs typeface="Courier New" panose="02070309020205020404" pitchFamily="49" charset="0"/>
              </a:rPr>
              <a:t>GrB_BOOL</a:t>
            </a:r>
            <a:r>
              <a:rPr lang="en-US" sz="1600" b="1" dirty="0">
                <a:solidFill>
                  <a:srgbClr val="C00000"/>
                </a:solidFill>
                <a:latin typeface="Courier New" panose="02070309020205020404" pitchFamily="49" charset="0"/>
                <a:cs typeface="Courier New" panose="02070309020205020404" pitchFamily="49" charset="0"/>
              </a:rPr>
              <a:t>, NUM_NODES);</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&lt;NUM_NODES;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GrB_eWiseAdd</a:t>
            </a:r>
            <a:r>
              <a:rPr lang="en-US" sz="1600" b="1" dirty="0">
                <a:solidFill>
                  <a:srgbClr val="C00000"/>
                </a:solidFill>
                <a:latin typeface="Courier New" panose="02070309020205020404" pitchFamily="49" charset="0"/>
                <a:cs typeface="Courier New" panose="02070309020205020404" pitchFamily="49" charset="0"/>
              </a:rPr>
              <a:t>(v, GrB_NULL, GrB_NULL,</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GrB_LOR</a:t>
            </a:r>
            <a:r>
              <a:rPr lang="en-US" sz="1600" b="1" dirty="0">
                <a:solidFill>
                  <a:srgbClr val="C00000"/>
                </a:solidFill>
                <a:latin typeface="Courier New" panose="02070309020205020404" pitchFamily="49" charset="0"/>
                <a:cs typeface="Courier New" panose="02070309020205020404" pitchFamily="49" charset="0"/>
              </a:rPr>
              <a:t>, v, w, GrB_NULL);</a:t>
            </a:r>
          </a:p>
          <a:p>
            <a:pPr marL="0" indent="0">
              <a:buNone/>
            </a:pPr>
            <a:r>
              <a:rPr lang="en-US" sz="1600" b="1" dirty="0">
                <a:latin typeface="Courier New" panose="02070309020205020404" pitchFamily="49" charset="0"/>
                <a:cs typeface="Courier New" panose="02070309020205020404" pitchFamily="49" charset="0"/>
              </a:rPr>
              <a:t>  pretty_print_vector_UINT64(v, "visited");</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latin typeface="Courier New" panose="02070309020205020404" pitchFamily="49" charset="0"/>
                <a:cs typeface="Courier New" panose="02070309020205020404" pitchFamily="49" charset="0"/>
              </a:rPr>
              <a:t>tran</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76</a:t>
            </a:fld>
            <a:endParaRPr lang="en-US" dirty="0">
              <a:solidFill>
                <a:srgbClr val="000000"/>
              </a:solidFill>
              <a:ea typeface="ＭＳ Ｐゴシック" pitchFamily="34" charset="-128"/>
            </a:endParaRPr>
          </a:p>
        </p:txBody>
      </p:sp>
      <p:sp>
        <p:nvSpPr>
          <p:cNvPr id="7" name="TextBox 6">
            <a:extLst>
              <a:ext uri="{FF2B5EF4-FFF2-40B4-BE49-F238E27FC236}">
                <a16:creationId xmlns="" xmlns:a16="http://schemas.microsoft.com/office/drawing/2014/main" id="{C9AD3C94-B5D4-EC4D-AFF4-6531728F1817}"/>
              </a:ext>
            </a:extLst>
          </p:cNvPr>
          <p:cNvSpPr txBox="1"/>
          <p:nvPr/>
        </p:nvSpPr>
        <p:spPr>
          <a:xfrm>
            <a:off x="2928835" y="3491697"/>
            <a:ext cx="3280706" cy="954107"/>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dirty="0"/>
              <a:t>What should the exit condition be?</a:t>
            </a:r>
          </a:p>
        </p:txBody>
      </p:sp>
      <p:grpSp>
        <p:nvGrpSpPr>
          <p:cNvPr id="9" name="Group 8"/>
          <p:cNvGrpSpPr/>
          <p:nvPr/>
        </p:nvGrpSpPr>
        <p:grpSpPr>
          <a:xfrm>
            <a:off x="5955412" y="143596"/>
            <a:ext cx="2746993" cy="2126272"/>
            <a:chOff x="1223785" y="3766524"/>
            <a:chExt cx="2833253" cy="2193040"/>
          </a:xfrm>
        </p:grpSpPr>
        <p:grpSp>
          <p:nvGrpSpPr>
            <p:cNvPr id="11" name="Group 10"/>
            <p:cNvGrpSpPr/>
            <p:nvPr/>
          </p:nvGrpSpPr>
          <p:grpSpPr>
            <a:xfrm>
              <a:off x="1335803" y="4157242"/>
              <a:ext cx="219364" cy="718577"/>
              <a:chOff x="1335803" y="4157242"/>
              <a:chExt cx="219364" cy="718577"/>
            </a:xfrm>
          </p:grpSpPr>
          <p:sp>
            <p:nvSpPr>
              <p:cNvPr id="57"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8"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89803" y="4157242"/>
              <a:ext cx="219364" cy="718577"/>
              <a:chOff x="1589803" y="4157242"/>
              <a:chExt cx="219364" cy="718577"/>
            </a:xfrm>
          </p:grpSpPr>
          <p:sp>
            <p:nvSpPr>
              <p:cNvPr id="55"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6"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55166" y="3962540"/>
              <a:ext cx="1121352" cy="186298"/>
              <a:chOff x="1555166" y="3962540"/>
              <a:chExt cx="1121352" cy="186298"/>
            </a:xfrm>
          </p:grpSpPr>
          <p:sp>
            <p:nvSpPr>
              <p:cNvPr id="53"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4"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63825" y="4891227"/>
              <a:ext cx="1121352" cy="732585"/>
              <a:chOff x="1563825" y="4891227"/>
              <a:chExt cx="1121352" cy="732585"/>
            </a:xfrm>
          </p:grpSpPr>
          <p:sp>
            <p:nvSpPr>
              <p:cNvPr id="51"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2"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5"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 name="Group 16"/>
            <p:cNvGrpSpPr/>
            <p:nvPr/>
          </p:nvGrpSpPr>
          <p:grpSpPr>
            <a:xfrm>
              <a:off x="1566712" y="5458525"/>
              <a:ext cx="1121352" cy="186298"/>
              <a:chOff x="1566712" y="5458525"/>
              <a:chExt cx="1121352" cy="186298"/>
            </a:xfrm>
          </p:grpSpPr>
          <p:sp>
            <p:nvSpPr>
              <p:cNvPr id="49"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0" name="Freeform 49"/>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49394" y="5643422"/>
              <a:ext cx="1121352" cy="186298"/>
              <a:chOff x="1549394" y="5643422"/>
              <a:chExt cx="1121352" cy="186298"/>
            </a:xfrm>
          </p:grpSpPr>
          <p:sp>
            <p:nvSpPr>
              <p:cNvPr id="47"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8"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572485" y="4892628"/>
              <a:ext cx="1121352" cy="186298"/>
              <a:chOff x="1572485" y="4892628"/>
              <a:chExt cx="1121352" cy="186298"/>
            </a:xfrm>
          </p:grpSpPr>
          <p:sp>
            <p:nvSpPr>
              <p:cNvPr id="45"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6"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0" name="Group 19"/>
            <p:cNvGrpSpPr/>
            <p:nvPr/>
          </p:nvGrpSpPr>
          <p:grpSpPr>
            <a:xfrm>
              <a:off x="1330030" y="4919242"/>
              <a:ext cx="219364" cy="718577"/>
              <a:chOff x="1330030" y="4919242"/>
              <a:chExt cx="219364" cy="718577"/>
            </a:xfrm>
          </p:grpSpPr>
          <p:sp>
            <p:nvSpPr>
              <p:cNvPr id="43"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4"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1"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2" name="Freeform 21"/>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3" name="Group 22"/>
            <p:cNvGrpSpPr/>
            <p:nvPr/>
          </p:nvGrpSpPr>
          <p:grpSpPr>
            <a:xfrm>
              <a:off x="2676519" y="4882823"/>
              <a:ext cx="1102591" cy="760599"/>
              <a:chOff x="2676519" y="4882823"/>
              <a:chExt cx="1102591" cy="760599"/>
            </a:xfrm>
          </p:grpSpPr>
          <p:sp>
            <p:nvSpPr>
              <p:cNvPr id="41"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2"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4" name="Group 23"/>
            <p:cNvGrpSpPr/>
            <p:nvPr/>
          </p:nvGrpSpPr>
          <p:grpSpPr>
            <a:xfrm>
              <a:off x="2706826" y="4161444"/>
              <a:ext cx="1102591" cy="760599"/>
              <a:chOff x="2706826" y="4161444"/>
              <a:chExt cx="1102591" cy="760599"/>
            </a:xfrm>
          </p:grpSpPr>
          <p:sp>
            <p:nvSpPr>
              <p:cNvPr id="39"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0"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5" name="Rectangle 24"/>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6"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7"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8" name="Rectangle 27"/>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9" name="Oval 28"/>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30" name="Oval 29"/>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32"/>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4"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5"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a:p>
          </p:txBody>
        </p:sp>
        <p:sp>
          <p:nvSpPr>
            <p:cNvPr id="36" name="Rectangle 35"/>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7" name="Rectangle 36"/>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8" name="Rectangle 37"/>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130416700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90381-5C8A-B646-B2DD-2B6EE4A9B323}"/>
              </a:ext>
            </a:extLst>
          </p:cNvPr>
          <p:cNvSpPr>
            <a:spLocks noGrp="1"/>
          </p:cNvSpPr>
          <p:nvPr>
            <p:ph type="title"/>
          </p:nvPr>
        </p:nvSpPr>
        <p:spPr>
          <a:xfrm>
            <a:off x="166688" y="192088"/>
            <a:ext cx="2812039" cy="889000"/>
          </a:xfrm>
        </p:spPr>
        <p:txBody>
          <a:bodyPr/>
          <a:lstStyle/>
          <a:p>
            <a:r>
              <a:rPr lang="en-US" dirty="0" err="1"/>
              <a:t>GrB_mxv</a:t>
            </a:r>
            <a:r>
              <a:rPr lang="en-US" dirty="0"/>
              <a:t>()</a:t>
            </a:r>
          </a:p>
        </p:txBody>
      </p:sp>
      <p:sp>
        <p:nvSpPr>
          <p:cNvPr id="3" name="Content Placeholder 2">
            <a:extLst>
              <a:ext uri="{FF2B5EF4-FFF2-40B4-BE49-F238E27FC236}">
                <a16:creationId xmlns="" xmlns:a16="http://schemas.microsoft.com/office/drawing/2014/main" id="{E5E9446B-2B19-6441-9D96-7EC8A5C5B3D8}"/>
              </a:ext>
            </a:extLst>
          </p:cNvPr>
          <p:cNvSpPr>
            <a:spLocks noGrp="1"/>
          </p:cNvSpPr>
          <p:nvPr>
            <p:ph idx="1"/>
          </p:nvPr>
        </p:nvSpPr>
        <p:spPr/>
        <p:txBody>
          <a:bodyPr/>
          <a:lstStyle/>
          <a:p>
            <a:r>
              <a:rPr lang="en-US" sz="2000" dirty="0"/>
              <a:t>…say something </a:t>
            </a:r>
          </a:p>
          <a:p>
            <a:r>
              <a:rPr lang="en-US" sz="2000" dirty="0"/>
              <a:t>Say something else....</a:t>
            </a:r>
          </a:p>
        </p:txBody>
      </p:sp>
      <p:sp>
        <p:nvSpPr>
          <p:cNvPr id="4" name="Slide Number Placeholder 3">
            <a:extLst>
              <a:ext uri="{FF2B5EF4-FFF2-40B4-BE49-F238E27FC236}">
                <a16:creationId xmlns="" xmlns:a16="http://schemas.microsoft.com/office/drawing/2014/main" id="{15F358DF-A254-724A-B63F-B2FB4921941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77</a:t>
            </a:fld>
            <a:endParaRPr lang="en-US" dirty="0">
              <a:solidFill>
                <a:srgbClr val="000000"/>
              </a:solidFill>
              <a:ea typeface="ＭＳ Ｐゴシック" pitchFamily="34" charset="-128"/>
            </a:endParaRPr>
          </a:p>
        </p:txBody>
      </p:sp>
      <p:sp>
        <p:nvSpPr>
          <p:cNvPr id="14" name="TextBox 13">
            <a:extLst>
              <a:ext uri="{FF2B5EF4-FFF2-40B4-BE49-F238E27FC236}">
                <a16:creationId xmlns="" xmlns:a16="http://schemas.microsoft.com/office/drawing/2014/main" id="{F1BD9068-1810-0F44-B56E-B5C00994CE9F}"/>
              </a:ext>
            </a:extLst>
          </p:cNvPr>
          <p:cNvSpPr txBox="1"/>
          <p:nvPr/>
        </p:nvSpPr>
        <p:spPr>
          <a:xfrm>
            <a:off x="342900" y="5857359"/>
            <a:ext cx="8272462" cy="369332"/>
          </a:xfrm>
          <a:prstGeom prst="rect">
            <a:avLst/>
          </a:prstGeom>
          <a:noFill/>
          <a:ln w="25400">
            <a:solidFill>
              <a:srgbClr val="7030A0"/>
            </a:solidFill>
          </a:ln>
        </p:spPr>
        <p:txBody>
          <a:bodyPr wrap="square" rtlCol="0">
            <a:spAutoFit/>
          </a:bodyPr>
          <a:lstStyle/>
          <a:p>
            <a:pPr algn="ctr"/>
            <a:r>
              <a:rPr lang="en-US" dirty="0"/>
              <a:t>It’s time to explain masking and REPLACE in GraphBLAS operations.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792B34D-A55A-3B47-8FE1-910796EDEC46}"/>
                  </a:ext>
                </a:extLst>
              </p:cNvPr>
              <p:cNvSpPr txBox="1"/>
              <p:nvPr/>
            </p:nvSpPr>
            <p:spPr>
              <a:xfrm>
                <a:off x="2544167" y="174917"/>
                <a:ext cx="5850961" cy="677108"/>
              </a:xfrm>
              <a:prstGeom prst="rect">
                <a:avLst/>
              </a:prstGeom>
              <a:noFill/>
            </p:spPr>
            <p:txBody>
              <a:bodyPr wrap="none" lIns="0" tIns="0" rIns="0" bIns="0" rtlCol="0">
                <a:spAutoFit/>
              </a:bodyPr>
              <a:lstStyle/>
              <a:p>
                <a14:m>
                  <m:oMath xmlns:m="http://schemas.openxmlformats.org/officeDocument/2006/math">
                    <m:r>
                      <m:rPr>
                        <m:nor/>
                      </m:rPr>
                      <a:rPr lang="en-US" sz="4400" dirty="0" smtClean="0"/>
                      <m:t>w</m:t>
                    </m:r>
                    <m:r>
                      <m:rPr>
                        <m:nor/>
                      </m:rPr>
                      <a:rPr lang="en-US" sz="4400" b="1" dirty="0" smtClean="0">
                        <a:sym typeface="Symbol" panose="05050102010706020507" pitchFamily="18" charset="2"/>
                      </a:rPr>
                      <m:t></m:t>
                    </m:r>
                    <m:r>
                      <m:rPr>
                        <m:nor/>
                      </m:rPr>
                      <a:rPr lang="en-US" sz="4400" b="1" dirty="0" smtClean="0">
                        <a:solidFill>
                          <a:srgbClr val="C00000"/>
                        </a:solidFill>
                        <a:latin typeface="Arial" panose="020B0604020202020204" pitchFamily="34" charset="0"/>
                      </a:rPr>
                      <m:t>¬</m:t>
                    </m:r>
                    <m:r>
                      <m:rPr>
                        <m:nor/>
                      </m:rPr>
                      <a:rPr lang="en-US" sz="4400" b="1" i="0" dirty="0" smtClean="0">
                        <a:solidFill>
                          <a:srgbClr val="0000FF"/>
                        </a:solidFill>
                        <a:latin typeface="Arial" panose="020B0604020202020204" pitchFamily="34" charset="0"/>
                      </a:rPr>
                      <m:t>m</m:t>
                    </m:r>
                    <m:r>
                      <m:rPr>
                        <m:nor/>
                      </m:rPr>
                      <a:rPr lang="en-US" sz="4400" b="1" dirty="0" smtClean="0">
                        <a:latin typeface="Arial" panose="020B0604020202020204" pitchFamily="34" charset="0"/>
                      </a:rPr>
                      <m:t>, </m:t>
                    </m:r>
                    <m:r>
                      <m:rPr>
                        <m:nor/>
                      </m:rPr>
                      <a:rPr lang="en-US" sz="4400" dirty="0" smtClean="0">
                        <a:solidFill>
                          <a:srgbClr val="C00000"/>
                        </a:solidFill>
                        <a:latin typeface="Arial" panose="020B0604020202020204" pitchFamily="34" charset="0"/>
                      </a:rPr>
                      <m:t>z</m:t>
                    </m:r>
                    <m:r>
                      <m:rPr>
                        <m:nor/>
                      </m:rPr>
                      <a:rPr lang="en-US" sz="4400" b="1" dirty="0" smtClean="0">
                        <a:sym typeface="Symbol" panose="05050102010706020507" pitchFamily="18" charset="2"/>
                      </a:rPr>
                      <m:t></m:t>
                    </m:r>
                    <m:r>
                      <m:rPr>
                        <m:nor/>
                      </m:rPr>
                      <a:rPr lang="en-US" sz="4400" b="0" i="0" dirty="0" smtClean="0">
                        <a:sym typeface="Symbol" panose="05050102010706020507" pitchFamily="18" charset="2"/>
                      </a:rPr>
                      <m:t> </m:t>
                    </m:r>
                    <m:r>
                      <a:rPr lang="en-US" sz="4400" b="0" i="1" smtClean="0">
                        <a:latin typeface="Cambria Math" panose="02040503050406030204" pitchFamily="18" charset="0"/>
                      </a:rPr>
                      <m:t>⨀</m:t>
                    </m:r>
                  </m:oMath>
                </a14:m>
                <a:r>
                  <a:rPr lang="en-US" sz="4400" dirty="0"/>
                  <a:t>= (A⊕.⊗u)</a:t>
                </a:r>
              </a:p>
            </p:txBody>
          </p:sp>
        </mc:Choice>
        <mc:Fallback xmlns="">
          <p:sp>
            <p:nvSpPr>
              <p:cNvPr id="9" name="TextBox 8">
                <a:extLst>
                  <a:ext uri="{FF2B5EF4-FFF2-40B4-BE49-F238E27FC236}">
                    <a16:creationId xmlns:a16="http://schemas.microsoft.com/office/drawing/2014/main" id="{3792B34D-A55A-3B47-8FE1-910796EDEC46}"/>
                  </a:ext>
                </a:extLst>
              </p:cNvPr>
              <p:cNvSpPr txBox="1">
                <a:spLocks noRot="1" noChangeAspect="1" noMove="1" noResize="1" noEditPoints="1" noAdjustHandles="1" noChangeArrowheads="1" noChangeShapeType="1" noTextEdit="1"/>
              </p:cNvSpPr>
              <p:nvPr/>
            </p:nvSpPr>
            <p:spPr>
              <a:xfrm>
                <a:off x="2544167" y="174917"/>
                <a:ext cx="5850961" cy="677108"/>
              </a:xfrm>
              <a:prstGeom prst="rect">
                <a:avLst/>
              </a:prstGeom>
              <a:blipFill>
                <a:blip r:embed="rId2"/>
                <a:stretch>
                  <a:fillRect l="-2381" t="-25926" r="-4762" b="-50000"/>
                </a:stretch>
              </a:blipFill>
            </p:spPr>
            <p:txBody>
              <a:bodyPr/>
              <a:lstStyle/>
              <a:p>
                <a:r>
                  <a:rPr lang="en-US">
                    <a:noFill/>
                  </a:rPr>
                  <a:t> </a:t>
                </a:r>
              </a:p>
            </p:txBody>
          </p:sp>
        </mc:Fallback>
      </mc:AlternateContent>
      <p:sp>
        <p:nvSpPr>
          <p:cNvPr id="11" name="Oval 10">
            <a:extLst>
              <a:ext uri="{FF2B5EF4-FFF2-40B4-BE49-F238E27FC236}">
                <a16:creationId xmlns="" xmlns:a16="http://schemas.microsoft.com/office/drawing/2014/main" id="{5A22A86D-A5A1-4447-9693-0E9920A513B7}"/>
              </a:ext>
            </a:extLst>
          </p:cNvPr>
          <p:cNvSpPr/>
          <p:nvPr/>
        </p:nvSpPr>
        <p:spPr bwMode="auto">
          <a:xfrm>
            <a:off x="2926113" y="48128"/>
            <a:ext cx="1845936" cy="1029432"/>
          </a:xfrm>
          <a:prstGeom prst="ellipse">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cxnSp>
        <p:nvCxnSpPr>
          <p:cNvPr id="10" name="Straight Connector 9">
            <a:extLst>
              <a:ext uri="{FF2B5EF4-FFF2-40B4-BE49-F238E27FC236}">
                <a16:creationId xmlns="" xmlns:a16="http://schemas.microsoft.com/office/drawing/2014/main" id="{F3C894F4-B8CC-F94F-9387-3C95CDF25457}"/>
              </a:ext>
            </a:extLst>
          </p:cNvPr>
          <p:cNvCxnSpPr>
            <a:cxnSpLocks/>
          </p:cNvCxnSpPr>
          <p:nvPr/>
        </p:nvCxnSpPr>
        <p:spPr bwMode="auto">
          <a:xfrm>
            <a:off x="4948680" y="310275"/>
            <a:ext cx="407526" cy="464655"/>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12E3F85C-499C-1A4B-BCC8-D4CBFB25D544}"/>
              </a:ext>
            </a:extLst>
          </p:cNvPr>
          <p:cNvCxnSpPr>
            <a:cxnSpLocks/>
          </p:cNvCxnSpPr>
          <p:nvPr/>
        </p:nvCxnSpPr>
        <p:spPr bwMode="auto">
          <a:xfrm flipV="1">
            <a:off x="4888675" y="304271"/>
            <a:ext cx="467531" cy="472060"/>
          </a:xfrm>
          <a:prstGeom prst="line">
            <a:avLst/>
          </a:prstGeom>
          <a:ln w="412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 xmlns:a16="http://schemas.microsoft.com/office/drawing/2014/main" id="{DDB49B7B-155D-1446-BB32-E620EEDCBFF5}"/>
              </a:ext>
            </a:extLst>
          </p:cNvPr>
          <p:cNvGraphicFramePr>
            <a:graphicFrameLocks noGrp="1"/>
          </p:cNvGraphicFramePr>
          <p:nvPr>
            <p:extLst>
              <p:ext uri="{D42A27DB-BD31-4B8C-83A1-F6EECF244321}">
                <p14:modId xmlns:p14="http://schemas.microsoft.com/office/powerpoint/2010/main" val="444653740"/>
              </p:ext>
            </p:extLst>
          </p:nvPr>
        </p:nvGraphicFramePr>
        <p:xfrm>
          <a:off x="774722" y="2865114"/>
          <a:ext cx="7085618" cy="2595880"/>
        </p:xfrm>
        <a:graphic>
          <a:graphicData uri="http://schemas.openxmlformats.org/drawingml/2006/table">
            <a:tbl>
              <a:tblPr firstRow="1" bandRow="1">
                <a:tableStyleId>{F5AB1C69-6EDB-4FF4-983F-18BD219EF322}</a:tableStyleId>
              </a:tblPr>
              <a:tblGrid>
                <a:gridCol w="2349232">
                  <a:extLst>
                    <a:ext uri="{9D8B030D-6E8A-4147-A177-3AD203B41FA5}">
                      <a16:colId xmlns="" xmlns:a16="http://schemas.microsoft.com/office/drawing/2014/main" val="1256232560"/>
                    </a:ext>
                  </a:extLst>
                </a:gridCol>
                <a:gridCol w="3291379">
                  <a:extLst>
                    <a:ext uri="{9D8B030D-6E8A-4147-A177-3AD203B41FA5}">
                      <a16:colId xmlns="" xmlns:a16="http://schemas.microsoft.com/office/drawing/2014/main" val="4264446364"/>
                    </a:ext>
                  </a:extLst>
                </a:gridCol>
                <a:gridCol w="1445007">
                  <a:extLst>
                    <a:ext uri="{9D8B030D-6E8A-4147-A177-3AD203B41FA5}">
                      <a16:colId xmlns="" xmlns:a16="http://schemas.microsoft.com/office/drawing/2014/main" val="2036751893"/>
                    </a:ext>
                  </a:extLst>
                </a:gridCol>
              </a:tblGrid>
              <a:tr h="370840">
                <a:tc>
                  <a:txBody>
                    <a:bodyPr/>
                    <a:lstStyle/>
                    <a:p>
                      <a:r>
                        <a:rPr lang="en-US" dirty="0" err="1">
                          <a:solidFill>
                            <a:schemeClr val="tx1"/>
                          </a:solidFill>
                          <a:latin typeface="Courier New" panose="02070309020205020404" pitchFamily="49" charset="0"/>
                          <a:cs typeface="Courier New" panose="02070309020205020404" pitchFamily="49" charset="0"/>
                        </a:rPr>
                        <a:t>GrB_Info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GrB_mxv</a:t>
                      </a:r>
                      <a:r>
                        <a:rPr lang="en-US"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b="0" dirty="0" err="1">
                          <a:solidFill>
                            <a:schemeClr val="tx1"/>
                          </a:solidFill>
                          <a:latin typeface="Courier New" panose="02070309020205020404" pitchFamily="49" charset="0"/>
                          <a:cs typeface="Courier New" panose="02070309020205020404" pitchFamily="49" charset="0"/>
                        </a:rPr>
                        <a:t>GrB_Vector</a:t>
                      </a:r>
                      <a:endParaRPr lang="en-US"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b="0" dirty="0">
                          <a:solidFill>
                            <a:schemeClr val="tx1"/>
                          </a:solidFill>
                          <a:latin typeface="Courier New" panose="02070309020205020404" pitchFamily="49" charset="0"/>
                          <a:cs typeface="Courier New" panose="02070309020205020404" pitchFamily="49" charset="0"/>
                        </a:rPr>
                        <a:t>w, </a:t>
                      </a:r>
                    </a:p>
                  </a:txBody>
                  <a:tcPr marL="0" marR="0" marT="0" marB="0"/>
                </a:tc>
                <a:extLst>
                  <a:ext uri="{0D108BD9-81ED-4DB2-BD59-A6C34878D82A}">
                    <a16:rowId xmlns="" xmlns:a16="http://schemas.microsoft.com/office/drawing/2014/main" val="2322364745"/>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mask,</a:t>
                      </a:r>
                    </a:p>
                  </a:txBody>
                  <a:tcPr marL="0" marR="0" marT="0" marB="0"/>
                </a:tc>
                <a:extLst>
                  <a:ext uri="{0D108BD9-81ED-4DB2-BD59-A6C34878D82A}">
                    <a16:rowId xmlns="" xmlns:a16="http://schemas.microsoft.com/office/drawing/2014/main" val="3394096861"/>
                  </a:ext>
                </a:extLst>
              </a:tr>
              <a:tr h="370840">
                <a:tc>
                  <a:txBody>
                    <a:bodyPr/>
                    <a:lstStyle/>
                    <a:p>
                      <a:endParaRPr lang="en-US">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GrB_BinaryOp</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accum</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GrB_Semiring</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op,</a:t>
                      </a:r>
                    </a:p>
                  </a:txBody>
                  <a:tcPr marL="0" marR="0" marT="0" marB="0"/>
                </a:tc>
                <a:extLst>
                  <a:ext uri="{0D108BD9-81ED-4DB2-BD59-A6C34878D82A}">
                    <a16:rowId xmlns="" xmlns:a16="http://schemas.microsoft.com/office/drawing/2014/main" val="1163680147"/>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GrB_Matrix</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A,</a:t>
                      </a:r>
                    </a:p>
                  </a:txBody>
                  <a:tcPr marL="0" marR="0" marT="0" marB="0"/>
                </a:tc>
                <a:extLst>
                  <a:ext uri="{0D108BD9-81ED-4DB2-BD59-A6C34878D82A}">
                    <a16:rowId xmlns="" xmlns:a16="http://schemas.microsoft.com/office/drawing/2014/main" val="529427811"/>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GrB_Vector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a:solidFill>
                            <a:schemeClr val="tx1"/>
                          </a:solidFill>
                          <a:latin typeface="Courier New" panose="02070309020205020404" pitchFamily="49" charset="0"/>
                          <a:cs typeface="Courier New" panose="02070309020205020404" pitchFamily="49" charset="0"/>
                        </a:rPr>
                        <a:t>u,</a:t>
                      </a:r>
                    </a:p>
                  </a:txBody>
                  <a:tcPr marL="0" marR="0" marT="0" marB="0"/>
                </a:tc>
                <a:extLst>
                  <a:ext uri="{0D108BD9-81ED-4DB2-BD59-A6C34878D82A}">
                    <a16:rowId xmlns="" xmlns:a16="http://schemas.microsoft.com/office/drawing/2014/main" val="3937752975"/>
                  </a:ext>
                </a:extLst>
              </a:tr>
              <a:tr h="370840">
                <a:tc>
                  <a:txBody>
                    <a:bodyPr/>
                    <a:lstStyle/>
                    <a:p>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GrB_Descriptor</a:t>
                      </a:r>
                      <a:endParaRPr lang="en-US"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dirty="0" err="1">
                          <a:solidFill>
                            <a:schemeClr val="tx1"/>
                          </a:solidFill>
                          <a:latin typeface="Courier New" panose="02070309020205020404" pitchFamily="49" charset="0"/>
                          <a:cs typeface="Courier New" panose="02070309020205020404" pitchFamily="49" charset="0"/>
                        </a:rPr>
                        <a:t>desc</a:t>
                      </a:r>
                      <a:r>
                        <a:rPr lang="en-US"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p:cxnSp>
        <p:nvCxnSpPr>
          <p:cNvPr id="18" name="Straight Arrow Connector 17">
            <a:extLst>
              <a:ext uri="{FF2B5EF4-FFF2-40B4-BE49-F238E27FC236}">
                <a16:creationId xmlns="" xmlns:a16="http://schemas.microsoft.com/office/drawing/2014/main" id="{7427283D-4827-7946-8B1F-022899730E88}"/>
              </a:ext>
            </a:extLst>
          </p:cNvPr>
          <p:cNvCxnSpPr/>
          <p:nvPr/>
        </p:nvCxnSpPr>
        <p:spPr bwMode="auto">
          <a:xfrm>
            <a:off x="6256225" y="3782291"/>
            <a:ext cx="1025237" cy="0"/>
          </a:xfrm>
          <a:prstGeom prst="straightConnector1">
            <a:avLst/>
          </a:prstGeom>
          <a:noFill/>
          <a:ln w="41275" cap="flat" cmpd="sng" algn="ctr">
            <a:solidFill>
              <a:srgbClr val="C00000"/>
            </a:solidFill>
            <a:prstDash val="solid"/>
            <a:round/>
            <a:headEnd type="none" w="med" len="med"/>
            <a:tailEnd type="triangle"/>
          </a:ln>
          <a:effectLst/>
        </p:spPr>
      </p:cxnSp>
      <p:sp>
        <p:nvSpPr>
          <p:cNvPr id="20" name="Oval 19">
            <a:extLst>
              <a:ext uri="{FF2B5EF4-FFF2-40B4-BE49-F238E27FC236}">
                <a16:creationId xmlns="" xmlns:a16="http://schemas.microsoft.com/office/drawing/2014/main" id="{5A22A86D-A5A1-4447-9693-0E9920A513B7}"/>
              </a:ext>
            </a:extLst>
          </p:cNvPr>
          <p:cNvSpPr/>
          <p:nvPr/>
        </p:nvSpPr>
        <p:spPr bwMode="auto">
          <a:xfrm>
            <a:off x="6173098" y="5048443"/>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22" name="TextBox 21">
            <a:extLst>
              <a:ext uri="{FF2B5EF4-FFF2-40B4-BE49-F238E27FC236}">
                <a16:creationId xmlns="" xmlns:a16="http://schemas.microsoft.com/office/drawing/2014/main" id="{57F8CF82-7366-6542-BF6D-2630A3430AA0}"/>
              </a:ext>
            </a:extLst>
          </p:cNvPr>
          <p:cNvSpPr txBox="1"/>
          <p:nvPr/>
        </p:nvSpPr>
        <p:spPr>
          <a:xfrm>
            <a:off x="7406150" y="3597625"/>
            <a:ext cx="1440873" cy="369332"/>
          </a:xfrm>
          <a:prstGeom prst="rect">
            <a:avLst/>
          </a:prstGeom>
          <a:noFill/>
        </p:spPr>
        <p:txBody>
          <a:bodyPr wrap="square" rtlCol="0">
            <a:spAutoFit/>
          </a:bodyPr>
          <a:lstStyle/>
          <a:p>
            <a:r>
              <a:rPr lang="en-US" b="1" dirty="0" err="1">
                <a:solidFill>
                  <a:srgbClr val="C00000"/>
                </a:solidFill>
              </a:rPr>
              <a:t>GrB_NULL</a:t>
            </a:r>
            <a:endParaRPr lang="en-US" b="1" dirty="0">
              <a:solidFill>
                <a:srgbClr val="C00000"/>
              </a:solidFill>
            </a:endParaRPr>
          </a:p>
        </p:txBody>
      </p:sp>
      <p:sp>
        <p:nvSpPr>
          <p:cNvPr id="15" name="Oval 14">
            <a:extLst>
              <a:ext uri="{FF2B5EF4-FFF2-40B4-BE49-F238E27FC236}">
                <a16:creationId xmlns="" xmlns:a16="http://schemas.microsoft.com/office/drawing/2014/main" id="{F9CD9C94-1081-4D48-96BC-FDDCCD25ED15}"/>
              </a:ext>
            </a:extLst>
          </p:cNvPr>
          <p:cNvSpPr/>
          <p:nvPr/>
        </p:nvSpPr>
        <p:spPr bwMode="auto">
          <a:xfrm>
            <a:off x="6173098" y="3186883"/>
            <a:ext cx="1108364" cy="397225"/>
          </a:xfrm>
          <a:prstGeom prst="ellipse">
            <a:avLst/>
          </a:prstGeom>
          <a:noFill/>
          <a:ln w="28575" cap="flat" cmpd="sng" algn="ctr">
            <a:solidFill>
              <a:srgbClr val="7030A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265033990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a:t>
            </a:r>
          </a:p>
        </p:txBody>
      </p:sp>
      <p:sp>
        <p:nvSpPr>
          <p:cNvPr id="3" name="Content Placeholder 2"/>
          <p:cNvSpPr>
            <a:spLocks noGrp="1"/>
          </p:cNvSpPr>
          <p:nvPr>
            <p:ph idx="1"/>
          </p:nvPr>
        </p:nvSpPr>
        <p:spPr>
          <a:xfrm>
            <a:off x="455613" y="769265"/>
            <a:ext cx="8237537" cy="2950817"/>
          </a:xfrm>
        </p:spPr>
        <p:txBody>
          <a:bodyPr/>
          <a:lstStyle/>
          <a:p>
            <a:r>
              <a:rPr lang="en-US" dirty="0"/>
              <a:t>Every GraphBLAS operation that computes an opaque matrix or vector supports a “write mask”</a:t>
            </a:r>
          </a:p>
          <a:p>
            <a:r>
              <a:rPr lang="en-US" dirty="0"/>
              <a:t>A mask, m, controls which elements of the output can be written:</a:t>
            </a:r>
          </a:p>
          <a:p>
            <a:pPr lvl="1"/>
            <a:r>
              <a:rPr lang="en-US" dirty="0"/>
              <a:t>Same size as output object (mask vectors or mask matrices)</a:t>
            </a:r>
          </a:p>
          <a:p>
            <a:pPr lvl="1"/>
            <a:r>
              <a:rPr lang="en-US" dirty="0"/>
              <a:t>Any location in the mask that evaluates to ‘true’ can be written in the output object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78</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85441B47-3341-514F-899D-7CE1FB853085}"/>
              </a:ext>
            </a:extLst>
          </p:cNvPr>
          <p:cNvSpPr txBox="1"/>
          <p:nvPr/>
        </p:nvSpPr>
        <p:spPr>
          <a:xfrm>
            <a:off x="1917748" y="3309914"/>
            <a:ext cx="4422686" cy="677108"/>
          </a:xfrm>
          <a:prstGeom prst="rect">
            <a:avLst/>
          </a:prstGeom>
          <a:noFill/>
        </p:spPr>
        <p:txBody>
          <a:bodyPr wrap="none" lIns="0" tIns="0" rIns="0" bIns="0" rtlCol="0">
            <a:spAutoFit/>
          </a:bodyPr>
          <a:lstStyle/>
          <a:p>
            <a:r>
              <a:rPr lang="en-US" sz="4400" dirty="0" err="1">
                <a:solidFill>
                  <a:schemeClr val="tx1"/>
                </a:solidFill>
                <a:ea typeface="Cambria Math" panose="02040503050406030204" pitchFamily="18" charset="0"/>
              </a:rPr>
              <a:t>w</a:t>
            </a:r>
            <a:r>
              <a:rPr lang="en-US" sz="4400" b="1" dirty="0" err="1">
                <a:sym typeface="Symbol" panose="05050102010706020507" pitchFamily="18" charset="2"/>
              </a:rPr>
              <a:t></a:t>
            </a:r>
            <a:r>
              <a:rPr lang="en-US" sz="4400" b="1" dirty="0" err="1">
                <a:solidFill>
                  <a:srgbClr val="0000FF"/>
                </a:solidFill>
                <a:latin typeface="Arial" panose="020B0604020202020204" pitchFamily="34" charset="0"/>
              </a:rPr>
              <a:t>m</a:t>
            </a:r>
            <a:r>
              <a:rPr lang="en-US" sz="4400" b="1" dirty="0">
                <a:sym typeface="Symbol" panose="05050102010706020507" pitchFamily="18" charset="2"/>
              </a:rPr>
              <a:t> </a:t>
            </a:r>
            <a:r>
              <a:rPr lang="en-US" sz="4400" dirty="0">
                <a:solidFill>
                  <a:schemeClr val="tx1"/>
                </a:solidFill>
                <a:ea typeface="Cambria Math" panose="02040503050406030204" pitchFamily="18" charset="0"/>
              </a:rPr>
              <a:t>= </a:t>
            </a:r>
            <a:r>
              <a:rPr lang="en-US" sz="4400" dirty="0">
                <a:solidFill>
                  <a:srgbClr val="00B050"/>
                </a:solidFill>
              </a:rPr>
              <a:t>(A⊕.⊗u)</a:t>
            </a:r>
          </a:p>
        </p:txBody>
      </p:sp>
      <p:sp>
        <p:nvSpPr>
          <p:cNvPr id="6" name="Rectangle 5"/>
          <p:cNvSpPr/>
          <p:nvPr/>
        </p:nvSpPr>
        <p:spPr>
          <a:xfrm>
            <a:off x="4578452" y="5251093"/>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grpSp>
        <p:nvGrpSpPr>
          <p:cNvPr id="8" name="Group 7"/>
          <p:cNvGrpSpPr/>
          <p:nvPr/>
        </p:nvGrpSpPr>
        <p:grpSpPr>
          <a:xfrm>
            <a:off x="3846651" y="4644174"/>
            <a:ext cx="240114" cy="2011680"/>
            <a:chOff x="1080198" y="1765700"/>
            <a:chExt cx="240114" cy="2011680"/>
          </a:xfrm>
        </p:grpSpPr>
        <p:sp>
          <p:nvSpPr>
            <p:cNvPr id="9" name="Rectangle 8"/>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10" name="Oval 9"/>
            <p:cNvSpPr>
              <a:spLocks noChangeArrowheads="1"/>
            </p:cNvSpPr>
            <p:nvPr/>
          </p:nvSpPr>
          <p:spPr bwMode="auto">
            <a:xfrm rot="10800000" flipH="1" flipV="1">
              <a:off x="1133630" y="1888966"/>
              <a:ext cx="118872" cy="120463"/>
            </a:xfrm>
            <a:prstGeom prst="ellipse">
              <a:avLst/>
            </a:prstGeom>
            <a:solidFill>
              <a:srgbClr val="0000FF"/>
            </a:solidFill>
            <a:ln w="12700">
              <a:solidFill>
                <a:schemeClr val="tx1"/>
              </a:solidFill>
              <a:round/>
              <a:headEnd/>
              <a:tailEnd/>
            </a:ln>
            <a:effectLst/>
          </p:spPr>
          <p:txBody>
            <a:bodyPr wrap="none" anchor="ctr"/>
            <a:lstStyle/>
            <a:p>
              <a:pPr>
                <a:defRPr/>
              </a:pPr>
              <a:endParaRPr lang="en-US"/>
            </a:p>
          </p:txBody>
        </p:sp>
        <p:sp>
          <p:nvSpPr>
            <p:cNvPr id="11" name="Oval 10"/>
            <p:cNvSpPr>
              <a:spLocks noChangeArrowheads="1"/>
            </p:cNvSpPr>
            <p:nvPr/>
          </p:nvSpPr>
          <p:spPr bwMode="auto">
            <a:xfrm rot="10800000" flipH="1" flipV="1">
              <a:off x="1140819" y="2379464"/>
              <a:ext cx="118872" cy="120463"/>
            </a:xfrm>
            <a:prstGeom prst="ellipse">
              <a:avLst/>
            </a:prstGeom>
            <a:solidFill>
              <a:srgbClr val="0000FF"/>
            </a:solidFill>
            <a:ln w="12700">
              <a:solidFill>
                <a:schemeClr val="tx1"/>
              </a:solidFill>
              <a:round/>
              <a:headEnd/>
              <a:tailEnd/>
            </a:ln>
            <a:effectLst/>
          </p:spPr>
          <p:txBody>
            <a:bodyPr wrap="none" anchor="ctr"/>
            <a:lstStyle/>
            <a:p>
              <a:pPr>
                <a:defRPr/>
              </a:pPr>
              <a:endParaRPr lang="en-US"/>
            </a:p>
          </p:txBody>
        </p:sp>
        <p:sp>
          <p:nvSpPr>
            <p:cNvPr id="12" name="TextBox 11"/>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13" name="TextBox 12"/>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14" name="Group 13"/>
          <p:cNvGrpSpPr/>
          <p:nvPr/>
        </p:nvGrpSpPr>
        <p:grpSpPr>
          <a:xfrm>
            <a:off x="2719156" y="4644174"/>
            <a:ext cx="240114" cy="2011680"/>
            <a:chOff x="1778195" y="1758199"/>
            <a:chExt cx="240114" cy="2011680"/>
          </a:xfrm>
        </p:grpSpPr>
        <p:sp>
          <p:nvSpPr>
            <p:cNvPr id="15" name="Rectangle 14"/>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16" name="Oval 15"/>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17" name="Oval 16"/>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18" name="TextBox 17"/>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19" name="TextBox 18"/>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20" name="Rectangle 19"/>
          <p:cNvSpPr/>
          <p:nvPr/>
        </p:nvSpPr>
        <p:spPr>
          <a:xfrm>
            <a:off x="3165462" y="5335741"/>
            <a:ext cx="570990" cy="461665"/>
          </a:xfrm>
          <a:prstGeom prst="rect">
            <a:avLst/>
          </a:prstGeom>
        </p:spPr>
        <p:txBody>
          <a:bodyPr wrap="none">
            <a:spAutoFit/>
          </a:bodyPr>
          <a:lstStyle/>
          <a:p>
            <a:r>
              <a:rPr lang="en-US" sz="2400" dirty="0">
                <a:latin typeface="Helvetica"/>
                <a:cs typeface="Helvetica"/>
                <a:sym typeface="Wingdings" panose="05000000000000000000" pitchFamily="2" charset="2"/>
              </a:rPr>
              <a:t></a:t>
            </a:r>
            <a:r>
              <a:rPr lang="en-US" sz="2400" dirty="0">
                <a:latin typeface="Helvetica"/>
                <a:cs typeface="Helvetica"/>
              </a:rPr>
              <a:t> </a:t>
            </a:r>
          </a:p>
        </p:txBody>
      </p:sp>
      <p:grpSp>
        <p:nvGrpSpPr>
          <p:cNvPr id="28" name="Group 27"/>
          <p:cNvGrpSpPr/>
          <p:nvPr/>
        </p:nvGrpSpPr>
        <p:grpSpPr>
          <a:xfrm>
            <a:off x="5837045" y="4647439"/>
            <a:ext cx="240114" cy="2011680"/>
            <a:chOff x="5556827" y="4544203"/>
            <a:chExt cx="240114" cy="2011680"/>
          </a:xfrm>
        </p:grpSpPr>
        <p:grpSp>
          <p:nvGrpSpPr>
            <p:cNvPr id="21" name="Group 20"/>
            <p:cNvGrpSpPr/>
            <p:nvPr/>
          </p:nvGrpSpPr>
          <p:grpSpPr>
            <a:xfrm>
              <a:off x="5556827" y="4544203"/>
              <a:ext cx="240114" cy="2011680"/>
              <a:chOff x="1080198" y="1765700"/>
              <a:chExt cx="240114" cy="2011680"/>
            </a:xfrm>
          </p:grpSpPr>
          <p:sp>
            <p:nvSpPr>
              <p:cNvPr id="22" name="Rectangle 21"/>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23" name="Oval 22"/>
              <p:cNvSpPr>
                <a:spLocks noChangeArrowheads="1"/>
              </p:cNvSpPr>
              <p:nvPr/>
            </p:nvSpPr>
            <p:spPr bwMode="auto">
              <a:xfrm rot="10800000" flipH="1" flipV="1">
                <a:off x="1145662" y="1888966"/>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sp>
            <p:nvSpPr>
              <p:cNvPr id="25" name="TextBox 24"/>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26" name="TextBox 25"/>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27" name="TextBox 26"/>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7" name="Group 6">
            <a:extLst>
              <a:ext uri="{FF2B5EF4-FFF2-40B4-BE49-F238E27FC236}">
                <a16:creationId xmlns="" xmlns:a16="http://schemas.microsoft.com/office/drawing/2014/main" id="{E392F73E-2776-074B-852F-F1631010CF0C}"/>
              </a:ext>
            </a:extLst>
          </p:cNvPr>
          <p:cNvGrpSpPr/>
          <p:nvPr/>
        </p:nvGrpSpPr>
        <p:grpSpPr>
          <a:xfrm>
            <a:off x="1946938" y="4633887"/>
            <a:ext cx="240114" cy="2026162"/>
            <a:chOff x="1271894" y="4527456"/>
            <a:chExt cx="240114" cy="2026162"/>
          </a:xfrm>
        </p:grpSpPr>
        <p:sp>
          <p:nvSpPr>
            <p:cNvPr id="34" name="Rectangle 33">
              <a:extLst>
                <a:ext uri="{FF2B5EF4-FFF2-40B4-BE49-F238E27FC236}">
                  <a16:creationId xmlns="" xmlns:a16="http://schemas.microsoft.com/office/drawing/2014/main" id="{6DA47C4E-7881-DE46-8953-2410DC68DBCC}"/>
                </a:ext>
              </a:extLst>
            </p:cNvPr>
            <p:cNvSpPr>
              <a:spLocks noChangeAspect="1" noChangeArrowheads="1"/>
            </p:cNvSpPr>
            <p:nvPr/>
          </p:nvSpPr>
          <p:spPr bwMode="auto">
            <a:xfrm>
              <a:off x="1271894" y="4541938"/>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6" name="TextBox 35">
              <a:extLst>
                <a:ext uri="{FF2B5EF4-FFF2-40B4-BE49-F238E27FC236}">
                  <a16:creationId xmlns="" xmlns:a16="http://schemas.microsoft.com/office/drawing/2014/main" id="{1998E9DA-C33B-6540-8AE3-C3B28F6B0C9C}"/>
                </a:ext>
              </a:extLst>
            </p:cNvPr>
            <p:cNvSpPr txBox="1"/>
            <p:nvPr/>
          </p:nvSpPr>
          <p:spPr>
            <a:xfrm>
              <a:off x="1347879" y="5540537"/>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7" name="TextBox 36">
              <a:extLst>
                <a:ext uri="{FF2B5EF4-FFF2-40B4-BE49-F238E27FC236}">
                  <a16:creationId xmlns="" xmlns:a16="http://schemas.microsoft.com/office/drawing/2014/main" id="{1DD7AF38-E6C2-EB49-93C4-C2DABD8F0DDE}"/>
                </a:ext>
              </a:extLst>
            </p:cNvPr>
            <p:cNvSpPr txBox="1"/>
            <p:nvPr/>
          </p:nvSpPr>
          <p:spPr>
            <a:xfrm>
              <a:off x="1344662" y="6052118"/>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3" name="TextBox 32">
              <a:extLst>
                <a:ext uri="{FF2B5EF4-FFF2-40B4-BE49-F238E27FC236}">
                  <a16:creationId xmlns="" xmlns:a16="http://schemas.microsoft.com/office/drawing/2014/main" id="{389A5FCC-91C6-204F-9BA0-FB8F8C5D9F9E}"/>
                </a:ext>
              </a:extLst>
            </p:cNvPr>
            <p:cNvSpPr txBox="1"/>
            <p:nvPr/>
          </p:nvSpPr>
          <p:spPr>
            <a:xfrm>
              <a:off x="1343915" y="5043391"/>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9" name="TextBox 48">
              <a:extLst>
                <a:ext uri="{FF2B5EF4-FFF2-40B4-BE49-F238E27FC236}">
                  <a16:creationId xmlns="" xmlns:a16="http://schemas.microsoft.com/office/drawing/2014/main" id="{516246C6-34FA-2C4A-8944-79D318777311}"/>
                </a:ext>
              </a:extLst>
            </p:cNvPr>
            <p:cNvSpPr txBox="1"/>
            <p:nvPr/>
          </p:nvSpPr>
          <p:spPr>
            <a:xfrm>
              <a:off x="1336211" y="45274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0" name="TextBox 49">
            <a:extLst>
              <a:ext uri="{FF2B5EF4-FFF2-40B4-BE49-F238E27FC236}">
                <a16:creationId xmlns="" xmlns:a16="http://schemas.microsoft.com/office/drawing/2014/main" id="{90BBAC96-74D7-1B4C-996D-98DE2C40810F}"/>
              </a:ext>
            </a:extLst>
          </p:cNvPr>
          <p:cNvSpPr txBox="1"/>
          <p:nvPr/>
        </p:nvSpPr>
        <p:spPr>
          <a:xfrm>
            <a:off x="5477697" y="4161214"/>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51" name="TextBox 50">
            <a:extLst>
              <a:ext uri="{FF2B5EF4-FFF2-40B4-BE49-F238E27FC236}">
                <a16:creationId xmlns="" xmlns:a16="http://schemas.microsoft.com/office/drawing/2014/main" id="{E675E32B-A494-554B-B75E-5AD7E373E35E}"/>
              </a:ext>
            </a:extLst>
          </p:cNvPr>
          <p:cNvSpPr txBox="1"/>
          <p:nvPr/>
        </p:nvSpPr>
        <p:spPr>
          <a:xfrm>
            <a:off x="3736452" y="4169113"/>
            <a:ext cx="378630" cy="369332"/>
          </a:xfrm>
          <a:prstGeom prst="rect">
            <a:avLst/>
          </a:prstGeom>
          <a:noFill/>
        </p:spPr>
        <p:txBody>
          <a:bodyPr wrap="none" rtlCol="0">
            <a:spAutoFit/>
          </a:bodyPr>
          <a:lstStyle/>
          <a:p>
            <a:r>
              <a:rPr lang="en-US" dirty="0"/>
              <a:t>m</a:t>
            </a:r>
            <a:endParaRPr lang="en-US" dirty="0">
              <a:solidFill>
                <a:srgbClr val="C00000"/>
              </a:solidFill>
            </a:endParaRPr>
          </a:p>
        </p:txBody>
      </p:sp>
      <p:sp>
        <p:nvSpPr>
          <p:cNvPr id="52" name="TextBox 51">
            <a:extLst>
              <a:ext uri="{FF2B5EF4-FFF2-40B4-BE49-F238E27FC236}">
                <a16:creationId xmlns="" xmlns:a16="http://schemas.microsoft.com/office/drawing/2014/main" id="{F741C473-292F-CF4C-82D4-A8D94C7ECF9C}"/>
              </a:ext>
            </a:extLst>
          </p:cNvPr>
          <p:cNvSpPr txBox="1"/>
          <p:nvPr/>
        </p:nvSpPr>
        <p:spPr>
          <a:xfrm>
            <a:off x="1701715" y="4137001"/>
            <a:ext cx="713657" cy="369332"/>
          </a:xfrm>
          <a:prstGeom prst="rect">
            <a:avLst/>
          </a:prstGeom>
          <a:noFill/>
        </p:spPr>
        <p:txBody>
          <a:bodyPr wrap="none" rtlCol="0">
            <a:spAutoFit/>
          </a:bodyPr>
          <a:lstStyle/>
          <a:p>
            <a:r>
              <a:rPr lang="en-US" dirty="0"/>
              <a:t>w(in)</a:t>
            </a:r>
            <a:endParaRPr lang="en-US" dirty="0">
              <a:solidFill>
                <a:srgbClr val="C00000"/>
              </a:solidFill>
            </a:endParaRPr>
          </a:p>
        </p:txBody>
      </p:sp>
      <p:sp>
        <p:nvSpPr>
          <p:cNvPr id="53" name="TextBox 52">
            <a:extLst>
              <a:ext uri="{FF2B5EF4-FFF2-40B4-BE49-F238E27FC236}">
                <a16:creationId xmlns="" xmlns:a16="http://schemas.microsoft.com/office/drawing/2014/main" id="{A3677A11-26EA-B842-9E2B-47E82669780C}"/>
              </a:ext>
            </a:extLst>
          </p:cNvPr>
          <p:cNvSpPr txBox="1"/>
          <p:nvPr/>
        </p:nvSpPr>
        <p:spPr>
          <a:xfrm>
            <a:off x="2503222" y="4153504"/>
            <a:ext cx="577402" cy="369332"/>
          </a:xfrm>
          <a:prstGeom prst="rect">
            <a:avLst/>
          </a:prstGeom>
          <a:noFill/>
        </p:spPr>
        <p:txBody>
          <a:bodyPr wrap="none" rtlCol="0">
            <a:spAutoFit/>
          </a:bodyPr>
          <a:lstStyle/>
          <a:p>
            <a:r>
              <a:rPr lang="en-US" dirty="0"/>
              <a:t>A*u</a:t>
            </a:r>
            <a:endParaRPr lang="en-US" dirty="0">
              <a:solidFill>
                <a:srgbClr val="C00000"/>
              </a:solidFill>
            </a:endParaRPr>
          </a:p>
        </p:txBody>
      </p:sp>
    </p:spTree>
    <p:extLst>
      <p:ext uri="{BB962C8B-B14F-4D97-AF65-F5344CB8AC3E}">
        <p14:creationId xmlns:p14="http://schemas.microsoft.com/office/powerpoint/2010/main" val="3824725300"/>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vs. “MERGE”</a:t>
            </a:r>
          </a:p>
        </p:txBody>
      </p:sp>
      <p:sp>
        <p:nvSpPr>
          <p:cNvPr id="3" name="Content Placeholder 2"/>
          <p:cNvSpPr>
            <a:spLocks noGrp="1"/>
          </p:cNvSpPr>
          <p:nvPr>
            <p:ph idx="1"/>
          </p:nvPr>
        </p:nvSpPr>
        <p:spPr>
          <a:xfrm>
            <a:off x="455613" y="950496"/>
            <a:ext cx="8237537" cy="2100859"/>
          </a:xfrm>
        </p:spPr>
        <p:txBody>
          <a:bodyPr/>
          <a:lstStyle/>
          <a:p>
            <a:r>
              <a:rPr lang="en-US" dirty="0"/>
              <a:t>When a mask is used and the output container is not empty when the operation is called…what do you do to the “masked out” elements?</a:t>
            </a:r>
          </a:p>
          <a:p>
            <a:pPr lvl="1"/>
            <a:r>
              <a:rPr lang="en-US" dirty="0"/>
              <a:t>REPLACE (z): all unwritten locations are cleared (zeroed out).</a:t>
            </a:r>
          </a:p>
          <a:p>
            <a:pPr lvl="1"/>
            <a:r>
              <a:rPr lang="en-US" dirty="0"/>
              <a:t>MERGE: all unwritten locations are left alone.</a:t>
            </a:r>
          </a:p>
          <a:p>
            <a:r>
              <a:rPr lang="en-US" dirty="0"/>
              <a:t>Behaviour defaults to MERGE; otherwise, use a descriptor:</a:t>
            </a:r>
          </a:p>
          <a:p>
            <a:pPr lvl="1"/>
            <a:r>
              <a:rPr lang="en-US" dirty="0" err="1"/>
              <a:t>GrB_Descriptor_set</a:t>
            </a:r>
            <a:r>
              <a:rPr lang="en-US" dirty="0"/>
              <a:t>(</a:t>
            </a:r>
            <a:r>
              <a:rPr lang="en-US" dirty="0" err="1"/>
              <a:t>desc</a:t>
            </a:r>
            <a:r>
              <a:rPr lang="en-US" dirty="0"/>
              <a:t>, </a:t>
            </a:r>
            <a:r>
              <a:rPr lang="en-US" dirty="0" err="1"/>
              <a:t>GrB_OUTP</a:t>
            </a:r>
            <a:r>
              <a:rPr lang="en-US" dirty="0"/>
              <a:t>, </a:t>
            </a:r>
            <a:r>
              <a:rPr lang="en-US" dirty="0" err="1"/>
              <a:t>GrB_REPLACE</a:t>
            </a:r>
            <a:r>
              <a:rPr lang="en-US" dirty="0"/>
              <a:t>)</a:t>
            </a:r>
          </a:p>
        </p:txBody>
      </p:sp>
      <p:sp>
        <p:nvSpPr>
          <p:cNvPr id="4" name="Slide Number Placeholder 3"/>
          <p:cNvSpPr>
            <a:spLocks noGrp="1"/>
          </p:cNvSpPr>
          <p:nvPr>
            <p:ph type="sldNum" sz="quarter" idx="10"/>
          </p:nvPr>
        </p:nvSpPr>
        <p:spPr>
          <a:xfrm>
            <a:off x="8728075" y="6548344"/>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79</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85441B47-3341-514F-899D-7CE1FB853085}"/>
              </a:ext>
            </a:extLst>
          </p:cNvPr>
          <p:cNvSpPr txBox="1"/>
          <p:nvPr/>
        </p:nvSpPr>
        <p:spPr>
          <a:xfrm>
            <a:off x="2236626" y="3593451"/>
            <a:ext cx="5019003" cy="677108"/>
          </a:xfrm>
          <a:prstGeom prst="rect">
            <a:avLst/>
          </a:prstGeom>
          <a:noFill/>
        </p:spPr>
        <p:txBody>
          <a:bodyPr wrap="none" lIns="0" tIns="0" rIns="0" bIns="0" rtlCol="0">
            <a:spAutoFit/>
          </a:bodyPr>
          <a:lstStyle/>
          <a:p>
            <a:r>
              <a:rPr lang="en-US" sz="4400" dirty="0" err="1">
                <a:solidFill>
                  <a:schemeClr val="tx1"/>
                </a:solidFill>
                <a:ea typeface="Cambria Math" panose="02040503050406030204" pitchFamily="18" charset="0"/>
              </a:rPr>
              <a:t>w</a:t>
            </a:r>
            <a:r>
              <a:rPr lang="en-US" sz="4400" b="1" dirty="0" err="1">
                <a:sym typeface="Symbol" panose="05050102010706020507" pitchFamily="18" charset="2"/>
              </a:rPr>
              <a:t></a:t>
            </a:r>
            <a:r>
              <a:rPr lang="en-US" sz="4400" b="1" dirty="0" err="1">
                <a:solidFill>
                  <a:srgbClr val="0000FF"/>
                </a:solidFill>
                <a:latin typeface="Arial" panose="020B0604020202020204" pitchFamily="34" charset="0"/>
              </a:rPr>
              <a:t>m</a:t>
            </a:r>
            <a:r>
              <a:rPr lang="en-US" sz="4400" b="1" dirty="0">
                <a:latin typeface="Arial" panose="020B0604020202020204" pitchFamily="34" charset="0"/>
              </a:rPr>
              <a:t>, </a:t>
            </a:r>
            <a:r>
              <a:rPr lang="en-US" sz="4400" dirty="0">
                <a:solidFill>
                  <a:srgbClr val="C00000"/>
                </a:solidFill>
                <a:latin typeface="Arial" panose="020B0604020202020204" pitchFamily="34" charset="0"/>
              </a:rPr>
              <a:t>z</a:t>
            </a:r>
            <a:r>
              <a:rPr lang="en-US" sz="4400" b="1" dirty="0">
                <a:sym typeface="Symbol" panose="05050102010706020507" pitchFamily="18" charset="2"/>
              </a:rPr>
              <a:t> </a:t>
            </a:r>
            <a:r>
              <a:rPr lang="en-US" sz="4400" dirty="0">
                <a:solidFill>
                  <a:schemeClr val="tx1"/>
                </a:solidFill>
                <a:ea typeface="Cambria Math" panose="02040503050406030204" pitchFamily="18" charset="0"/>
              </a:rPr>
              <a:t>= </a:t>
            </a:r>
            <a:r>
              <a:rPr lang="en-US" sz="4400" dirty="0">
                <a:solidFill>
                  <a:srgbClr val="00B050"/>
                </a:solidFill>
              </a:rPr>
              <a:t>(A⊕.⊗u)</a:t>
            </a:r>
          </a:p>
        </p:txBody>
      </p:sp>
      <p:sp>
        <p:nvSpPr>
          <p:cNvPr id="28" name="Rectangle 27"/>
          <p:cNvSpPr/>
          <p:nvPr/>
        </p:nvSpPr>
        <p:spPr>
          <a:xfrm>
            <a:off x="3521906" y="5279904"/>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grpSp>
        <p:nvGrpSpPr>
          <p:cNvPr id="29" name="Group 28"/>
          <p:cNvGrpSpPr/>
          <p:nvPr/>
        </p:nvGrpSpPr>
        <p:grpSpPr>
          <a:xfrm>
            <a:off x="2546839" y="4647993"/>
            <a:ext cx="240114" cy="2011680"/>
            <a:chOff x="1080198" y="1765700"/>
            <a:chExt cx="240114" cy="2011680"/>
          </a:xfrm>
        </p:grpSpPr>
        <p:sp>
          <p:nvSpPr>
            <p:cNvPr id="30" name="Rectangle 29"/>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1" name="Oval 30"/>
            <p:cNvSpPr>
              <a:spLocks noChangeArrowheads="1"/>
            </p:cNvSpPr>
            <p:nvPr/>
          </p:nvSpPr>
          <p:spPr bwMode="auto">
            <a:xfrm rot="10800000" flipH="1" flipV="1">
              <a:off x="1133630" y="1888966"/>
              <a:ext cx="118872" cy="120463"/>
            </a:xfrm>
            <a:prstGeom prst="ellipse">
              <a:avLst/>
            </a:prstGeom>
            <a:solidFill>
              <a:srgbClr val="0000FF"/>
            </a:solidFill>
            <a:ln w="12700">
              <a:solidFill>
                <a:schemeClr val="tx1"/>
              </a:solidFill>
              <a:round/>
              <a:headEnd/>
              <a:tailEnd/>
            </a:ln>
            <a:effectLst/>
          </p:spPr>
          <p:txBody>
            <a:bodyPr wrap="none" anchor="ctr"/>
            <a:lstStyle/>
            <a:p>
              <a:pPr>
                <a:defRPr/>
              </a:pPr>
              <a:endParaRPr lang="en-US"/>
            </a:p>
          </p:txBody>
        </p:sp>
        <p:sp>
          <p:nvSpPr>
            <p:cNvPr id="32" name="Oval 31"/>
            <p:cNvSpPr>
              <a:spLocks noChangeArrowheads="1"/>
            </p:cNvSpPr>
            <p:nvPr/>
          </p:nvSpPr>
          <p:spPr bwMode="auto">
            <a:xfrm rot="10800000" flipH="1" flipV="1">
              <a:off x="1140819" y="2379464"/>
              <a:ext cx="118872" cy="120463"/>
            </a:xfrm>
            <a:prstGeom prst="ellipse">
              <a:avLst/>
            </a:prstGeom>
            <a:solidFill>
              <a:srgbClr val="0000FF"/>
            </a:solidFill>
            <a:ln w="12700">
              <a:solidFill>
                <a:schemeClr val="tx1"/>
              </a:solidFill>
              <a:round/>
              <a:headEnd/>
              <a:tailEnd/>
            </a:ln>
            <a:effectLst/>
          </p:spPr>
          <p:txBody>
            <a:bodyPr wrap="none" anchor="ctr"/>
            <a:lstStyle/>
            <a:p>
              <a:pPr>
                <a:defRPr/>
              </a:pPr>
              <a:endParaRPr lang="en-US"/>
            </a:p>
          </p:txBody>
        </p:sp>
        <p:sp>
          <p:nvSpPr>
            <p:cNvPr id="33" name="TextBox 32"/>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34" name="TextBox 33"/>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35" name="Group 34"/>
          <p:cNvGrpSpPr/>
          <p:nvPr/>
        </p:nvGrpSpPr>
        <p:grpSpPr>
          <a:xfrm>
            <a:off x="1924842" y="4647993"/>
            <a:ext cx="240114" cy="2011680"/>
            <a:chOff x="1778195" y="1758199"/>
            <a:chExt cx="240114" cy="2011680"/>
          </a:xfrm>
        </p:grpSpPr>
        <p:sp>
          <p:nvSpPr>
            <p:cNvPr id="36" name="Rectangle 35"/>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37" name="Oval 36"/>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38" name="Oval 37"/>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39" name="TextBox 38"/>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0" name="TextBox 39"/>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42" name="Group 41"/>
          <p:cNvGrpSpPr/>
          <p:nvPr/>
        </p:nvGrpSpPr>
        <p:grpSpPr>
          <a:xfrm>
            <a:off x="4692697" y="4647993"/>
            <a:ext cx="240114" cy="2011680"/>
            <a:chOff x="5556827" y="4544203"/>
            <a:chExt cx="240114" cy="2011680"/>
          </a:xfrm>
        </p:grpSpPr>
        <p:grpSp>
          <p:nvGrpSpPr>
            <p:cNvPr id="43" name="Group 42"/>
            <p:cNvGrpSpPr/>
            <p:nvPr/>
          </p:nvGrpSpPr>
          <p:grpSpPr>
            <a:xfrm>
              <a:off x="5556827" y="4544203"/>
              <a:ext cx="240114" cy="2011680"/>
              <a:chOff x="1080198" y="1765700"/>
              <a:chExt cx="240114" cy="2011680"/>
            </a:xfrm>
          </p:grpSpPr>
          <p:sp>
            <p:nvSpPr>
              <p:cNvPr id="45" name="Rectangle 44"/>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6" name="Oval 45"/>
              <p:cNvSpPr>
                <a:spLocks noChangeArrowheads="1"/>
              </p:cNvSpPr>
              <p:nvPr/>
            </p:nvSpPr>
            <p:spPr bwMode="auto">
              <a:xfrm rot="10800000" flipH="1" flipV="1">
                <a:off x="1133630" y="1888966"/>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47" name="TextBox 46"/>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8" name="TextBox 47"/>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44" name="TextBox 43"/>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6" name="TextBox 55"/>
          <p:cNvSpPr txBox="1"/>
          <p:nvPr/>
        </p:nvSpPr>
        <p:spPr>
          <a:xfrm>
            <a:off x="3123150" y="4999993"/>
            <a:ext cx="1451231" cy="369332"/>
          </a:xfrm>
          <a:prstGeom prst="rect">
            <a:avLst/>
          </a:prstGeom>
          <a:noFill/>
        </p:spPr>
        <p:txBody>
          <a:bodyPr wrap="none" rtlCol="0">
            <a:spAutoFit/>
          </a:bodyPr>
          <a:lstStyle/>
          <a:p>
            <a:r>
              <a:rPr lang="en-US" dirty="0"/>
              <a:t>REPLACE (</a:t>
            </a:r>
            <a:r>
              <a:rPr lang="en-US" dirty="0">
                <a:solidFill>
                  <a:srgbClr val="C00000"/>
                </a:solidFill>
              </a:rPr>
              <a:t>z</a:t>
            </a:r>
            <a:r>
              <a:rPr lang="en-US" dirty="0"/>
              <a:t>)</a:t>
            </a:r>
          </a:p>
        </p:txBody>
      </p:sp>
      <p:grpSp>
        <p:nvGrpSpPr>
          <p:cNvPr id="58" name="Group 57"/>
          <p:cNvGrpSpPr/>
          <p:nvPr/>
        </p:nvGrpSpPr>
        <p:grpSpPr>
          <a:xfrm>
            <a:off x="1320934" y="4647993"/>
            <a:ext cx="240114" cy="2011680"/>
            <a:chOff x="1212646" y="4563769"/>
            <a:chExt cx="240114" cy="2011680"/>
          </a:xfrm>
        </p:grpSpPr>
        <p:grpSp>
          <p:nvGrpSpPr>
            <p:cNvPr id="49" name="Group 48"/>
            <p:cNvGrpSpPr/>
            <p:nvPr/>
          </p:nvGrpSpPr>
          <p:grpSpPr>
            <a:xfrm>
              <a:off x="1212646" y="4563769"/>
              <a:ext cx="240114" cy="2011680"/>
              <a:chOff x="5556827" y="4544203"/>
              <a:chExt cx="240114" cy="2011680"/>
            </a:xfrm>
          </p:grpSpPr>
          <p:grpSp>
            <p:nvGrpSpPr>
              <p:cNvPr id="50" name="Group 49"/>
              <p:cNvGrpSpPr/>
              <p:nvPr/>
            </p:nvGrpSpPr>
            <p:grpSpPr>
              <a:xfrm>
                <a:off x="5556827" y="4544203"/>
                <a:ext cx="240114" cy="2011680"/>
                <a:chOff x="1080198" y="1765700"/>
                <a:chExt cx="240114" cy="2011680"/>
              </a:xfrm>
            </p:grpSpPr>
            <p:sp>
              <p:nvSpPr>
                <p:cNvPr id="52" name="Rectangle 51"/>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53" name="Oval 52"/>
                <p:cNvSpPr>
                  <a:spLocks noChangeArrowheads="1"/>
                </p:cNvSpPr>
                <p:nvPr/>
              </p:nvSpPr>
              <p:spPr bwMode="auto">
                <a:xfrm rot="10800000" flipH="1" flipV="1">
                  <a:off x="1133630" y="1888966"/>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sp>
              <p:nvSpPr>
                <p:cNvPr id="54" name="TextBox 53"/>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5" name="TextBox 54"/>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1" name="TextBox 50"/>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7" name="Oval 56"/>
            <p:cNvSpPr>
              <a:spLocks noChangeArrowheads="1"/>
            </p:cNvSpPr>
            <p:nvPr/>
          </p:nvSpPr>
          <p:spPr bwMode="auto">
            <a:xfrm rot="10800000" flipH="1" flipV="1">
              <a:off x="1260581" y="5731645"/>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grpSp>
      <p:sp>
        <p:nvSpPr>
          <p:cNvPr id="59" name="Rectangle 58"/>
          <p:cNvSpPr/>
          <p:nvPr/>
        </p:nvSpPr>
        <p:spPr>
          <a:xfrm>
            <a:off x="6345314" y="5281937"/>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sp>
        <p:nvSpPr>
          <p:cNvPr id="67" name="TextBox 66"/>
          <p:cNvSpPr txBox="1"/>
          <p:nvPr/>
        </p:nvSpPr>
        <p:spPr>
          <a:xfrm>
            <a:off x="6181969" y="4999993"/>
            <a:ext cx="918841" cy="369332"/>
          </a:xfrm>
          <a:prstGeom prst="rect">
            <a:avLst/>
          </a:prstGeom>
          <a:noFill/>
        </p:spPr>
        <p:txBody>
          <a:bodyPr wrap="none" rtlCol="0">
            <a:spAutoFit/>
          </a:bodyPr>
          <a:lstStyle/>
          <a:p>
            <a:r>
              <a:rPr lang="en-US" dirty="0"/>
              <a:t>MERGE</a:t>
            </a:r>
            <a:endParaRPr lang="en-US" dirty="0">
              <a:solidFill>
                <a:srgbClr val="C00000"/>
              </a:solidFill>
            </a:endParaRPr>
          </a:p>
        </p:txBody>
      </p:sp>
      <p:grpSp>
        <p:nvGrpSpPr>
          <p:cNvPr id="69" name="Group 68"/>
          <p:cNvGrpSpPr/>
          <p:nvPr/>
        </p:nvGrpSpPr>
        <p:grpSpPr>
          <a:xfrm>
            <a:off x="7528137" y="4650026"/>
            <a:ext cx="240114" cy="2011680"/>
            <a:chOff x="7419849" y="4565802"/>
            <a:chExt cx="240114" cy="2011680"/>
          </a:xfrm>
        </p:grpSpPr>
        <p:grpSp>
          <p:nvGrpSpPr>
            <p:cNvPr id="60" name="Group 59"/>
            <p:cNvGrpSpPr/>
            <p:nvPr/>
          </p:nvGrpSpPr>
          <p:grpSpPr>
            <a:xfrm>
              <a:off x="7419849" y="4565802"/>
              <a:ext cx="240114" cy="2011680"/>
              <a:chOff x="5556827" y="4544203"/>
              <a:chExt cx="240114" cy="2011680"/>
            </a:xfrm>
          </p:grpSpPr>
          <p:grpSp>
            <p:nvGrpSpPr>
              <p:cNvPr id="61" name="Group 60"/>
              <p:cNvGrpSpPr/>
              <p:nvPr/>
            </p:nvGrpSpPr>
            <p:grpSpPr>
              <a:xfrm>
                <a:off x="5556827" y="4544203"/>
                <a:ext cx="240114" cy="2011680"/>
                <a:chOff x="1080198" y="1765700"/>
                <a:chExt cx="240114" cy="2011680"/>
              </a:xfrm>
            </p:grpSpPr>
            <p:sp>
              <p:nvSpPr>
                <p:cNvPr id="63" name="Rectangle 62"/>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64" name="Oval 63"/>
                <p:cNvSpPr>
                  <a:spLocks noChangeArrowheads="1"/>
                </p:cNvSpPr>
                <p:nvPr/>
              </p:nvSpPr>
              <p:spPr bwMode="auto">
                <a:xfrm rot="10800000" flipH="1" flipV="1">
                  <a:off x="1136794" y="1888966"/>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65" name="TextBox 64"/>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66" name="TextBox 65"/>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2" name="TextBox 61"/>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8" name="Oval 67"/>
            <p:cNvSpPr>
              <a:spLocks noChangeArrowheads="1"/>
            </p:cNvSpPr>
            <p:nvPr/>
          </p:nvSpPr>
          <p:spPr bwMode="auto">
            <a:xfrm rot="10800000" flipH="1" flipV="1">
              <a:off x="7476445" y="5706754"/>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grpSp>
      <p:sp>
        <p:nvSpPr>
          <p:cNvPr id="70" name="TextBox 69"/>
          <p:cNvSpPr txBox="1"/>
          <p:nvPr/>
        </p:nvSpPr>
        <p:spPr>
          <a:xfrm>
            <a:off x="1083536" y="4236629"/>
            <a:ext cx="713657" cy="369332"/>
          </a:xfrm>
          <a:prstGeom prst="rect">
            <a:avLst/>
          </a:prstGeom>
          <a:noFill/>
        </p:spPr>
        <p:txBody>
          <a:bodyPr wrap="none" rtlCol="0">
            <a:spAutoFit/>
          </a:bodyPr>
          <a:lstStyle/>
          <a:p>
            <a:r>
              <a:rPr lang="en-US" dirty="0"/>
              <a:t>w(in)</a:t>
            </a:r>
            <a:endParaRPr lang="en-US" dirty="0">
              <a:solidFill>
                <a:srgbClr val="C00000"/>
              </a:solidFill>
            </a:endParaRPr>
          </a:p>
        </p:txBody>
      </p:sp>
      <p:sp>
        <p:nvSpPr>
          <p:cNvPr id="71" name="TextBox 70"/>
          <p:cNvSpPr txBox="1"/>
          <p:nvPr/>
        </p:nvSpPr>
        <p:spPr>
          <a:xfrm>
            <a:off x="4380667"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72" name="TextBox 71"/>
          <p:cNvSpPr txBox="1"/>
          <p:nvPr/>
        </p:nvSpPr>
        <p:spPr>
          <a:xfrm>
            <a:off x="7220071"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73" name="TextBox 72"/>
          <p:cNvSpPr txBox="1"/>
          <p:nvPr/>
        </p:nvSpPr>
        <p:spPr>
          <a:xfrm>
            <a:off x="1756196" y="4236629"/>
            <a:ext cx="577402" cy="369332"/>
          </a:xfrm>
          <a:prstGeom prst="rect">
            <a:avLst/>
          </a:prstGeom>
          <a:noFill/>
        </p:spPr>
        <p:txBody>
          <a:bodyPr wrap="none" rtlCol="0">
            <a:spAutoFit/>
          </a:bodyPr>
          <a:lstStyle/>
          <a:p>
            <a:r>
              <a:rPr lang="en-US" dirty="0"/>
              <a:t>A*u</a:t>
            </a:r>
            <a:endParaRPr lang="en-US" dirty="0">
              <a:solidFill>
                <a:srgbClr val="C00000"/>
              </a:solidFill>
            </a:endParaRPr>
          </a:p>
        </p:txBody>
      </p:sp>
      <p:sp>
        <p:nvSpPr>
          <p:cNvPr id="74" name="TextBox 73"/>
          <p:cNvSpPr txBox="1"/>
          <p:nvPr/>
        </p:nvSpPr>
        <p:spPr>
          <a:xfrm>
            <a:off x="2477580" y="4228900"/>
            <a:ext cx="378630" cy="369332"/>
          </a:xfrm>
          <a:prstGeom prst="rect">
            <a:avLst/>
          </a:prstGeom>
          <a:noFill/>
        </p:spPr>
        <p:txBody>
          <a:bodyPr wrap="none" rtlCol="0">
            <a:spAutoFit/>
          </a:bodyPr>
          <a:lstStyle/>
          <a:p>
            <a:r>
              <a:rPr lang="en-US" dirty="0"/>
              <a:t>m</a:t>
            </a:r>
            <a:endParaRPr lang="en-US" dirty="0">
              <a:solidFill>
                <a:srgbClr val="C00000"/>
              </a:solidFill>
            </a:endParaRPr>
          </a:p>
        </p:txBody>
      </p:sp>
    </p:spTree>
    <p:extLst>
      <p:ext uri="{BB962C8B-B14F-4D97-AF65-F5344CB8AC3E}">
        <p14:creationId xmlns:p14="http://schemas.microsoft.com/office/powerpoint/2010/main" val="4562190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34A0E-68B8-684C-BDB3-C4DE564675A3}"/>
              </a:ext>
            </a:extLst>
          </p:cNvPr>
          <p:cNvSpPr>
            <a:spLocks noGrp="1"/>
          </p:cNvSpPr>
          <p:nvPr>
            <p:ph type="title"/>
          </p:nvPr>
        </p:nvSpPr>
        <p:spPr/>
        <p:txBody>
          <a:bodyPr/>
          <a:lstStyle/>
          <a:p>
            <a:r>
              <a:rPr lang="en-US" dirty="0"/>
              <a:t>An Undirected graph as a matrix</a:t>
            </a:r>
          </a:p>
        </p:txBody>
      </p:sp>
      <p:sp>
        <p:nvSpPr>
          <p:cNvPr id="3" name="Content Placeholder 2">
            <a:extLst>
              <a:ext uri="{FF2B5EF4-FFF2-40B4-BE49-F238E27FC236}">
                <a16:creationId xmlns="" xmlns:a16="http://schemas.microsoft.com/office/drawing/2014/main" id="{7F2F0489-0199-7049-A795-23EF37238E1A}"/>
              </a:ext>
            </a:extLst>
          </p:cNvPr>
          <p:cNvSpPr>
            <a:spLocks noGrp="1"/>
          </p:cNvSpPr>
          <p:nvPr>
            <p:ph idx="1"/>
          </p:nvPr>
        </p:nvSpPr>
        <p:spPr>
          <a:xfrm>
            <a:off x="334929" y="961515"/>
            <a:ext cx="8393146" cy="1013769"/>
          </a:xfrm>
        </p:spPr>
        <p:txBody>
          <a:bodyPr/>
          <a:lstStyle/>
          <a:p>
            <a:r>
              <a:rPr lang="en-US" sz="2000" dirty="0"/>
              <a:t>Adjacency Matrix: A square matrix (usually sparse) where rows and columns are labeled by vertices and non-empty values are edges from a row vertex to a column vertex</a:t>
            </a:r>
          </a:p>
        </p:txBody>
      </p:sp>
      <p:sp>
        <p:nvSpPr>
          <p:cNvPr id="4" name="Slide Number Placeholder 3">
            <a:extLst>
              <a:ext uri="{FF2B5EF4-FFF2-40B4-BE49-F238E27FC236}">
                <a16:creationId xmlns="" xmlns:a16="http://schemas.microsoft.com/office/drawing/2014/main" id="{96E44365-88D5-8D42-A82C-542EA6584288}"/>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a:t>
            </a:fld>
            <a:endParaRPr lang="en-US" dirty="0">
              <a:solidFill>
                <a:srgbClr val="000000"/>
              </a:solidFill>
              <a:ea typeface="ＭＳ Ｐゴシック" pitchFamily="34" charset="-128"/>
            </a:endParaRPr>
          </a:p>
        </p:txBody>
      </p:sp>
      <p:graphicFrame>
        <p:nvGraphicFramePr>
          <p:cNvPr id="9" name="Table 8">
            <a:extLst>
              <a:ext uri="{FF2B5EF4-FFF2-40B4-BE49-F238E27FC236}">
                <a16:creationId xmlns="" xmlns:a16="http://schemas.microsoft.com/office/drawing/2014/main" id="{C1C0B6F9-F85C-4440-9B92-EF9AC60A9971}"/>
              </a:ext>
            </a:extLst>
          </p:cNvPr>
          <p:cNvGraphicFramePr>
            <a:graphicFrameLocks noGrp="1"/>
          </p:cNvGraphicFramePr>
          <p:nvPr>
            <p:extLst>
              <p:ext uri="{D42A27DB-BD31-4B8C-83A1-F6EECF244321}">
                <p14:modId xmlns:p14="http://schemas.microsoft.com/office/powerpoint/2010/main" val="60147612"/>
              </p:ext>
            </p:extLst>
          </p:nvPr>
        </p:nvGraphicFramePr>
        <p:xfrm>
          <a:off x="5223533" y="2687747"/>
          <a:ext cx="3449457" cy="2595880"/>
        </p:xfrm>
        <a:graphic>
          <a:graphicData uri="http://schemas.openxmlformats.org/drawingml/2006/table">
            <a:tbl>
              <a:tblPr firstRow="1" bandRow="1">
                <a:tableStyleId>{2D5ABB26-0587-4C30-8999-92F81FD0307C}</a:tableStyleId>
              </a:tblPr>
              <a:tblGrid>
                <a:gridCol w="501541">
                  <a:extLst>
                    <a:ext uri="{9D8B030D-6E8A-4147-A177-3AD203B41FA5}">
                      <a16:colId xmlns="" xmlns:a16="http://schemas.microsoft.com/office/drawing/2014/main" val="20000"/>
                    </a:ext>
                  </a:extLst>
                </a:gridCol>
                <a:gridCol w="532263">
                  <a:extLst>
                    <a:ext uri="{9D8B030D-6E8A-4147-A177-3AD203B41FA5}">
                      <a16:colId xmlns="" xmlns:a16="http://schemas.microsoft.com/office/drawing/2014/main" val="20001"/>
                    </a:ext>
                  </a:extLst>
                </a:gridCol>
                <a:gridCol w="477671">
                  <a:extLst>
                    <a:ext uri="{9D8B030D-6E8A-4147-A177-3AD203B41FA5}">
                      <a16:colId xmlns="" xmlns:a16="http://schemas.microsoft.com/office/drawing/2014/main" val="20002"/>
                    </a:ext>
                  </a:extLst>
                </a:gridCol>
                <a:gridCol w="518615">
                  <a:extLst>
                    <a:ext uri="{9D8B030D-6E8A-4147-A177-3AD203B41FA5}">
                      <a16:colId xmlns="" xmlns:a16="http://schemas.microsoft.com/office/drawing/2014/main" val="20003"/>
                    </a:ext>
                  </a:extLst>
                </a:gridCol>
                <a:gridCol w="464024">
                  <a:extLst>
                    <a:ext uri="{9D8B030D-6E8A-4147-A177-3AD203B41FA5}">
                      <a16:colId xmlns="" xmlns:a16="http://schemas.microsoft.com/office/drawing/2014/main" val="20004"/>
                    </a:ext>
                  </a:extLst>
                </a:gridCol>
                <a:gridCol w="477672">
                  <a:extLst>
                    <a:ext uri="{9D8B030D-6E8A-4147-A177-3AD203B41FA5}">
                      <a16:colId xmlns="" xmlns:a16="http://schemas.microsoft.com/office/drawing/2014/main" val="20005"/>
                    </a:ext>
                  </a:extLst>
                </a:gridCol>
                <a:gridCol w="477671">
                  <a:extLst>
                    <a:ext uri="{9D8B030D-6E8A-4147-A177-3AD203B41FA5}">
                      <a16:colId xmlns="" xmlns:a16="http://schemas.microsoft.com/office/drawing/2014/main" val="20006"/>
                    </a:ext>
                  </a:extLst>
                </a:gridCol>
              </a:tblGrid>
              <a:tr h="370840">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b="1" dirty="0">
                          <a:solidFill>
                            <a:srgbClr val="C00000"/>
                          </a:solidFill>
                        </a:rPr>
                        <a:t>★</a:t>
                      </a:r>
                    </a:p>
                  </a:txBody>
                  <a:tcPr/>
                </a:tc>
                <a:tc>
                  <a:txBody>
                    <a:bodyPr/>
                    <a:lstStyle/>
                    <a:p>
                      <a:r>
                        <a:rPr lang="en-US" dirty="0"/>
                        <a:t> -</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pPr algn="ctr"/>
                      <a:r>
                        <a:rPr lang="en-US" b="1" dirty="0">
                          <a:solidFill>
                            <a:srgbClr val="C00000"/>
                          </a:solidFill>
                        </a:rPr>
                        <a:t>★</a:t>
                      </a:r>
                    </a:p>
                  </a:txBody>
                  <a:tcPr/>
                </a:tc>
                <a:extLst>
                  <a:ext uri="{0D108BD9-81ED-4DB2-BD59-A6C34878D82A}">
                    <a16:rowId xmlns="" xmlns:a16="http://schemas.microsoft.com/office/drawing/2014/main" val="10001"/>
                  </a:ext>
                </a:extLst>
              </a:tr>
              <a:tr h="370840">
                <a:tc>
                  <a:txBody>
                    <a:bodyPr/>
                    <a:lstStyle/>
                    <a:p>
                      <a:r>
                        <a:rPr lang="en-US" dirty="0"/>
                        <a:t> -</a:t>
                      </a:r>
                    </a:p>
                  </a:txBody>
                  <a:tcPr/>
                </a:tc>
                <a:tc>
                  <a:txBody>
                    <a:bodyPr/>
                    <a:lstStyle/>
                    <a:p>
                      <a:r>
                        <a:rPr lang="en-US" dirty="0"/>
                        <a:t> -</a:t>
                      </a:r>
                    </a:p>
                  </a:txBody>
                  <a:tcPr/>
                </a:tc>
                <a:tc>
                  <a:txBody>
                    <a:bodyPr/>
                    <a:lstStyle/>
                    <a:p>
                      <a:r>
                        <a:rPr lang="en-US" baseline="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1" dirty="0">
                          <a:solidFill>
                            <a:srgbClr val="C00000"/>
                          </a:solidFill>
                        </a:rPr>
                        <a:t>★</a:t>
                      </a:r>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r>
                        <a:rPr lang="en-US" b="1" dirty="0">
                          <a:solidFill>
                            <a:srgbClr val="C00000"/>
                          </a:solidFill>
                        </a:rPr>
                        <a:t>★</a:t>
                      </a:r>
                      <a:endParaRPr lang="en-US" dirty="0"/>
                    </a:p>
                  </a:txBody>
                  <a:tcPr/>
                </a:tc>
                <a:extLst>
                  <a:ext uri="{0D108BD9-81ED-4DB2-BD59-A6C34878D82A}">
                    <a16:rowId xmlns="" xmlns:a16="http://schemas.microsoft.com/office/drawing/2014/main" val="10002"/>
                  </a:ext>
                </a:extLst>
              </a:tr>
              <a:tr h="370840">
                <a:tc>
                  <a:txBody>
                    <a:bodyPr/>
                    <a:lstStyle/>
                    <a:p>
                      <a:pPr algn="ctr"/>
                      <a:r>
                        <a:rPr lang="en-US" b="1" dirty="0">
                          <a:solidFill>
                            <a:srgbClr val="C00000"/>
                          </a:solidFill>
                        </a:rPr>
                        <a:t>★</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0" baseline="0" dirty="0">
                          <a:solidFill>
                            <a:schemeClr val="tx1"/>
                          </a:solidFill>
                        </a:rPr>
                        <a:t> </a:t>
                      </a:r>
                      <a:r>
                        <a:rPr lang="en-US" b="1" dirty="0">
                          <a:solidFill>
                            <a:srgbClr val="C00000"/>
                          </a:solidFill>
                        </a:rPr>
                        <a:t>★</a:t>
                      </a:r>
                      <a:endParaRPr lang="en-US" b="0" dirty="0">
                        <a:solidFill>
                          <a:schemeClr val="tx1"/>
                        </a:solidFill>
                      </a:endParaRPr>
                    </a:p>
                  </a:txBody>
                  <a:tcPr/>
                </a:tc>
                <a:extLst>
                  <a:ext uri="{0D108BD9-81ED-4DB2-BD59-A6C34878D82A}">
                    <a16:rowId xmlns="" xmlns:a16="http://schemas.microsoft.com/office/drawing/2014/main" val="10003"/>
                  </a:ext>
                </a:extLst>
              </a:tr>
              <a:tr h="370840">
                <a:tc>
                  <a:txBody>
                    <a:bodyPr/>
                    <a:lstStyle/>
                    <a:p>
                      <a:r>
                        <a:rPr lang="en-US" dirty="0"/>
                        <a:t> -</a:t>
                      </a:r>
                    </a:p>
                  </a:txBody>
                  <a:tcPr/>
                </a:tc>
                <a:tc>
                  <a:txBody>
                    <a:bodyPr/>
                    <a:lstStyle/>
                    <a:p>
                      <a:r>
                        <a:rPr lang="en-US" dirty="0"/>
                        <a:t> </a:t>
                      </a:r>
                      <a:r>
                        <a:rPr lang="en-US" b="1" dirty="0">
                          <a:solidFill>
                            <a:srgbClr val="C00000"/>
                          </a:solidFill>
                        </a:rPr>
                        <a:t>★</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tc>
                  <a:txBody>
                    <a:bodyPr/>
                    <a:lstStyle/>
                    <a:p>
                      <a:r>
                        <a:rPr lang="en-US" b="1" dirty="0">
                          <a:solidFill>
                            <a:srgbClr val="C00000"/>
                          </a:solidFill>
                        </a:rPr>
                        <a:t>★</a:t>
                      </a:r>
                    </a:p>
                  </a:txBody>
                  <a:tcPr/>
                </a:tc>
                <a:tc>
                  <a:txBody>
                    <a:bodyPr/>
                    <a:lstStyle/>
                    <a:p>
                      <a:r>
                        <a:rPr lang="en-US" baseline="0" dirty="0"/>
                        <a:t> </a:t>
                      </a:r>
                      <a:r>
                        <a:rPr lang="en-US" b="1" dirty="0">
                          <a:solidFill>
                            <a:srgbClr val="C00000"/>
                          </a:solidFill>
                        </a:rPr>
                        <a:t>★</a:t>
                      </a:r>
                      <a:endParaRPr lang="en-US" dirty="0"/>
                    </a:p>
                  </a:txBody>
                  <a:tcPr/>
                </a:tc>
                <a:extLst>
                  <a:ext uri="{0D108BD9-81ED-4DB2-BD59-A6C34878D82A}">
                    <a16:rowId xmlns="" xmlns:a16="http://schemas.microsoft.com/office/drawing/2014/main" val="10004"/>
                  </a:ext>
                </a:extLst>
              </a:tr>
              <a:tr h="370840">
                <a:tc>
                  <a:txBody>
                    <a:bodyPr/>
                    <a:lstStyle/>
                    <a:p>
                      <a:r>
                        <a:rPr lang="en-US" dirty="0"/>
                        <a:t> -</a:t>
                      </a:r>
                    </a:p>
                  </a:txBody>
                  <a:tcPr/>
                </a:tc>
                <a:tc>
                  <a:txBody>
                    <a:bodyPr/>
                    <a:lstStyle/>
                    <a:p>
                      <a:r>
                        <a:rPr lang="en-US" dirty="0"/>
                        <a:t> -</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r>
                        <a:rPr lang="en-US" b="1" dirty="0">
                          <a:solidFill>
                            <a:srgbClr val="C00000"/>
                          </a:solidFill>
                        </a:rPr>
                        <a:t>★</a:t>
                      </a:r>
                      <a:endParaRPr lang="en-US" dirty="0"/>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5"/>
                  </a:ext>
                </a:extLst>
              </a:tr>
              <a:tr h="370840">
                <a:tc>
                  <a:txBody>
                    <a:bodyPr/>
                    <a:lstStyle/>
                    <a:p>
                      <a:r>
                        <a:rPr lang="en-US" dirty="0"/>
                        <a:t> -</a:t>
                      </a:r>
                    </a:p>
                  </a:txBody>
                  <a:tcPr/>
                </a:tc>
                <a:tc>
                  <a:txBody>
                    <a:bodyPr/>
                    <a:lstStyle/>
                    <a:p>
                      <a:r>
                        <a:rPr lang="en-US" dirty="0"/>
                        <a:t> </a:t>
                      </a:r>
                      <a:r>
                        <a:rPr lang="en-US" b="1" dirty="0">
                          <a:solidFill>
                            <a:srgbClr val="C00000"/>
                          </a:solidFill>
                        </a:rPr>
                        <a:t>★</a:t>
                      </a:r>
                      <a:endParaRPr lang="en-US" dirty="0"/>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1" dirty="0">
                          <a:solidFill>
                            <a:srgbClr val="C00000"/>
                          </a:solidFill>
                        </a:rPr>
                        <a:t>★</a:t>
                      </a:r>
                    </a:p>
                  </a:txBody>
                  <a:tcPr/>
                </a:tc>
                <a:tc>
                  <a:txBody>
                    <a:bodyPr/>
                    <a:lstStyle/>
                    <a:p>
                      <a:r>
                        <a:rPr lang="en-US" baseline="0" dirty="0"/>
                        <a:t> -</a:t>
                      </a:r>
                      <a:endParaRPr lang="en-US" dirty="0"/>
                    </a:p>
                  </a:txBody>
                  <a:tcPr/>
                </a:tc>
                <a:tc>
                  <a:txBody>
                    <a:bodyPr/>
                    <a:lstStyle/>
                    <a:p>
                      <a:r>
                        <a:rPr lang="en-US" baseline="0" dirty="0"/>
                        <a:t> -</a:t>
                      </a:r>
                      <a:endParaRPr lang="en-US" dirty="0"/>
                    </a:p>
                  </a:txBody>
                  <a:tcPr/>
                </a:tc>
                <a:extLst>
                  <a:ext uri="{0D108BD9-81ED-4DB2-BD59-A6C34878D82A}">
                    <a16:rowId xmlns="" xmlns:a16="http://schemas.microsoft.com/office/drawing/2014/main" val="10006"/>
                  </a:ext>
                </a:extLst>
              </a:tr>
            </a:tbl>
          </a:graphicData>
        </a:graphic>
      </p:graphicFrame>
      <p:sp>
        <p:nvSpPr>
          <p:cNvPr id="10" name="TextBox 9">
            <a:extLst>
              <a:ext uri="{FF2B5EF4-FFF2-40B4-BE49-F238E27FC236}">
                <a16:creationId xmlns="" xmlns:a16="http://schemas.microsoft.com/office/drawing/2014/main" id="{EC78E749-030C-C749-BFA7-78DAEEC97B17}"/>
              </a:ext>
            </a:extLst>
          </p:cNvPr>
          <p:cNvSpPr txBox="1"/>
          <p:nvPr/>
        </p:nvSpPr>
        <p:spPr>
          <a:xfrm>
            <a:off x="4316277" y="3720183"/>
            <a:ext cx="801132" cy="523220"/>
          </a:xfrm>
          <a:prstGeom prst="rect">
            <a:avLst/>
          </a:prstGeom>
          <a:noFill/>
        </p:spPr>
        <p:txBody>
          <a:bodyPr wrap="square" rtlCol="0">
            <a:spAutoFit/>
          </a:bodyPr>
          <a:lstStyle/>
          <a:p>
            <a:pPr algn="ctr"/>
            <a:r>
              <a:rPr lang="en-US" sz="2800" dirty="0">
                <a:solidFill>
                  <a:prstClr val="black"/>
                </a:solidFill>
              </a:rPr>
              <a:t>A =</a:t>
            </a:r>
          </a:p>
        </p:txBody>
      </p:sp>
      <p:sp>
        <p:nvSpPr>
          <p:cNvPr id="11" name="Double Bracket 10">
            <a:extLst>
              <a:ext uri="{FF2B5EF4-FFF2-40B4-BE49-F238E27FC236}">
                <a16:creationId xmlns="" xmlns:a16="http://schemas.microsoft.com/office/drawing/2014/main" id="{EB9CD5BD-855B-644A-A800-A5E4B08D6C4F}"/>
              </a:ext>
            </a:extLst>
          </p:cNvPr>
          <p:cNvSpPr/>
          <p:nvPr/>
        </p:nvSpPr>
        <p:spPr>
          <a:xfrm>
            <a:off x="5130813" y="2371357"/>
            <a:ext cx="3560600" cy="3220872"/>
          </a:xfrm>
          <a:prstGeom prst="bracketPair">
            <a:avLst/>
          </a:prstGeom>
          <a:ln w="31750">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6" name="TextBox 5">
            <a:extLst>
              <a:ext uri="{FF2B5EF4-FFF2-40B4-BE49-F238E27FC236}">
                <a16:creationId xmlns="" xmlns:a16="http://schemas.microsoft.com/office/drawing/2014/main" id="{5346EB2D-C05D-AB45-AB93-3F37CB4EA605}"/>
              </a:ext>
            </a:extLst>
          </p:cNvPr>
          <p:cNvSpPr txBox="1"/>
          <p:nvPr/>
        </p:nvSpPr>
        <p:spPr>
          <a:xfrm>
            <a:off x="3986814" y="4363761"/>
            <a:ext cx="1288012" cy="923330"/>
          </a:xfrm>
          <a:prstGeom prst="rect">
            <a:avLst/>
          </a:prstGeom>
          <a:noFill/>
        </p:spPr>
        <p:txBody>
          <a:bodyPr wrap="square" rtlCol="0">
            <a:spAutoFit/>
          </a:bodyPr>
          <a:lstStyle/>
          <a:p>
            <a:pPr algn="ctr"/>
            <a:r>
              <a:rPr lang="en-US" dirty="0"/>
              <a:t>From vertex (rows)</a:t>
            </a:r>
          </a:p>
        </p:txBody>
      </p:sp>
      <p:sp>
        <p:nvSpPr>
          <p:cNvPr id="13" name="TextBox 12">
            <a:extLst>
              <a:ext uri="{FF2B5EF4-FFF2-40B4-BE49-F238E27FC236}">
                <a16:creationId xmlns="" xmlns:a16="http://schemas.microsoft.com/office/drawing/2014/main" id="{E209B6E0-EC74-A54F-AF01-E4EE39D7C1C4}"/>
              </a:ext>
            </a:extLst>
          </p:cNvPr>
          <p:cNvSpPr txBox="1"/>
          <p:nvPr/>
        </p:nvSpPr>
        <p:spPr>
          <a:xfrm>
            <a:off x="6061324" y="1725026"/>
            <a:ext cx="1772901" cy="646331"/>
          </a:xfrm>
          <a:prstGeom prst="rect">
            <a:avLst/>
          </a:prstGeom>
          <a:noFill/>
        </p:spPr>
        <p:txBody>
          <a:bodyPr wrap="square" rtlCol="0">
            <a:spAutoFit/>
          </a:bodyPr>
          <a:lstStyle/>
          <a:p>
            <a:pPr algn="ctr"/>
            <a:r>
              <a:rPr lang="en-US" dirty="0"/>
              <a:t>To vertex (columns)</a:t>
            </a:r>
          </a:p>
        </p:txBody>
      </p:sp>
      <p:sp>
        <p:nvSpPr>
          <p:cNvPr id="7" name="TextBox 6">
            <a:extLst>
              <a:ext uri="{FF2B5EF4-FFF2-40B4-BE49-F238E27FC236}">
                <a16:creationId xmlns="" xmlns:a16="http://schemas.microsoft.com/office/drawing/2014/main" id="{778F842A-7E46-6946-AC53-A0752A7B645E}"/>
              </a:ext>
            </a:extLst>
          </p:cNvPr>
          <p:cNvSpPr txBox="1"/>
          <p:nvPr/>
        </p:nvSpPr>
        <p:spPr>
          <a:xfrm>
            <a:off x="555570" y="5888955"/>
            <a:ext cx="7912005" cy="830997"/>
          </a:xfrm>
          <a:prstGeom prst="rect">
            <a:avLst/>
          </a:prstGeom>
          <a:solidFill>
            <a:srgbClr val="FFFFEB"/>
          </a:solidFill>
          <a:ln w="28575">
            <a:solidFill>
              <a:schemeClr val="tx1"/>
            </a:solidFill>
          </a:ln>
        </p:spPr>
        <p:txBody>
          <a:bodyPr wrap="square" rtlCol="0">
            <a:spAutoFit/>
          </a:bodyPr>
          <a:lstStyle/>
          <a:p>
            <a:pPr algn="ctr"/>
            <a:r>
              <a:rPr lang="en-US" sz="2400" dirty="0">
                <a:latin typeface="Arial" pitchFamily="34" charset="0"/>
                <a:cs typeface="+mn-cs"/>
              </a:rPr>
              <a:t>This is an undirected graph (no arrows on the edges) and the Adjacency matrix is symmetric</a:t>
            </a:r>
          </a:p>
        </p:txBody>
      </p:sp>
      <p:sp>
        <p:nvSpPr>
          <p:cNvPr id="62" name="Freeform 25"/>
          <p:cNvSpPr>
            <a:spLocks/>
          </p:cNvSpPr>
          <p:nvPr/>
        </p:nvSpPr>
        <p:spPr bwMode="auto">
          <a:xfrm>
            <a:off x="482593" y="2808309"/>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8" name="Freeform 31"/>
          <p:cNvSpPr>
            <a:spLocks/>
          </p:cNvSpPr>
          <p:nvPr/>
        </p:nvSpPr>
        <p:spPr bwMode="auto">
          <a:xfrm>
            <a:off x="820536" y="2568684"/>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6" name="Freeform 35"/>
          <p:cNvSpPr>
            <a:spLocks/>
          </p:cNvSpPr>
          <p:nvPr/>
        </p:nvSpPr>
        <p:spPr bwMode="auto">
          <a:xfrm>
            <a:off x="787714" y="3801533"/>
            <a:ext cx="1501910" cy="981206"/>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0" name="Freeform 47"/>
          <p:cNvSpPr>
            <a:spLocks/>
          </p:cNvSpPr>
          <p:nvPr/>
        </p:nvSpPr>
        <p:spPr bwMode="auto">
          <a:xfrm>
            <a:off x="2307022" y="3553436"/>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2" name="Freeform 53"/>
          <p:cNvSpPr>
            <a:spLocks/>
          </p:cNvSpPr>
          <p:nvPr/>
        </p:nvSpPr>
        <p:spPr bwMode="auto">
          <a:xfrm flipH="1" flipV="1">
            <a:off x="768385" y="4809004"/>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50" name="Freeform 56"/>
          <p:cNvSpPr>
            <a:spLocks/>
          </p:cNvSpPr>
          <p:nvPr/>
        </p:nvSpPr>
        <p:spPr bwMode="auto">
          <a:xfrm flipH="1" flipV="1">
            <a:off x="799313" y="3803410"/>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8" name="Freeform 59"/>
          <p:cNvSpPr>
            <a:spLocks/>
          </p:cNvSpPr>
          <p:nvPr/>
        </p:nvSpPr>
        <p:spPr bwMode="auto">
          <a:xfrm flipV="1">
            <a:off x="494239" y="3839056"/>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6" name="Freeform 25"/>
          <p:cNvSpPr>
            <a:spLocks/>
          </p:cNvSpPr>
          <p:nvPr/>
        </p:nvSpPr>
        <p:spPr bwMode="auto">
          <a:xfrm flipH="1" flipV="1">
            <a:off x="2281726" y="2818453"/>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6" name="Freeform 65"/>
          <p:cNvSpPr>
            <a:spLocks/>
          </p:cNvSpPr>
          <p:nvPr/>
        </p:nvSpPr>
        <p:spPr bwMode="auto">
          <a:xfrm>
            <a:off x="2278028" y="3790277"/>
            <a:ext cx="1476782" cy="1018727"/>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44" name="Freeform 68"/>
          <p:cNvSpPr>
            <a:spLocks/>
          </p:cNvSpPr>
          <p:nvPr/>
        </p:nvSpPr>
        <p:spPr bwMode="auto">
          <a:xfrm rot="10800000" flipH="1">
            <a:off x="2318620" y="2833913"/>
            <a:ext cx="1476782" cy="1018727"/>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29" name="Rectangle 28"/>
          <p:cNvSpPr>
            <a:spLocks noChangeArrowheads="1"/>
          </p:cNvSpPr>
          <p:nvPr/>
        </p:nvSpPr>
        <p:spPr bwMode="auto">
          <a:xfrm>
            <a:off x="2287267" y="485431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5</a:t>
            </a:r>
          </a:p>
        </p:txBody>
      </p:sp>
      <p:sp>
        <p:nvSpPr>
          <p:cNvPr id="30" name="Rectangle 104"/>
          <p:cNvSpPr>
            <a:spLocks noChangeArrowheads="1"/>
          </p:cNvSpPr>
          <p:nvPr/>
        </p:nvSpPr>
        <p:spPr bwMode="auto">
          <a:xfrm>
            <a:off x="332273" y="3534922"/>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3</a:t>
            </a:r>
          </a:p>
        </p:txBody>
      </p:sp>
      <p:sp>
        <p:nvSpPr>
          <p:cNvPr id="31" name="Rectangle 105"/>
          <p:cNvSpPr>
            <a:spLocks noChangeArrowheads="1"/>
          </p:cNvSpPr>
          <p:nvPr/>
        </p:nvSpPr>
        <p:spPr bwMode="auto">
          <a:xfrm>
            <a:off x="393220" y="469899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2</a:t>
            </a:r>
          </a:p>
        </p:txBody>
      </p:sp>
      <p:sp>
        <p:nvSpPr>
          <p:cNvPr id="32" name="Rectangle 31"/>
          <p:cNvSpPr>
            <a:spLocks noChangeArrowheads="1"/>
          </p:cNvSpPr>
          <p:nvPr/>
        </p:nvSpPr>
        <p:spPr bwMode="auto">
          <a:xfrm>
            <a:off x="2271234" y="229513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1</a:t>
            </a:r>
          </a:p>
        </p:txBody>
      </p:sp>
      <p:sp>
        <p:nvSpPr>
          <p:cNvPr id="33" name="Oval 32"/>
          <p:cNvSpPr>
            <a:spLocks noChangeArrowheads="1"/>
          </p:cNvSpPr>
          <p:nvPr/>
        </p:nvSpPr>
        <p:spPr bwMode="auto">
          <a:xfrm>
            <a:off x="683335" y="2700258"/>
            <a:ext cx="220450" cy="225133"/>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34" name="Oval 33"/>
          <p:cNvSpPr>
            <a:spLocks noChangeArrowheads="1"/>
          </p:cNvSpPr>
          <p:nvPr/>
        </p:nvSpPr>
        <p:spPr bwMode="auto">
          <a:xfrm>
            <a:off x="2167848" y="4681429"/>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5" name="Oval 34"/>
          <p:cNvSpPr>
            <a:spLocks noChangeArrowheads="1"/>
          </p:cNvSpPr>
          <p:nvPr/>
        </p:nvSpPr>
        <p:spPr bwMode="auto">
          <a:xfrm>
            <a:off x="2167848" y="2700258"/>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6" name="Oval 35"/>
          <p:cNvSpPr>
            <a:spLocks noChangeArrowheads="1"/>
          </p:cNvSpPr>
          <p:nvPr/>
        </p:nvSpPr>
        <p:spPr bwMode="auto">
          <a:xfrm>
            <a:off x="2167848" y="3690844"/>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7" name="Oval 36"/>
          <p:cNvSpPr>
            <a:spLocks noChangeArrowheads="1"/>
          </p:cNvSpPr>
          <p:nvPr/>
        </p:nvSpPr>
        <p:spPr bwMode="auto">
          <a:xfrm>
            <a:off x="3612337" y="3680837"/>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38" name="Oval 71"/>
          <p:cNvSpPr>
            <a:spLocks noChangeArrowheads="1"/>
          </p:cNvSpPr>
          <p:nvPr/>
        </p:nvSpPr>
        <p:spPr bwMode="auto">
          <a:xfrm>
            <a:off x="683335" y="3690844"/>
            <a:ext cx="220450" cy="225133"/>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39" name="Oval 72"/>
          <p:cNvSpPr>
            <a:spLocks noChangeArrowheads="1"/>
          </p:cNvSpPr>
          <p:nvPr/>
        </p:nvSpPr>
        <p:spPr bwMode="auto">
          <a:xfrm>
            <a:off x="683335" y="4681429"/>
            <a:ext cx="220450" cy="225133"/>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40" name="Rectangle 39"/>
          <p:cNvSpPr>
            <a:spLocks noChangeArrowheads="1"/>
          </p:cNvSpPr>
          <p:nvPr/>
        </p:nvSpPr>
        <p:spPr bwMode="auto">
          <a:xfrm>
            <a:off x="470802" y="240130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0</a:t>
            </a:r>
          </a:p>
        </p:txBody>
      </p:sp>
      <p:sp>
        <p:nvSpPr>
          <p:cNvPr id="41" name="Rectangle 40"/>
          <p:cNvSpPr>
            <a:spLocks noChangeArrowheads="1"/>
          </p:cNvSpPr>
          <p:nvPr/>
        </p:nvSpPr>
        <p:spPr bwMode="auto">
          <a:xfrm>
            <a:off x="3757771" y="3484284"/>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4</a:t>
            </a:r>
          </a:p>
        </p:txBody>
      </p:sp>
      <p:sp>
        <p:nvSpPr>
          <p:cNvPr id="42" name="Rectangle 41"/>
          <p:cNvSpPr>
            <a:spLocks noChangeArrowheads="1"/>
          </p:cNvSpPr>
          <p:nvPr/>
        </p:nvSpPr>
        <p:spPr bwMode="auto">
          <a:xfrm>
            <a:off x="1984781" y="3319273"/>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6</a:t>
            </a:r>
          </a:p>
        </p:txBody>
      </p:sp>
    </p:spTree>
    <p:extLst>
      <p:ext uri="{BB962C8B-B14F-4D97-AF65-F5344CB8AC3E}">
        <p14:creationId xmlns:p14="http://schemas.microsoft.com/office/powerpoint/2010/main" val="45056636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Complement (mask)</a:t>
            </a:r>
          </a:p>
        </p:txBody>
      </p:sp>
      <p:sp>
        <p:nvSpPr>
          <p:cNvPr id="3" name="Content Placeholder 2"/>
          <p:cNvSpPr>
            <a:spLocks noGrp="1"/>
          </p:cNvSpPr>
          <p:nvPr>
            <p:ph idx="1"/>
          </p:nvPr>
        </p:nvSpPr>
        <p:spPr>
          <a:xfrm>
            <a:off x="455613" y="950496"/>
            <a:ext cx="8237537" cy="2100859"/>
          </a:xfrm>
        </p:spPr>
        <p:txBody>
          <a:bodyPr/>
          <a:lstStyle/>
          <a:p>
            <a:r>
              <a:rPr lang="en-US" dirty="0"/>
              <a:t>Specified with a descriptor: </a:t>
            </a:r>
          </a:p>
          <a:p>
            <a:pPr lvl="1"/>
            <a:r>
              <a:rPr lang="en-US" dirty="0" err="1"/>
              <a:t>GrB_Descriptor_set</a:t>
            </a:r>
            <a:r>
              <a:rPr lang="en-US" dirty="0"/>
              <a:t>(</a:t>
            </a:r>
            <a:r>
              <a:rPr lang="en-US" dirty="0" err="1"/>
              <a:t>desc</a:t>
            </a:r>
            <a:r>
              <a:rPr lang="en-US" dirty="0"/>
              <a:t>, </a:t>
            </a:r>
            <a:r>
              <a:rPr lang="en-US" dirty="0" err="1"/>
              <a:t>GrB_MASK</a:t>
            </a:r>
            <a:r>
              <a:rPr lang="en-US" dirty="0"/>
              <a:t>, </a:t>
            </a:r>
            <a:r>
              <a:rPr lang="en-US" dirty="0" err="1"/>
              <a:t>GrB_SCMP</a:t>
            </a:r>
            <a:r>
              <a:rPr lang="en-US" dirty="0"/>
              <a:t>)</a:t>
            </a:r>
          </a:p>
          <a:p>
            <a:r>
              <a:rPr lang="en-US" dirty="0"/>
              <a:t>Inverts the logic of mask (write enabled on false)</a:t>
            </a:r>
          </a:p>
          <a:p>
            <a:r>
              <a:rPr lang="en-US" dirty="0"/>
              <a:t>A mask, m, is interpreted as a logical ‘stencil’ that controls which elements of the output can be written:</a:t>
            </a:r>
          </a:p>
          <a:p>
            <a:pPr lvl="1"/>
            <a:r>
              <a:rPr lang="en-US" dirty="0"/>
              <a:t>Any location in the mask that evaluates to ‘true’ can be written</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80</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85441B47-3341-514F-899D-7CE1FB853085}"/>
              </a:ext>
            </a:extLst>
          </p:cNvPr>
          <p:cNvSpPr txBox="1"/>
          <p:nvPr/>
        </p:nvSpPr>
        <p:spPr>
          <a:xfrm>
            <a:off x="1909004" y="3376352"/>
            <a:ext cx="5349221" cy="677108"/>
          </a:xfrm>
          <a:prstGeom prst="rect">
            <a:avLst/>
          </a:prstGeom>
          <a:noFill/>
        </p:spPr>
        <p:txBody>
          <a:bodyPr wrap="none" lIns="0" tIns="0" rIns="0" bIns="0" rtlCol="0">
            <a:spAutoFit/>
          </a:bodyPr>
          <a:lstStyle/>
          <a:p>
            <a:r>
              <a:rPr lang="en-US" sz="4400" dirty="0">
                <a:solidFill>
                  <a:schemeClr val="tx1"/>
                </a:solidFill>
                <a:ea typeface="Cambria Math" panose="02040503050406030204" pitchFamily="18" charset="0"/>
              </a:rPr>
              <a:t>w</a:t>
            </a:r>
            <a:r>
              <a:rPr lang="en-US" sz="4400" b="1" dirty="0">
                <a:sym typeface="Symbol" panose="05050102010706020507" pitchFamily="18" charset="2"/>
              </a:rPr>
              <a:t></a:t>
            </a:r>
            <a:r>
              <a:rPr lang="en-US" sz="4400" b="1" dirty="0">
                <a:solidFill>
                  <a:srgbClr val="C00000"/>
                </a:solidFill>
                <a:latin typeface="Arial" panose="020B0604020202020204" pitchFamily="34" charset="0"/>
              </a:rPr>
              <a:t>¬</a:t>
            </a:r>
            <a:r>
              <a:rPr lang="en-US" sz="4400" b="1" dirty="0">
                <a:solidFill>
                  <a:srgbClr val="0000FF"/>
                </a:solidFill>
                <a:latin typeface="Arial" panose="020B0604020202020204" pitchFamily="34" charset="0"/>
              </a:rPr>
              <a:t>m</a:t>
            </a:r>
            <a:r>
              <a:rPr lang="en-US" sz="4400" b="1" dirty="0">
                <a:latin typeface="Arial" panose="020B0604020202020204" pitchFamily="34" charset="0"/>
              </a:rPr>
              <a:t>, </a:t>
            </a:r>
            <a:r>
              <a:rPr lang="en-US" sz="4400" dirty="0">
                <a:solidFill>
                  <a:srgbClr val="C00000"/>
                </a:solidFill>
                <a:latin typeface="Arial" panose="020B0604020202020204" pitchFamily="34" charset="0"/>
              </a:rPr>
              <a:t>z</a:t>
            </a:r>
            <a:r>
              <a:rPr lang="en-US" sz="4400" b="1" dirty="0">
                <a:sym typeface="Symbol" panose="05050102010706020507" pitchFamily="18" charset="2"/>
              </a:rPr>
              <a:t> </a:t>
            </a:r>
            <a:r>
              <a:rPr lang="en-US" sz="4400" dirty="0">
                <a:solidFill>
                  <a:schemeClr val="tx1"/>
                </a:solidFill>
                <a:ea typeface="Cambria Math" panose="02040503050406030204" pitchFamily="18" charset="0"/>
              </a:rPr>
              <a:t>= </a:t>
            </a:r>
            <a:r>
              <a:rPr lang="en-US" sz="4400" dirty="0">
                <a:solidFill>
                  <a:srgbClr val="00B050"/>
                </a:solidFill>
              </a:rPr>
              <a:t>(A⊕.⊗u)</a:t>
            </a:r>
          </a:p>
        </p:txBody>
      </p:sp>
      <p:sp>
        <p:nvSpPr>
          <p:cNvPr id="41" name="Rectangle 40"/>
          <p:cNvSpPr/>
          <p:nvPr/>
        </p:nvSpPr>
        <p:spPr>
          <a:xfrm>
            <a:off x="3521906" y="5279904"/>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grpSp>
        <p:nvGrpSpPr>
          <p:cNvPr id="42" name="Group 41"/>
          <p:cNvGrpSpPr/>
          <p:nvPr/>
        </p:nvGrpSpPr>
        <p:grpSpPr>
          <a:xfrm>
            <a:off x="2679191" y="4647993"/>
            <a:ext cx="240114" cy="2011680"/>
            <a:chOff x="1080198" y="1765700"/>
            <a:chExt cx="240114" cy="2011680"/>
          </a:xfrm>
        </p:grpSpPr>
        <p:sp>
          <p:nvSpPr>
            <p:cNvPr id="43" name="Rectangle 42"/>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44" name="Oval 43"/>
            <p:cNvSpPr>
              <a:spLocks noChangeArrowheads="1"/>
            </p:cNvSpPr>
            <p:nvPr/>
          </p:nvSpPr>
          <p:spPr bwMode="auto">
            <a:xfrm rot="10800000" flipH="1" flipV="1">
              <a:off x="1133630" y="1888966"/>
              <a:ext cx="118872" cy="120463"/>
            </a:xfrm>
            <a:prstGeom prst="ellipse">
              <a:avLst/>
            </a:prstGeom>
            <a:solidFill>
              <a:srgbClr val="0000FF"/>
            </a:solidFill>
            <a:ln w="12700">
              <a:solidFill>
                <a:schemeClr val="tx1"/>
              </a:solidFill>
              <a:round/>
              <a:headEnd/>
              <a:tailEnd/>
            </a:ln>
            <a:effectLst/>
          </p:spPr>
          <p:txBody>
            <a:bodyPr wrap="none" anchor="ctr"/>
            <a:lstStyle/>
            <a:p>
              <a:pPr>
                <a:defRPr/>
              </a:pPr>
              <a:endParaRPr lang="en-US"/>
            </a:p>
          </p:txBody>
        </p:sp>
        <p:sp>
          <p:nvSpPr>
            <p:cNvPr id="45" name="Oval 44"/>
            <p:cNvSpPr>
              <a:spLocks noChangeArrowheads="1"/>
            </p:cNvSpPr>
            <p:nvPr/>
          </p:nvSpPr>
          <p:spPr bwMode="auto">
            <a:xfrm rot="10800000" flipH="1" flipV="1">
              <a:off x="1140819" y="2379464"/>
              <a:ext cx="118872" cy="120463"/>
            </a:xfrm>
            <a:prstGeom prst="ellipse">
              <a:avLst/>
            </a:prstGeom>
            <a:solidFill>
              <a:srgbClr val="0000FF"/>
            </a:solidFill>
            <a:ln w="12700">
              <a:solidFill>
                <a:schemeClr val="tx1"/>
              </a:solidFill>
              <a:round/>
              <a:headEnd/>
              <a:tailEnd/>
            </a:ln>
            <a:effectLst/>
          </p:spPr>
          <p:txBody>
            <a:bodyPr wrap="none" anchor="ctr"/>
            <a:lstStyle/>
            <a:p>
              <a:pPr>
                <a:defRPr/>
              </a:pPr>
              <a:endParaRPr lang="en-US"/>
            </a:p>
          </p:txBody>
        </p:sp>
        <p:sp>
          <p:nvSpPr>
            <p:cNvPr id="46" name="TextBox 45"/>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47" name="TextBox 46"/>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48" name="Group 47"/>
          <p:cNvGrpSpPr/>
          <p:nvPr/>
        </p:nvGrpSpPr>
        <p:grpSpPr>
          <a:xfrm>
            <a:off x="1924842" y="4647993"/>
            <a:ext cx="240114" cy="2011680"/>
            <a:chOff x="1778195" y="1758199"/>
            <a:chExt cx="240114" cy="2011680"/>
          </a:xfrm>
        </p:grpSpPr>
        <p:sp>
          <p:nvSpPr>
            <p:cNvPr id="49" name="Rectangle 48"/>
            <p:cNvSpPr>
              <a:spLocks noChangeAspect="1" noChangeArrowheads="1"/>
            </p:cNvSpPr>
            <p:nvPr/>
          </p:nvSpPr>
          <p:spPr bwMode="auto">
            <a:xfrm>
              <a:off x="1778195" y="1758199"/>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50" name="Oval 49"/>
            <p:cNvSpPr>
              <a:spLocks noChangeArrowheads="1"/>
            </p:cNvSpPr>
            <p:nvPr/>
          </p:nvSpPr>
          <p:spPr bwMode="auto">
            <a:xfrm rot="10800000" flipH="1" flipV="1">
              <a:off x="1838815" y="1886599"/>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51" name="Oval 50"/>
            <p:cNvSpPr>
              <a:spLocks noChangeArrowheads="1"/>
            </p:cNvSpPr>
            <p:nvPr/>
          </p:nvSpPr>
          <p:spPr bwMode="auto">
            <a:xfrm rot="10800000" flipH="1" flipV="1">
              <a:off x="1838815" y="2901058"/>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52" name="TextBox 51"/>
            <p:cNvSpPr txBox="1"/>
            <p:nvPr/>
          </p:nvSpPr>
          <p:spPr>
            <a:xfrm>
              <a:off x="1850962" y="3275880"/>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53" name="TextBox 52"/>
            <p:cNvSpPr txBox="1"/>
            <p:nvPr/>
          </p:nvSpPr>
          <p:spPr>
            <a:xfrm>
              <a:off x="1850962" y="2249726"/>
              <a:ext cx="94578" cy="338554"/>
            </a:xfrm>
            <a:prstGeom prst="rect">
              <a:avLst/>
            </a:prstGeom>
            <a:noFill/>
          </p:spPr>
          <p:txBody>
            <a:bodyPr wrap="none" lIns="0" tIns="0" rIns="0" bIns="0" rtlCol="0">
              <a:spAutoFit/>
            </a:bodyPr>
            <a:lstStyle/>
            <a:p>
              <a:r>
                <a:rPr lang="en-US" sz="2200" dirty="0">
                  <a:latin typeface="Arial"/>
                  <a:cs typeface="Arial"/>
                </a:rPr>
                <a:t>-</a:t>
              </a:r>
            </a:p>
          </p:txBody>
        </p:sp>
      </p:grpSp>
      <p:grpSp>
        <p:nvGrpSpPr>
          <p:cNvPr id="54" name="Group 53"/>
          <p:cNvGrpSpPr/>
          <p:nvPr/>
        </p:nvGrpSpPr>
        <p:grpSpPr>
          <a:xfrm>
            <a:off x="4692697" y="4647993"/>
            <a:ext cx="240114" cy="2011680"/>
            <a:chOff x="5556827" y="4544203"/>
            <a:chExt cx="240114" cy="2011680"/>
          </a:xfrm>
        </p:grpSpPr>
        <p:grpSp>
          <p:nvGrpSpPr>
            <p:cNvPr id="55" name="Group 54"/>
            <p:cNvGrpSpPr/>
            <p:nvPr/>
          </p:nvGrpSpPr>
          <p:grpSpPr>
            <a:xfrm>
              <a:off x="5556827" y="4544203"/>
              <a:ext cx="240114" cy="2011680"/>
              <a:chOff x="1080198" y="1765700"/>
              <a:chExt cx="240114" cy="2011680"/>
            </a:xfrm>
          </p:grpSpPr>
          <p:sp>
            <p:nvSpPr>
              <p:cNvPr id="57" name="Rectangle 56"/>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58" name="Oval 57"/>
              <p:cNvSpPr>
                <a:spLocks noChangeArrowheads="1"/>
              </p:cNvSpPr>
              <p:nvPr/>
            </p:nvSpPr>
            <p:spPr bwMode="auto">
              <a:xfrm rot="10800000" flipH="1" flipV="1">
                <a:off x="1145168" y="2880562"/>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59" name="TextBox 58"/>
              <p:cNvSpPr txBox="1"/>
              <p:nvPr/>
            </p:nvSpPr>
            <p:spPr>
              <a:xfrm>
                <a:off x="1152219" y="1816088"/>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60" name="TextBox 59"/>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56" name="TextBox 55"/>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1" name="TextBox 60"/>
          <p:cNvSpPr txBox="1"/>
          <p:nvPr/>
        </p:nvSpPr>
        <p:spPr>
          <a:xfrm>
            <a:off x="3215137" y="5012888"/>
            <a:ext cx="1345433" cy="369332"/>
          </a:xfrm>
          <a:prstGeom prst="rect">
            <a:avLst/>
          </a:prstGeom>
          <a:noFill/>
        </p:spPr>
        <p:txBody>
          <a:bodyPr wrap="none" rtlCol="0">
            <a:spAutoFit/>
          </a:bodyPr>
          <a:lstStyle/>
          <a:p>
            <a:r>
              <a:rPr lang="en-US" dirty="0"/>
              <a:t>REPLACE, </a:t>
            </a:r>
            <a:r>
              <a:rPr lang="en-US" dirty="0">
                <a:solidFill>
                  <a:srgbClr val="C00000"/>
                </a:solidFill>
              </a:rPr>
              <a:t>z</a:t>
            </a:r>
          </a:p>
        </p:txBody>
      </p:sp>
      <p:grpSp>
        <p:nvGrpSpPr>
          <p:cNvPr id="62" name="Group 61"/>
          <p:cNvGrpSpPr/>
          <p:nvPr/>
        </p:nvGrpSpPr>
        <p:grpSpPr>
          <a:xfrm>
            <a:off x="1320934" y="4647993"/>
            <a:ext cx="240114" cy="2011680"/>
            <a:chOff x="1212646" y="4563769"/>
            <a:chExt cx="240114" cy="2011680"/>
          </a:xfrm>
        </p:grpSpPr>
        <p:grpSp>
          <p:nvGrpSpPr>
            <p:cNvPr id="63" name="Group 62"/>
            <p:cNvGrpSpPr/>
            <p:nvPr/>
          </p:nvGrpSpPr>
          <p:grpSpPr>
            <a:xfrm>
              <a:off x="1212646" y="4563769"/>
              <a:ext cx="240114" cy="2011680"/>
              <a:chOff x="5556827" y="4544203"/>
              <a:chExt cx="240114" cy="2011680"/>
            </a:xfrm>
          </p:grpSpPr>
          <p:grpSp>
            <p:nvGrpSpPr>
              <p:cNvPr id="65" name="Group 64"/>
              <p:cNvGrpSpPr/>
              <p:nvPr/>
            </p:nvGrpSpPr>
            <p:grpSpPr>
              <a:xfrm>
                <a:off x="5556827" y="4544203"/>
                <a:ext cx="240114" cy="2011680"/>
                <a:chOff x="1080198" y="1765700"/>
                <a:chExt cx="240114" cy="2011680"/>
              </a:xfrm>
            </p:grpSpPr>
            <p:sp>
              <p:nvSpPr>
                <p:cNvPr id="67" name="Rectangle 66"/>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68" name="Oval 67"/>
                <p:cNvSpPr>
                  <a:spLocks noChangeArrowheads="1"/>
                </p:cNvSpPr>
                <p:nvPr/>
              </p:nvSpPr>
              <p:spPr bwMode="auto">
                <a:xfrm rot="10800000" flipH="1" flipV="1">
                  <a:off x="1133630" y="1888966"/>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sp>
              <p:nvSpPr>
                <p:cNvPr id="69" name="TextBox 68"/>
                <p:cNvSpPr txBox="1"/>
                <p:nvPr/>
              </p:nvSpPr>
              <p:spPr>
                <a:xfrm>
                  <a:off x="1156183" y="2764299"/>
                  <a:ext cx="94578" cy="338554"/>
                </a:xfrm>
                <a:prstGeom prst="rect">
                  <a:avLst/>
                </a:prstGeom>
                <a:noFill/>
              </p:spPr>
              <p:txBody>
                <a:bodyPr wrap="none" lIns="0" tIns="0" rIns="0" bIns="0" rtlCol="0">
                  <a:spAutoFit/>
                </a:bodyPr>
                <a:lstStyle/>
                <a:p>
                  <a:r>
                    <a:rPr lang="en-US" sz="2200" dirty="0">
                      <a:latin typeface="Arial"/>
                      <a:cs typeface="Arial"/>
                    </a:rPr>
                    <a:t>-</a:t>
                  </a:r>
                </a:p>
              </p:txBody>
            </p:sp>
            <p:sp>
              <p:nvSpPr>
                <p:cNvPr id="70" name="TextBox 69"/>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6" name="TextBox 65"/>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64" name="Oval 63"/>
            <p:cNvSpPr>
              <a:spLocks noChangeArrowheads="1"/>
            </p:cNvSpPr>
            <p:nvPr/>
          </p:nvSpPr>
          <p:spPr bwMode="auto">
            <a:xfrm rot="10800000" flipH="1" flipV="1">
              <a:off x="1260581" y="5731645"/>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grpSp>
      <p:sp>
        <p:nvSpPr>
          <p:cNvPr id="71" name="Rectangle 70"/>
          <p:cNvSpPr/>
          <p:nvPr/>
        </p:nvSpPr>
        <p:spPr>
          <a:xfrm>
            <a:off x="6345314" y="5281937"/>
            <a:ext cx="764953" cy="646331"/>
          </a:xfrm>
          <a:prstGeom prst="rect">
            <a:avLst/>
          </a:prstGeom>
        </p:spPr>
        <p:txBody>
          <a:bodyPr wrap="none">
            <a:spAutoFit/>
          </a:bodyPr>
          <a:lstStyle/>
          <a:p>
            <a:r>
              <a:rPr lang="en-US" sz="3600" dirty="0">
                <a:latin typeface="Helvetica"/>
                <a:cs typeface="Helvetica"/>
                <a:sym typeface="Wingdings" panose="05000000000000000000" pitchFamily="2" charset="2"/>
              </a:rPr>
              <a:t></a:t>
            </a:r>
            <a:r>
              <a:rPr lang="en-US" sz="3600" dirty="0">
                <a:latin typeface="Helvetica"/>
                <a:cs typeface="Helvetica"/>
              </a:rPr>
              <a:t> </a:t>
            </a:r>
          </a:p>
        </p:txBody>
      </p:sp>
      <p:sp>
        <p:nvSpPr>
          <p:cNvPr id="72" name="TextBox 71"/>
          <p:cNvSpPr txBox="1"/>
          <p:nvPr/>
        </p:nvSpPr>
        <p:spPr>
          <a:xfrm>
            <a:off x="6169880" y="5007742"/>
            <a:ext cx="918841" cy="369332"/>
          </a:xfrm>
          <a:prstGeom prst="rect">
            <a:avLst/>
          </a:prstGeom>
          <a:noFill/>
        </p:spPr>
        <p:txBody>
          <a:bodyPr wrap="none" rtlCol="0">
            <a:spAutoFit/>
          </a:bodyPr>
          <a:lstStyle/>
          <a:p>
            <a:r>
              <a:rPr lang="en-US" dirty="0"/>
              <a:t>MERGE</a:t>
            </a:r>
            <a:endParaRPr lang="en-US" dirty="0">
              <a:solidFill>
                <a:srgbClr val="C00000"/>
              </a:solidFill>
            </a:endParaRPr>
          </a:p>
        </p:txBody>
      </p:sp>
      <p:grpSp>
        <p:nvGrpSpPr>
          <p:cNvPr id="73" name="Group 72"/>
          <p:cNvGrpSpPr/>
          <p:nvPr/>
        </p:nvGrpSpPr>
        <p:grpSpPr>
          <a:xfrm>
            <a:off x="7528137" y="4650026"/>
            <a:ext cx="240114" cy="2011680"/>
            <a:chOff x="7419849" y="4565802"/>
            <a:chExt cx="240114" cy="2011680"/>
          </a:xfrm>
        </p:grpSpPr>
        <p:grpSp>
          <p:nvGrpSpPr>
            <p:cNvPr id="74" name="Group 73"/>
            <p:cNvGrpSpPr/>
            <p:nvPr/>
          </p:nvGrpSpPr>
          <p:grpSpPr>
            <a:xfrm>
              <a:off x="7419849" y="4565802"/>
              <a:ext cx="240114" cy="2011680"/>
              <a:chOff x="5556827" y="4544203"/>
              <a:chExt cx="240114" cy="2011680"/>
            </a:xfrm>
          </p:grpSpPr>
          <p:grpSp>
            <p:nvGrpSpPr>
              <p:cNvPr id="76" name="Group 75"/>
              <p:cNvGrpSpPr/>
              <p:nvPr/>
            </p:nvGrpSpPr>
            <p:grpSpPr>
              <a:xfrm>
                <a:off x="5556827" y="4544203"/>
                <a:ext cx="240114" cy="2011680"/>
                <a:chOff x="1080198" y="1765700"/>
                <a:chExt cx="240114" cy="2011680"/>
              </a:xfrm>
            </p:grpSpPr>
            <p:sp>
              <p:nvSpPr>
                <p:cNvPr id="78" name="Rectangle 77"/>
                <p:cNvSpPr>
                  <a:spLocks noChangeAspect="1" noChangeArrowheads="1"/>
                </p:cNvSpPr>
                <p:nvPr/>
              </p:nvSpPr>
              <p:spPr bwMode="auto">
                <a:xfrm>
                  <a:off x="1080198" y="1765700"/>
                  <a:ext cx="240114" cy="2011680"/>
                </a:xfrm>
                <a:prstGeom prst="rect">
                  <a:avLst/>
                </a:prstGeom>
                <a:noFill/>
                <a:ln w="28575" cmpd="sng">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2048" tIns="41025" rIns="82048" bIns="41025" anchor="ctr"/>
                <a:lstStyle/>
                <a:p>
                  <a:pPr>
                    <a:defRPr/>
                  </a:pPr>
                  <a:endParaRPr lang="en-US"/>
                </a:p>
              </p:txBody>
            </p:sp>
            <p:sp>
              <p:nvSpPr>
                <p:cNvPr id="79" name="Oval 78"/>
                <p:cNvSpPr>
                  <a:spLocks noChangeArrowheads="1"/>
                </p:cNvSpPr>
                <p:nvPr/>
              </p:nvSpPr>
              <p:spPr bwMode="auto">
                <a:xfrm rot="10800000" flipH="1" flipV="1">
                  <a:off x="1142537" y="2883219"/>
                  <a:ext cx="118872" cy="120463"/>
                </a:xfrm>
                <a:prstGeom prst="ellipse">
                  <a:avLst/>
                </a:prstGeom>
                <a:solidFill>
                  <a:srgbClr val="00B050"/>
                </a:solidFill>
                <a:ln w="12700">
                  <a:solidFill>
                    <a:srgbClr val="00B050"/>
                  </a:solidFill>
                  <a:round/>
                  <a:headEnd/>
                  <a:tailEnd/>
                </a:ln>
                <a:effectLst/>
              </p:spPr>
              <p:txBody>
                <a:bodyPr wrap="none" anchor="ctr"/>
                <a:lstStyle/>
                <a:p>
                  <a:pPr>
                    <a:defRPr/>
                  </a:pPr>
                  <a:endParaRPr lang="en-US"/>
                </a:p>
              </p:txBody>
            </p:sp>
            <p:sp>
              <p:nvSpPr>
                <p:cNvPr id="81" name="TextBox 80"/>
                <p:cNvSpPr txBox="1"/>
                <p:nvPr/>
              </p:nvSpPr>
              <p:spPr>
                <a:xfrm>
                  <a:off x="1152966" y="3275880"/>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77" name="TextBox 76"/>
              <p:cNvSpPr txBox="1"/>
              <p:nvPr/>
            </p:nvSpPr>
            <p:spPr>
              <a:xfrm>
                <a:off x="5628848" y="5045656"/>
                <a:ext cx="94578" cy="338554"/>
              </a:xfrm>
              <a:prstGeom prst="rect">
                <a:avLst/>
              </a:prstGeom>
              <a:noFill/>
            </p:spPr>
            <p:txBody>
              <a:bodyPr wrap="none" lIns="0" tIns="0" rIns="0" bIns="0" rtlCol="0">
                <a:spAutoFit/>
              </a:bodyPr>
              <a:lstStyle/>
              <a:p>
                <a:r>
                  <a:rPr lang="en-US" sz="2200" dirty="0">
                    <a:latin typeface="Arial"/>
                    <a:cs typeface="Arial"/>
                  </a:rPr>
                  <a:t>-</a:t>
                </a:r>
              </a:p>
            </p:txBody>
          </p:sp>
        </p:grpSp>
        <p:sp>
          <p:nvSpPr>
            <p:cNvPr id="75" name="Oval 74"/>
            <p:cNvSpPr>
              <a:spLocks noChangeArrowheads="1"/>
            </p:cNvSpPr>
            <p:nvPr/>
          </p:nvSpPr>
          <p:spPr bwMode="auto">
            <a:xfrm rot="10800000" flipH="1" flipV="1">
              <a:off x="7489582" y="4723202"/>
              <a:ext cx="118872" cy="120463"/>
            </a:xfrm>
            <a:prstGeom prst="ellipse">
              <a:avLst/>
            </a:prstGeom>
            <a:solidFill>
              <a:schemeClr val="tx1"/>
            </a:solidFill>
            <a:ln w="12700">
              <a:solidFill>
                <a:schemeClr val="tx1"/>
              </a:solidFill>
              <a:round/>
              <a:headEnd/>
              <a:tailEnd/>
            </a:ln>
            <a:effectLst/>
          </p:spPr>
          <p:txBody>
            <a:bodyPr wrap="none" anchor="ctr"/>
            <a:lstStyle/>
            <a:p>
              <a:pPr>
                <a:defRPr/>
              </a:pPr>
              <a:endParaRPr lang="en-US"/>
            </a:p>
          </p:txBody>
        </p:sp>
      </p:grpSp>
      <p:sp>
        <p:nvSpPr>
          <p:cNvPr id="82" name="TextBox 81"/>
          <p:cNvSpPr txBox="1"/>
          <p:nvPr/>
        </p:nvSpPr>
        <p:spPr>
          <a:xfrm>
            <a:off x="1083536" y="4236629"/>
            <a:ext cx="713657" cy="369332"/>
          </a:xfrm>
          <a:prstGeom prst="rect">
            <a:avLst/>
          </a:prstGeom>
          <a:noFill/>
        </p:spPr>
        <p:txBody>
          <a:bodyPr wrap="none" rtlCol="0">
            <a:spAutoFit/>
          </a:bodyPr>
          <a:lstStyle/>
          <a:p>
            <a:r>
              <a:rPr lang="en-US" dirty="0"/>
              <a:t>w(in)</a:t>
            </a:r>
            <a:endParaRPr lang="en-US" dirty="0">
              <a:solidFill>
                <a:srgbClr val="C00000"/>
              </a:solidFill>
            </a:endParaRPr>
          </a:p>
        </p:txBody>
      </p:sp>
      <p:sp>
        <p:nvSpPr>
          <p:cNvPr id="83" name="TextBox 82"/>
          <p:cNvSpPr txBox="1"/>
          <p:nvPr/>
        </p:nvSpPr>
        <p:spPr>
          <a:xfrm>
            <a:off x="4380667"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84" name="TextBox 83"/>
          <p:cNvSpPr txBox="1"/>
          <p:nvPr/>
        </p:nvSpPr>
        <p:spPr>
          <a:xfrm>
            <a:off x="7220071" y="4236629"/>
            <a:ext cx="862737" cy="369332"/>
          </a:xfrm>
          <a:prstGeom prst="rect">
            <a:avLst/>
          </a:prstGeom>
          <a:noFill/>
        </p:spPr>
        <p:txBody>
          <a:bodyPr wrap="none" rtlCol="0">
            <a:spAutoFit/>
          </a:bodyPr>
          <a:lstStyle/>
          <a:p>
            <a:r>
              <a:rPr lang="en-US" dirty="0"/>
              <a:t>w(out)</a:t>
            </a:r>
            <a:endParaRPr lang="en-US" dirty="0">
              <a:solidFill>
                <a:srgbClr val="C00000"/>
              </a:solidFill>
            </a:endParaRPr>
          </a:p>
        </p:txBody>
      </p:sp>
      <p:sp>
        <p:nvSpPr>
          <p:cNvPr id="85" name="TextBox 84"/>
          <p:cNvSpPr txBox="1"/>
          <p:nvPr/>
        </p:nvSpPr>
        <p:spPr>
          <a:xfrm>
            <a:off x="1756196" y="4236629"/>
            <a:ext cx="577402" cy="369332"/>
          </a:xfrm>
          <a:prstGeom prst="rect">
            <a:avLst/>
          </a:prstGeom>
          <a:noFill/>
        </p:spPr>
        <p:txBody>
          <a:bodyPr wrap="none" rtlCol="0">
            <a:spAutoFit/>
          </a:bodyPr>
          <a:lstStyle/>
          <a:p>
            <a:r>
              <a:rPr lang="en-US" dirty="0"/>
              <a:t>A*u</a:t>
            </a:r>
            <a:endParaRPr lang="en-US" dirty="0">
              <a:solidFill>
                <a:srgbClr val="C00000"/>
              </a:solidFill>
            </a:endParaRPr>
          </a:p>
        </p:txBody>
      </p:sp>
      <p:sp>
        <p:nvSpPr>
          <p:cNvPr id="86" name="TextBox 85"/>
          <p:cNvSpPr txBox="1"/>
          <p:nvPr/>
        </p:nvSpPr>
        <p:spPr>
          <a:xfrm>
            <a:off x="2609932" y="4228900"/>
            <a:ext cx="378630" cy="369332"/>
          </a:xfrm>
          <a:prstGeom prst="rect">
            <a:avLst/>
          </a:prstGeom>
          <a:noFill/>
        </p:spPr>
        <p:txBody>
          <a:bodyPr wrap="none" rtlCol="0">
            <a:spAutoFit/>
          </a:bodyPr>
          <a:lstStyle/>
          <a:p>
            <a:r>
              <a:rPr lang="en-US" dirty="0"/>
              <a:t>m</a:t>
            </a:r>
            <a:endParaRPr lang="en-US" dirty="0">
              <a:solidFill>
                <a:srgbClr val="C00000"/>
              </a:solidFill>
            </a:endParaRPr>
          </a:p>
        </p:txBody>
      </p:sp>
      <p:sp>
        <p:nvSpPr>
          <p:cNvPr id="87" name="Rectangle 86"/>
          <p:cNvSpPr/>
          <p:nvPr/>
        </p:nvSpPr>
        <p:spPr>
          <a:xfrm>
            <a:off x="2316698" y="5327863"/>
            <a:ext cx="425406" cy="523220"/>
          </a:xfrm>
          <a:prstGeom prst="rect">
            <a:avLst/>
          </a:prstGeom>
        </p:spPr>
        <p:txBody>
          <a:bodyPr wrap="square">
            <a:spAutoFit/>
          </a:bodyPr>
          <a:lstStyle/>
          <a:p>
            <a:r>
              <a:rPr lang="en-US" sz="2800" b="1" dirty="0">
                <a:solidFill>
                  <a:srgbClr val="C00000"/>
                </a:solidFill>
                <a:latin typeface="Arial" panose="020B0604020202020204" pitchFamily="34" charset="0"/>
              </a:rPr>
              <a:t>¬</a:t>
            </a:r>
            <a:r>
              <a:rPr lang="en-US" sz="2400" dirty="0">
                <a:latin typeface="Helvetica"/>
                <a:cs typeface="Helvetica"/>
              </a:rPr>
              <a:t> </a:t>
            </a:r>
          </a:p>
        </p:txBody>
      </p:sp>
    </p:spTree>
    <p:extLst>
      <p:ext uri="{BB962C8B-B14F-4D97-AF65-F5344CB8AC3E}">
        <p14:creationId xmlns:p14="http://schemas.microsoft.com/office/powerpoint/2010/main" val="48494665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B94D46-EFF6-D84F-A897-C1820D066025}"/>
              </a:ext>
            </a:extLst>
          </p:cNvPr>
          <p:cNvSpPr>
            <a:spLocks noGrp="1"/>
          </p:cNvSpPr>
          <p:nvPr>
            <p:ph type="title"/>
          </p:nvPr>
        </p:nvSpPr>
        <p:spPr/>
        <p:txBody>
          <a:bodyPr/>
          <a:lstStyle/>
          <a:p>
            <a:r>
              <a:rPr lang="en-US" dirty="0"/>
              <a:t>Using Descriptors (summary)</a:t>
            </a:r>
          </a:p>
        </p:txBody>
      </p:sp>
      <p:sp>
        <p:nvSpPr>
          <p:cNvPr id="3" name="Content Placeholder 2">
            <a:extLst>
              <a:ext uri="{FF2B5EF4-FFF2-40B4-BE49-F238E27FC236}">
                <a16:creationId xmlns="" xmlns:a16="http://schemas.microsoft.com/office/drawing/2014/main" id="{5481F6FE-DEC5-5041-BAF8-183A5F42EE3B}"/>
              </a:ext>
            </a:extLst>
          </p:cNvPr>
          <p:cNvSpPr>
            <a:spLocks noGrp="1"/>
          </p:cNvSpPr>
          <p:nvPr>
            <p:ph idx="1"/>
          </p:nvPr>
        </p:nvSpPr>
        <p:spPr>
          <a:xfrm>
            <a:off x="455613" y="1201738"/>
            <a:ext cx="8237537" cy="5349875"/>
          </a:xfrm>
        </p:spPr>
        <p:txBody>
          <a:bodyPr/>
          <a:lstStyle/>
          <a:p>
            <a:r>
              <a:rPr lang="en-US" dirty="0"/>
              <a:t>A descriptor </a:t>
            </a:r>
            <a:r>
              <a:rPr lang="en-US" i="1" dirty="0"/>
              <a:t>field</a:t>
            </a:r>
            <a:r>
              <a:rPr lang="en-US" dirty="0"/>
              <a:t> selects the object it impacts:</a:t>
            </a:r>
          </a:p>
          <a:p>
            <a:pPr lvl="1"/>
            <a:r>
              <a:rPr lang="en-US" b="1" dirty="0">
                <a:latin typeface="Courier New" panose="02070309020205020404" pitchFamily="49" charset="0"/>
                <a:cs typeface="Courier New" panose="02070309020205020404" pitchFamily="49" charset="0"/>
              </a:rPr>
              <a:t>GrB_INP0</a:t>
            </a:r>
            <a:r>
              <a:rPr lang="en-US" b="1" dirty="0"/>
              <a:t>:</a:t>
            </a:r>
            <a:r>
              <a:rPr lang="en-US" dirty="0"/>
              <a:t>  The first input GraphBLAS object</a:t>
            </a:r>
          </a:p>
          <a:p>
            <a:pPr lvl="1"/>
            <a:r>
              <a:rPr lang="en-US" b="1" dirty="0">
                <a:latin typeface="Courier New" panose="02070309020205020404" pitchFamily="49" charset="0"/>
                <a:cs typeface="Courier New" panose="02070309020205020404" pitchFamily="49" charset="0"/>
              </a:rPr>
              <a:t>GrB_INP1</a:t>
            </a:r>
            <a:r>
              <a:rPr lang="en-US" b="1" dirty="0"/>
              <a:t>:</a:t>
            </a:r>
            <a:r>
              <a:rPr lang="en-US" dirty="0"/>
              <a:t>  The second input GraphBLAS object</a:t>
            </a:r>
          </a:p>
          <a:p>
            <a:pPr lvl="1"/>
            <a:r>
              <a:rPr lang="en-US" b="1" dirty="0" err="1">
                <a:latin typeface="Courier New" panose="02070309020205020404" pitchFamily="49" charset="0"/>
                <a:cs typeface="Courier New" panose="02070309020205020404" pitchFamily="49" charset="0"/>
              </a:rPr>
              <a:t>GrB_MASK</a:t>
            </a:r>
            <a:r>
              <a:rPr lang="en-US" b="1" dirty="0"/>
              <a:t>:</a:t>
            </a:r>
            <a:r>
              <a:rPr lang="en-US" dirty="0"/>
              <a:t>  The GraphBLAS mask object</a:t>
            </a:r>
          </a:p>
          <a:p>
            <a:pPr lvl="1"/>
            <a:r>
              <a:rPr lang="en-US" b="1" dirty="0" err="1">
                <a:latin typeface="Courier New" panose="02070309020205020404" pitchFamily="49" charset="0"/>
                <a:cs typeface="Courier New" panose="02070309020205020404" pitchFamily="49" charset="0"/>
              </a:rPr>
              <a:t>GrB_OUTP</a:t>
            </a:r>
            <a:r>
              <a:rPr lang="en-US" b="1" dirty="0"/>
              <a:t>:</a:t>
            </a:r>
            <a:r>
              <a:rPr lang="en-US" dirty="0"/>
              <a:t>  The output GraphBLAS object</a:t>
            </a:r>
          </a:p>
          <a:p>
            <a:pPr lvl="3"/>
            <a:endParaRPr lang="en-US" dirty="0"/>
          </a:p>
          <a:p>
            <a:r>
              <a:rPr lang="en-US" dirty="0"/>
              <a:t>Each field supports one </a:t>
            </a:r>
            <a:r>
              <a:rPr lang="en-US" i="1" dirty="0"/>
              <a:t>value</a:t>
            </a:r>
            <a:r>
              <a:rPr lang="en-US" dirty="0"/>
              <a:t> (currently):</a:t>
            </a:r>
          </a:p>
          <a:p>
            <a:pPr lvl="1"/>
            <a:r>
              <a:rPr lang="en-US" b="1" dirty="0">
                <a:latin typeface="Courier New" panose="02070309020205020404" pitchFamily="49" charset="0"/>
                <a:cs typeface="Courier New" panose="02070309020205020404" pitchFamily="49" charset="0"/>
              </a:rPr>
              <a:t>GrB_INP0</a:t>
            </a:r>
            <a:r>
              <a:rPr lang="en-US" b="1" dirty="0"/>
              <a:t>:  </a:t>
            </a:r>
            <a:r>
              <a:rPr lang="en-US" b="1" dirty="0" err="1">
                <a:latin typeface="Courier New" panose="02070309020205020404" pitchFamily="49" charset="0"/>
                <a:cs typeface="Courier New" panose="02070309020205020404" pitchFamily="49" charset="0"/>
              </a:rPr>
              <a:t>GrB_TRAN</a:t>
            </a:r>
            <a:r>
              <a:rPr lang="en-US" b="1" dirty="0"/>
              <a:t> </a:t>
            </a:r>
            <a:r>
              <a:rPr lang="en-US" dirty="0"/>
              <a:t>(transpose)</a:t>
            </a:r>
          </a:p>
          <a:p>
            <a:pPr lvl="1"/>
            <a:r>
              <a:rPr lang="en-US" b="1" dirty="0">
                <a:latin typeface="Courier New" panose="02070309020205020404" pitchFamily="49" charset="0"/>
                <a:cs typeface="Courier New" panose="02070309020205020404" pitchFamily="49" charset="0"/>
              </a:rPr>
              <a:t>GrB_INP1</a:t>
            </a:r>
            <a:r>
              <a:rPr lang="en-US" b="1" dirty="0"/>
              <a:t>:  </a:t>
            </a:r>
            <a:r>
              <a:rPr lang="en-US" b="1" dirty="0" err="1">
                <a:latin typeface="Courier New" panose="02070309020205020404" pitchFamily="49" charset="0"/>
                <a:cs typeface="Courier New" panose="02070309020205020404" pitchFamily="49" charset="0"/>
              </a:rPr>
              <a:t>GrB_TRAN</a:t>
            </a:r>
            <a:r>
              <a:rPr lang="en-US" dirty="0"/>
              <a:t> (transpose)</a:t>
            </a:r>
          </a:p>
          <a:p>
            <a:pPr lvl="1"/>
            <a:r>
              <a:rPr lang="en-US" b="1" dirty="0" err="1">
                <a:latin typeface="Courier New" panose="02070309020205020404" pitchFamily="49" charset="0"/>
                <a:cs typeface="Courier New" panose="02070309020205020404" pitchFamily="49" charset="0"/>
              </a:rPr>
              <a:t>GrB_MASK</a:t>
            </a:r>
            <a:r>
              <a:rPr lang="en-US" b="1" dirty="0"/>
              <a:t>:  </a:t>
            </a:r>
            <a:r>
              <a:rPr lang="en-US" b="1" dirty="0" err="1">
                <a:latin typeface="Courier New" panose="02070309020205020404" pitchFamily="49" charset="0"/>
                <a:cs typeface="Courier New" panose="02070309020205020404" pitchFamily="49" charset="0"/>
              </a:rPr>
              <a:t>GrB_SCMP</a:t>
            </a:r>
            <a:r>
              <a:rPr lang="en-US" b="1" dirty="0"/>
              <a:t> </a:t>
            </a:r>
            <a:r>
              <a:rPr lang="en-US" dirty="0"/>
              <a:t>(structural complement, </a:t>
            </a:r>
            <a:r>
              <a:rPr lang="en-US" b="1" dirty="0" err="1">
                <a:latin typeface="Courier New" panose="02070309020205020404" pitchFamily="49" charset="0"/>
                <a:cs typeface="Courier New" panose="02070309020205020404" pitchFamily="49" charset="0"/>
              </a:rPr>
              <a:t>GrB_COMP</a:t>
            </a:r>
            <a:r>
              <a:rPr lang="en-US" dirty="0">
                <a:cs typeface="Courier New" panose="02070309020205020404" pitchFamily="49" charset="0"/>
              </a:rPr>
              <a:t> </a:t>
            </a:r>
            <a:r>
              <a:rPr lang="en-US" dirty="0"/>
              <a:t>in v1.3)</a:t>
            </a:r>
          </a:p>
          <a:p>
            <a:pPr lvl="1"/>
            <a:r>
              <a:rPr lang="en-US" b="1" dirty="0" err="1">
                <a:latin typeface="Courier New" panose="02070309020205020404" pitchFamily="49" charset="0"/>
                <a:cs typeface="Courier New" panose="02070309020205020404" pitchFamily="49" charset="0"/>
              </a:rPr>
              <a:t>GrB_OUTP</a:t>
            </a:r>
            <a:r>
              <a:rPr lang="en-US" b="1" dirty="0"/>
              <a:t>:  </a:t>
            </a:r>
            <a:r>
              <a:rPr lang="en-US" b="1" dirty="0" err="1">
                <a:latin typeface="Courier New" panose="02070309020205020404" pitchFamily="49" charset="0"/>
                <a:cs typeface="Courier New" panose="02070309020205020404" pitchFamily="49" charset="0"/>
              </a:rPr>
              <a:t>GrB_REPLACE</a:t>
            </a:r>
            <a:r>
              <a:rPr lang="en-US" b="1" dirty="0"/>
              <a:t> </a:t>
            </a:r>
            <a:r>
              <a:rPr lang="en-US" dirty="0"/>
              <a:t>(clear the output before writing result)</a:t>
            </a:r>
          </a:p>
        </p:txBody>
      </p:sp>
      <p:sp>
        <p:nvSpPr>
          <p:cNvPr id="4" name="Slide Number Placeholder 3">
            <a:extLst>
              <a:ext uri="{FF2B5EF4-FFF2-40B4-BE49-F238E27FC236}">
                <a16:creationId xmlns="" xmlns:a16="http://schemas.microsoft.com/office/drawing/2014/main" id="{8FB17785-D88F-FC40-B3DD-4853A3DAE18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81</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85464506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10: Avoid revisiting</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377032" y="866273"/>
            <a:ext cx="8351044" cy="5685340"/>
          </a:xfrm>
        </p:spPr>
        <p:txBody>
          <a:bodyPr/>
          <a:lstStyle/>
          <a:p>
            <a:r>
              <a:rPr lang="en-US" sz="2000" dirty="0"/>
              <a:t>Use the visited list as a mask prevent revisiting previous nodes</a:t>
            </a:r>
          </a:p>
          <a:p>
            <a:pPr lvl="0"/>
            <a:r>
              <a:rPr lang="en-US" sz="2000" dirty="0">
                <a:solidFill>
                  <a:srgbClr val="000000"/>
                </a:solidFill>
              </a:rPr>
              <a:t>Exit the loop when there is no more ‘work’ to be done</a:t>
            </a:r>
          </a:p>
          <a:p>
            <a:pPr lvl="0"/>
            <a:r>
              <a:rPr lang="en-US" sz="2000" dirty="0">
                <a:solidFill>
                  <a:srgbClr val="000000"/>
                </a:solidFill>
              </a:rPr>
              <a:t>You will need the following types and methods from the GraphBLAS</a:t>
            </a:r>
          </a:p>
          <a:p>
            <a:pPr lvl="1"/>
            <a:r>
              <a:rPr lang="en-US" b="1" dirty="0" err="1">
                <a:latin typeface="Courier New" panose="02070309020205020404" pitchFamily="49" charset="0"/>
                <a:cs typeface="Courier New" panose="02070309020205020404" pitchFamily="49" charset="0"/>
              </a:rPr>
              <a:t>GrB_Vector_new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GrB_BOOL</a:t>
            </a:r>
            <a:r>
              <a:rPr lang="en-US" b="1" dirty="0">
                <a:latin typeface="Courier New" panose="02070309020205020404" pitchFamily="49" charset="0"/>
                <a:cs typeface="Courier New" panose="02070309020205020404" pitchFamily="49" charset="0"/>
              </a:rPr>
              <a:t>, NUM_NODES);</a:t>
            </a:r>
          </a:p>
          <a:p>
            <a:pPr lvl="1"/>
            <a:r>
              <a:rPr lang="en-US" b="1" dirty="0" err="1">
                <a:latin typeface="Courier New" panose="02070309020205020404" pitchFamily="49" charset="0"/>
                <a:cs typeface="Courier New" panose="02070309020205020404" pitchFamily="49" charset="0"/>
              </a:rPr>
              <a:t>GrB_Vector_setElement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true, NODE);</a:t>
            </a:r>
          </a:p>
          <a:p>
            <a:pPr lvl="1"/>
            <a:r>
              <a:rPr lang="en-US" b="1" dirty="0" err="1">
                <a:latin typeface="Courier New" panose="02070309020205020404" pitchFamily="49" charset="0"/>
                <a:cs typeface="Courier New" panose="02070309020205020404" pitchFamily="49" charset="0"/>
              </a:rPr>
              <a:t>GrB_Vector_nvals</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nvals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GrB_eWiseAdd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GrB_LOR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wav, </a:t>
            </a:r>
            <a:r>
              <a:rPr lang="en-US" b="1" dirty="0" err="1">
                <a:latin typeface="Courier New" panose="02070309020205020404" pitchFamily="49" charset="0"/>
                <a:cs typeface="Courier New" panose="02070309020205020404" pitchFamily="49" charset="0"/>
              </a:rPr>
              <a:t>GrB_NULL</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GrB_mxv</a:t>
            </a:r>
            <a:r>
              <a:rPr lang="en-US" b="1" dirty="0">
                <a:latin typeface="Courier New" panose="02070309020205020404" pitchFamily="49" charset="0"/>
                <a:cs typeface="Courier New" panose="02070309020205020404" pitchFamily="49" charset="0"/>
              </a:rPr>
              <a:t>(result, mask, GrB_NULL,</a:t>
            </a:r>
          </a:p>
          <a:p>
            <a:pPr marL="339725"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GxB_LOR_LAND_BOOL</a:t>
            </a:r>
            <a:r>
              <a:rPr lang="en-US" b="1" dirty="0">
                <a:latin typeface="Courier New" panose="02070309020205020404" pitchFamily="49" charset="0"/>
                <a:cs typeface="Courier New" panose="02070309020205020404" pitchFamily="49" charset="0"/>
              </a:rPr>
              <a:t>, graph, </a:t>
            </a:r>
            <a:r>
              <a:rPr lang="en-US" b="1" dirty="0" err="1">
                <a:latin typeface="Courier New" panose="02070309020205020404" pitchFamily="49" charset="0"/>
                <a:cs typeface="Courier New" panose="02070309020205020404" pitchFamily="49" charset="0"/>
              </a:rPr>
              <a:t>vec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GrB_Descriptor_new</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GrB_Descriptor_set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 FIELD, VALUE)</a:t>
            </a:r>
          </a:p>
          <a:p>
            <a:pPr marL="0" indent="0">
              <a:buNone/>
            </a:pPr>
            <a:endParaRPr lang="en-US" sz="1800" dirty="0"/>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82</a:t>
            </a:fld>
            <a:endParaRPr lang="en-US" dirty="0">
              <a:solidFill>
                <a:srgbClr val="000000"/>
              </a:solidFill>
              <a:ea typeface="ＭＳ Ｐゴシック" pitchFamily="34" charset="-128"/>
            </a:endParaRPr>
          </a:p>
        </p:txBody>
      </p:sp>
      <p:sp>
        <p:nvSpPr>
          <p:cNvPr id="5" name="TextBox 4">
            <a:extLst>
              <a:ext uri="{FF2B5EF4-FFF2-40B4-BE49-F238E27FC236}">
                <a16:creationId xmlns="" xmlns:a16="http://schemas.microsoft.com/office/drawing/2014/main" id="{E16DD08E-5833-AA46-8ACA-8ACE3BA57D7D}"/>
              </a:ext>
            </a:extLst>
          </p:cNvPr>
          <p:cNvSpPr txBox="1"/>
          <p:nvPr/>
        </p:nvSpPr>
        <p:spPr>
          <a:xfrm>
            <a:off x="1042155" y="5808272"/>
            <a:ext cx="7142252" cy="646331"/>
          </a:xfrm>
          <a:prstGeom prst="rect">
            <a:avLst/>
          </a:prstGeom>
          <a:noFill/>
        </p:spPr>
        <p:txBody>
          <a:bodyPr wrap="square" rtlCol="0">
            <a:spAutoFit/>
          </a:bodyPr>
          <a:lstStyle/>
          <a:p>
            <a:r>
              <a:rPr lang="en-US" b="1" dirty="0">
                <a:solidFill>
                  <a:srgbClr val="C00000"/>
                </a:solidFill>
                <a:latin typeface="Courier New" panose="02070309020205020404" pitchFamily="49" charset="0"/>
                <a:cs typeface="Courier New" panose="02070309020205020404" pitchFamily="49" charset="0"/>
              </a:rPr>
              <a:t>FIELD: GrB_INP0, GrB_INP1, </a:t>
            </a:r>
            <a:r>
              <a:rPr lang="en-US" b="1" dirty="0" err="1">
                <a:solidFill>
                  <a:srgbClr val="C00000"/>
                </a:solidFill>
                <a:latin typeface="Courier New" panose="02070309020205020404" pitchFamily="49" charset="0"/>
                <a:cs typeface="Courier New" panose="02070309020205020404" pitchFamily="49" charset="0"/>
              </a:rPr>
              <a:t>GrB_OUTP</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GrB_MASK</a:t>
            </a:r>
            <a:endParaRPr lang="en-US" b="1" dirty="0">
              <a:solidFill>
                <a:srgbClr val="C00000"/>
              </a:solidFill>
              <a:latin typeface="Courier New" panose="02070309020205020404" pitchFamily="49" charset="0"/>
              <a:cs typeface="Courier New" panose="02070309020205020404" pitchFamily="49" charset="0"/>
            </a:endParaRPr>
          </a:p>
          <a:p>
            <a:r>
              <a:rPr lang="en-US" b="1" dirty="0">
                <a:solidFill>
                  <a:srgbClr val="C00000"/>
                </a:solidFill>
                <a:latin typeface="Courier New" panose="02070309020205020404" pitchFamily="49" charset="0"/>
                <a:cs typeface="Courier New" panose="02070309020205020404" pitchFamily="49" charset="0"/>
              </a:rPr>
              <a:t>VALUE: </a:t>
            </a:r>
            <a:r>
              <a:rPr lang="en-US" b="1" dirty="0" err="1">
                <a:solidFill>
                  <a:srgbClr val="C00000"/>
                </a:solidFill>
                <a:latin typeface="Courier New" panose="02070309020205020404" pitchFamily="49" charset="0"/>
                <a:cs typeface="Courier New" panose="02070309020205020404" pitchFamily="49" charset="0"/>
              </a:rPr>
              <a:t>GrB_TRAN</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GrB_REPLACE</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GrB_SCMP</a:t>
            </a:r>
            <a:endParaRPr lang="en-US"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3775807"/>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a:xfrm>
            <a:off x="164432" y="95120"/>
            <a:ext cx="8237537" cy="889000"/>
          </a:xfrm>
        </p:spPr>
        <p:txBody>
          <a:bodyPr/>
          <a:lstStyle/>
          <a:p>
            <a:r>
              <a:rPr lang="en-US" dirty="0"/>
              <a:t>Solution to exercise 10</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164432" y="569828"/>
            <a:ext cx="6247967" cy="6286585"/>
          </a:xfrm>
        </p:spPr>
        <p:txBody>
          <a:bodyPr/>
          <a:lstStyle/>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GrB_Vector_setElement</a:t>
            </a:r>
            <a:r>
              <a:rPr lang="en-US" sz="1600" b="1" dirty="0">
                <a:latin typeface="Courier New" panose="02070309020205020404" pitchFamily="49" charset="0"/>
                <a:cs typeface="Courier New" panose="02070309020205020404" pitchFamily="49" charset="0"/>
              </a:rPr>
              <a:t>(w, true, SRC_NODE);</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GrB_Descriptor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GrB_Descriptor_new</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latin typeface="Courier New" panose="02070309020205020404" pitchFamily="49" charset="0"/>
                <a:cs typeface="Courier New" panose="02070309020205020404" pitchFamily="49" charset="0"/>
              </a:rPr>
              <a:t>GrB_Descriptor_set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 GrB_INP0, </a:t>
            </a:r>
            <a:r>
              <a:rPr lang="en-US" sz="1600" b="1" dirty="0" err="1">
                <a:latin typeface="Courier New" panose="02070309020205020404" pitchFamily="49" charset="0"/>
                <a:cs typeface="Courier New" panose="02070309020205020404" pitchFamily="49" charset="0"/>
              </a:rPr>
              <a:t>GrB_TRAN</a:t>
            </a:r>
            <a:r>
              <a:rPr lang="en-US" sz="1600" b="1" dirty="0">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GrB_Descriptor_set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GrB_MASK</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GrB_SCMP</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err="1">
                <a:solidFill>
                  <a:srgbClr val="C00000"/>
                </a:solidFill>
                <a:latin typeface="Courier New" panose="02070309020205020404" pitchFamily="49" charset="0"/>
                <a:cs typeface="Courier New" panose="02070309020205020404" pitchFamily="49" charset="0"/>
              </a:rPr>
              <a:t>GrB_Descriptor_set</a:t>
            </a:r>
            <a:r>
              <a:rPr lang="en-US" sz="1600" b="1" dirty="0">
                <a:solidFill>
                  <a:srgbClr val="C00000"/>
                </a:solidFill>
                <a:latin typeface="Courier New" panose="02070309020205020404" pitchFamily="49" charset="0"/>
                <a:cs typeface="Courier New" panose="02070309020205020404" pitchFamily="49" charset="0"/>
              </a:rPr>
              <a:t>(</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GrB_OUTP</a:t>
            </a: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GrB_REPLACE</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GrB_Index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 0;</a:t>
            </a:r>
          </a:p>
          <a:p>
            <a:pPr marL="0" indent="0">
              <a:buNone/>
            </a:pPr>
            <a:r>
              <a:rPr lang="en-US" sz="1600" b="1" dirty="0">
                <a:solidFill>
                  <a:srgbClr val="C00000"/>
                </a:solidFill>
                <a:latin typeface="Courier New" panose="02070309020205020404" pitchFamily="49" charset="0"/>
                <a:cs typeface="Courier New" panose="02070309020205020404" pitchFamily="49" charset="0"/>
              </a:rPr>
              <a:t>do</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GrB_eWiseAdd</a:t>
            </a:r>
            <a:r>
              <a:rPr lang="en-US" sz="1600" b="1" dirty="0">
                <a:latin typeface="Courier New" panose="02070309020205020404" pitchFamily="49" charset="0"/>
                <a:cs typeface="Courier New" panose="02070309020205020404" pitchFamily="49" charset="0"/>
              </a:rPr>
              <a:t>(v, GrB_NULL,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GrB_LOR</a:t>
            </a:r>
            <a:r>
              <a:rPr lang="en-US" sz="1600" b="1" dirty="0">
                <a:latin typeface="Courier New" panose="02070309020205020404" pitchFamily="49" charset="0"/>
                <a:cs typeface="Courier New" panose="02070309020205020404" pitchFamily="49" charset="0"/>
              </a:rPr>
              <a:t>, v, w, GrB_NULL);</a:t>
            </a:r>
          </a:p>
          <a:p>
            <a:pPr marL="0" indent="0">
              <a:buNone/>
            </a:pPr>
            <a:r>
              <a:rPr lang="en-US" sz="1600" b="1" dirty="0">
                <a:latin typeface="Courier New" panose="02070309020205020404" pitchFamily="49" charset="0"/>
                <a:cs typeface="Courier New" panose="02070309020205020404" pitchFamily="49" charset="0"/>
              </a:rPr>
              <a:t>  pretty_print_vector_UINT64(v, "visited");</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GrB_mxv</a:t>
            </a:r>
            <a:r>
              <a:rPr lang="en-US" sz="1600" b="1" dirty="0">
                <a:latin typeface="Courier New" panose="02070309020205020404" pitchFamily="49" charset="0"/>
                <a:cs typeface="Courier New" panose="02070309020205020404" pitchFamily="49" charset="0"/>
              </a:rPr>
              <a:t>(w, </a:t>
            </a:r>
            <a:r>
              <a:rPr lang="en-US" sz="1600" b="1" dirty="0">
                <a:solidFill>
                  <a:srgbClr val="C00000"/>
                </a:solidFill>
                <a:latin typeface="Courier New" panose="02070309020205020404" pitchFamily="49" charset="0"/>
                <a:cs typeface="Courier New" panose="02070309020205020404" pitchFamily="49" charset="0"/>
              </a:rPr>
              <a:t>v</a:t>
            </a:r>
            <a:r>
              <a:rPr lang="en-US" sz="1600" b="1" dirty="0">
                <a:latin typeface="Courier New" panose="02070309020205020404" pitchFamily="49" charset="0"/>
                <a:cs typeface="Courier New" panose="02070309020205020404" pitchFamily="49" charset="0"/>
              </a:rPr>
              <a:t>, GrB_NULL,</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GxB_LOR_LAND_BOOL</a:t>
            </a:r>
            <a:r>
              <a:rPr lang="en-US" sz="1600" b="1" dirty="0">
                <a:latin typeface="Courier New" panose="02070309020205020404" pitchFamily="49" charset="0"/>
                <a:cs typeface="Courier New" panose="02070309020205020404" pitchFamily="49" charset="0"/>
              </a:rPr>
              <a:t>, graph, w, </a:t>
            </a:r>
            <a:r>
              <a:rPr lang="en-US" sz="1600" b="1" dirty="0" err="1">
                <a:solidFill>
                  <a:srgbClr val="C00000"/>
                </a:solidFill>
                <a:latin typeface="Courier New" panose="02070309020205020404" pitchFamily="49" charset="0"/>
                <a:cs typeface="Courier New" panose="02070309020205020404" pitchFamily="49" charset="0"/>
              </a:rPr>
              <a:t>desc</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pretty_print_vector_UINT64(w, "</a:t>
            </a:r>
            <a:r>
              <a:rPr lang="en-US" sz="1600" b="1" dirty="0" err="1">
                <a:latin typeface="Courier New" panose="02070309020205020404" pitchFamily="49" charset="0"/>
                <a:cs typeface="Courier New" panose="02070309020205020404" pitchFamily="49" charset="0"/>
              </a:rPr>
              <a:t>wavefront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GrB_Vector_nvals</a:t>
            </a:r>
            <a:r>
              <a:rPr lang="en-US" sz="1600" b="1" dirty="0">
                <a:solidFill>
                  <a:srgbClr val="C00000"/>
                </a:solidFill>
                <a:latin typeface="Courier New" panose="02070309020205020404" pitchFamily="49" charset="0"/>
                <a:cs typeface="Courier New" panose="02070309020205020404" pitchFamily="49" charset="0"/>
              </a:rPr>
              <a:t>(&amp;</a:t>
            </a:r>
            <a:r>
              <a:rPr lang="en-US" sz="1600" b="1" dirty="0" err="1">
                <a:solidFill>
                  <a:srgbClr val="C00000"/>
                </a:solidFill>
                <a:latin typeface="Courier New" panose="02070309020205020404" pitchFamily="49" charset="0"/>
                <a:cs typeface="Courier New" panose="02070309020205020404" pitchFamily="49" charset="0"/>
              </a:rPr>
              <a:t>nvals</a:t>
            </a:r>
            <a:r>
              <a:rPr lang="en-US" sz="1600" b="1" dirty="0">
                <a:solidFill>
                  <a:srgbClr val="C00000"/>
                </a:solidFill>
                <a:latin typeface="Courier New" panose="02070309020205020404" pitchFamily="49" charset="0"/>
                <a:cs typeface="Courier New" panose="02070309020205020404" pitchFamily="49" charset="0"/>
              </a:rPr>
              <a:t>, w);</a:t>
            </a:r>
          </a:p>
          <a:p>
            <a:pPr marL="0" indent="0">
              <a:buNone/>
            </a:pPr>
            <a:r>
              <a:rPr lang="en-US" sz="1600" b="1" dirty="0">
                <a:latin typeface="Courier New" panose="02070309020205020404" pitchFamily="49" charset="0"/>
                <a:cs typeface="Courier New" panose="02070309020205020404" pitchFamily="49" charset="0"/>
              </a:rPr>
              <a:t>} while (</a:t>
            </a:r>
            <a:r>
              <a:rPr lang="en-US" sz="1600" b="1" dirty="0" err="1">
                <a:latin typeface="Courier New" panose="02070309020205020404" pitchFamily="49" charset="0"/>
                <a:cs typeface="Courier New" panose="02070309020205020404" pitchFamily="49" charset="0"/>
              </a:rPr>
              <a:t>nvals</a:t>
            </a:r>
            <a:r>
              <a:rPr lang="en-US" sz="1600" b="1" dirty="0">
                <a:latin typeface="Courier New" panose="02070309020205020404" pitchFamily="49" charset="0"/>
                <a:cs typeface="Courier New" panose="02070309020205020404" pitchFamily="49" charset="0"/>
              </a:rPr>
              <a:t> &gt; 0);</a:t>
            </a:r>
          </a:p>
          <a:p>
            <a:pPr marL="0" indent="0">
              <a:buNone/>
            </a:pP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83</a:t>
            </a:fld>
            <a:endParaRPr lang="en-US" dirty="0">
              <a:solidFill>
                <a:srgbClr val="000000"/>
              </a:solidFill>
              <a:ea typeface="ＭＳ Ｐゴシック" pitchFamily="34" charset="-128"/>
            </a:endParaRPr>
          </a:p>
        </p:txBody>
      </p:sp>
      <p:sp>
        <p:nvSpPr>
          <p:cNvPr id="6" name="TextBox 5">
            <a:extLst>
              <a:ext uri="{FF2B5EF4-FFF2-40B4-BE49-F238E27FC236}">
                <a16:creationId xmlns="" xmlns:a16="http://schemas.microsoft.com/office/drawing/2014/main" id="{7A9D9E60-B4A4-864C-9535-B69EFCB36DB8}"/>
              </a:ext>
            </a:extLst>
          </p:cNvPr>
          <p:cNvSpPr txBox="1"/>
          <p:nvPr/>
        </p:nvSpPr>
        <p:spPr>
          <a:xfrm>
            <a:off x="5993957" y="2836682"/>
            <a:ext cx="3144376" cy="3816429"/>
          </a:xfrm>
          <a:prstGeom prst="rect">
            <a:avLst/>
          </a:prstGeom>
          <a:noFill/>
        </p:spPr>
        <p:txBody>
          <a:bodyPr wrap="square" rtlCol="0">
            <a:spAutoFit/>
          </a:bodyPr>
          <a:lstStyle/>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src</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1,   -,   -,   -,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   -,   -,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1,   -,   1,   -,   -,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   1,   -,   -,   -]</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1,   -,   1,   -,   1]</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   -,   -,   1,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Vector: visited =</a:t>
            </a:r>
          </a:p>
          <a:p>
            <a:r>
              <a:rPr lang="en-US" sz="1100" b="1" dirty="0">
                <a:latin typeface="Courier New" panose="02070309020205020404" pitchFamily="49" charset="0"/>
                <a:cs typeface="Courier New" panose="02070309020205020404" pitchFamily="49" charset="0"/>
              </a:rPr>
              <a:t>[  1,   1,   1,   1,   1,   1,   1]</a:t>
            </a:r>
          </a:p>
          <a:p>
            <a:r>
              <a:rPr lang="en-US" sz="1100" b="1" dirty="0">
                <a:latin typeface="Courier New" panose="02070309020205020404" pitchFamily="49" charset="0"/>
                <a:cs typeface="Courier New" panose="02070309020205020404" pitchFamily="49" charset="0"/>
              </a:rPr>
              <a:t>Vector: </a:t>
            </a:r>
            <a:r>
              <a:rPr lang="en-US" sz="1100" b="1" dirty="0" err="1">
                <a:latin typeface="Courier New" panose="02070309020205020404" pitchFamily="49" charset="0"/>
                <a:cs typeface="Courier New" panose="02070309020205020404" pitchFamily="49" charset="0"/>
              </a:rPr>
              <a:t>wavefront</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   -,   -,   -,   -,   -,   -]</a:t>
            </a:r>
          </a:p>
        </p:txBody>
      </p:sp>
      <p:grpSp>
        <p:nvGrpSpPr>
          <p:cNvPr id="8" name="Group 7"/>
          <p:cNvGrpSpPr/>
          <p:nvPr/>
        </p:nvGrpSpPr>
        <p:grpSpPr>
          <a:xfrm>
            <a:off x="5955412" y="143596"/>
            <a:ext cx="2746993" cy="2126272"/>
            <a:chOff x="1223785" y="3766524"/>
            <a:chExt cx="2833253" cy="2193040"/>
          </a:xfrm>
        </p:grpSpPr>
        <p:grpSp>
          <p:nvGrpSpPr>
            <p:cNvPr id="9" name="Group 8"/>
            <p:cNvGrpSpPr/>
            <p:nvPr/>
          </p:nvGrpSpPr>
          <p:grpSpPr>
            <a:xfrm>
              <a:off x="1335803" y="4157242"/>
              <a:ext cx="219364" cy="718577"/>
              <a:chOff x="1335803" y="4157242"/>
              <a:chExt cx="219364" cy="718577"/>
            </a:xfrm>
          </p:grpSpPr>
          <p:sp>
            <p:nvSpPr>
              <p:cNvPr id="56"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7"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 name="Group 10"/>
            <p:cNvGrpSpPr/>
            <p:nvPr/>
          </p:nvGrpSpPr>
          <p:grpSpPr>
            <a:xfrm>
              <a:off x="1589803" y="4157242"/>
              <a:ext cx="219364" cy="718577"/>
              <a:chOff x="1589803" y="4157242"/>
              <a:chExt cx="219364" cy="718577"/>
            </a:xfrm>
          </p:grpSpPr>
          <p:sp>
            <p:nvSpPr>
              <p:cNvPr id="54"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5"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 name="Group 11"/>
            <p:cNvGrpSpPr/>
            <p:nvPr/>
          </p:nvGrpSpPr>
          <p:grpSpPr>
            <a:xfrm>
              <a:off x="1555166" y="3962540"/>
              <a:ext cx="1121352" cy="186298"/>
              <a:chOff x="1555166" y="3962540"/>
              <a:chExt cx="1121352" cy="186298"/>
            </a:xfrm>
          </p:grpSpPr>
          <p:sp>
            <p:nvSpPr>
              <p:cNvPr id="52"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63825" y="4891227"/>
              <a:ext cx="1121352" cy="732585"/>
              <a:chOff x="1563825" y="4891227"/>
              <a:chExt cx="1121352" cy="732585"/>
            </a:xfrm>
          </p:grpSpPr>
          <p:sp>
            <p:nvSpPr>
              <p:cNvPr id="50"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4"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6" name="Group 15"/>
            <p:cNvGrpSpPr/>
            <p:nvPr/>
          </p:nvGrpSpPr>
          <p:grpSpPr>
            <a:xfrm>
              <a:off x="1566712" y="5458525"/>
              <a:ext cx="1121352" cy="186298"/>
              <a:chOff x="1566712" y="5458525"/>
              <a:chExt cx="1121352" cy="186298"/>
            </a:xfrm>
          </p:grpSpPr>
          <p:sp>
            <p:nvSpPr>
              <p:cNvPr id="48"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48"/>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 name="Group 16"/>
            <p:cNvGrpSpPr/>
            <p:nvPr/>
          </p:nvGrpSpPr>
          <p:grpSpPr>
            <a:xfrm>
              <a:off x="1549394" y="5643422"/>
              <a:ext cx="1121352" cy="186298"/>
              <a:chOff x="1549394" y="5643422"/>
              <a:chExt cx="1121352" cy="186298"/>
            </a:xfrm>
          </p:grpSpPr>
          <p:sp>
            <p:nvSpPr>
              <p:cNvPr id="46"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8" name="Group 17"/>
            <p:cNvGrpSpPr/>
            <p:nvPr/>
          </p:nvGrpSpPr>
          <p:grpSpPr>
            <a:xfrm>
              <a:off x="1572485" y="4892628"/>
              <a:ext cx="1121352" cy="186298"/>
              <a:chOff x="1572485" y="4892628"/>
              <a:chExt cx="1121352" cy="186298"/>
            </a:xfrm>
          </p:grpSpPr>
          <p:sp>
            <p:nvSpPr>
              <p:cNvPr id="44"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1330030" y="4919242"/>
              <a:ext cx="219364" cy="718577"/>
              <a:chOff x="1330030" y="4919242"/>
              <a:chExt cx="219364" cy="718577"/>
            </a:xfrm>
          </p:grpSpPr>
          <p:sp>
            <p:nvSpPr>
              <p:cNvPr id="42"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1" name="Freeform 20"/>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22" name="Group 21"/>
            <p:cNvGrpSpPr/>
            <p:nvPr/>
          </p:nvGrpSpPr>
          <p:grpSpPr>
            <a:xfrm>
              <a:off x="2676519" y="4882823"/>
              <a:ext cx="1102591" cy="760599"/>
              <a:chOff x="2676519" y="4882823"/>
              <a:chExt cx="1102591" cy="760599"/>
            </a:xfrm>
          </p:grpSpPr>
          <p:sp>
            <p:nvSpPr>
              <p:cNvPr id="40"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23" name="Group 22"/>
            <p:cNvGrpSpPr/>
            <p:nvPr/>
          </p:nvGrpSpPr>
          <p:grpSpPr>
            <a:xfrm>
              <a:off x="2706826" y="4161444"/>
              <a:ext cx="1102591" cy="760599"/>
              <a:chOff x="2706826" y="4161444"/>
              <a:chExt cx="1102591" cy="760599"/>
            </a:xfrm>
          </p:grpSpPr>
          <p:sp>
            <p:nvSpPr>
              <p:cNvPr id="38"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4" name="Rectangle 23"/>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5"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6"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7" name="Rectangle 26"/>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8" name="Oval 27"/>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29" name="Oval 28"/>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0" name="Oval 29"/>
            <p:cNvSpPr>
              <a:spLocks noChangeArrowheads="1"/>
            </p:cNvSpPr>
            <p:nvPr/>
          </p:nvSpPr>
          <p:spPr bwMode="auto">
            <a:xfrm>
              <a:off x="2594257" y="4068996"/>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1" name="Oval 30"/>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2" name="Oval 31"/>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33" name="Oval 71"/>
            <p:cNvSpPr>
              <a:spLocks noChangeArrowheads="1"/>
            </p:cNvSpPr>
            <p:nvPr/>
          </p:nvSpPr>
          <p:spPr bwMode="auto">
            <a:xfrm>
              <a:off x="1485894" y="4808584"/>
              <a:ext cx="164592" cy="168088"/>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34"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a:p>
          </p:txBody>
        </p:sp>
        <p:sp>
          <p:nvSpPr>
            <p:cNvPr id="35" name="Rectangle 34"/>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6" name="Rectangle 35"/>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7" name="Rectangle 36"/>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spTree>
    <p:extLst>
      <p:ext uri="{BB962C8B-B14F-4D97-AF65-F5344CB8AC3E}">
        <p14:creationId xmlns:p14="http://schemas.microsoft.com/office/powerpoint/2010/main" val="2234474560"/>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Traversal</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84</a:t>
            </a:fld>
            <a:endParaRPr lang="en-US" dirty="0">
              <a:solidFill>
                <a:srgbClr val="000000"/>
              </a:solidFill>
              <a:ea typeface="ＭＳ Ｐゴシック" pitchFamily="34" charset="-128"/>
            </a:endParaRPr>
          </a:p>
        </p:txBody>
      </p:sp>
      <p:grpSp>
        <p:nvGrpSpPr>
          <p:cNvPr id="5" name="Group 4"/>
          <p:cNvGrpSpPr/>
          <p:nvPr/>
        </p:nvGrpSpPr>
        <p:grpSpPr>
          <a:xfrm>
            <a:off x="809866" y="825561"/>
            <a:ext cx="3214954" cy="2488491"/>
            <a:chOff x="1223785" y="3766524"/>
            <a:chExt cx="2833253" cy="2193040"/>
          </a:xfrm>
        </p:grpSpPr>
        <p:grpSp>
          <p:nvGrpSpPr>
            <p:cNvPr id="6" name="Group 5"/>
            <p:cNvGrpSpPr/>
            <p:nvPr/>
          </p:nvGrpSpPr>
          <p:grpSpPr>
            <a:xfrm>
              <a:off x="1335803" y="4157242"/>
              <a:ext cx="219364" cy="718577"/>
              <a:chOff x="1335803" y="4157242"/>
              <a:chExt cx="219364" cy="718577"/>
            </a:xfrm>
          </p:grpSpPr>
          <p:sp>
            <p:nvSpPr>
              <p:cNvPr id="52"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3"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7" name="Group 6"/>
            <p:cNvGrpSpPr/>
            <p:nvPr/>
          </p:nvGrpSpPr>
          <p:grpSpPr>
            <a:xfrm>
              <a:off x="1589803" y="4157242"/>
              <a:ext cx="219364" cy="718577"/>
              <a:chOff x="1589803" y="4157242"/>
              <a:chExt cx="219364" cy="718577"/>
            </a:xfrm>
          </p:grpSpPr>
          <p:sp>
            <p:nvSpPr>
              <p:cNvPr id="50" name="Line 27"/>
              <p:cNvSpPr>
                <a:spLocks noChangeAspect="1" noChangeShapeType="1"/>
              </p:cNvSpPr>
              <p:nvPr/>
            </p:nvSpPr>
            <p:spPr bwMode="auto">
              <a:xfrm rot="1855532">
                <a:off x="1732678"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51"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8" name="Group 7"/>
            <p:cNvGrpSpPr/>
            <p:nvPr/>
          </p:nvGrpSpPr>
          <p:grpSpPr>
            <a:xfrm>
              <a:off x="1555166" y="3962540"/>
              <a:ext cx="1121352" cy="186298"/>
              <a:chOff x="1555166" y="3962540"/>
              <a:chExt cx="1121352" cy="186298"/>
            </a:xfrm>
          </p:grpSpPr>
          <p:sp>
            <p:nvSpPr>
              <p:cNvPr id="48" name="Line 30"/>
              <p:cNvSpPr>
                <a:spLocks noChangeAspect="1" noChangeShapeType="1"/>
              </p:cNvSpPr>
              <p:nvPr/>
            </p:nvSpPr>
            <p:spPr bwMode="auto">
              <a:xfrm rot="17163330" flipH="1">
                <a:off x="2309971" y="3939661"/>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9"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9" name="Group 8"/>
            <p:cNvGrpSpPr/>
            <p:nvPr/>
          </p:nvGrpSpPr>
          <p:grpSpPr>
            <a:xfrm>
              <a:off x="1563825" y="4891227"/>
              <a:ext cx="1121352" cy="732585"/>
              <a:chOff x="1563825" y="4891227"/>
              <a:chExt cx="1121352" cy="732585"/>
            </a:xfrm>
          </p:grpSpPr>
          <p:sp>
            <p:nvSpPr>
              <p:cNvPr id="46"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7"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0"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 name="Group 11"/>
            <p:cNvGrpSpPr/>
            <p:nvPr/>
          </p:nvGrpSpPr>
          <p:grpSpPr>
            <a:xfrm>
              <a:off x="1566712" y="5458525"/>
              <a:ext cx="1121352" cy="186298"/>
              <a:chOff x="1566712" y="5458525"/>
              <a:chExt cx="1121352" cy="186298"/>
            </a:xfrm>
          </p:grpSpPr>
          <p:sp>
            <p:nvSpPr>
              <p:cNvPr id="44"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5"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3" name="Group 12"/>
            <p:cNvGrpSpPr/>
            <p:nvPr/>
          </p:nvGrpSpPr>
          <p:grpSpPr>
            <a:xfrm>
              <a:off x="1549394" y="5643422"/>
              <a:ext cx="1121352" cy="186298"/>
              <a:chOff x="1549394" y="5643422"/>
              <a:chExt cx="1121352" cy="186298"/>
            </a:xfrm>
          </p:grpSpPr>
          <p:sp>
            <p:nvSpPr>
              <p:cNvPr id="42"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3"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4" name="Group 13"/>
            <p:cNvGrpSpPr/>
            <p:nvPr/>
          </p:nvGrpSpPr>
          <p:grpSpPr>
            <a:xfrm>
              <a:off x="1572485" y="4892628"/>
              <a:ext cx="1121352" cy="186298"/>
              <a:chOff x="1572485" y="4892628"/>
              <a:chExt cx="1121352" cy="186298"/>
            </a:xfrm>
          </p:grpSpPr>
          <p:sp>
            <p:nvSpPr>
              <p:cNvPr id="40"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41"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5" name="Group 14"/>
            <p:cNvGrpSpPr/>
            <p:nvPr/>
          </p:nvGrpSpPr>
          <p:grpSpPr>
            <a:xfrm>
              <a:off x="1330030" y="4919242"/>
              <a:ext cx="219364" cy="718577"/>
              <a:chOff x="1330030" y="4919242"/>
              <a:chExt cx="219364" cy="718577"/>
            </a:xfrm>
          </p:grpSpPr>
          <p:sp>
            <p:nvSpPr>
              <p:cNvPr id="38"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9"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 name="Freeform 16"/>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8" name="Group 17"/>
            <p:cNvGrpSpPr/>
            <p:nvPr/>
          </p:nvGrpSpPr>
          <p:grpSpPr>
            <a:xfrm>
              <a:off x="2676519" y="4882823"/>
              <a:ext cx="1102591" cy="760599"/>
              <a:chOff x="2676519" y="4882823"/>
              <a:chExt cx="1102591" cy="760599"/>
            </a:xfrm>
          </p:grpSpPr>
          <p:sp>
            <p:nvSpPr>
              <p:cNvPr id="36"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7"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9" name="Group 18"/>
            <p:cNvGrpSpPr/>
            <p:nvPr/>
          </p:nvGrpSpPr>
          <p:grpSpPr>
            <a:xfrm>
              <a:off x="2706826" y="4161444"/>
              <a:ext cx="1102591" cy="760599"/>
              <a:chOff x="2706826" y="4161444"/>
              <a:chExt cx="1102591" cy="760599"/>
            </a:xfrm>
          </p:grpSpPr>
          <p:sp>
            <p:nvSpPr>
              <p:cNvPr id="34"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35"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20" name="Rectangle 19"/>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21"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3</a:t>
              </a:r>
            </a:p>
          </p:txBody>
        </p:sp>
        <p:sp>
          <p:nvSpPr>
            <p:cNvPr id="22"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23" name="Rectangle 22"/>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24" name="Oval 23"/>
            <p:cNvSpPr>
              <a:spLocks noChangeArrowheads="1"/>
            </p:cNvSpPr>
            <p:nvPr/>
          </p:nvSpPr>
          <p:spPr bwMode="auto">
            <a:xfrm>
              <a:off x="1485894" y="4068996"/>
              <a:ext cx="164592" cy="168088"/>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25" name="Oval 24"/>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6" name="Oval 25"/>
            <p:cNvSpPr>
              <a:spLocks noChangeArrowheads="1"/>
            </p:cNvSpPr>
            <p:nvPr/>
          </p:nvSpPr>
          <p:spPr bwMode="auto">
            <a:xfrm>
              <a:off x="2594257" y="4068996"/>
              <a:ext cx="164592" cy="16808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7" name="Oval 26"/>
            <p:cNvSpPr>
              <a:spLocks noChangeArrowheads="1"/>
            </p:cNvSpPr>
            <p:nvPr/>
          </p:nvSpPr>
          <p:spPr bwMode="auto">
            <a:xfrm>
              <a:off x="2594257" y="4808584"/>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8" name="Oval 27"/>
            <p:cNvSpPr>
              <a:spLocks noChangeArrowheads="1"/>
            </p:cNvSpPr>
            <p:nvPr/>
          </p:nvSpPr>
          <p:spPr bwMode="auto">
            <a:xfrm>
              <a:off x="3672737" y="4801113"/>
              <a:ext cx="164592" cy="1680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29" name="Oval 71"/>
            <p:cNvSpPr>
              <a:spLocks noChangeArrowheads="1"/>
            </p:cNvSpPr>
            <p:nvPr/>
          </p:nvSpPr>
          <p:spPr bwMode="auto">
            <a:xfrm>
              <a:off x="1485894" y="4808584"/>
              <a:ext cx="164592" cy="168088"/>
            </a:xfrm>
            <a:prstGeom prst="ellipse">
              <a:avLst/>
            </a:prstGeom>
            <a:solidFill>
              <a:srgbClr val="0000FF"/>
            </a:solidFill>
            <a:ln>
              <a:solidFill>
                <a:schemeClr val="tx1"/>
              </a:solidFill>
            </a:ln>
            <a:effectLst/>
          </p:spPr>
          <p:txBody>
            <a:bodyPr wrap="none" anchor="ctr"/>
            <a:lstStyle/>
            <a:p>
              <a:pPr>
                <a:defRPr/>
              </a:pPr>
              <a:endParaRPr lang="en-US" sz="1800"/>
            </a:p>
          </p:txBody>
        </p:sp>
        <p:sp>
          <p:nvSpPr>
            <p:cNvPr id="30" name="Oval 72"/>
            <p:cNvSpPr>
              <a:spLocks noChangeArrowheads="1"/>
            </p:cNvSpPr>
            <p:nvPr/>
          </p:nvSpPr>
          <p:spPr bwMode="auto">
            <a:xfrm>
              <a:off x="1485894" y="5548172"/>
              <a:ext cx="164592" cy="168088"/>
            </a:xfrm>
            <a:prstGeom prst="ellipse">
              <a:avLst/>
            </a:prstGeom>
            <a:solidFill>
              <a:schemeClr val="tx1"/>
            </a:solidFill>
            <a:ln w="12700">
              <a:solidFill>
                <a:schemeClr val="tx1"/>
              </a:solidFill>
              <a:round/>
              <a:headEnd/>
              <a:tailEnd/>
            </a:ln>
            <a:effectLst/>
          </p:spPr>
          <p:txBody>
            <a:bodyPr wrap="none" anchor="ctr"/>
            <a:lstStyle/>
            <a:p>
              <a:pPr>
                <a:defRPr/>
              </a:pPr>
              <a:endParaRPr lang="en-US" sz="1800"/>
            </a:p>
          </p:txBody>
        </p:sp>
        <p:sp>
          <p:nvSpPr>
            <p:cNvPr id="31" name="Rectangle 30"/>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32" name="Rectangle 31"/>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33" name="Rectangle 32"/>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54" name="Group 53"/>
          <p:cNvGrpSpPr/>
          <p:nvPr/>
        </p:nvGrpSpPr>
        <p:grpSpPr>
          <a:xfrm>
            <a:off x="5165627" y="825561"/>
            <a:ext cx="3214954" cy="2488491"/>
            <a:chOff x="1223785" y="3766524"/>
            <a:chExt cx="2833253" cy="2193040"/>
          </a:xfrm>
        </p:grpSpPr>
        <p:grpSp>
          <p:nvGrpSpPr>
            <p:cNvPr id="55" name="Group 54"/>
            <p:cNvGrpSpPr/>
            <p:nvPr/>
          </p:nvGrpSpPr>
          <p:grpSpPr>
            <a:xfrm>
              <a:off x="1335803" y="4157242"/>
              <a:ext cx="219364" cy="718577"/>
              <a:chOff x="1335803" y="4157242"/>
              <a:chExt cx="219364" cy="718577"/>
            </a:xfrm>
          </p:grpSpPr>
          <p:sp>
            <p:nvSpPr>
              <p:cNvPr id="101"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2"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6" name="Group 55"/>
            <p:cNvGrpSpPr/>
            <p:nvPr/>
          </p:nvGrpSpPr>
          <p:grpSpPr>
            <a:xfrm>
              <a:off x="1589803" y="4157242"/>
              <a:ext cx="219364" cy="718577"/>
              <a:chOff x="1589803" y="4157242"/>
              <a:chExt cx="219364" cy="718577"/>
            </a:xfrm>
          </p:grpSpPr>
          <p:sp>
            <p:nvSpPr>
              <p:cNvPr id="99"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00"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7" name="Group 56"/>
            <p:cNvGrpSpPr/>
            <p:nvPr/>
          </p:nvGrpSpPr>
          <p:grpSpPr>
            <a:xfrm>
              <a:off x="1555166" y="3962540"/>
              <a:ext cx="1121352" cy="186298"/>
              <a:chOff x="1555166" y="3962540"/>
              <a:chExt cx="1121352" cy="186298"/>
            </a:xfrm>
          </p:grpSpPr>
          <p:sp>
            <p:nvSpPr>
              <p:cNvPr id="97"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8"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58" name="Group 57"/>
            <p:cNvGrpSpPr/>
            <p:nvPr/>
          </p:nvGrpSpPr>
          <p:grpSpPr>
            <a:xfrm>
              <a:off x="1563825" y="4891227"/>
              <a:ext cx="1121352" cy="732585"/>
              <a:chOff x="1563825" y="4891227"/>
              <a:chExt cx="1121352" cy="732585"/>
            </a:xfrm>
          </p:grpSpPr>
          <p:sp>
            <p:nvSpPr>
              <p:cNvPr id="95"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6"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59"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0"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1" name="Group 60"/>
            <p:cNvGrpSpPr/>
            <p:nvPr/>
          </p:nvGrpSpPr>
          <p:grpSpPr>
            <a:xfrm>
              <a:off x="1566712" y="5458525"/>
              <a:ext cx="1121352" cy="186298"/>
              <a:chOff x="1566712" y="5458525"/>
              <a:chExt cx="1121352" cy="186298"/>
            </a:xfrm>
          </p:grpSpPr>
          <p:sp>
            <p:nvSpPr>
              <p:cNvPr id="93"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4"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2" name="Group 61"/>
            <p:cNvGrpSpPr/>
            <p:nvPr/>
          </p:nvGrpSpPr>
          <p:grpSpPr>
            <a:xfrm>
              <a:off x="1549394" y="5643422"/>
              <a:ext cx="1121352" cy="186298"/>
              <a:chOff x="1549394" y="5643422"/>
              <a:chExt cx="1121352" cy="186298"/>
            </a:xfrm>
          </p:grpSpPr>
          <p:sp>
            <p:nvSpPr>
              <p:cNvPr id="91"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2"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3" name="Group 62"/>
            <p:cNvGrpSpPr/>
            <p:nvPr/>
          </p:nvGrpSpPr>
          <p:grpSpPr>
            <a:xfrm>
              <a:off x="1572485" y="4892628"/>
              <a:ext cx="1121352" cy="186298"/>
              <a:chOff x="1572485" y="4892628"/>
              <a:chExt cx="1121352" cy="186298"/>
            </a:xfrm>
          </p:grpSpPr>
          <p:sp>
            <p:nvSpPr>
              <p:cNvPr id="89"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90"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4" name="Group 63"/>
            <p:cNvGrpSpPr/>
            <p:nvPr/>
          </p:nvGrpSpPr>
          <p:grpSpPr>
            <a:xfrm>
              <a:off x="1330030" y="4919242"/>
              <a:ext cx="219364" cy="718577"/>
              <a:chOff x="1330030" y="4919242"/>
              <a:chExt cx="219364" cy="718577"/>
            </a:xfrm>
          </p:grpSpPr>
          <p:sp>
            <p:nvSpPr>
              <p:cNvPr id="87" name="Line 58"/>
              <p:cNvSpPr>
                <a:spLocks noChangeAspect="1" noChangeShapeType="1"/>
              </p:cNvSpPr>
              <p:nvPr/>
            </p:nvSpPr>
            <p:spPr bwMode="auto">
              <a:xfrm rot="19744468" flipH="1">
                <a:off x="1410848" y="5404742"/>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8"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5" name="Line 61"/>
            <p:cNvSpPr>
              <a:spLocks noChangeAspect="1" noChangeShapeType="1"/>
            </p:cNvSpPr>
            <p:nvPr/>
          </p:nvSpPr>
          <p:spPr bwMode="auto">
            <a:xfrm rot="1855532">
              <a:off x="2829496" y="4616683"/>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66" name="Freeform 65"/>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67" name="Group 66"/>
            <p:cNvGrpSpPr/>
            <p:nvPr/>
          </p:nvGrpSpPr>
          <p:grpSpPr>
            <a:xfrm>
              <a:off x="2676519" y="4882823"/>
              <a:ext cx="1102591" cy="760599"/>
              <a:chOff x="2676519" y="4882823"/>
              <a:chExt cx="1102591" cy="760599"/>
            </a:xfrm>
          </p:grpSpPr>
          <p:sp>
            <p:nvSpPr>
              <p:cNvPr id="85"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6"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68" name="Group 67"/>
            <p:cNvGrpSpPr/>
            <p:nvPr/>
          </p:nvGrpSpPr>
          <p:grpSpPr>
            <a:xfrm>
              <a:off x="2706826" y="4161444"/>
              <a:ext cx="1102591" cy="760599"/>
              <a:chOff x="2706826" y="4161444"/>
              <a:chExt cx="1102591" cy="760599"/>
            </a:xfrm>
          </p:grpSpPr>
          <p:sp>
            <p:nvSpPr>
              <p:cNvPr id="83" name="Line 67"/>
              <p:cNvSpPr>
                <a:spLocks noChangeAspect="1" noChangeShapeType="1"/>
              </p:cNvSpPr>
              <p:nvPr/>
            </p:nvSpPr>
            <p:spPr bwMode="auto">
              <a:xfrm rot="19202490" flipH="1">
                <a:off x="3540985" y="4454198"/>
                <a:ext cx="1443" cy="123265"/>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84"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69" name="Rectangle 68"/>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70"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71"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72" name="Rectangle 71"/>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1</a:t>
              </a:r>
            </a:p>
          </p:txBody>
        </p:sp>
        <p:sp>
          <p:nvSpPr>
            <p:cNvPr id="73" name="Oval 72"/>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74" name="Oval 73"/>
            <p:cNvSpPr>
              <a:spLocks noChangeArrowheads="1"/>
            </p:cNvSpPr>
            <p:nvPr/>
          </p:nvSpPr>
          <p:spPr bwMode="auto">
            <a:xfrm>
              <a:off x="2594257" y="5548172"/>
              <a:ext cx="164592" cy="168088"/>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5" name="Oval 74"/>
            <p:cNvSpPr>
              <a:spLocks noChangeArrowheads="1"/>
            </p:cNvSpPr>
            <p:nvPr/>
          </p:nvSpPr>
          <p:spPr bwMode="auto">
            <a:xfrm>
              <a:off x="2594257" y="4068996"/>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6" name="Oval 75"/>
            <p:cNvSpPr>
              <a:spLocks noChangeArrowheads="1"/>
            </p:cNvSpPr>
            <p:nvPr/>
          </p:nvSpPr>
          <p:spPr bwMode="auto">
            <a:xfrm>
              <a:off x="2594257" y="4808584"/>
              <a:ext cx="164592" cy="16808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7" name="Oval 76"/>
            <p:cNvSpPr>
              <a:spLocks noChangeArrowheads="1"/>
            </p:cNvSpPr>
            <p:nvPr/>
          </p:nvSpPr>
          <p:spPr bwMode="auto">
            <a:xfrm>
              <a:off x="3672737" y="4801113"/>
              <a:ext cx="164592" cy="168088"/>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78" name="Oval 71"/>
            <p:cNvSpPr>
              <a:spLocks noChangeArrowheads="1"/>
            </p:cNvSpPr>
            <p:nvPr/>
          </p:nvSpPr>
          <p:spPr bwMode="auto">
            <a:xfrm>
              <a:off x="1485894" y="4808584"/>
              <a:ext cx="164592" cy="168088"/>
            </a:xfrm>
            <a:prstGeom prst="ellipse">
              <a:avLst/>
            </a:prstGeom>
            <a:solidFill>
              <a:srgbClr val="FF0000"/>
            </a:solidFill>
            <a:ln>
              <a:solidFill>
                <a:schemeClr val="tx1"/>
              </a:solidFill>
            </a:ln>
            <a:effectLst/>
          </p:spPr>
          <p:txBody>
            <a:bodyPr wrap="none" anchor="ctr"/>
            <a:lstStyle/>
            <a:p>
              <a:pPr>
                <a:defRPr/>
              </a:pPr>
              <a:endParaRPr lang="en-US" sz="1800"/>
            </a:p>
          </p:txBody>
        </p:sp>
        <p:sp>
          <p:nvSpPr>
            <p:cNvPr id="79" name="Oval 72"/>
            <p:cNvSpPr>
              <a:spLocks noChangeArrowheads="1"/>
            </p:cNvSpPr>
            <p:nvPr/>
          </p:nvSpPr>
          <p:spPr bwMode="auto">
            <a:xfrm>
              <a:off x="1485894" y="5548172"/>
              <a:ext cx="164592" cy="168088"/>
            </a:xfrm>
            <a:prstGeom prst="ellipse">
              <a:avLst/>
            </a:prstGeom>
            <a:solidFill>
              <a:srgbClr val="0000FF"/>
            </a:solidFill>
            <a:ln w="12700">
              <a:solidFill>
                <a:schemeClr val="tx1"/>
              </a:solidFill>
              <a:round/>
              <a:headEnd/>
              <a:tailEnd/>
            </a:ln>
            <a:effectLst/>
          </p:spPr>
          <p:txBody>
            <a:bodyPr wrap="none" anchor="ctr"/>
            <a:lstStyle/>
            <a:p>
              <a:pPr>
                <a:defRPr/>
              </a:pPr>
              <a:endParaRPr lang="en-US" sz="1800"/>
            </a:p>
          </p:txBody>
        </p:sp>
        <p:sp>
          <p:nvSpPr>
            <p:cNvPr id="80" name="Rectangle 79"/>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81" name="Rectangle 80"/>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82" name="Rectangle 81"/>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grpSp>
        <p:nvGrpSpPr>
          <p:cNvPr id="111" name="Group 110"/>
          <p:cNvGrpSpPr/>
          <p:nvPr/>
        </p:nvGrpSpPr>
        <p:grpSpPr>
          <a:xfrm>
            <a:off x="855603" y="3867993"/>
            <a:ext cx="3214954" cy="2488491"/>
            <a:chOff x="1223785" y="3766524"/>
            <a:chExt cx="2833253" cy="2193040"/>
          </a:xfrm>
        </p:grpSpPr>
        <p:grpSp>
          <p:nvGrpSpPr>
            <p:cNvPr id="113" name="Group 112"/>
            <p:cNvGrpSpPr/>
            <p:nvPr/>
          </p:nvGrpSpPr>
          <p:grpSpPr>
            <a:xfrm>
              <a:off x="1335803" y="4157242"/>
              <a:ext cx="219364" cy="718577"/>
              <a:chOff x="1335803" y="4157242"/>
              <a:chExt cx="219364" cy="718577"/>
            </a:xfrm>
          </p:grpSpPr>
          <p:sp>
            <p:nvSpPr>
              <p:cNvPr id="159"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0"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4" name="Group 113"/>
            <p:cNvGrpSpPr/>
            <p:nvPr/>
          </p:nvGrpSpPr>
          <p:grpSpPr>
            <a:xfrm>
              <a:off x="1589803" y="4157242"/>
              <a:ext cx="219364" cy="718577"/>
              <a:chOff x="1589803" y="4157242"/>
              <a:chExt cx="219364" cy="718577"/>
            </a:xfrm>
          </p:grpSpPr>
          <p:sp>
            <p:nvSpPr>
              <p:cNvPr id="157"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8"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5" name="Group 114"/>
            <p:cNvGrpSpPr/>
            <p:nvPr/>
          </p:nvGrpSpPr>
          <p:grpSpPr>
            <a:xfrm>
              <a:off x="1555166" y="3962540"/>
              <a:ext cx="1121352" cy="186298"/>
              <a:chOff x="1555166" y="3962540"/>
              <a:chExt cx="1121352" cy="186298"/>
            </a:xfrm>
          </p:grpSpPr>
          <p:sp>
            <p:nvSpPr>
              <p:cNvPr id="155"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6"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16" name="Group 115"/>
            <p:cNvGrpSpPr/>
            <p:nvPr/>
          </p:nvGrpSpPr>
          <p:grpSpPr>
            <a:xfrm>
              <a:off x="1563825" y="4891227"/>
              <a:ext cx="1121352" cy="732585"/>
              <a:chOff x="1563825" y="4891227"/>
              <a:chExt cx="1121352" cy="732585"/>
            </a:xfrm>
          </p:grpSpPr>
          <p:sp>
            <p:nvSpPr>
              <p:cNvPr id="153"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4"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17"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8"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19" name="Group 118"/>
            <p:cNvGrpSpPr/>
            <p:nvPr/>
          </p:nvGrpSpPr>
          <p:grpSpPr>
            <a:xfrm>
              <a:off x="1566712" y="5458525"/>
              <a:ext cx="1121352" cy="186298"/>
              <a:chOff x="1566712" y="5458525"/>
              <a:chExt cx="1121352" cy="186298"/>
            </a:xfrm>
          </p:grpSpPr>
          <p:sp>
            <p:nvSpPr>
              <p:cNvPr id="151" name="Line 49"/>
              <p:cNvSpPr>
                <a:spLocks noChangeAspect="1" noChangeShapeType="1"/>
              </p:cNvSpPr>
              <p:nvPr/>
            </p:nvSpPr>
            <p:spPr bwMode="auto">
              <a:xfrm rot="17163330" flipH="1">
                <a:off x="2321517" y="5435646"/>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2"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0" name="Group 119"/>
            <p:cNvGrpSpPr/>
            <p:nvPr/>
          </p:nvGrpSpPr>
          <p:grpSpPr>
            <a:xfrm>
              <a:off x="1549394" y="5643422"/>
              <a:ext cx="1121352" cy="186298"/>
              <a:chOff x="1549394" y="5643422"/>
              <a:chExt cx="1121352" cy="186298"/>
            </a:xfrm>
          </p:grpSpPr>
          <p:sp>
            <p:nvSpPr>
              <p:cNvPr id="149"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0"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1" name="Group 120"/>
            <p:cNvGrpSpPr/>
            <p:nvPr/>
          </p:nvGrpSpPr>
          <p:grpSpPr>
            <a:xfrm>
              <a:off x="1572485" y="4892628"/>
              <a:ext cx="1121352" cy="186298"/>
              <a:chOff x="1572485" y="4892628"/>
              <a:chExt cx="1121352" cy="186298"/>
            </a:xfrm>
          </p:grpSpPr>
          <p:sp>
            <p:nvSpPr>
              <p:cNvPr id="147"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8"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2" name="Group 121"/>
            <p:cNvGrpSpPr/>
            <p:nvPr/>
          </p:nvGrpSpPr>
          <p:grpSpPr>
            <a:xfrm>
              <a:off x="1330030" y="4919242"/>
              <a:ext cx="219364" cy="718577"/>
              <a:chOff x="1330030" y="4919242"/>
              <a:chExt cx="219364" cy="718577"/>
            </a:xfrm>
          </p:grpSpPr>
          <p:sp>
            <p:nvSpPr>
              <p:cNvPr id="145"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6"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23"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24" name="Freeform 123"/>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25" name="Group 124"/>
            <p:cNvGrpSpPr/>
            <p:nvPr/>
          </p:nvGrpSpPr>
          <p:grpSpPr>
            <a:xfrm>
              <a:off x="2676519" y="4882823"/>
              <a:ext cx="1102591" cy="760599"/>
              <a:chOff x="2676519" y="4882823"/>
              <a:chExt cx="1102591" cy="760599"/>
            </a:xfrm>
          </p:grpSpPr>
          <p:sp>
            <p:nvSpPr>
              <p:cNvPr id="143" name="Line 64"/>
              <p:cNvSpPr>
                <a:spLocks noChangeAspect="1" noChangeShapeType="1"/>
              </p:cNvSpPr>
              <p:nvPr/>
            </p:nvSpPr>
            <p:spPr bwMode="auto">
              <a:xfrm rot="4334049">
                <a:off x="3099393" y="5477202"/>
                <a:ext cx="1401" cy="127000"/>
              </a:xfrm>
              <a:prstGeom prst="line">
                <a:avLst/>
              </a:prstGeom>
              <a:noFill/>
              <a:ln w="22225">
                <a:solidFill>
                  <a:srgbClr val="00B05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4"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26" name="Group 125"/>
            <p:cNvGrpSpPr/>
            <p:nvPr/>
          </p:nvGrpSpPr>
          <p:grpSpPr>
            <a:xfrm>
              <a:off x="2706826" y="4161444"/>
              <a:ext cx="1102591" cy="760599"/>
              <a:chOff x="2706826" y="4161444"/>
              <a:chExt cx="1102591" cy="760599"/>
            </a:xfrm>
          </p:grpSpPr>
          <p:sp>
            <p:nvSpPr>
              <p:cNvPr id="141"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2"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27" name="Rectangle 126"/>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5</a:t>
              </a:r>
            </a:p>
          </p:txBody>
        </p:sp>
        <p:sp>
          <p:nvSpPr>
            <p:cNvPr id="128"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129"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130" name="Rectangle 129"/>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131" name="Oval 130"/>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132" name="Oval 131"/>
            <p:cNvSpPr>
              <a:spLocks noChangeArrowheads="1"/>
            </p:cNvSpPr>
            <p:nvPr/>
          </p:nvSpPr>
          <p:spPr bwMode="auto">
            <a:xfrm>
              <a:off x="2594257" y="5548172"/>
              <a:ext cx="164592" cy="168088"/>
            </a:xfrm>
            <a:prstGeom prst="ellipse">
              <a:avLst/>
            </a:prstGeom>
            <a:solidFill>
              <a:srgbClr val="0000FF"/>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3" name="Oval 132"/>
            <p:cNvSpPr>
              <a:spLocks noChangeArrowheads="1"/>
            </p:cNvSpPr>
            <p:nvPr/>
          </p:nvSpPr>
          <p:spPr bwMode="auto">
            <a:xfrm>
              <a:off x="2594257" y="4068996"/>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4" name="Oval 133"/>
            <p:cNvSpPr>
              <a:spLocks noChangeArrowheads="1"/>
            </p:cNvSpPr>
            <p:nvPr/>
          </p:nvSpPr>
          <p:spPr bwMode="auto">
            <a:xfrm>
              <a:off x="2594257" y="4808584"/>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5" name="Oval 134"/>
            <p:cNvSpPr>
              <a:spLocks noChangeArrowheads="1"/>
            </p:cNvSpPr>
            <p:nvPr/>
          </p:nvSpPr>
          <p:spPr bwMode="auto">
            <a:xfrm>
              <a:off x="3672737" y="4801113"/>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6" name="Oval 71"/>
            <p:cNvSpPr>
              <a:spLocks noChangeArrowheads="1"/>
            </p:cNvSpPr>
            <p:nvPr/>
          </p:nvSpPr>
          <p:spPr bwMode="auto">
            <a:xfrm>
              <a:off x="1485894" y="4808584"/>
              <a:ext cx="164592" cy="168088"/>
            </a:xfrm>
            <a:prstGeom prst="ellipse">
              <a:avLst/>
            </a:prstGeom>
            <a:solidFill>
              <a:schemeClr val="bg1">
                <a:lumMod val="85000"/>
              </a:schemeClr>
            </a:solidFill>
            <a:ln>
              <a:solidFill>
                <a:schemeClr val="tx1"/>
              </a:solidFill>
            </a:ln>
            <a:effectLst/>
          </p:spPr>
          <p:txBody>
            <a:bodyPr wrap="none" anchor="ctr"/>
            <a:lstStyle/>
            <a:p>
              <a:pPr>
                <a:defRPr/>
              </a:pPr>
              <a:endParaRPr lang="en-US" sz="1800"/>
            </a:p>
          </p:txBody>
        </p:sp>
        <p:sp>
          <p:nvSpPr>
            <p:cNvPr id="137" name="Oval 72"/>
            <p:cNvSpPr>
              <a:spLocks noChangeArrowheads="1"/>
            </p:cNvSpPr>
            <p:nvPr/>
          </p:nvSpPr>
          <p:spPr bwMode="auto">
            <a:xfrm>
              <a:off x="1485894" y="5548172"/>
              <a:ext cx="164592" cy="168088"/>
            </a:xfrm>
            <a:prstGeom prst="ellipse">
              <a:avLst/>
            </a:prstGeom>
            <a:solidFill>
              <a:srgbClr val="FF0000"/>
            </a:solidFill>
            <a:ln w="12700">
              <a:solidFill>
                <a:schemeClr val="tx1"/>
              </a:solidFill>
              <a:round/>
              <a:headEnd/>
              <a:tailEnd/>
            </a:ln>
            <a:effectLst/>
          </p:spPr>
          <p:txBody>
            <a:bodyPr wrap="none" anchor="ctr"/>
            <a:lstStyle/>
            <a:p>
              <a:pPr>
                <a:defRPr/>
              </a:pPr>
              <a:endParaRPr lang="en-US" sz="1800"/>
            </a:p>
          </p:txBody>
        </p:sp>
        <p:sp>
          <p:nvSpPr>
            <p:cNvPr id="138" name="Rectangle 137"/>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139" name="Rectangle 138"/>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4</a:t>
              </a:r>
            </a:p>
          </p:txBody>
        </p:sp>
        <p:sp>
          <p:nvSpPr>
            <p:cNvPr id="140" name="Rectangle 139"/>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6</a:t>
              </a:r>
            </a:p>
          </p:txBody>
        </p:sp>
      </p:grpSp>
      <p:grpSp>
        <p:nvGrpSpPr>
          <p:cNvPr id="161" name="Group 160"/>
          <p:cNvGrpSpPr/>
          <p:nvPr/>
        </p:nvGrpSpPr>
        <p:grpSpPr>
          <a:xfrm>
            <a:off x="5161407" y="3858753"/>
            <a:ext cx="3214954" cy="2488491"/>
            <a:chOff x="1223785" y="3766524"/>
            <a:chExt cx="2833253" cy="2193040"/>
          </a:xfrm>
        </p:grpSpPr>
        <p:grpSp>
          <p:nvGrpSpPr>
            <p:cNvPr id="162" name="Group 161"/>
            <p:cNvGrpSpPr/>
            <p:nvPr/>
          </p:nvGrpSpPr>
          <p:grpSpPr>
            <a:xfrm>
              <a:off x="1335803" y="4157242"/>
              <a:ext cx="219364" cy="718577"/>
              <a:chOff x="1335803" y="4157242"/>
              <a:chExt cx="219364" cy="718577"/>
            </a:xfrm>
          </p:grpSpPr>
          <p:sp>
            <p:nvSpPr>
              <p:cNvPr id="208" name="Line 24"/>
              <p:cNvSpPr>
                <a:spLocks noChangeAspect="1" noChangeShapeType="1"/>
              </p:cNvSpPr>
              <p:nvPr/>
            </p:nvSpPr>
            <p:spPr bwMode="auto">
              <a:xfrm rot="1855532" flipH="1" flipV="1">
                <a:off x="1410849" y="429311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9" name="Freeform 25"/>
              <p:cNvSpPr>
                <a:spLocks/>
              </p:cNvSpPr>
              <p:nvPr/>
            </p:nvSpPr>
            <p:spPr bwMode="auto">
              <a:xfrm>
                <a:off x="1335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3" name="Group 162"/>
            <p:cNvGrpSpPr/>
            <p:nvPr/>
          </p:nvGrpSpPr>
          <p:grpSpPr>
            <a:xfrm>
              <a:off x="1589803" y="4157242"/>
              <a:ext cx="219364" cy="718577"/>
              <a:chOff x="1589803" y="4157242"/>
              <a:chExt cx="219364" cy="718577"/>
            </a:xfrm>
          </p:grpSpPr>
          <p:sp>
            <p:nvSpPr>
              <p:cNvPr id="206" name="Line 27"/>
              <p:cNvSpPr>
                <a:spLocks noChangeAspect="1" noChangeShapeType="1"/>
              </p:cNvSpPr>
              <p:nvPr/>
            </p:nvSpPr>
            <p:spPr bwMode="auto">
              <a:xfrm rot="1855532">
                <a:off x="1732678"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7" name="Freeform 28"/>
              <p:cNvSpPr>
                <a:spLocks/>
              </p:cNvSpPr>
              <p:nvPr/>
            </p:nvSpPr>
            <p:spPr bwMode="auto">
              <a:xfrm flipH="1" flipV="1">
                <a:off x="1589803"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4" name="Group 163"/>
            <p:cNvGrpSpPr/>
            <p:nvPr/>
          </p:nvGrpSpPr>
          <p:grpSpPr>
            <a:xfrm>
              <a:off x="1555166" y="3962540"/>
              <a:ext cx="1121352" cy="186298"/>
              <a:chOff x="1555166" y="3962540"/>
              <a:chExt cx="1121352" cy="186298"/>
            </a:xfrm>
          </p:grpSpPr>
          <p:sp>
            <p:nvSpPr>
              <p:cNvPr id="204" name="Line 30"/>
              <p:cNvSpPr>
                <a:spLocks noChangeAspect="1" noChangeShapeType="1"/>
              </p:cNvSpPr>
              <p:nvPr/>
            </p:nvSpPr>
            <p:spPr bwMode="auto">
              <a:xfrm rot="17163330" flipH="1">
                <a:off x="2309971" y="3939661"/>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5" name="Freeform 31"/>
              <p:cNvSpPr>
                <a:spLocks/>
              </p:cNvSpPr>
              <p:nvPr/>
            </p:nvSpPr>
            <p:spPr bwMode="auto">
              <a:xfrm>
                <a:off x="1555166" y="3962540"/>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5" name="Group 164"/>
            <p:cNvGrpSpPr/>
            <p:nvPr/>
          </p:nvGrpSpPr>
          <p:grpSpPr>
            <a:xfrm>
              <a:off x="1563825" y="4891227"/>
              <a:ext cx="1121352" cy="732585"/>
              <a:chOff x="1563825" y="4891227"/>
              <a:chExt cx="1121352" cy="732585"/>
            </a:xfrm>
          </p:grpSpPr>
          <p:sp>
            <p:nvSpPr>
              <p:cNvPr id="202" name="Line 34"/>
              <p:cNvSpPr>
                <a:spLocks noChangeAspect="1" noChangeShapeType="1"/>
              </p:cNvSpPr>
              <p:nvPr/>
            </p:nvSpPr>
            <p:spPr bwMode="auto">
              <a:xfrm rot="3635357">
                <a:off x="1779303" y="5328258"/>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3" name="Freeform 35"/>
              <p:cNvSpPr>
                <a:spLocks/>
              </p:cNvSpPr>
              <p:nvPr/>
            </p:nvSpPr>
            <p:spPr bwMode="auto">
              <a:xfrm>
                <a:off x="1563825" y="4891227"/>
                <a:ext cx="1121352" cy="732585"/>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66" name="Line 46"/>
            <p:cNvSpPr>
              <a:spLocks noChangeAspect="1" noChangeShapeType="1"/>
            </p:cNvSpPr>
            <p:nvPr/>
          </p:nvSpPr>
          <p:spPr bwMode="auto">
            <a:xfrm rot="17163330" flipH="1">
              <a:off x="3452972" y="469045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67" name="Freeform 47"/>
            <p:cNvSpPr>
              <a:spLocks/>
            </p:cNvSpPr>
            <p:nvPr/>
          </p:nvSpPr>
          <p:spPr bwMode="auto">
            <a:xfrm>
              <a:off x="2698167" y="4713334"/>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68" name="Group 167"/>
            <p:cNvGrpSpPr/>
            <p:nvPr/>
          </p:nvGrpSpPr>
          <p:grpSpPr>
            <a:xfrm>
              <a:off x="1566712" y="5458525"/>
              <a:ext cx="1121352" cy="186298"/>
              <a:chOff x="1566712" y="5458525"/>
              <a:chExt cx="1121352" cy="186298"/>
            </a:xfrm>
          </p:grpSpPr>
          <p:sp>
            <p:nvSpPr>
              <p:cNvPr id="200" name="Line 49"/>
              <p:cNvSpPr>
                <a:spLocks noChangeAspect="1" noChangeShapeType="1"/>
              </p:cNvSpPr>
              <p:nvPr/>
            </p:nvSpPr>
            <p:spPr bwMode="auto">
              <a:xfrm rot="17163330" flipH="1">
                <a:off x="2321517" y="5435646"/>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201" name="Freeform 50"/>
              <p:cNvSpPr>
                <a:spLocks/>
              </p:cNvSpPr>
              <p:nvPr/>
            </p:nvSpPr>
            <p:spPr bwMode="auto">
              <a:xfrm>
                <a:off x="1566712" y="5458525"/>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69" name="Group 168"/>
            <p:cNvGrpSpPr/>
            <p:nvPr/>
          </p:nvGrpSpPr>
          <p:grpSpPr>
            <a:xfrm>
              <a:off x="1549394" y="5643422"/>
              <a:ext cx="1121352" cy="186298"/>
              <a:chOff x="1549394" y="5643422"/>
              <a:chExt cx="1121352" cy="186298"/>
            </a:xfrm>
          </p:grpSpPr>
          <p:sp>
            <p:nvSpPr>
              <p:cNvPr id="198" name="Line 52"/>
              <p:cNvSpPr>
                <a:spLocks noChangeAspect="1" noChangeShapeType="1"/>
              </p:cNvSpPr>
              <p:nvPr/>
            </p:nvSpPr>
            <p:spPr bwMode="auto">
              <a:xfrm rot="17163330" flipV="1">
                <a:off x="1913097" y="5725599"/>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9" name="Freeform 53"/>
              <p:cNvSpPr>
                <a:spLocks/>
              </p:cNvSpPr>
              <p:nvPr/>
            </p:nvSpPr>
            <p:spPr bwMode="auto">
              <a:xfrm flipH="1" flipV="1">
                <a:off x="1549394" y="5643422"/>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0" name="Group 169"/>
            <p:cNvGrpSpPr/>
            <p:nvPr/>
          </p:nvGrpSpPr>
          <p:grpSpPr>
            <a:xfrm>
              <a:off x="1572485" y="4892628"/>
              <a:ext cx="1121352" cy="186298"/>
              <a:chOff x="1572485" y="4892628"/>
              <a:chExt cx="1121352" cy="186298"/>
            </a:xfrm>
          </p:grpSpPr>
          <p:sp>
            <p:nvSpPr>
              <p:cNvPr id="196" name="Line 55"/>
              <p:cNvSpPr>
                <a:spLocks noChangeAspect="1" noChangeShapeType="1"/>
              </p:cNvSpPr>
              <p:nvPr/>
            </p:nvSpPr>
            <p:spPr bwMode="auto">
              <a:xfrm rot="17163330" flipV="1">
                <a:off x="1936188" y="4974805"/>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7" name="Freeform 56"/>
              <p:cNvSpPr>
                <a:spLocks/>
              </p:cNvSpPr>
              <p:nvPr/>
            </p:nvSpPr>
            <p:spPr bwMode="auto">
              <a:xfrm flipH="1" flipV="1">
                <a:off x="1572485" y="4892628"/>
                <a:ext cx="1121352" cy="186298"/>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1" name="Group 170"/>
            <p:cNvGrpSpPr/>
            <p:nvPr/>
          </p:nvGrpSpPr>
          <p:grpSpPr>
            <a:xfrm>
              <a:off x="1330030" y="4919242"/>
              <a:ext cx="219364" cy="718577"/>
              <a:chOff x="1330030" y="4919242"/>
              <a:chExt cx="219364" cy="718577"/>
            </a:xfrm>
          </p:grpSpPr>
          <p:sp>
            <p:nvSpPr>
              <p:cNvPr id="194" name="Line 58"/>
              <p:cNvSpPr>
                <a:spLocks noChangeAspect="1" noChangeShapeType="1"/>
              </p:cNvSpPr>
              <p:nvPr/>
            </p:nvSpPr>
            <p:spPr bwMode="auto">
              <a:xfrm rot="19744468" flipH="1">
                <a:off x="1410848" y="5404742"/>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5" name="Freeform 59"/>
              <p:cNvSpPr>
                <a:spLocks/>
              </p:cNvSpPr>
              <p:nvPr/>
            </p:nvSpPr>
            <p:spPr bwMode="auto">
              <a:xfrm flipV="1">
                <a:off x="1330030" y="4919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72" name="Line 61"/>
            <p:cNvSpPr>
              <a:spLocks noChangeAspect="1" noChangeShapeType="1"/>
            </p:cNvSpPr>
            <p:nvPr/>
          </p:nvSpPr>
          <p:spPr bwMode="auto">
            <a:xfrm rot="1855532">
              <a:off x="2829496" y="4616683"/>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73" name="Freeform 172"/>
            <p:cNvSpPr>
              <a:spLocks/>
            </p:cNvSpPr>
            <p:nvPr/>
          </p:nvSpPr>
          <p:spPr bwMode="auto">
            <a:xfrm flipH="1" flipV="1">
              <a:off x="2686621" y="4157242"/>
              <a:ext cx="219364" cy="718577"/>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nvGrpSpPr>
            <p:cNvPr id="174" name="Group 173"/>
            <p:cNvGrpSpPr/>
            <p:nvPr/>
          </p:nvGrpSpPr>
          <p:grpSpPr>
            <a:xfrm>
              <a:off x="2676519" y="4882823"/>
              <a:ext cx="1102591" cy="760599"/>
              <a:chOff x="2676519" y="4882823"/>
              <a:chExt cx="1102591" cy="760599"/>
            </a:xfrm>
          </p:grpSpPr>
          <p:sp>
            <p:nvSpPr>
              <p:cNvPr id="192" name="Line 64"/>
              <p:cNvSpPr>
                <a:spLocks noChangeAspect="1" noChangeShapeType="1"/>
              </p:cNvSpPr>
              <p:nvPr/>
            </p:nvSpPr>
            <p:spPr bwMode="auto">
              <a:xfrm rot="4334049">
                <a:off x="3099393" y="5477202"/>
                <a:ext cx="1401" cy="1270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3" name="Freeform 65"/>
              <p:cNvSpPr>
                <a:spLocks/>
              </p:cNvSpPr>
              <p:nvPr/>
            </p:nvSpPr>
            <p:spPr bwMode="auto">
              <a:xfrm>
                <a:off x="2676519" y="4882823"/>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grpSp>
          <p:nvGrpSpPr>
            <p:cNvPr id="175" name="Group 174"/>
            <p:cNvGrpSpPr/>
            <p:nvPr/>
          </p:nvGrpSpPr>
          <p:grpSpPr>
            <a:xfrm>
              <a:off x="2706826" y="4161444"/>
              <a:ext cx="1102591" cy="760599"/>
              <a:chOff x="2706826" y="4161444"/>
              <a:chExt cx="1102591" cy="760599"/>
            </a:xfrm>
          </p:grpSpPr>
          <p:sp>
            <p:nvSpPr>
              <p:cNvPr id="190" name="Line 67"/>
              <p:cNvSpPr>
                <a:spLocks noChangeAspect="1" noChangeShapeType="1"/>
              </p:cNvSpPr>
              <p:nvPr/>
            </p:nvSpPr>
            <p:spPr bwMode="auto">
              <a:xfrm rot="19202490" flipH="1">
                <a:off x="3540985" y="4454198"/>
                <a:ext cx="1443" cy="123265"/>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91" name="Freeform 68"/>
              <p:cNvSpPr>
                <a:spLocks/>
              </p:cNvSpPr>
              <p:nvPr/>
            </p:nvSpPr>
            <p:spPr bwMode="auto">
              <a:xfrm rot="10800000" flipH="1">
                <a:off x="2706826" y="4161444"/>
                <a:ext cx="1102591" cy="760599"/>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p>
            </p:txBody>
          </p:sp>
        </p:grpSp>
        <p:sp>
          <p:nvSpPr>
            <p:cNvPr id="176" name="Rectangle 175"/>
            <p:cNvSpPr>
              <a:spLocks noChangeArrowheads="1"/>
            </p:cNvSpPr>
            <p:nvPr/>
          </p:nvSpPr>
          <p:spPr bwMode="auto">
            <a:xfrm>
              <a:off x="2647633" y="563410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5</a:t>
              </a:r>
            </a:p>
          </p:txBody>
        </p:sp>
        <p:sp>
          <p:nvSpPr>
            <p:cNvPr id="177" name="Rectangle 104"/>
            <p:cNvSpPr>
              <a:spLocks noChangeArrowheads="1"/>
            </p:cNvSpPr>
            <p:nvPr/>
          </p:nvSpPr>
          <p:spPr bwMode="auto">
            <a:xfrm>
              <a:off x="1223785" y="4692170"/>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3</a:t>
              </a:r>
            </a:p>
          </p:txBody>
        </p:sp>
        <p:sp>
          <p:nvSpPr>
            <p:cNvPr id="178" name="Rectangle 105"/>
            <p:cNvSpPr>
              <a:spLocks noChangeArrowheads="1"/>
            </p:cNvSpPr>
            <p:nvPr/>
          </p:nvSpPr>
          <p:spPr bwMode="auto">
            <a:xfrm>
              <a:off x="1269289" y="556128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2</a:t>
              </a:r>
            </a:p>
          </p:txBody>
        </p:sp>
        <p:sp>
          <p:nvSpPr>
            <p:cNvPr id="179" name="Rectangle 178"/>
            <p:cNvSpPr>
              <a:spLocks noChangeArrowheads="1"/>
            </p:cNvSpPr>
            <p:nvPr/>
          </p:nvSpPr>
          <p:spPr bwMode="auto">
            <a:xfrm>
              <a:off x="2671447" y="3766524"/>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1</a:t>
              </a:r>
            </a:p>
          </p:txBody>
        </p:sp>
        <p:sp>
          <p:nvSpPr>
            <p:cNvPr id="180" name="Oval 179"/>
            <p:cNvSpPr>
              <a:spLocks noChangeArrowheads="1"/>
            </p:cNvSpPr>
            <p:nvPr/>
          </p:nvSpPr>
          <p:spPr bwMode="auto">
            <a:xfrm>
              <a:off x="1485894" y="4068996"/>
              <a:ext cx="164592" cy="168088"/>
            </a:xfrm>
            <a:prstGeom prst="ellipse">
              <a:avLst/>
            </a:prstGeom>
            <a:solidFill>
              <a:schemeClr val="bg1">
                <a:lumMod val="85000"/>
              </a:schemeClr>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181" name="Oval 180"/>
            <p:cNvSpPr>
              <a:spLocks noChangeArrowheads="1"/>
            </p:cNvSpPr>
            <p:nvPr/>
          </p:nvSpPr>
          <p:spPr bwMode="auto">
            <a:xfrm>
              <a:off x="2594257" y="5548172"/>
              <a:ext cx="164592" cy="168088"/>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2" name="Oval 181"/>
            <p:cNvSpPr>
              <a:spLocks noChangeArrowheads="1"/>
            </p:cNvSpPr>
            <p:nvPr/>
          </p:nvSpPr>
          <p:spPr bwMode="auto">
            <a:xfrm>
              <a:off x="2594257" y="4068996"/>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3" name="Oval 182"/>
            <p:cNvSpPr>
              <a:spLocks noChangeArrowheads="1"/>
            </p:cNvSpPr>
            <p:nvPr/>
          </p:nvSpPr>
          <p:spPr bwMode="auto">
            <a:xfrm>
              <a:off x="2594257" y="4808584"/>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4" name="Oval 183"/>
            <p:cNvSpPr>
              <a:spLocks noChangeArrowheads="1"/>
            </p:cNvSpPr>
            <p:nvPr/>
          </p:nvSpPr>
          <p:spPr bwMode="auto">
            <a:xfrm>
              <a:off x="3672737" y="4801113"/>
              <a:ext cx="164592" cy="168088"/>
            </a:xfrm>
            <a:prstGeom prst="ellipse">
              <a:avLst/>
            </a:prstGeom>
            <a:solidFill>
              <a:schemeClr val="bg1">
                <a:lumMod val="85000"/>
              </a:schemeClr>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85" name="Oval 71"/>
            <p:cNvSpPr>
              <a:spLocks noChangeArrowheads="1"/>
            </p:cNvSpPr>
            <p:nvPr/>
          </p:nvSpPr>
          <p:spPr bwMode="auto">
            <a:xfrm>
              <a:off x="1485894" y="4808584"/>
              <a:ext cx="164592" cy="168088"/>
            </a:xfrm>
            <a:prstGeom prst="ellipse">
              <a:avLst/>
            </a:prstGeom>
            <a:solidFill>
              <a:schemeClr val="bg1">
                <a:lumMod val="85000"/>
              </a:schemeClr>
            </a:solidFill>
            <a:ln>
              <a:solidFill>
                <a:schemeClr val="tx1"/>
              </a:solidFill>
            </a:ln>
            <a:effectLst/>
          </p:spPr>
          <p:txBody>
            <a:bodyPr wrap="none" anchor="ctr"/>
            <a:lstStyle/>
            <a:p>
              <a:pPr>
                <a:defRPr/>
              </a:pPr>
              <a:endParaRPr lang="en-US" sz="1800"/>
            </a:p>
          </p:txBody>
        </p:sp>
        <p:sp>
          <p:nvSpPr>
            <p:cNvPr id="186" name="Oval 72"/>
            <p:cNvSpPr>
              <a:spLocks noChangeArrowheads="1"/>
            </p:cNvSpPr>
            <p:nvPr/>
          </p:nvSpPr>
          <p:spPr bwMode="auto">
            <a:xfrm>
              <a:off x="1485894" y="5548172"/>
              <a:ext cx="164592" cy="168088"/>
            </a:xfrm>
            <a:prstGeom prst="ellipse">
              <a:avLst/>
            </a:prstGeom>
            <a:solidFill>
              <a:schemeClr val="bg1">
                <a:lumMod val="85000"/>
              </a:schemeClr>
            </a:solidFill>
            <a:ln w="12700">
              <a:solidFill>
                <a:schemeClr val="tx1"/>
              </a:solidFill>
              <a:round/>
              <a:headEnd/>
              <a:tailEnd/>
            </a:ln>
            <a:effectLst/>
          </p:spPr>
          <p:txBody>
            <a:bodyPr wrap="none" anchor="ctr"/>
            <a:lstStyle/>
            <a:p>
              <a:pPr>
                <a:defRPr/>
              </a:pPr>
              <a:endParaRPr lang="en-US" sz="1800"/>
            </a:p>
          </p:txBody>
        </p:sp>
        <p:sp>
          <p:nvSpPr>
            <p:cNvPr id="187" name="Rectangle 186"/>
            <p:cNvSpPr>
              <a:spLocks noChangeArrowheads="1"/>
            </p:cNvSpPr>
            <p:nvPr/>
          </p:nvSpPr>
          <p:spPr bwMode="auto">
            <a:xfrm>
              <a:off x="1299850" y="3774221"/>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latin typeface="Helvetica"/>
                  <a:cs typeface="Helvetica"/>
                </a:rPr>
                <a:t>0</a:t>
              </a:r>
            </a:p>
          </p:txBody>
        </p:sp>
        <p:sp>
          <p:nvSpPr>
            <p:cNvPr id="188" name="Rectangle 187"/>
            <p:cNvSpPr>
              <a:spLocks noChangeArrowheads="1"/>
            </p:cNvSpPr>
            <p:nvPr/>
          </p:nvSpPr>
          <p:spPr bwMode="auto">
            <a:xfrm>
              <a:off x="3781321" y="46543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4</a:t>
              </a:r>
            </a:p>
          </p:txBody>
        </p:sp>
        <p:sp>
          <p:nvSpPr>
            <p:cNvPr id="189" name="Rectangle 188"/>
            <p:cNvSpPr>
              <a:spLocks noChangeArrowheads="1"/>
            </p:cNvSpPr>
            <p:nvPr/>
          </p:nvSpPr>
          <p:spPr bwMode="auto">
            <a:xfrm>
              <a:off x="2457576" y="4531163"/>
              <a:ext cx="275717" cy="32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00"/>
                  </a:solidFill>
                  <a:latin typeface="Helvetica"/>
                  <a:cs typeface="Helvetica"/>
                </a:rPr>
                <a:t>6</a:t>
              </a:r>
            </a:p>
          </p:txBody>
        </p:sp>
      </p:grpSp>
      <p:cxnSp>
        <p:nvCxnSpPr>
          <p:cNvPr id="210" name="Straight Arrow Connector 209"/>
          <p:cNvCxnSpPr/>
          <p:nvPr/>
        </p:nvCxnSpPr>
        <p:spPr bwMode="auto">
          <a:xfrm>
            <a:off x="4183855" y="2133576"/>
            <a:ext cx="801713" cy="0"/>
          </a:xfrm>
          <a:prstGeom prst="straightConnector1">
            <a:avLst/>
          </a:prstGeom>
          <a:noFill/>
          <a:ln w="57150" cap="flat" cmpd="sng" algn="ctr">
            <a:solidFill>
              <a:schemeClr val="tx1"/>
            </a:solidFill>
            <a:prstDash val="solid"/>
            <a:round/>
            <a:headEnd type="none" w="med" len="med"/>
            <a:tailEnd type="triangle"/>
          </a:ln>
          <a:effectLst/>
        </p:spPr>
      </p:cxnSp>
      <p:cxnSp>
        <p:nvCxnSpPr>
          <p:cNvPr id="212" name="Straight Arrow Connector 211"/>
          <p:cNvCxnSpPr/>
          <p:nvPr/>
        </p:nvCxnSpPr>
        <p:spPr bwMode="auto">
          <a:xfrm flipH="1">
            <a:off x="3941175" y="3266894"/>
            <a:ext cx="1140807" cy="818241"/>
          </a:xfrm>
          <a:prstGeom prst="straightConnector1">
            <a:avLst/>
          </a:prstGeom>
          <a:noFill/>
          <a:ln w="57150" cap="flat" cmpd="sng" algn="ctr">
            <a:solidFill>
              <a:schemeClr val="tx1"/>
            </a:solidFill>
            <a:prstDash val="solid"/>
            <a:round/>
            <a:headEnd type="none" w="med" len="med"/>
            <a:tailEnd type="triangle"/>
          </a:ln>
          <a:effectLst/>
        </p:spPr>
      </p:cxnSp>
      <p:cxnSp>
        <p:nvCxnSpPr>
          <p:cNvPr id="216" name="Straight Arrow Connector 215"/>
          <p:cNvCxnSpPr/>
          <p:nvPr/>
        </p:nvCxnSpPr>
        <p:spPr bwMode="auto">
          <a:xfrm flipH="1">
            <a:off x="4202655" y="5080963"/>
            <a:ext cx="764111" cy="0"/>
          </a:xfrm>
          <a:prstGeom prst="straightConnector1">
            <a:avLst/>
          </a:prstGeom>
          <a:noFill/>
          <a:ln w="57150" cap="flat" cmpd="sng" algn="ctr">
            <a:solidFill>
              <a:schemeClr val="tx1"/>
            </a:solidFill>
            <a:prstDash val="solid"/>
            <a:round/>
            <a:headEnd type="triangle" w="med" len="med"/>
            <a:tailEnd type="none" w="med" len="med"/>
          </a:ln>
          <a:effectLst/>
        </p:spPr>
      </p:cxnSp>
      <p:sp>
        <p:nvSpPr>
          <p:cNvPr id="211" name="Content Placeholder 105">
            <a:extLst>
              <a:ext uri="{FF2B5EF4-FFF2-40B4-BE49-F238E27FC236}">
                <a16:creationId xmlns="" xmlns:a16="http://schemas.microsoft.com/office/drawing/2014/main" id="{BD0AFD35-C411-8D4A-92E8-14D063CF761F}"/>
              </a:ext>
            </a:extLst>
          </p:cNvPr>
          <p:cNvSpPr txBox="1">
            <a:spLocks/>
          </p:cNvSpPr>
          <p:nvPr/>
        </p:nvSpPr>
        <p:spPr bwMode="auto">
          <a:xfrm>
            <a:off x="1170709" y="6543663"/>
            <a:ext cx="7183012" cy="2330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r>
              <a:rPr lang="en-US" sz="1400" b="1" kern="0" dirty="0">
                <a:solidFill>
                  <a:srgbClr val="FF0000"/>
                </a:solidFill>
              </a:rPr>
              <a:t>Red</a:t>
            </a:r>
            <a:r>
              <a:rPr lang="en-US" sz="1400" kern="0" dirty="0"/>
              <a:t>=current </a:t>
            </a:r>
            <a:r>
              <a:rPr lang="en-US" sz="1400" kern="0" dirty="0" err="1"/>
              <a:t>wavefront</a:t>
            </a:r>
            <a:r>
              <a:rPr lang="en-US" sz="1400" kern="0" dirty="0"/>
              <a:t> and visited, </a:t>
            </a:r>
            <a:r>
              <a:rPr lang="en-US" sz="1400" b="1" kern="0" dirty="0">
                <a:solidFill>
                  <a:srgbClr val="0000FF"/>
                </a:solidFill>
              </a:rPr>
              <a:t>Blue</a:t>
            </a:r>
            <a:r>
              <a:rPr lang="en-US" sz="1400" kern="0" dirty="0"/>
              <a:t>=next </a:t>
            </a:r>
            <a:r>
              <a:rPr lang="en-US" sz="1400" kern="0" dirty="0" err="1"/>
              <a:t>wavefront</a:t>
            </a:r>
            <a:r>
              <a:rPr lang="en-US" sz="1400" kern="0" dirty="0"/>
              <a:t>, </a:t>
            </a:r>
            <a:r>
              <a:rPr lang="en-US" sz="1400" b="1" kern="0" dirty="0">
                <a:solidFill>
                  <a:schemeClr val="bg1">
                    <a:lumMod val="65000"/>
                  </a:schemeClr>
                </a:solidFill>
              </a:rPr>
              <a:t>Gray</a:t>
            </a:r>
            <a:r>
              <a:rPr lang="en-US" sz="1400" kern="0" dirty="0"/>
              <a:t>=visited, </a:t>
            </a:r>
            <a:r>
              <a:rPr lang="en-US" sz="1400" b="1" kern="0" dirty="0"/>
              <a:t>Black</a:t>
            </a:r>
            <a:r>
              <a:rPr lang="en-US" sz="1400" kern="0" dirty="0"/>
              <a:t>=unvisited</a:t>
            </a:r>
          </a:p>
        </p:txBody>
      </p:sp>
    </p:spTree>
    <p:extLst>
      <p:ext uri="{BB962C8B-B14F-4D97-AF65-F5344CB8AC3E}">
        <p14:creationId xmlns:p14="http://schemas.microsoft.com/office/powerpoint/2010/main" val="3699095428"/>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A8B1E-D375-3640-BC0A-705E4FF525E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1F6FFE55-2A71-0F4C-85A6-109EFB0B6B3A}"/>
              </a:ext>
            </a:extLst>
          </p:cNvPr>
          <p:cNvSpPr>
            <a:spLocks noGrp="1"/>
          </p:cNvSpPr>
          <p:nvPr>
            <p:ph idx="1"/>
          </p:nvPr>
        </p:nvSpPr>
        <p:spPr>
          <a:xfrm>
            <a:off x="778342" y="1141413"/>
            <a:ext cx="8157839" cy="4840287"/>
          </a:xfrm>
        </p:spPr>
        <p:txBody>
          <a:bodyPr/>
          <a:lstStyle/>
          <a:p>
            <a:r>
              <a:rPr lang="en-US" dirty="0"/>
              <a:t>Graphs and Linear Algebra</a:t>
            </a:r>
          </a:p>
          <a:p>
            <a:r>
              <a:rPr lang="en-US" dirty="0"/>
              <a:t>The GraphBLAS C API and Adjacency Matrices</a:t>
            </a:r>
          </a:p>
          <a:p>
            <a:r>
              <a:rPr lang="en-US" dirty="0" err="1"/>
              <a:t>GraphBLAS</a:t>
            </a:r>
            <a:r>
              <a:rPr lang="en-US" dirty="0"/>
              <a:t> Operations</a:t>
            </a:r>
          </a:p>
          <a:p>
            <a:r>
              <a:rPr lang="en-US" dirty="0"/>
              <a:t>Breadth-First Traversal</a:t>
            </a:r>
          </a:p>
          <a:p>
            <a:r>
              <a:rPr lang="en-US" dirty="0"/>
              <a:t>Connected Components</a:t>
            </a:r>
          </a:p>
        </p:txBody>
      </p:sp>
      <p:sp>
        <p:nvSpPr>
          <p:cNvPr id="4" name="Slide Number Placeholder 3">
            <a:extLst>
              <a:ext uri="{FF2B5EF4-FFF2-40B4-BE49-F238E27FC236}">
                <a16:creationId xmlns="" xmlns:a16="http://schemas.microsoft.com/office/drawing/2014/main" id="{47A0324B-610E-A749-B17A-8FD7E6D791BD}"/>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85</a:t>
            </a:fld>
            <a:endParaRPr lang="en-US" dirty="0">
              <a:solidFill>
                <a:srgbClr val="000000"/>
              </a:solidFill>
              <a:ea typeface="ＭＳ Ｐゴシック" pitchFamily="34" charset="-128"/>
            </a:endParaRPr>
          </a:p>
        </p:txBody>
      </p:sp>
      <p:sp>
        <p:nvSpPr>
          <p:cNvPr id="5" name="Right Arrow 4">
            <a:extLst>
              <a:ext uri="{FF2B5EF4-FFF2-40B4-BE49-F238E27FC236}">
                <a16:creationId xmlns="" xmlns:a16="http://schemas.microsoft.com/office/drawing/2014/main" id="{8D529648-ED84-2A44-9090-39261BC0CCCB}"/>
              </a:ext>
            </a:extLst>
          </p:cNvPr>
          <p:cNvSpPr/>
          <p:nvPr/>
        </p:nvSpPr>
        <p:spPr bwMode="auto">
          <a:xfrm>
            <a:off x="182730" y="2901894"/>
            <a:ext cx="497305" cy="346659"/>
          </a:xfrm>
          <a:prstGeom prst="rightArrow">
            <a:avLst/>
          </a:prstGeom>
          <a:solidFill>
            <a:srgbClr val="7030A0"/>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Tree>
    <p:extLst>
      <p:ext uri="{BB962C8B-B14F-4D97-AF65-F5344CB8AC3E}">
        <p14:creationId xmlns:p14="http://schemas.microsoft.com/office/powerpoint/2010/main" val="1827438235"/>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a:xfrm>
            <a:off x="455613" y="1002040"/>
            <a:ext cx="8272462" cy="4840287"/>
          </a:xfrm>
        </p:spPr>
        <p:txBody>
          <a:bodyPr/>
          <a:lstStyle/>
          <a:p>
            <a:r>
              <a:rPr lang="en-US" dirty="0"/>
              <a:t>Connected Components</a:t>
            </a:r>
          </a:p>
          <a:p>
            <a:pPr lvl="1"/>
            <a:r>
              <a:rPr lang="en-US" dirty="0"/>
              <a:t>Identify groups of vertices with paths to one another.</a:t>
            </a:r>
          </a:p>
          <a:p>
            <a:pPr lvl="1"/>
            <a:r>
              <a:rPr lang="en-US" dirty="0"/>
              <a:t>Identify how many of these groups (components) exist in the data.</a:t>
            </a:r>
          </a:p>
          <a:p>
            <a:pPr lvl="1"/>
            <a:r>
              <a:rPr lang="en-US" dirty="0"/>
              <a:t>Goal: </a:t>
            </a:r>
            <a:r>
              <a:rPr lang="en-US" b="1" i="1" dirty="0"/>
              <a:t>assign</a:t>
            </a:r>
            <a:r>
              <a:rPr lang="en-US" dirty="0"/>
              <a:t> all vertices within a component with the same unique ID. </a:t>
            </a:r>
          </a:p>
          <a:p>
            <a:r>
              <a:rPr lang="en-US" dirty="0"/>
              <a:t>Graph</a:t>
            </a:r>
          </a:p>
          <a:p>
            <a:pPr lvl="1"/>
            <a:r>
              <a:rPr lang="en-US" dirty="0"/>
              <a:t>Consists of undirected edges</a:t>
            </a:r>
          </a:p>
          <a:p>
            <a:pPr lvl="1"/>
            <a:r>
              <a:rPr lang="en-US" dirty="0"/>
              <a:t>Note: applying this to directed graphs by converting to undirected is called “weakly connected components.”</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86</a:t>
            </a:fld>
            <a:endParaRPr lang="en-US" dirty="0">
              <a:solidFill>
                <a:srgbClr val="000000"/>
              </a:solidFill>
              <a:ea typeface="ＭＳ Ｐゴシック" pitchFamily="34" charset="-128"/>
            </a:endParaRPr>
          </a:p>
        </p:txBody>
      </p:sp>
      <p:grpSp>
        <p:nvGrpSpPr>
          <p:cNvPr id="6" name="Group 5"/>
          <p:cNvGrpSpPr/>
          <p:nvPr/>
        </p:nvGrpSpPr>
        <p:grpSpPr>
          <a:xfrm>
            <a:off x="805897" y="4806653"/>
            <a:ext cx="3195236" cy="1671272"/>
            <a:chOff x="7249971" y="1174945"/>
            <a:chExt cx="3195236" cy="1671272"/>
          </a:xfrm>
        </p:grpSpPr>
        <p:sp>
          <p:nvSpPr>
            <p:cNvPr id="60" name="Freeform 25"/>
            <p:cNvSpPr>
              <a:spLocks/>
            </p:cNvSpPr>
            <p:nvPr/>
          </p:nvSpPr>
          <p:spPr bwMode="auto">
            <a:xfrm>
              <a:off x="7802825" y="1570519"/>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1" name="Freeform 31"/>
            <p:cNvSpPr>
              <a:spLocks/>
            </p:cNvSpPr>
            <p:nvPr/>
          </p:nvSpPr>
          <p:spPr bwMode="auto">
            <a:xfrm>
              <a:off x="8096634" y="1309740"/>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5" name="Freeform 56"/>
            <p:cNvSpPr>
              <a:spLocks/>
            </p:cNvSpPr>
            <p:nvPr/>
          </p:nvSpPr>
          <p:spPr bwMode="auto">
            <a:xfrm rot="21305257" flipH="1" flipV="1">
              <a:off x="8128384" y="2579594"/>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6" name="Freeform 65"/>
            <p:cNvSpPr>
              <a:spLocks/>
            </p:cNvSpPr>
            <p:nvPr/>
          </p:nvSpPr>
          <p:spPr bwMode="auto">
            <a:xfrm flipH="1" flipV="1">
              <a:off x="9612076" y="1570519"/>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8" name="Rectangle 67"/>
            <p:cNvSpPr>
              <a:spLocks noChangeArrowheads="1"/>
            </p:cNvSpPr>
            <p:nvPr/>
          </p:nvSpPr>
          <p:spPr bwMode="auto">
            <a:xfrm>
              <a:off x="7375003" y="2440539"/>
              <a:ext cx="633463"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Carl</a:t>
              </a:r>
            </a:p>
          </p:txBody>
        </p:sp>
        <p:sp>
          <p:nvSpPr>
            <p:cNvPr id="71" name="Rectangle 70"/>
            <p:cNvSpPr>
              <a:spLocks noChangeArrowheads="1"/>
            </p:cNvSpPr>
            <p:nvPr/>
          </p:nvSpPr>
          <p:spPr bwMode="auto">
            <a:xfrm>
              <a:off x="7249971" y="1174945"/>
              <a:ext cx="877119"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Nancy</a:t>
              </a:r>
            </a:p>
          </p:txBody>
        </p:sp>
        <p:sp>
          <p:nvSpPr>
            <p:cNvPr id="72" name="Oval 71"/>
            <p:cNvSpPr>
              <a:spLocks noChangeArrowheads="1"/>
            </p:cNvSpPr>
            <p:nvPr/>
          </p:nvSpPr>
          <p:spPr bwMode="auto">
            <a:xfrm>
              <a:off x="8003853" y="1452324"/>
              <a:ext cx="220450" cy="225133"/>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74" name="Oval 73"/>
            <p:cNvSpPr>
              <a:spLocks noChangeArrowheads="1"/>
            </p:cNvSpPr>
            <p:nvPr/>
          </p:nvSpPr>
          <p:spPr bwMode="auto">
            <a:xfrm>
              <a:off x="9488366" y="1452324"/>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77" name="Oval 71"/>
            <p:cNvSpPr>
              <a:spLocks noChangeArrowheads="1"/>
            </p:cNvSpPr>
            <p:nvPr/>
          </p:nvSpPr>
          <p:spPr bwMode="auto">
            <a:xfrm>
              <a:off x="8003853" y="2511741"/>
              <a:ext cx="220450" cy="225133"/>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79" name="Rectangle 78"/>
            <p:cNvSpPr>
              <a:spLocks noChangeArrowheads="1"/>
            </p:cNvSpPr>
            <p:nvPr/>
          </p:nvSpPr>
          <p:spPr bwMode="auto">
            <a:xfrm>
              <a:off x="9627976" y="1199475"/>
              <a:ext cx="817231"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Aydin</a:t>
              </a:r>
            </a:p>
          </p:txBody>
        </p:sp>
        <p:sp>
          <p:nvSpPr>
            <p:cNvPr id="81" name="Rectangle 80"/>
            <p:cNvSpPr>
              <a:spLocks noChangeArrowheads="1"/>
            </p:cNvSpPr>
            <p:nvPr/>
          </p:nvSpPr>
          <p:spPr bwMode="auto">
            <a:xfrm>
              <a:off x="9609880" y="2404707"/>
              <a:ext cx="590824"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C00000"/>
                  </a:solidFill>
                  <a:latin typeface="Helvetica"/>
                  <a:cs typeface="Helvetica"/>
                </a:rPr>
                <a:t>Tim</a:t>
              </a:r>
              <a:endParaRPr lang="en-US" sz="1800" b="1" dirty="0">
                <a:solidFill>
                  <a:srgbClr val="C00000"/>
                </a:solidFill>
                <a:latin typeface="Helvetica"/>
                <a:cs typeface="Helvetica"/>
              </a:endParaRPr>
            </a:p>
          </p:txBody>
        </p:sp>
        <p:sp>
          <p:nvSpPr>
            <p:cNvPr id="82" name="Rectangle 81"/>
            <p:cNvSpPr>
              <a:spLocks noChangeArrowheads="1"/>
            </p:cNvSpPr>
            <p:nvPr/>
          </p:nvSpPr>
          <p:spPr bwMode="auto">
            <a:xfrm>
              <a:off x="9849636" y="185284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5</a:t>
              </a:r>
              <a:endParaRPr lang="en-US" sz="1800" b="1" dirty="0">
                <a:solidFill>
                  <a:srgbClr val="008000"/>
                </a:solidFill>
                <a:latin typeface="Helvetica"/>
                <a:cs typeface="Helvetica"/>
              </a:endParaRPr>
            </a:p>
          </p:txBody>
        </p:sp>
        <p:sp>
          <p:nvSpPr>
            <p:cNvPr id="84" name="Rectangle 83"/>
            <p:cNvSpPr>
              <a:spLocks noChangeArrowheads="1"/>
            </p:cNvSpPr>
            <p:nvPr/>
          </p:nvSpPr>
          <p:spPr bwMode="auto">
            <a:xfrm>
              <a:off x="8777096" y="2476907"/>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2</a:t>
              </a:r>
              <a:endParaRPr lang="en-US" sz="1800" b="1" dirty="0">
                <a:solidFill>
                  <a:srgbClr val="008000"/>
                </a:solidFill>
                <a:latin typeface="Helvetica"/>
                <a:cs typeface="Helvetica"/>
              </a:endParaRPr>
            </a:p>
          </p:txBody>
        </p:sp>
        <p:sp>
          <p:nvSpPr>
            <p:cNvPr id="85" name="Rectangle 84"/>
            <p:cNvSpPr>
              <a:spLocks noChangeArrowheads="1"/>
            </p:cNvSpPr>
            <p:nvPr/>
          </p:nvSpPr>
          <p:spPr bwMode="auto">
            <a:xfrm>
              <a:off x="8671135" y="1332510"/>
              <a:ext cx="428343"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11</a:t>
              </a:r>
              <a:endParaRPr lang="en-US" sz="1800" b="1" dirty="0">
                <a:solidFill>
                  <a:srgbClr val="008000"/>
                </a:solidFill>
                <a:latin typeface="Helvetica"/>
                <a:cs typeface="Helvetica"/>
              </a:endParaRPr>
            </a:p>
          </p:txBody>
        </p:sp>
        <p:sp>
          <p:nvSpPr>
            <p:cNvPr id="86" name="Rectangle 85"/>
            <p:cNvSpPr>
              <a:spLocks noChangeArrowheads="1"/>
            </p:cNvSpPr>
            <p:nvPr/>
          </p:nvSpPr>
          <p:spPr bwMode="auto">
            <a:xfrm>
              <a:off x="7518727" y="185284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89" name="Oval 88">
              <a:extLst>
                <a:ext uri="{FF2B5EF4-FFF2-40B4-BE49-F238E27FC236}">
                  <a16:creationId xmlns="" xmlns:a16="http://schemas.microsoft.com/office/drawing/2014/main" id="{F79EB357-1F5B-C34F-9012-9AAF2A294E2F}"/>
                </a:ext>
              </a:extLst>
            </p:cNvPr>
            <p:cNvSpPr>
              <a:spLocks noChangeArrowheads="1"/>
            </p:cNvSpPr>
            <p:nvPr/>
          </p:nvSpPr>
          <p:spPr bwMode="auto">
            <a:xfrm>
              <a:off x="9439996" y="2429117"/>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90" name="Freeform 56">
              <a:extLst>
                <a:ext uri="{FF2B5EF4-FFF2-40B4-BE49-F238E27FC236}">
                  <a16:creationId xmlns="" xmlns:a16="http://schemas.microsoft.com/office/drawing/2014/main" id="{48149C1A-0C75-6347-8A59-E36CADCDDD20}"/>
                </a:ext>
              </a:extLst>
            </p:cNvPr>
            <p:cNvSpPr>
              <a:spLocks/>
            </p:cNvSpPr>
            <p:nvPr/>
          </p:nvSpPr>
          <p:spPr bwMode="auto">
            <a:xfrm rot="8744674" flipH="1">
              <a:off x="7946531" y="1999588"/>
              <a:ext cx="2007084" cy="373122"/>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91" name="Rectangle 90">
              <a:extLst>
                <a:ext uri="{FF2B5EF4-FFF2-40B4-BE49-F238E27FC236}">
                  <a16:creationId xmlns="" xmlns:a16="http://schemas.microsoft.com/office/drawing/2014/main" id="{E75137EE-0A72-E240-B344-557AEA839B92}"/>
                </a:ext>
              </a:extLst>
            </p:cNvPr>
            <p:cNvSpPr>
              <a:spLocks noChangeArrowheads="1"/>
            </p:cNvSpPr>
            <p:nvPr/>
          </p:nvSpPr>
          <p:spPr bwMode="auto">
            <a:xfrm>
              <a:off x="8767801" y="2035628"/>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grpSp>
      <p:grpSp>
        <p:nvGrpSpPr>
          <p:cNvPr id="8" name="Group 7"/>
          <p:cNvGrpSpPr/>
          <p:nvPr/>
        </p:nvGrpSpPr>
        <p:grpSpPr>
          <a:xfrm>
            <a:off x="4421432" y="4893551"/>
            <a:ext cx="3704483" cy="1567013"/>
            <a:chOff x="4421432" y="4893551"/>
            <a:chExt cx="3704483" cy="1567013"/>
          </a:xfrm>
        </p:grpSpPr>
        <p:grpSp>
          <p:nvGrpSpPr>
            <p:cNvPr id="7" name="Group 6"/>
            <p:cNvGrpSpPr/>
            <p:nvPr/>
          </p:nvGrpSpPr>
          <p:grpSpPr>
            <a:xfrm>
              <a:off x="4421432" y="4905917"/>
              <a:ext cx="3704483" cy="1554647"/>
              <a:chOff x="7448822" y="3123270"/>
              <a:chExt cx="3704483" cy="1554647"/>
            </a:xfrm>
          </p:grpSpPr>
          <p:sp>
            <p:nvSpPr>
              <p:cNvPr id="62" name="Freeform 35"/>
              <p:cNvSpPr>
                <a:spLocks/>
              </p:cNvSpPr>
              <p:nvPr/>
            </p:nvSpPr>
            <p:spPr bwMode="auto">
              <a:xfrm>
                <a:off x="8108232" y="3361536"/>
                <a:ext cx="1501910" cy="981206"/>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3" name="Freeform 47"/>
              <p:cNvSpPr>
                <a:spLocks/>
              </p:cNvSpPr>
              <p:nvPr/>
            </p:nvSpPr>
            <p:spPr bwMode="auto">
              <a:xfrm>
                <a:off x="9627540" y="3123270"/>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4" name="Freeform 53"/>
              <p:cNvSpPr>
                <a:spLocks/>
              </p:cNvSpPr>
              <p:nvPr/>
            </p:nvSpPr>
            <p:spPr bwMode="auto">
              <a:xfrm flipH="1" flipV="1">
                <a:off x="8088903" y="4369006"/>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7" name="Freeform 65"/>
              <p:cNvSpPr>
                <a:spLocks/>
              </p:cNvSpPr>
              <p:nvPr/>
            </p:nvSpPr>
            <p:spPr bwMode="auto">
              <a:xfrm>
                <a:off x="9598546" y="3350279"/>
                <a:ext cx="1476782" cy="1018727"/>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9" name="Rectangle 104"/>
              <p:cNvSpPr>
                <a:spLocks noChangeArrowheads="1"/>
              </p:cNvSpPr>
              <p:nvPr/>
            </p:nvSpPr>
            <p:spPr bwMode="auto">
              <a:xfrm>
                <a:off x="9639249" y="4308607"/>
                <a:ext cx="1159247"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Margaret</a:t>
                </a:r>
              </a:p>
            </p:txBody>
          </p:sp>
          <p:sp>
            <p:nvSpPr>
              <p:cNvPr id="70" name="Rectangle 105"/>
              <p:cNvSpPr>
                <a:spLocks noChangeArrowheads="1"/>
              </p:cNvSpPr>
              <p:nvPr/>
            </p:nvSpPr>
            <p:spPr bwMode="auto">
              <a:xfrm>
                <a:off x="10301787" y="3293322"/>
                <a:ext cx="710406"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Jose</a:t>
                </a:r>
              </a:p>
            </p:txBody>
          </p:sp>
          <p:sp>
            <p:nvSpPr>
              <p:cNvPr id="73" name="Oval 72"/>
              <p:cNvSpPr>
                <a:spLocks noChangeArrowheads="1"/>
              </p:cNvSpPr>
              <p:nvPr/>
            </p:nvSpPr>
            <p:spPr bwMode="auto">
              <a:xfrm>
                <a:off x="9488366" y="4241431"/>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75" name="Oval 74"/>
              <p:cNvSpPr>
                <a:spLocks noChangeArrowheads="1"/>
              </p:cNvSpPr>
              <p:nvPr/>
            </p:nvSpPr>
            <p:spPr bwMode="auto">
              <a:xfrm>
                <a:off x="9488366" y="3250846"/>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76" name="Oval 75"/>
              <p:cNvSpPr>
                <a:spLocks noChangeArrowheads="1"/>
              </p:cNvSpPr>
              <p:nvPr/>
            </p:nvSpPr>
            <p:spPr bwMode="auto">
              <a:xfrm>
                <a:off x="10932855" y="3240839"/>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78" name="Oval 72"/>
              <p:cNvSpPr>
                <a:spLocks noChangeArrowheads="1"/>
              </p:cNvSpPr>
              <p:nvPr/>
            </p:nvSpPr>
            <p:spPr bwMode="auto">
              <a:xfrm>
                <a:off x="8003853" y="4241431"/>
                <a:ext cx="220450" cy="225133"/>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80" name="Rectangle 79"/>
              <p:cNvSpPr>
                <a:spLocks noChangeArrowheads="1"/>
              </p:cNvSpPr>
              <p:nvPr/>
            </p:nvSpPr>
            <p:spPr bwMode="auto">
              <a:xfrm>
                <a:off x="7448822" y="3834036"/>
                <a:ext cx="761704"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Scott</a:t>
                </a:r>
              </a:p>
            </p:txBody>
          </p:sp>
          <p:sp>
            <p:nvSpPr>
              <p:cNvPr id="83" name="Rectangle 82"/>
              <p:cNvSpPr>
                <a:spLocks noChangeArrowheads="1"/>
              </p:cNvSpPr>
              <p:nvPr/>
            </p:nvSpPr>
            <p:spPr bwMode="auto">
              <a:xfrm>
                <a:off x="8580706" y="393452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87" name="Rectangle 86"/>
              <p:cNvSpPr>
                <a:spLocks noChangeArrowheads="1"/>
              </p:cNvSpPr>
              <p:nvPr/>
            </p:nvSpPr>
            <p:spPr bwMode="auto">
              <a:xfrm>
                <a:off x="10627095" y="3905709"/>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a:t>
                </a:r>
                <a:endParaRPr lang="en-US" sz="1800" b="1" dirty="0">
                  <a:solidFill>
                    <a:srgbClr val="008000"/>
                  </a:solidFill>
                  <a:latin typeface="Helvetica"/>
                  <a:cs typeface="Helvetica"/>
                </a:endParaRPr>
              </a:p>
            </p:txBody>
          </p:sp>
          <p:sp>
            <p:nvSpPr>
              <p:cNvPr id="88" name="Rectangle 87"/>
              <p:cNvSpPr>
                <a:spLocks noChangeArrowheads="1"/>
              </p:cNvSpPr>
              <p:nvPr/>
            </p:nvSpPr>
            <p:spPr bwMode="auto">
              <a:xfrm>
                <a:off x="8900747" y="4287304"/>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7</a:t>
                </a:r>
                <a:endParaRPr lang="en-US" sz="1800" b="1" dirty="0">
                  <a:solidFill>
                    <a:srgbClr val="008000"/>
                  </a:solidFill>
                  <a:latin typeface="Helvetica"/>
                  <a:cs typeface="Helvetica"/>
                </a:endParaRPr>
              </a:p>
            </p:txBody>
          </p:sp>
          <p:sp>
            <p:nvSpPr>
              <p:cNvPr id="92" name="Rectangle 91"/>
              <p:cNvSpPr>
                <a:spLocks noChangeArrowheads="1"/>
              </p:cNvSpPr>
              <p:nvPr/>
            </p:nvSpPr>
            <p:spPr bwMode="auto">
              <a:xfrm>
                <a:off x="8656274" y="3276006"/>
                <a:ext cx="864295"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err="1">
                    <a:solidFill>
                      <a:srgbClr val="C00000"/>
                    </a:solidFill>
                    <a:latin typeface="Helvetica"/>
                    <a:cs typeface="Helvetica"/>
                  </a:rPr>
                  <a:t>Saday</a:t>
                </a:r>
                <a:endParaRPr lang="en-US" sz="1800" b="1" dirty="0">
                  <a:solidFill>
                    <a:srgbClr val="C00000"/>
                  </a:solidFill>
                  <a:latin typeface="Helvetica"/>
                  <a:cs typeface="Helvetica"/>
                </a:endParaRPr>
              </a:p>
            </p:txBody>
          </p:sp>
        </p:grpSp>
        <p:sp>
          <p:nvSpPr>
            <p:cNvPr id="42" name="Rectangle 41"/>
            <p:cNvSpPr>
              <a:spLocks noChangeArrowheads="1"/>
            </p:cNvSpPr>
            <p:nvPr/>
          </p:nvSpPr>
          <p:spPr bwMode="auto">
            <a:xfrm>
              <a:off x="6986353" y="489355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a:t>
              </a:r>
              <a:endParaRPr lang="en-US" sz="1800" b="1" dirty="0">
                <a:solidFill>
                  <a:srgbClr val="008000"/>
                </a:solidFill>
                <a:latin typeface="Helvetica"/>
                <a:cs typeface="Helvetica"/>
              </a:endParaRPr>
            </a:p>
          </p:txBody>
        </p:sp>
      </p:grpSp>
    </p:spTree>
    <p:extLst>
      <p:ext uri="{BB962C8B-B14F-4D97-AF65-F5344CB8AC3E}">
        <p14:creationId xmlns:p14="http://schemas.microsoft.com/office/powerpoint/2010/main" val="125162013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4329111" cy="567611"/>
          </a:xfrm>
        </p:spPr>
        <p:txBody>
          <a:bodyPr/>
          <a:lstStyle/>
          <a:p>
            <a:r>
              <a:rPr lang="en-US" dirty="0" err="1"/>
              <a:t>GrB_assign</a:t>
            </a:r>
            <a:r>
              <a:rPr lang="en-US" dirty="0"/>
              <a:t>() </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87</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490538" y="872200"/>
            <a:ext cx="8237537" cy="3756243"/>
          </a:xfrm>
        </p:spPr>
        <p:txBody>
          <a:bodyPr/>
          <a:lstStyle/>
          <a:p>
            <a:pPr lvl="0"/>
            <a:r>
              <a:rPr lang="en-US" dirty="0">
                <a:solidFill>
                  <a:srgbClr val="000000"/>
                </a:solidFill>
              </a:rPr>
              <a:t>There are several variants of assign</a:t>
            </a:r>
          </a:p>
          <a:p>
            <a:pPr lvl="1"/>
            <a:r>
              <a:rPr lang="en-US" dirty="0">
                <a:solidFill>
                  <a:srgbClr val="000000"/>
                </a:solidFill>
              </a:rPr>
              <a:t>Standard vector assignment</a:t>
            </a:r>
          </a:p>
          <a:p>
            <a:pPr lvl="1"/>
            <a:r>
              <a:rPr lang="en-US" dirty="0">
                <a:solidFill>
                  <a:srgbClr val="000000"/>
                </a:solidFill>
              </a:rPr>
              <a:t>Standard matrix assignment</a:t>
            </a:r>
          </a:p>
          <a:p>
            <a:pPr lvl="1"/>
            <a:endParaRPr lang="en-US" sz="2400" dirty="0">
              <a:solidFill>
                <a:srgbClr val="000000"/>
              </a:solidFill>
            </a:endParaRPr>
          </a:p>
          <a:p>
            <a:pPr lvl="1"/>
            <a:endParaRPr lang="en-US" sz="2400" dirty="0">
              <a:solidFill>
                <a:srgbClr val="000000"/>
              </a:solidFill>
            </a:endParaRPr>
          </a:p>
          <a:p>
            <a:pPr lvl="1"/>
            <a:r>
              <a:rPr lang="en-US" dirty="0">
                <a:solidFill>
                  <a:srgbClr val="000000"/>
                </a:solidFill>
              </a:rPr>
              <a:t>Assign a vector to the elements of column </a:t>
            </a:r>
            <a:r>
              <a:rPr lang="en-US" dirty="0" err="1">
                <a:solidFill>
                  <a:srgbClr val="000000"/>
                </a:solidFill>
              </a:rPr>
              <a:t>c</a:t>
            </a:r>
            <a:r>
              <a:rPr lang="en-US" baseline="-25000" dirty="0" err="1">
                <a:solidFill>
                  <a:srgbClr val="000000"/>
                </a:solidFill>
              </a:rPr>
              <a:t>j</a:t>
            </a:r>
            <a:r>
              <a:rPr lang="en-US" dirty="0">
                <a:solidFill>
                  <a:srgbClr val="000000"/>
                </a:solidFill>
              </a:rPr>
              <a:t> of a matrix</a:t>
            </a:r>
          </a:p>
          <a:p>
            <a:pPr lvl="1"/>
            <a:r>
              <a:rPr lang="en-US" dirty="0">
                <a:solidFill>
                  <a:srgbClr val="000000"/>
                </a:solidFill>
              </a:rPr>
              <a:t>Assign a vector to the elements of row </a:t>
            </a:r>
            <a:r>
              <a:rPr lang="en-US" dirty="0" err="1">
                <a:solidFill>
                  <a:srgbClr val="000000"/>
                </a:solidFill>
              </a:rPr>
              <a:t>r</a:t>
            </a:r>
            <a:r>
              <a:rPr lang="en-US" baseline="-25000" dirty="0" err="1">
                <a:solidFill>
                  <a:srgbClr val="000000"/>
                </a:solidFill>
              </a:rPr>
              <a:t>i</a:t>
            </a:r>
            <a:r>
              <a:rPr lang="en-US" dirty="0">
                <a:solidFill>
                  <a:srgbClr val="000000"/>
                </a:solidFill>
              </a:rPr>
              <a:t> of a matrix</a:t>
            </a:r>
          </a:p>
          <a:p>
            <a:pPr lvl="1"/>
            <a:endParaRPr lang="en-US" sz="2400" dirty="0">
              <a:solidFill>
                <a:srgbClr val="000000"/>
              </a:solidFill>
            </a:endParaRPr>
          </a:p>
          <a:p>
            <a:pPr lvl="1"/>
            <a:endParaRPr lang="en-US" dirty="0">
              <a:solidFill>
                <a:srgbClr val="000000"/>
              </a:solidFill>
            </a:endParaRPr>
          </a:p>
          <a:p>
            <a:pPr lvl="1"/>
            <a:r>
              <a:rPr lang="en-US" dirty="0">
                <a:solidFill>
                  <a:srgbClr val="000000"/>
                </a:solidFill>
              </a:rPr>
              <a:t>Assign a constant to a subset of a vector.</a:t>
            </a:r>
          </a:p>
          <a:p>
            <a:pPr lvl="1"/>
            <a:r>
              <a:rPr lang="en-US" dirty="0">
                <a:solidFill>
                  <a:srgbClr val="000000"/>
                </a:solidFill>
              </a:rPr>
              <a:t>Assign a constant to a subset of a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572DEF8-0A58-4E49-BAEB-3818EDCE8AC8}"/>
                  </a:ext>
                </a:extLst>
              </p:cNvPr>
              <p:cNvSpPr txBox="1"/>
              <p:nvPr/>
            </p:nvSpPr>
            <p:spPr>
              <a:xfrm>
                <a:off x="1797332" y="2121322"/>
                <a:ext cx="21191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𝐮</m:t>
                      </m:r>
                    </m:oMath>
                  </m:oMathPara>
                </a14:m>
                <a:endParaRPr lang="en-US" sz="3200" b="1" dirty="0"/>
              </a:p>
            </p:txBody>
          </p:sp>
        </mc:Choice>
        <mc:Fallback xmlns="">
          <p:sp>
            <p:nvSpPr>
              <p:cNvPr id="3" name="TextBox 2">
                <a:extLst>
                  <a:ext uri="{FF2B5EF4-FFF2-40B4-BE49-F238E27FC236}">
                    <a16:creationId xmlns:a16="http://schemas.microsoft.com/office/drawing/2014/main" id="{4572DEF8-0A58-4E49-BAEB-3818EDCE8AC8}"/>
                  </a:ext>
                </a:extLst>
              </p:cNvPr>
              <p:cNvSpPr txBox="1">
                <a:spLocks noRot="1" noChangeAspect="1" noMove="1" noResize="1" noEditPoints="1" noAdjustHandles="1" noChangeArrowheads="1" noChangeShapeType="1" noTextEdit="1"/>
              </p:cNvSpPr>
              <p:nvPr/>
            </p:nvSpPr>
            <p:spPr>
              <a:xfrm>
                <a:off x="1797332" y="2121322"/>
                <a:ext cx="2119170" cy="492443"/>
              </a:xfrm>
              <a:prstGeom prst="rect">
                <a:avLst/>
              </a:prstGeom>
              <a:blipFill>
                <a:blip r:embed="rId3"/>
                <a:stretch>
                  <a:fillRect l="-1796" r="-179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02476DC7-8B52-3A47-AE7C-64FCDAF3B883}"/>
                  </a:ext>
                </a:extLst>
              </p:cNvPr>
              <p:cNvSpPr txBox="1"/>
              <p:nvPr/>
            </p:nvSpPr>
            <p:spPr>
              <a:xfrm>
                <a:off x="5148570" y="2121321"/>
                <a:ext cx="23474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r>
                            <a:rPr lang="en-US" sz="3200" b="0" i="1" smtClean="0">
                              <a:latin typeface="Cambria Math" panose="02040503050406030204" pitchFamily="18" charset="0"/>
                            </a:rPr>
                            <m:t>,</m:t>
                          </m:r>
                          <m:r>
                            <a:rPr lang="en-US" sz="3200" b="1" i="1" smtClean="0">
                              <a:latin typeface="Cambria Math" panose="02040503050406030204" pitchFamily="18" charset="0"/>
                            </a:rPr>
                            <m:t>𝒋</m:t>
                          </m:r>
                        </m:e>
                      </m:d>
                      <m:r>
                        <a:rPr lang="en-US" sz="3200" b="0"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𝐀</m:t>
                      </m:r>
                    </m:oMath>
                  </m:oMathPara>
                </a14:m>
                <a:endParaRPr lang="en-US" sz="3200" b="1" dirty="0"/>
              </a:p>
            </p:txBody>
          </p:sp>
        </mc:Choice>
        <mc:Fallback xmlns="">
          <p:sp>
            <p:nvSpPr>
              <p:cNvPr id="7" name="TextBox 6">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5148570" y="2121321"/>
                <a:ext cx="2347437" cy="492443"/>
              </a:xfrm>
              <a:prstGeom prst="rect">
                <a:avLst/>
              </a:prstGeom>
              <a:blipFill>
                <a:blip r:embed="rId4"/>
                <a:stretch>
                  <a:fillRect l="-3226"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4572DEF8-0A58-4E49-BAEB-3818EDCE8AC8}"/>
                  </a:ext>
                </a:extLst>
              </p:cNvPr>
              <p:cNvSpPr txBox="1"/>
              <p:nvPr/>
            </p:nvSpPr>
            <p:spPr>
              <a:xfrm>
                <a:off x="1797332" y="5266657"/>
                <a:ext cx="21191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m:oMathPara>
                </a14:m>
                <a:endParaRPr lang="en-US" sz="3200" dirty="0"/>
              </a:p>
            </p:txBody>
          </p:sp>
        </mc:Choice>
        <mc:Fallback xmlns="">
          <p:sp>
            <p:nvSpPr>
              <p:cNvPr id="8" name="TextBox 7">
                <a:extLst>
                  <a:ext uri="{FF2B5EF4-FFF2-40B4-BE49-F238E27FC236}">
                    <a16:creationId xmlns:a16="http://schemas.microsoft.com/office/drawing/2014/main" id="{4572DEF8-0A58-4E49-BAEB-3818EDCE8AC8}"/>
                  </a:ext>
                </a:extLst>
              </p:cNvPr>
              <p:cNvSpPr txBox="1">
                <a:spLocks noRot="1" noChangeAspect="1" noMove="1" noResize="1" noEditPoints="1" noAdjustHandles="1" noChangeArrowheads="1" noChangeShapeType="1" noTextEdit="1"/>
              </p:cNvSpPr>
              <p:nvPr/>
            </p:nvSpPr>
            <p:spPr>
              <a:xfrm>
                <a:off x="1797332" y="5266657"/>
                <a:ext cx="2119170" cy="492443"/>
              </a:xfrm>
              <a:prstGeom prst="rect">
                <a:avLst/>
              </a:prstGeom>
              <a:blipFill>
                <a:blip r:embed="rId5"/>
                <a:stretch>
                  <a:fillRect l="-599" b="-25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02476DC7-8B52-3A47-AE7C-64FCDAF3B883}"/>
                  </a:ext>
                </a:extLst>
              </p:cNvPr>
              <p:cNvSpPr txBox="1"/>
              <p:nvPr/>
            </p:nvSpPr>
            <p:spPr>
              <a:xfrm>
                <a:off x="5148570" y="5266657"/>
                <a:ext cx="23474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r>
                            <a:rPr lang="en-US" sz="3200" b="0" i="1" smtClean="0">
                              <a:latin typeface="Cambria Math" panose="02040503050406030204" pitchFamily="18" charset="0"/>
                            </a:rPr>
                            <m:t>,</m:t>
                          </m:r>
                          <m:r>
                            <a:rPr lang="en-US" sz="3200" b="1" i="1" smtClean="0">
                              <a:latin typeface="Cambria Math" panose="02040503050406030204" pitchFamily="18" charset="0"/>
                            </a:rPr>
                            <m:t>𝒋</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m:oMathPara>
                </a14:m>
                <a:endParaRPr lang="en-US" sz="3200" i="1" dirty="0"/>
              </a:p>
            </p:txBody>
          </p:sp>
        </mc:Choice>
        <mc:Fallback xmlns="">
          <p:sp>
            <p:nvSpPr>
              <p:cNvPr id="9" name="TextBox 8">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5148570" y="5266657"/>
                <a:ext cx="2347437" cy="492443"/>
              </a:xfrm>
              <a:prstGeom prst="rect">
                <a:avLst/>
              </a:prstGeom>
              <a:blipFill>
                <a:blip r:embed="rId6"/>
                <a:stretch>
                  <a:fillRect l="-1075" b="-35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02476DC7-8B52-3A47-AE7C-64FCDAF3B883}"/>
                  </a:ext>
                </a:extLst>
              </p:cNvPr>
              <p:cNvSpPr txBox="1"/>
              <p:nvPr/>
            </p:nvSpPr>
            <p:spPr>
              <a:xfrm>
                <a:off x="5148570" y="3750248"/>
                <a:ext cx="2653419" cy="481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r>
                            <a:rPr lang="en-US" sz="3200" b="0" i="1" baseline="-25000" smtClean="0">
                              <a:latin typeface="Cambria Math" panose="02040503050406030204" pitchFamily="18" charset="0"/>
                            </a:rPr>
                            <m:t>𝑖</m:t>
                          </m:r>
                          <m:r>
                            <a:rPr lang="en-US" sz="3200" b="0" i="1" smtClean="0">
                              <a:latin typeface="Cambria Math" panose="02040503050406030204" pitchFamily="18" charset="0"/>
                            </a:rPr>
                            <m:t>,</m:t>
                          </m:r>
                          <m:r>
                            <a:rPr lang="en-US" sz="3200" b="1" i="1" smtClean="0">
                              <a:latin typeface="Cambria Math" panose="02040503050406030204" pitchFamily="18" charset="0"/>
                            </a:rPr>
                            <m:t>𝒋</m:t>
                          </m:r>
                        </m:e>
                      </m:d>
                      <m:r>
                        <a:rPr lang="en-US" sz="3200" b="0" i="1" smtClean="0">
                          <a:latin typeface="Cambria Math" panose="02040503050406030204" pitchFamily="18" charset="0"/>
                          <a:ea typeface="Cambria Math" panose="02040503050406030204" pitchFamily="18" charset="0"/>
                        </a:rPr>
                        <m:t>⊙=</m:t>
                      </m:r>
                      <m:r>
                        <a:rPr lang="en-US" sz="3200" b="1">
                          <a:latin typeface="Cambria Math" panose="02040503050406030204" pitchFamily="18" charset="0"/>
                          <a:ea typeface="Cambria Math" panose="02040503050406030204" pitchFamily="18" charset="0"/>
                        </a:rPr>
                        <m:t>𝐮</m:t>
                      </m:r>
                      <m:r>
                        <m:rPr>
                          <m:sty m:val="p"/>
                        </m:rPr>
                        <a:rPr lang="en-US" sz="3200" b="0" i="0" baseline="30000" smtClean="0">
                          <a:latin typeface="Cambria Math" panose="02040503050406030204" pitchFamily="18" charset="0"/>
                          <a:ea typeface="Cambria Math" panose="02040503050406030204" pitchFamily="18" charset="0"/>
                        </a:rPr>
                        <m:t>T</m:t>
                      </m:r>
                    </m:oMath>
                  </m:oMathPara>
                </a14:m>
                <a:endParaRPr lang="en-US" sz="3200" baseline="30000" dirty="0"/>
              </a:p>
            </p:txBody>
          </p:sp>
        </mc:Choice>
        <mc:Fallback xmlns="">
          <p:sp>
            <p:nvSpPr>
              <p:cNvPr id="11" name="TextBox 10">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5148570" y="3750248"/>
                <a:ext cx="2653419" cy="481094"/>
              </a:xfrm>
              <a:prstGeom prst="rect">
                <a:avLst/>
              </a:prstGeom>
              <a:blipFill>
                <a:blip r:embed="rId7"/>
                <a:stretch>
                  <a:fillRect l="-1905" r="-476" b="-35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02476DC7-8B52-3A47-AE7C-64FCDAF3B883}"/>
                  </a:ext>
                </a:extLst>
              </p:cNvPr>
              <p:cNvSpPr txBox="1"/>
              <p:nvPr/>
            </p:nvSpPr>
            <p:spPr>
              <a:xfrm>
                <a:off x="1797332" y="3771314"/>
                <a:ext cx="2519408" cy="567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𝐂</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ea typeface="Cambria Math" panose="02040503050406030204" pitchFamily="18" charset="0"/>
                        </a:rPr>
                        <m:t>⊙=</m:t>
                      </m:r>
                      <m:r>
                        <a:rPr lang="en-US" sz="3200" b="1">
                          <a:latin typeface="Cambria Math" panose="02040503050406030204" pitchFamily="18" charset="0"/>
                          <a:ea typeface="Cambria Math" panose="02040503050406030204" pitchFamily="18" charset="0"/>
                        </a:rPr>
                        <m:t>𝐮</m:t>
                      </m:r>
                    </m:oMath>
                  </m:oMathPara>
                </a14:m>
                <a:endParaRPr lang="en-US" sz="3200" b="1" dirty="0"/>
              </a:p>
            </p:txBody>
          </p:sp>
        </mc:Choice>
        <mc:Fallback xmlns="">
          <p:sp>
            <p:nvSpPr>
              <p:cNvPr id="12" name="TextBox 11">
                <a:extLst>
                  <a:ext uri="{FF2B5EF4-FFF2-40B4-BE49-F238E27FC236}">
                    <a16:creationId xmlns:a16="http://schemas.microsoft.com/office/drawing/2014/main" id="{02476DC7-8B52-3A47-AE7C-64FCDAF3B883}"/>
                  </a:ext>
                </a:extLst>
              </p:cNvPr>
              <p:cNvSpPr txBox="1">
                <a:spLocks noRot="1" noChangeAspect="1" noMove="1" noResize="1" noEditPoints="1" noAdjustHandles="1" noChangeArrowheads="1" noChangeShapeType="1" noTextEdit="1"/>
              </p:cNvSpPr>
              <p:nvPr/>
            </p:nvSpPr>
            <p:spPr>
              <a:xfrm>
                <a:off x="1797332" y="3771314"/>
                <a:ext cx="2519408" cy="567271"/>
              </a:xfrm>
              <a:prstGeom prst="rect">
                <a:avLst/>
              </a:prstGeom>
              <a:blipFill>
                <a:blip r:embed="rId8"/>
                <a:stretch>
                  <a:fillRect l="-3015" r="-1005" b="-21739"/>
                </a:stretch>
              </a:blipFill>
            </p:spPr>
            <p:txBody>
              <a:bodyPr/>
              <a:lstStyle/>
              <a:p>
                <a:r>
                  <a:rPr lang="en-US">
                    <a:noFill/>
                  </a:rPr>
                  <a:t> </a:t>
                </a:r>
              </a:p>
            </p:txBody>
          </p:sp>
        </mc:Fallback>
      </mc:AlternateContent>
      <p:sp>
        <p:nvSpPr>
          <p:cNvPr id="6" name="TextBox 5">
            <a:extLst>
              <a:ext uri="{FF2B5EF4-FFF2-40B4-BE49-F238E27FC236}">
                <a16:creationId xmlns="" xmlns:a16="http://schemas.microsoft.com/office/drawing/2014/main" id="{29602DA4-8FB7-6742-88BE-F4E703AAE353}"/>
              </a:ext>
            </a:extLst>
          </p:cNvPr>
          <p:cNvSpPr txBox="1"/>
          <p:nvPr/>
        </p:nvSpPr>
        <p:spPr>
          <a:xfrm>
            <a:off x="0" y="6519446"/>
            <a:ext cx="9051309" cy="338554"/>
          </a:xfrm>
          <a:prstGeom prst="rect">
            <a:avLst/>
          </a:prstGeom>
          <a:noFill/>
        </p:spPr>
        <p:txBody>
          <a:bodyPr wrap="square" rtlCol="0">
            <a:spAutoFit/>
          </a:bodyPr>
          <a:lstStyle/>
          <a:p>
            <a:r>
              <a:rPr lang="en-US" sz="1600" b="1" dirty="0"/>
              <a:t>A</a:t>
            </a:r>
            <a:r>
              <a:rPr lang="en-US" sz="1600" dirty="0"/>
              <a:t> and </a:t>
            </a:r>
            <a:r>
              <a:rPr lang="en-US" sz="1600" b="1" dirty="0"/>
              <a:t>C</a:t>
            </a:r>
            <a:r>
              <a:rPr lang="en-US" sz="1600" dirty="0"/>
              <a:t> are </a:t>
            </a:r>
            <a:r>
              <a:rPr lang="en-US" sz="1600" dirty="0" err="1"/>
              <a:t>GraphBLAS</a:t>
            </a:r>
            <a:r>
              <a:rPr lang="en-US" sz="1600" dirty="0"/>
              <a:t> matrices.    </a:t>
            </a:r>
            <a:r>
              <a:rPr lang="en-US" sz="1600" b="1" dirty="0"/>
              <a:t>u</a:t>
            </a:r>
            <a:r>
              <a:rPr lang="en-US" sz="1600" dirty="0"/>
              <a:t> and </a:t>
            </a:r>
            <a:r>
              <a:rPr lang="en-US" sz="1600" b="1" dirty="0"/>
              <a:t>w</a:t>
            </a:r>
            <a:r>
              <a:rPr lang="en-US" sz="1600" dirty="0"/>
              <a:t> are GraphBLAS vectors    </a:t>
            </a:r>
            <a:r>
              <a:rPr lang="en-US" sz="1600" b="1" dirty="0" err="1"/>
              <a:t>i</a:t>
            </a:r>
            <a:r>
              <a:rPr lang="en-US" sz="1600" dirty="0"/>
              <a:t> and </a:t>
            </a:r>
            <a:r>
              <a:rPr lang="en-US" sz="1600" b="1" dirty="0"/>
              <a:t>j</a:t>
            </a:r>
            <a:r>
              <a:rPr lang="en-US" sz="1600" dirty="0"/>
              <a:t> are index arrays</a:t>
            </a:r>
          </a:p>
        </p:txBody>
      </p:sp>
    </p:spTree>
    <p:extLst>
      <p:ext uri="{BB962C8B-B14F-4D97-AF65-F5344CB8AC3E}">
        <p14:creationId xmlns:p14="http://schemas.microsoft.com/office/powerpoint/2010/main" val="833080727"/>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5048779" cy="567611"/>
          </a:xfrm>
        </p:spPr>
        <p:txBody>
          <a:bodyPr/>
          <a:lstStyle/>
          <a:p>
            <a:r>
              <a:rPr lang="en-US" dirty="0" err="1"/>
              <a:t>GrB_assign</a:t>
            </a:r>
            <a:r>
              <a:rPr lang="en-US" dirty="0"/>
              <a:t>() from vector </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88</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455613" y="890337"/>
            <a:ext cx="8237537" cy="1558395"/>
          </a:xfrm>
        </p:spPr>
        <p:txBody>
          <a:bodyPr/>
          <a:lstStyle/>
          <a:p>
            <a:r>
              <a:rPr lang="en-US" sz="2000" dirty="0"/>
              <a:t>Assign a vector to a subset of the output vector.</a:t>
            </a:r>
          </a:p>
          <a:p>
            <a:r>
              <a:rPr lang="en-US" sz="2000" dirty="0"/>
              <a:t>Values to be assigned selected by an output index vector, </a:t>
            </a:r>
            <a:r>
              <a:rPr lang="en-US" sz="2000" i="1" dirty="0" err="1"/>
              <a:t>i</a:t>
            </a:r>
            <a:endParaRPr lang="en-US" sz="2000" dirty="0"/>
          </a:p>
          <a:p>
            <a:pPr marL="339725" lvl="1" indent="0">
              <a:buNone/>
            </a:pPr>
            <a:endParaRPr lang="en-US" sz="1600" dirty="0">
              <a:latin typeface="Courier New" panose="02070309020205020404" pitchFamily="49" charset="0"/>
              <a:ea typeface="+mn-ea"/>
              <a:cs typeface="Courier New" panose="02070309020205020404" pitchFamily="49" charset="0"/>
            </a:endParaRPr>
          </a:p>
          <a:p>
            <a:pPr marL="339725" lvl="1" indent="0">
              <a:buNone/>
            </a:pPr>
            <a:r>
              <a:rPr lang="en-US" sz="1600" dirty="0">
                <a:latin typeface="Courier New" panose="02070309020205020404" pitchFamily="49" charset="0"/>
                <a:ea typeface="+mn-ea"/>
                <a:cs typeface="Courier New" panose="02070309020205020404" pitchFamily="49" charset="0"/>
              </a:rPr>
              <a:t>w(indices[j]) = u(j),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350838" lvl="1" indent="0">
              <a:buNone/>
            </a:pPr>
            <a:r>
              <a:rPr lang="en-US" sz="1600" dirty="0">
                <a:latin typeface="Courier New" panose="02070309020205020404" pitchFamily="49" charset="0"/>
                <a:ea typeface="+mn-ea"/>
                <a:cs typeface="Courier New" panose="02070309020205020404" pitchFamily="49" charset="0"/>
              </a:rPr>
              <a:t>w(indices[j]) = w(indices[j]) ⊙ u(j),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0" indent="0">
              <a:buNone/>
            </a:pPr>
            <a:endParaRPr lang="en-US" dirty="0"/>
          </a:p>
        </p:txBody>
      </p:sp>
      <p:graphicFrame>
        <p:nvGraphicFramePr>
          <p:cNvPr id="6" name="Table 5">
            <a:extLst>
              <a:ext uri="{FF2B5EF4-FFF2-40B4-BE49-F238E27FC236}">
                <a16:creationId xmlns="" xmlns:a16="http://schemas.microsoft.com/office/drawing/2014/main" id="{DDB49B7B-155D-1446-BB32-E620EEDCBFF5}"/>
              </a:ext>
            </a:extLst>
          </p:cNvPr>
          <p:cNvGraphicFramePr>
            <a:graphicFrameLocks noGrp="1"/>
          </p:cNvGraphicFramePr>
          <p:nvPr/>
        </p:nvGraphicFramePr>
        <p:xfrm>
          <a:off x="540041" y="2949116"/>
          <a:ext cx="7911516" cy="2427627"/>
        </p:xfrm>
        <a:graphic>
          <a:graphicData uri="http://schemas.openxmlformats.org/drawingml/2006/table">
            <a:tbl>
              <a:tblPr firstRow="1" bandRow="1">
                <a:tableStyleId>{F5AB1C69-6EDB-4FF4-983F-18BD219EF322}</a:tableStyleId>
              </a:tblPr>
              <a:tblGrid>
                <a:gridCol w="2869610">
                  <a:extLst>
                    <a:ext uri="{9D8B030D-6E8A-4147-A177-3AD203B41FA5}">
                      <a16:colId xmlns="" xmlns:a16="http://schemas.microsoft.com/office/drawing/2014/main" val="1256232560"/>
                    </a:ext>
                  </a:extLst>
                </a:gridCol>
                <a:gridCol w="3611681">
                  <a:extLst>
                    <a:ext uri="{9D8B030D-6E8A-4147-A177-3AD203B41FA5}">
                      <a16:colId xmlns="" xmlns:a16="http://schemas.microsoft.com/office/drawing/2014/main" val="4264446364"/>
                    </a:ext>
                  </a:extLst>
                </a:gridCol>
                <a:gridCol w="1430225">
                  <a:extLst>
                    <a:ext uri="{9D8B030D-6E8A-4147-A177-3AD203B41FA5}">
                      <a16:colId xmlns="" xmlns:a16="http://schemas.microsoft.com/office/drawing/2014/main" val="2036751893"/>
                    </a:ext>
                  </a:extLst>
                </a:gridCol>
              </a:tblGrid>
              <a:tr h="347543">
                <a:tc>
                  <a:txBody>
                    <a:bodyPr/>
                    <a:lstStyle/>
                    <a:p>
                      <a:r>
                        <a:rPr lang="en-US" sz="1800" dirty="0" err="1">
                          <a:solidFill>
                            <a:schemeClr val="tx1"/>
                          </a:solidFill>
                          <a:latin typeface="Courier New" panose="02070309020205020404" pitchFamily="49" charset="0"/>
                          <a:cs typeface="Courier New" panose="02070309020205020404" pitchFamily="49" charset="0"/>
                        </a:rPr>
                        <a:t>GrB_Info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GrB_assign</a:t>
                      </a:r>
                      <a:r>
                        <a:rPr lang="en-US" sz="18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800" b="0" dirty="0" err="1">
                          <a:solidFill>
                            <a:schemeClr val="tx1"/>
                          </a:solidFill>
                          <a:latin typeface="Courier New" panose="02070309020205020404" pitchFamily="49" charset="0"/>
                          <a:cs typeface="Courier New" panose="02070309020205020404" pitchFamily="49" charset="0"/>
                        </a:rPr>
                        <a:t>GrB_Vector</a:t>
                      </a:r>
                      <a:endParaRPr lang="en-US" sz="18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b="0" dirty="0">
                          <a:solidFill>
                            <a:schemeClr val="tx1"/>
                          </a:solidFill>
                          <a:latin typeface="Courier New" panose="02070309020205020404" pitchFamily="49" charset="0"/>
                          <a:cs typeface="Courier New" panose="02070309020205020404" pitchFamily="49" charset="0"/>
                        </a:rPr>
                        <a:t> w, </a:t>
                      </a:r>
                    </a:p>
                  </a:txBody>
                  <a:tcPr marL="0" marR="0" marT="0" marB="0"/>
                </a:tc>
                <a:extLst>
                  <a:ext uri="{0D108BD9-81ED-4DB2-BD59-A6C34878D82A}">
                    <a16:rowId xmlns="" xmlns:a16="http://schemas.microsoft.com/office/drawing/2014/main" val="232236474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mask,</a:t>
                      </a:r>
                    </a:p>
                  </a:txBody>
                  <a:tcPr marL="0" marR="0" marT="0" marB="0"/>
                </a:tc>
                <a:extLst>
                  <a:ext uri="{0D108BD9-81ED-4DB2-BD59-A6C34878D82A}">
                    <a16:rowId xmlns="" xmlns:a16="http://schemas.microsoft.com/office/drawing/2014/main" val="3394096861"/>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GrB_BinaryOp</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accum</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u,</a:t>
                      </a:r>
                    </a:p>
                  </a:txBody>
                  <a:tcPr marL="0" marR="0" marT="0" marB="0"/>
                </a:tc>
                <a:extLst>
                  <a:ext uri="{0D108BD9-81ED-4DB2-BD59-A6C34878D82A}">
                    <a16:rowId xmlns="" xmlns:a16="http://schemas.microsoft.com/office/drawing/2014/main" val="1163680147"/>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*indices,</a:t>
                      </a:r>
                    </a:p>
                  </a:txBody>
                  <a:tcPr marL="0" marR="0" marT="0" marB="0"/>
                </a:tc>
                <a:extLst>
                  <a:ext uri="{0D108BD9-81ED-4DB2-BD59-A6C34878D82A}">
                    <a16:rowId xmlns="" xmlns:a16="http://schemas.microsoft.com/office/drawing/2014/main" val="529427811"/>
                  </a:ext>
                </a:extLst>
              </a:tr>
              <a:tr h="342369">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nindices</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393775297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GrB_Descriptor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desc</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572DEF8-0A58-4E49-BAEB-3818EDCE8AC8}"/>
                  </a:ext>
                </a:extLst>
              </p:cNvPr>
              <p:cNvSpPr txBox="1"/>
              <p:nvPr/>
            </p:nvSpPr>
            <p:spPr>
              <a:xfrm>
                <a:off x="5927524" y="192088"/>
                <a:ext cx="212013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𝐮</m:t>
                      </m:r>
                    </m:oMath>
                  </m:oMathPara>
                </a14:m>
                <a:endParaRPr lang="en-US" sz="3200" b="1" dirty="0"/>
              </a:p>
            </p:txBody>
          </p:sp>
        </mc:Choice>
        <mc:Fallback xmlns="">
          <p:sp>
            <p:nvSpPr>
              <p:cNvPr id="3" name="TextBox 2">
                <a:extLst>
                  <a:ext uri="{FF2B5EF4-FFF2-40B4-BE49-F238E27FC236}">
                    <a16:creationId xmlns:a16="http://schemas.microsoft.com/office/drawing/2014/main" xmlns:a14="http://schemas.microsoft.com/office/drawing/2010/main" xmlns="" id="{4572DEF8-0A58-4E49-BAEB-3818EDCE8AC8}"/>
                  </a:ext>
                </a:extLst>
              </p:cNvPr>
              <p:cNvSpPr txBox="1">
                <a:spLocks noRot="1" noChangeAspect="1" noMove="1" noResize="1" noEditPoints="1" noAdjustHandles="1" noChangeArrowheads="1" noChangeShapeType="1" noTextEdit="1"/>
              </p:cNvSpPr>
              <p:nvPr/>
            </p:nvSpPr>
            <p:spPr>
              <a:xfrm>
                <a:off x="5927524" y="192088"/>
                <a:ext cx="2120131" cy="492443"/>
              </a:xfrm>
              <a:prstGeom prst="rect">
                <a:avLst/>
              </a:prstGeom>
              <a:blipFill rotWithShape="0">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 xmlns:a16="http://schemas.microsoft.com/office/drawing/2014/main" id="{B571309C-96AA-494C-9B3B-55D70BB9B82B}"/>
              </a:ext>
            </a:extLst>
          </p:cNvPr>
          <p:cNvSpPr txBox="1">
            <a:spLocks/>
          </p:cNvSpPr>
          <p:nvPr/>
        </p:nvSpPr>
        <p:spPr bwMode="auto">
          <a:xfrm>
            <a:off x="455612" y="5705048"/>
            <a:ext cx="8237537" cy="7331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Use a constant </a:t>
            </a:r>
            <a:r>
              <a:rPr lang="en-US" sz="2000" b="1" kern="0" dirty="0">
                <a:latin typeface="Courier New" panose="02070309020205020404" pitchFamily="49" charset="0"/>
                <a:cs typeface="Courier New" panose="02070309020205020404" pitchFamily="49" charset="0"/>
              </a:rPr>
              <a:t>GrB_ALL</a:t>
            </a:r>
            <a:r>
              <a:rPr lang="en-US" sz="2000" kern="0" dirty="0"/>
              <a:t> in place of the </a:t>
            </a:r>
            <a:r>
              <a:rPr lang="en-US" sz="2000" b="1" kern="0" dirty="0">
                <a:latin typeface="Courier New" panose="02070309020205020404" pitchFamily="49" charset="0"/>
                <a:cs typeface="Courier New" panose="02070309020205020404" pitchFamily="49" charset="0"/>
              </a:rPr>
              <a:t>indices</a:t>
            </a:r>
            <a:r>
              <a:rPr lang="en-US" sz="2000" kern="0" dirty="0"/>
              <a:t> argument to select that all elements of u are to be assigned in order to </a:t>
            </a:r>
            <a:r>
              <a:rPr lang="en-US" b="1" kern="0" dirty="0">
                <a:latin typeface="Courier New" panose="02070309020205020404" pitchFamily="49" charset="0"/>
                <a:cs typeface="Courier New" panose="02070309020205020404" pitchFamily="49" charset="0"/>
              </a:rPr>
              <a:t>w</a:t>
            </a:r>
            <a:r>
              <a:rPr lang="en-US" sz="2000" kern="0" dirty="0"/>
              <a:t>.</a:t>
            </a:r>
          </a:p>
          <a:p>
            <a:endParaRPr lang="en-US" kern="0" dirty="0"/>
          </a:p>
        </p:txBody>
      </p:sp>
    </p:spTree>
    <p:extLst>
      <p:ext uri="{BB962C8B-B14F-4D97-AF65-F5344CB8AC3E}">
        <p14:creationId xmlns:p14="http://schemas.microsoft.com/office/powerpoint/2010/main" val="1308596121"/>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8"/>
            <a:ext cx="5500334" cy="567611"/>
          </a:xfrm>
        </p:spPr>
        <p:txBody>
          <a:bodyPr/>
          <a:lstStyle/>
          <a:p>
            <a:r>
              <a:rPr lang="en-US" dirty="0" err="1"/>
              <a:t>GrB_assign</a:t>
            </a:r>
            <a:r>
              <a:rPr lang="en-US" dirty="0"/>
              <a:t>() from constant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89</a:t>
            </a:fld>
            <a:endParaRPr lang="en-US" dirty="0">
              <a:solidFill>
                <a:srgbClr val="000000"/>
              </a:solidFill>
              <a:ea typeface="ＭＳ Ｐゴシック" pitchFamily="34" charset="-128"/>
            </a:endParaRPr>
          </a:p>
        </p:txBody>
      </p:sp>
      <p:sp>
        <p:nvSpPr>
          <p:cNvPr id="5"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455613" y="890337"/>
            <a:ext cx="8462609" cy="1558395"/>
          </a:xfrm>
        </p:spPr>
        <p:txBody>
          <a:bodyPr/>
          <a:lstStyle/>
          <a:p>
            <a:r>
              <a:rPr lang="en-US" sz="2000" dirty="0"/>
              <a:t>Assign a constant to a subset of the output vector.</a:t>
            </a:r>
          </a:p>
          <a:p>
            <a:r>
              <a:rPr lang="en-US" sz="2000" dirty="0"/>
              <a:t>Locations to be assigned selected by an output index vector, indices:</a:t>
            </a:r>
          </a:p>
          <a:p>
            <a:pPr marL="339725" lvl="1" indent="0">
              <a:buNone/>
            </a:pPr>
            <a:endParaRPr lang="en-US" sz="1600" dirty="0">
              <a:latin typeface="Courier New" panose="02070309020205020404" pitchFamily="49" charset="0"/>
              <a:ea typeface="+mn-ea"/>
              <a:cs typeface="Courier New" panose="02070309020205020404" pitchFamily="49" charset="0"/>
            </a:endParaRPr>
          </a:p>
          <a:p>
            <a:pPr marL="339725" lvl="1" indent="0" defTabSz="858838">
              <a:buNone/>
            </a:pPr>
            <a:r>
              <a:rPr lang="en-US" sz="1600" dirty="0">
                <a:latin typeface="Courier New" panose="02070309020205020404" pitchFamily="49" charset="0"/>
                <a:ea typeface="+mn-ea"/>
                <a:cs typeface="Courier New" panose="02070309020205020404" pitchFamily="49" charset="0"/>
              </a:rPr>
              <a:t>w(indices[j]) = c,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350838" lvl="1" indent="0" defTabSz="858838">
              <a:buNone/>
            </a:pPr>
            <a:r>
              <a:rPr lang="en-US" sz="1600" dirty="0">
                <a:latin typeface="Courier New" panose="02070309020205020404" pitchFamily="49" charset="0"/>
                <a:ea typeface="+mn-ea"/>
                <a:cs typeface="Courier New" panose="02070309020205020404" pitchFamily="49" charset="0"/>
              </a:rPr>
              <a:t>w(indices[j]) = w(indices[j]) ⊙ c,	∀ j : 0 ≤ j &lt; </a:t>
            </a:r>
            <a:r>
              <a:rPr lang="en-US" sz="1600" dirty="0" err="1">
                <a:latin typeface="Courier New" panose="02070309020205020404" pitchFamily="49" charset="0"/>
                <a:ea typeface="+mn-ea"/>
                <a:cs typeface="Courier New" panose="02070309020205020404" pitchFamily="49" charset="0"/>
              </a:rPr>
              <a:t>nindices</a:t>
            </a:r>
            <a:r>
              <a:rPr lang="en-US" sz="1600" dirty="0">
                <a:latin typeface="Courier New" panose="02070309020205020404" pitchFamily="49" charset="0"/>
                <a:ea typeface="+mn-ea"/>
                <a:cs typeface="Courier New" panose="02070309020205020404" pitchFamily="49" charset="0"/>
              </a:rPr>
              <a:t>. </a:t>
            </a:r>
          </a:p>
          <a:p>
            <a:pPr marL="0" indent="0">
              <a:buNone/>
            </a:pPr>
            <a:endParaRPr lang="en-US" dirty="0"/>
          </a:p>
        </p:txBody>
      </p:sp>
      <p:graphicFrame>
        <p:nvGraphicFramePr>
          <p:cNvPr id="6" name="Table 5">
            <a:extLst>
              <a:ext uri="{FF2B5EF4-FFF2-40B4-BE49-F238E27FC236}">
                <a16:creationId xmlns="" xmlns:a16="http://schemas.microsoft.com/office/drawing/2014/main" id="{DDB49B7B-155D-1446-BB32-E620EEDCBFF5}"/>
              </a:ext>
            </a:extLst>
          </p:cNvPr>
          <p:cNvGraphicFramePr>
            <a:graphicFrameLocks noGrp="1"/>
          </p:cNvGraphicFramePr>
          <p:nvPr/>
        </p:nvGraphicFramePr>
        <p:xfrm>
          <a:off x="540041" y="2881382"/>
          <a:ext cx="8153108" cy="2350982"/>
        </p:xfrm>
        <a:graphic>
          <a:graphicData uri="http://schemas.openxmlformats.org/drawingml/2006/table">
            <a:tbl>
              <a:tblPr firstRow="1" bandRow="1">
                <a:tableStyleId>{F5AB1C69-6EDB-4FF4-983F-18BD219EF322}</a:tableStyleId>
              </a:tblPr>
              <a:tblGrid>
                <a:gridCol w="2844290">
                  <a:extLst>
                    <a:ext uri="{9D8B030D-6E8A-4147-A177-3AD203B41FA5}">
                      <a16:colId xmlns="" xmlns:a16="http://schemas.microsoft.com/office/drawing/2014/main" val="1256232560"/>
                    </a:ext>
                  </a:extLst>
                </a:gridCol>
                <a:gridCol w="3678206">
                  <a:extLst>
                    <a:ext uri="{9D8B030D-6E8A-4147-A177-3AD203B41FA5}">
                      <a16:colId xmlns="" xmlns:a16="http://schemas.microsoft.com/office/drawing/2014/main" val="4264446364"/>
                    </a:ext>
                  </a:extLst>
                </a:gridCol>
                <a:gridCol w="1630612">
                  <a:extLst>
                    <a:ext uri="{9D8B030D-6E8A-4147-A177-3AD203B41FA5}">
                      <a16:colId xmlns="" xmlns:a16="http://schemas.microsoft.com/office/drawing/2014/main" val="2036751893"/>
                    </a:ext>
                  </a:extLst>
                </a:gridCol>
              </a:tblGrid>
              <a:tr h="306986">
                <a:tc>
                  <a:txBody>
                    <a:bodyPr/>
                    <a:lstStyle/>
                    <a:p>
                      <a:r>
                        <a:rPr lang="en-US" sz="1800" dirty="0" err="1">
                          <a:solidFill>
                            <a:schemeClr val="tx1"/>
                          </a:solidFill>
                          <a:latin typeface="Courier New" panose="02070309020205020404" pitchFamily="49" charset="0"/>
                          <a:cs typeface="Courier New" panose="02070309020205020404" pitchFamily="49" charset="0"/>
                        </a:rPr>
                        <a:t>GrB_Info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GrB_assign</a:t>
                      </a:r>
                      <a:r>
                        <a:rPr lang="en-US" sz="1800" b="0" dirty="0">
                          <a:solidFill>
                            <a:schemeClr val="tx1"/>
                          </a:solidFill>
                          <a:latin typeface="Courier New" panose="02070309020205020404" pitchFamily="49" charset="0"/>
                          <a:cs typeface="Courier New" panose="02070309020205020404" pitchFamily="49" charset="0"/>
                        </a:rPr>
                        <a:t>(</a:t>
                      </a:r>
                    </a:p>
                  </a:txBody>
                  <a:tcPr marL="0" marR="0" marT="0" marB="0"/>
                </a:tc>
                <a:tc>
                  <a:txBody>
                    <a:bodyPr/>
                    <a:lstStyle/>
                    <a:p>
                      <a:pPr algn="l"/>
                      <a:r>
                        <a:rPr lang="en-US" sz="1800" b="0" dirty="0" err="1">
                          <a:solidFill>
                            <a:schemeClr val="tx1"/>
                          </a:solidFill>
                          <a:latin typeface="Courier New" panose="02070309020205020404" pitchFamily="49" charset="0"/>
                          <a:cs typeface="Courier New" panose="02070309020205020404" pitchFamily="49" charset="0"/>
                        </a:rPr>
                        <a:t>GrB_Vector</a:t>
                      </a:r>
                      <a:endParaRPr lang="en-US" sz="1800" b="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b="0" dirty="0">
                          <a:solidFill>
                            <a:schemeClr val="tx1"/>
                          </a:solidFill>
                          <a:latin typeface="Courier New" panose="02070309020205020404" pitchFamily="49" charset="0"/>
                          <a:cs typeface="Courier New" panose="02070309020205020404" pitchFamily="49" charset="0"/>
                        </a:rPr>
                        <a:t> w,</a:t>
                      </a:r>
                    </a:p>
                  </a:txBody>
                  <a:tcPr marL="0" marR="0" marT="0" marB="0"/>
                </a:tc>
                <a:extLst>
                  <a:ext uri="{0D108BD9-81ED-4DB2-BD59-A6C34878D82A}">
                    <a16:rowId xmlns="" xmlns:a16="http://schemas.microsoft.com/office/drawing/2014/main" val="232236474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GrB_Vector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mask,</a:t>
                      </a:r>
                    </a:p>
                  </a:txBody>
                  <a:tcPr marL="0" marR="0" marT="0" marB="0"/>
                </a:tc>
                <a:extLst>
                  <a:ext uri="{0D108BD9-81ED-4DB2-BD59-A6C34878D82A}">
                    <a16:rowId xmlns="" xmlns:a16="http://schemas.microsoft.com/office/drawing/2014/main" val="3394096861"/>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GrB_BinaryOp</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accum</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2823854689"/>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a:solidFill>
                            <a:schemeClr val="tx1"/>
                          </a:solidFill>
                          <a:latin typeface="Courier New" panose="02070309020205020404" pitchFamily="49" charset="0"/>
                          <a:cs typeface="Courier New" panose="02070309020205020404" pitchFamily="49" charset="0"/>
                        </a:rPr>
                        <a:t>&lt;type&gt;</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c,</a:t>
                      </a:r>
                    </a:p>
                  </a:txBody>
                  <a:tcPr marL="0" marR="0" marT="0" marB="0"/>
                </a:tc>
                <a:extLst>
                  <a:ext uri="{0D108BD9-81ED-4DB2-BD59-A6C34878D82A}">
                    <a16:rowId xmlns="" xmlns:a16="http://schemas.microsoft.com/office/drawing/2014/main" val="1163680147"/>
                  </a:ext>
                </a:extLst>
              </a:tr>
              <a:tr h="312478">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*indices,</a:t>
                      </a:r>
                    </a:p>
                  </a:txBody>
                  <a:tcPr marL="0" marR="0" marT="0" marB="0"/>
                </a:tc>
                <a:extLst>
                  <a:ext uri="{0D108BD9-81ED-4DB2-BD59-A6C34878D82A}">
                    <a16:rowId xmlns="" xmlns:a16="http://schemas.microsoft.com/office/drawing/2014/main" val="529427811"/>
                  </a:ext>
                </a:extLst>
              </a:tr>
              <a:tr h="341346">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GrB_Index</a:t>
                      </a: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nindices</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3937752975"/>
                  </a:ext>
                </a:extLst>
              </a:tr>
              <a:tr h="347543">
                <a:tc>
                  <a:txBody>
                    <a:bodyPr/>
                    <a:lstStyle/>
                    <a:p>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pPr algn="l"/>
                      <a:r>
                        <a:rPr lang="en-US" sz="1800" dirty="0" err="1">
                          <a:solidFill>
                            <a:schemeClr val="tx1"/>
                          </a:solidFill>
                          <a:latin typeface="Courier New" panose="02070309020205020404" pitchFamily="49" charset="0"/>
                          <a:cs typeface="Courier New" panose="02070309020205020404" pitchFamily="49" charset="0"/>
                        </a:rPr>
                        <a:t>const</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GrB_Descriptor</a:t>
                      </a:r>
                      <a:endParaRPr lang="en-US" sz="1800" dirty="0">
                        <a:solidFill>
                          <a:schemeClr val="tx1"/>
                        </a:solidFill>
                        <a:latin typeface="Courier New" panose="02070309020205020404" pitchFamily="49" charset="0"/>
                        <a:cs typeface="Courier New" panose="02070309020205020404" pitchFamily="49" charset="0"/>
                      </a:endParaRPr>
                    </a:p>
                  </a:txBody>
                  <a:tcPr marL="0" marR="0" marT="0" marB="0"/>
                </a:tc>
                <a:tc>
                  <a:txBody>
                    <a:bodyPr/>
                    <a:lstStyle/>
                    <a:p>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desc</a:t>
                      </a:r>
                      <a:r>
                        <a:rPr lang="en-US" sz="1800" dirty="0">
                          <a:solidFill>
                            <a:schemeClr val="tx1"/>
                          </a:solidFill>
                          <a:latin typeface="Courier New" panose="02070309020205020404" pitchFamily="49" charset="0"/>
                          <a:cs typeface="Courier New" panose="02070309020205020404" pitchFamily="49" charset="0"/>
                        </a:rPr>
                        <a:t>);</a:t>
                      </a:r>
                    </a:p>
                  </a:txBody>
                  <a:tcPr marL="0" marR="0" marT="0" marB="0"/>
                </a:tc>
                <a:extLst>
                  <a:ext uri="{0D108BD9-81ED-4DB2-BD59-A6C34878D82A}">
                    <a16:rowId xmlns="" xmlns:a16="http://schemas.microsoft.com/office/drawing/2014/main" val="1855948931"/>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572DEF8-0A58-4E49-BAEB-3818EDCE8AC8}"/>
                  </a:ext>
                </a:extLst>
              </p:cNvPr>
              <p:cNvSpPr txBox="1"/>
              <p:nvPr/>
            </p:nvSpPr>
            <p:spPr>
              <a:xfrm>
                <a:off x="5916243" y="192088"/>
                <a:ext cx="209217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smtClean="0">
                          <a:latin typeface="Cambria Math" panose="02040503050406030204" pitchFamily="18" charset="0"/>
                        </a:rPr>
                        <m:t>𝐰</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𝒊</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oMath>
                  </m:oMathPara>
                </a14:m>
                <a:endParaRPr lang="en-US" sz="3200" dirty="0"/>
              </a:p>
            </p:txBody>
          </p:sp>
        </mc:Choice>
        <mc:Fallback xmlns="">
          <p:sp>
            <p:nvSpPr>
              <p:cNvPr id="3" name="TextBox 2">
                <a:extLst>
                  <a:ext uri="{FF2B5EF4-FFF2-40B4-BE49-F238E27FC236}">
                    <a16:creationId xmlns:a16="http://schemas.microsoft.com/office/drawing/2014/main" xmlns:a14="http://schemas.microsoft.com/office/drawing/2010/main" xmlns="" id="{4572DEF8-0A58-4E49-BAEB-3818EDCE8AC8}"/>
                  </a:ext>
                </a:extLst>
              </p:cNvPr>
              <p:cNvSpPr txBox="1">
                <a:spLocks noRot="1" noChangeAspect="1" noMove="1" noResize="1" noEditPoints="1" noAdjustHandles="1" noChangeArrowheads="1" noChangeShapeType="1" noTextEdit="1"/>
              </p:cNvSpPr>
              <p:nvPr/>
            </p:nvSpPr>
            <p:spPr>
              <a:xfrm>
                <a:off x="5916243" y="192088"/>
                <a:ext cx="2092176" cy="492443"/>
              </a:xfrm>
              <a:prstGeom prst="rect">
                <a:avLst/>
              </a:prstGeom>
              <a:blipFill rotWithShape="0">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 xmlns:a16="http://schemas.microsoft.com/office/drawing/2014/main" id="{B571309C-96AA-494C-9B3B-55D70BB9B82B}"/>
              </a:ext>
            </a:extLst>
          </p:cNvPr>
          <p:cNvSpPr txBox="1">
            <a:spLocks/>
          </p:cNvSpPr>
          <p:nvPr/>
        </p:nvSpPr>
        <p:spPr bwMode="auto">
          <a:xfrm>
            <a:off x="455612" y="5705048"/>
            <a:ext cx="8237537" cy="7331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kern="0" dirty="0"/>
              <a:t>Use a constant </a:t>
            </a:r>
            <a:r>
              <a:rPr lang="en-US" sz="2000" b="1" kern="0" dirty="0">
                <a:latin typeface="Courier New" panose="02070309020205020404" pitchFamily="49" charset="0"/>
                <a:cs typeface="Courier New" panose="02070309020205020404" pitchFamily="49" charset="0"/>
              </a:rPr>
              <a:t>GrB_ALL</a:t>
            </a:r>
            <a:r>
              <a:rPr lang="en-US" sz="2000" kern="0" dirty="0"/>
              <a:t> in place of the </a:t>
            </a:r>
            <a:r>
              <a:rPr lang="en-US" sz="2000" b="1" kern="0" dirty="0">
                <a:latin typeface="Courier New" panose="02070309020205020404" pitchFamily="49" charset="0"/>
                <a:cs typeface="Courier New" panose="02070309020205020404" pitchFamily="49" charset="0"/>
              </a:rPr>
              <a:t>indices</a:t>
            </a:r>
            <a:r>
              <a:rPr lang="en-US" sz="2000" kern="0" dirty="0"/>
              <a:t> argument to select that all elements of </a:t>
            </a:r>
            <a:r>
              <a:rPr lang="en-US" b="1" kern="0" dirty="0">
                <a:latin typeface="Courier New" panose="02070309020205020404" pitchFamily="49" charset="0"/>
                <a:cs typeface="Courier New" panose="02070309020205020404" pitchFamily="49" charset="0"/>
              </a:rPr>
              <a:t>w</a:t>
            </a:r>
            <a:r>
              <a:rPr lang="en-US" sz="2000" kern="0" dirty="0"/>
              <a:t> are to be assigned to (in order 0 to 1-nindices).</a:t>
            </a:r>
          </a:p>
          <a:p>
            <a:endParaRPr lang="en-US" kern="0" dirty="0"/>
          </a:p>
        </p:txBody>
      </p:sp>
    </p:spTree>
    <p:extLst>
      <p:ext uri="{BB962C8B-B14F-4D97-AF65-F5344CB8AC3E}">
        <p14:creationId xmlns:p14="http://schemas.microsoft.com/office/powerpoint/2010/main" val="30437809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192087"/>
            <a:ext cx="8837612" cy="1044575"/>
          </a:xfrm>
        </p:spPr>
        <p:txBody>
          <a:bodyPr/>
          <a:lstStyle/>
          <a:p>
            <a:r>
              <a:rPr lang="en-US" dirty="0"/>
              <a:t>Graph Algorithms and Linear Algebra</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a:t>
            </a:fld>
            <a:endParaRPr lang="en-US" dirty="0">
              <a:solidFill>
                <a:srgbClr val="000000"/>
              </a:solidFill>
              <a:ea typeface="ＭＳ Ｐゴシック" pitchFamily="34" charset="-128"/>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420" y="1031560"/>
            <a:ext cx="3849295" cy="552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 xmlns:a16="http://schemas.microsoft.com/office/drawing/2014/main" id="{59123656-589B-7143-BB8C-BC3268F87B33}"/>
              </a:ext>
            </a:extLst>
          </p:cNvPr>
          <p:cNvSpPr>
            <a:spLocks noGrp="1"/>
          </p:cNvSpPr>
          <p:nvPr>
            <p:ph idx="1"/>
          </p:nvPr>
        </p:nvSpPr>
        <p:spPr>
          <a:xfrm>
            <a:off x="290513" y="935038"/>
            <a:ext cx="4805621" cy="5616575"/>
          </a:xfrm>
        </p:spPr>
        <p:txBody>
          <a:bodyPr/>
          <a:lstStyle/>
          <a:p>
            <a:r>
              <a:rPr lang="en-US" dirty="0"/>
              <a:t>Most common graph algorithms can be represented in terms of linear algebra.</a:t>
            </a:r>
          </a:p>
          <a:p>
            <a:pPr lvl="1"/>
            <a:r>
              <a:rPr lang="en-US" dirty="0"/>
              <a:t>This is a mature field … it even has a book.</a:t>
            </a:r>
          </a:p>
          <a:p>
            <a:pPr lvl="1"/>
            <a:endParaRPr lang="en-US" dirty="0"/>
          </a:p>
          <a:p>
            <a:r>
              <a:rPr lang="en-US" dirty="0"/>
              <a:t>Benefits of graphs as linear algebra</a:t>
            </a:r>
          </a:p>
          <a:p>
            <a:pPr lvl="1"/>
            <a:r>
              <a:rPr lang="en-US" dirty="0"/>
              <a:t>Well suited to memory hierarchies of modern microprocessors</a:t>
            </a:r>
          </a:p>
          <a:p>
            <a:pPr lvl="1"/>
            <a:r>
              <a:rPr lang="en-US" dirty="0"/>
              <a:t>Can utilize decades of experience in distributed/parallel computing from linear algebra in supercomputing.</a:t>
            </a:r>
          </a:p>
          <a:p>
            <a:pPr lvl="1"/>
            <a:r>
              <a:rPr lang="en-US" dirty="0"/>
              <a:t>Easier to understand … for some people.</a:t>
            </a:r>
          </a:p>
        </p:txBody>
      </p:sp>
    </p:spTree>
    <p:extLst>
      <p:ext uri="{BB962C8B-B14F-4D97-AF65-F5344CB8AC3E}">
        <p14:creationId xmlns:p14="http://schemas.microsoft.com/office/powerpoint/2010/main" val="137672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Connected Components plan</a:t>
            </a:r>
          </a:p>
        </p:txBody>
      </p:sp>
      <p:sp>
        <p:nvSpPr>
          <p:cNvPr id="3" name="Content Placeholder 2"/>
          <p:cNvSpPr>
            <a:spLocks noGrp="1"/>
          </p:cNvSpPr>
          <p:nvPr>
            <p:ph idx="1"/>
          </p:nvPr>
        </p:nvSpPr>
        <p:spPr>
          <a:xfrm>
            <a:off x="455613" y="1000887"/>
            <a:ext cx="8237537" cy="2351914"/>
          </a:xfrm>
        </p:spPr>
        <p:txBody>
          <a:bodyPr/>
          <a:lstStyle/>
          <a:p>
            <a:r>
              <a:rPr lang="en-US" dirty="0"/>
              <a:t>Strategy:</a:t>
            </a:r>
          </a:p>
          <a:p>
            <a:pPr lvl="1"/>
            <a:r>
              <a:rPr lang="en-US" dirty="0"/>
              <a:t>Create a new vector and Initialize all vertex IDs to “unassigned”</a:t>
            </a:r>
          </a:p>
          <a:p>
            <a:pPr lvl="1"/>
            <a:r>
              <a:rPr lang="en-US" dirty="0"/>
              <a:t>While there are unassigned vertices:</a:t>
            </a:r>
          </a:p>
          <a:p>
            <a:pPr lvl="2"/>
            <a:r>
              <a:rPr lang="en-US" dirty="0"/>
              <a:t>Pick an unassigned vertex</a:t>
            </a:r>
          </a:p>
          <a:p>
            <a:pPr lvl="2"/>
            <a:r>
              <a:rPr lang="en-US" dirty="0"/>
              <a:t>Perform BFS marking all reachable vertices</a:t>
            </a:r>
          </a:p>
          <a:p>
            <a:pPr lvl="2"/>
            <a:r>
              <a:rPr lang="en-US" dirty="0"/>
              <a:t>Assign all reachable vertices with a unique </a:t>
            </a:r>
            <a:r>
              <a:rPr lang="en-US" b="1" dirty="0">
                <a:solidFill>
                  <a:schemeClr val="bg2">
                    <a:lumMod val="60000"/>
                    <a:lumOff val="40000"/>
                  </a:schemeClr>
                </a:solidFill>
              </a:rPr>
              <a:t>'component number'</a:t>
            </a:r>
            <a:r>
              <a:rPr lang="en-US" dirty="0"/>
              <a: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90</a:t>
            </a:fld>
            <a:endParaRPr lang="en-US" dirty="0">
              <a:solidFill>
                <a:srgbClr val="000000"/>
              </a:solidFill>
              <a:ea typeface="ＭＳ Ｐゴシック" pitchFamily="34" charset="-128"/>
            </a:endParaRPr>
          </a:p>
        </p:txBody>
      </p:sp>
      <p:grpSp>
        <p:nvGrpSpPr>
          <p:cNvPr id="57" name="Group 56"/>
          <p:cNvGrpSpPr/>
          <p:nvPr/>
        </p:nvGrpSpPr>
        <p:grpSpPr>
          <a:xfrm>
            <a:off x="805897" y="4806653"/>
            <a:ext cx="3195236" cy="1671272"/>
            <a:chOff x="7249971" y="1174945"/>
            <a:chExt cx="3195236" cy="1671272"/>
          </a:xfrm>
        </p:grpSpPr>
        <p:sp>
          <p:nvSpPr>
            <p:cNvPr id="59" name="Freeform 25"/>
            <p:cNvSpPr>
              <a:spLocks/>
            </p:cNvSpPr>
            <p:nvPr/>
          </p:nvSpPr>
          <p:spPr bwMode="auto">
            <a:xfrm>
              <a:off x="7802825" y="1570519"/>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0" name="Freeform 31"/>
            <p:cNvSpPr>
              <a:spLocks/>
            </p:cNvSpPr>
            <p:nvPr/>
          </p:nvSpPr>
          <p:spPr bwMode="auto">
            <a:xfrm>
              <a:off x="8096634" y="1309740"/>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1" name="Freeform 56"/>
            <p:cNvSpPr>
              <a:spLocks/>
            </p:cNvSpPr>
            <p:nvPr/>
          </p:nvSpPr>
          <p:spPr bwMode="auto">
            <a:xfrm rot="21305257" flipH="1" flipV="1">
              <a:off x="8128384" y="2579594"/>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2" name="Freeform 61"/>
            <p:cNvSpPr>
              <a:spLocks/>
            </p:cNvSpPr>
            <p:nvPr/>
          </p:nvSpPr>
          <p:spPr bwMode="auto">
            <a:xfrm flipH="1" flipV="1">
              <a:off x="9612076" y="1570519"/>
              <a:ext cx="293811" cy="962444"/>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63" name="Rectangle 62"/>
            <p:cNvSpPr>
              <a:spLocks noChangeArrowheads="1"/>
            </p:cNvSpPr>
            <p:nvPr/>
          </p:nvSpPr>
          <p:spPr bwMode="auto">
            <a:xfrm>
              <a:off x="7375003" y="2440539"/>
              <a:ext cx="633463"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Carl</a:t>
              </a:r>
            </a:p>
          </p:txBody>
        </p:sp>
        <p:sp>
          <p:nvSpPr>
            <p:cNvPr id="64" name="Rectangle 63"/>
            <p:cNvSpPr>
              <a:spLocks noChangeArrowheads="1"/>
            </p:cNvSpPr>
            <p:nvPr/>
          </p:nvSpPr>
          <p:spPr bwMode="auto">
            <a:xfrm>
              <a:off x="7249971" y="1174945"/>
              <a:ext cx="877119"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Nancy</a:t>
              </a:r>
            </a:p>
          </p:txBody>
        </p:sp>
        <p:sp>
          <p:nvSpPr>
            <p:cNvPr id="65" name="Oval 64"/>
            <p:cNvSpPr>
              <a:spLocks noChangeArrowheads="1"/>
            </p:cNvSpPr>
            <p:nvPr/>
          </p:nvSpPr>
          <p:spPr bwMode="auto">
            <a:xfrm>
              <a:off x="8003853" y="1452324"/>
              <a:ext cx="220450" cy="225133"/>
            </a:xfrm>
            <a:prstGeom prst="ellipse">
              <a:avLst/>
            </a:prstGeom>
            <a:solidFill>
              <a:schemeClr val="tx1"/>
            </a:solidFill>
            <a:ln w="12700">
              <a:solidFill>
                <a:schemeClr val="tx1"/>
              </a:solidFill>
              <a:round/>
              <a:headEnd/>
              <a:tailEnd/>
            </a:ln>
            <a:effectLst/>
          </p:spPr>
          <p:txBody>
            <a:bodyPr wrap="none" anchor="ctr"/>
            <a:lstStyle/>
            <a:p>
              <a:pPr eaLnBrk="1" hangingPunct="1">
                <a:spcBef>
                  <a:spcPct val="45000"/>
                </a:spcBef>
                <a:defRPr/>
              </a:pPr>
              <a:endParaRPr lang="en-US" sz="2400" b="1">
                <a:solidFill>
                  <a:srgbClr val="C00000"/>
                </a:solidFill>
                <a:latin typeface="Verdana" charset="0"/>
              </a:endParaRPr>
            </a:p>
          </p:txBody>
        </p:sp>
        <p:sp>
          <p:nvSpPr>
            <p:cNvPr id="66" name="Oval 65"/>
            <p:cNvSpPr>
              <a:spLocks noChangeArrowheads="1"/>
            </p:cNvSpPr>
            <p:nvPr/>
          </p:nvSpPr>
          <p:spPr bwMode="auto">
            <a:xfrm>
              <a:off x="9488366" y="1452324"/>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67" name="Oval 71"/>
            <p:cNvSpPr>
              <a:spLocks noChangeArrowheads="1"/>
            </p:cNvSpPr>
            <p:nvPr/>
          </p:nvSpPr>
          <p:spPr bwMode="auto">
            <a:xfrm>
              <a:off x="8003853" y="2511741"/>
              <a:ext cx="220450" cy="225133"/>
            </a:xfrm>
            <a:prstGeom prst="ellipse">
              <a:avLst/>
            </a:prstGeom>
            <a:solidFill>
              <a:schemeClr val="tx1"/>
            </a:solidFill>
            <a:ln>
              <a:solidFill>
                <a:srgbClr val="0000FF"/>
              </a:solidFill>
            </a:ln>
            <a:effectLst/>
          </p:spPr>
          <p:txBody>
            <a:bodyPr wrap="none" anchor="ctr"/>
            <a:lstStyle/>
            <a:p>
              <a:pPr>
                <a:defRPr/>
              </a:pPr>
              <a:endParaRPr lang="en-US" sz="1800" b="1">
                <a:solidFill>
                  <a:srgbClr val="C00000"/>
                </a:solidFill>
              </a:endParaRPr>
            </a:p>
          </p:txBody>
        </p:sp>
        <p:sp>
          <p:nvSpPr>
            <p:cNvPr id="68" name="Rectangle 67"/>
            <p:cNvSpPr>
              <a:spLocks noChangeArrowheads="1"/>
            </p:cNvSpPr>
            <p:nvPr/>
          </p:nvSpPr>
          <p:spPr bwMode="auto">
            <a:xfrm>
              <a:off x="9627976" y="1199475"/>
              <a:ext cx="817231"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Aydin</a:t>
              </a:r>
            </a:p>
          </p:txBody>
        </p:sp>
        <p:sp>
          <p:nvSpPr>
            <p:cNvPr id="69" name="Rectangle 68"/>
            <p:cNvSpPr>
              <a:spLocks noChangeArrowheads="1"/>
            </p:cNvSpPr>
            <p:nvPr/>
          </p:nvSpPr>
          <p:spPr bwMode="auto">
            <a:xfrm>
              <a:off x="9609880" y="2404707"/>
              <a:ext cx="590824"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C00000"/>
                  </a:solidFill>
                  <a:latin typeface="Helvetica"/>
                  <a:cs typeface="Helvetica"/>
                </a:rPr>
                <a:t>Tim</a:t>
              </a:r>
              <a:endParaRPr lang="en-US" sz="1800" b="1" dirty="0">
                <a:solidFill>
                  <a:srgbClr val="C00000"/>
                </a:solidFill>
                <a:latin typeface="Helvetica"/>
                <a:cs typeface="Helvetica"/>
              </a:endParaRPr>
            </a:p>
          </p:txBody>
        </p:sp>
        <p:sp>
          <p:nvSpPr>
            <p:cNvPr id="70" name="Rectangle 69"/>
            <p:cNvSpPr>
              <a:spLocks noChangeArrowheads="1"/>
            </p:cNvSpPr>
            <p:nvPr/>
          </p:nvSpPr>
          <p:spPr bwMode="auto">
            <a:xfrm>
              <a:off x="9849636" y="185284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5</a:t>
              </a:r>
              <a:endParaRPr lang="en-US" sz="1800" b="1" dirty="0">
                <a:solidFill>
                  <a:srgbClr val="008000"/>
                </a:solidFill>
                <a:latin typeface="Helvetica"/>
                <a:cs typeface="Helvetica"/>
              </a:endParaRPr>
            </a:p>
          </p:txBody>
        </p:sp>
        <p:sp>
          <p:nvSpPr>
            <p:cNvPr id="71" name="Rectangle 70"/>
            <p:cNvSpPr>
              <a:spLocks noChangeArrowheads="1"/>
            </p:cNvSpPr>
            <p:nvPr/>
          </p:nvSpPr>
          <p:spPr bwMode="auto">
            <a:xfrm>
              <a:off x="8777096" y="2476907"/>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2</a:t>
              </a:r>
              <a:endParaRPr lang="en-US" sz="1800" b="1" dirty="0">
                <a:solidFill>
                  <a:srgbClr val="008000"/>
                </a:solidFill>
                <a:latin typeface="Helvetica"/>
                <a:cs typeface="Helvetica"/>
              </a:endParaRPr>
            </a:p>
          </p:txBody>
        </p:sp>
        <p:sp>
          <p:nvSpPr>
            <p:cNvPr id="72" name="Rectangle 71"/>
            <p:cNvSpPr>
              <a:spLocks noChangeArrowheads="1"/>
            </p:cNvSpPr>
            <p:nvPr/>
          </p:nvSpPr>
          <p:spPr bwMode="auto">
            <a:xfrm>
              <a:off x="8671135" y="1332510"/>
              <a:ext cx="428343"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11</a:t>
              </a:r>
              <a:endParaRPr lang="en-US" sz="1800" b="1" dirty="0">
                <a:solidFill>
                  <a:srgbClr val="008000"/>
                </a:solidFill>
                <a:latin typeface="Helvetica"/>
                <a:cs typeface="Helvetica"/>
              </a:endParaRPr>
            </a:p>
          </p:txBody>
        </p:sp>
        <p:sp>
          <p:nvSpPr>
            <p:cNvPr id="73" name="Rectangle 72"/>
            <p:cNvSpPr>
              <a:spLocks noChangeArrowheads="1"/>
            </p:cNvSpPr>
            <p:nvPr/>
          </p:nvSpPr>
          <p:spPr bwMode="auto">
            <a:xfrm>
              <a:off x="7518727" y="1852845"/>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74" name="Oval 73">
              <a:extLst>
                <a:ext uri="{FF2B5EF4-FFF2-40B4-BE49-F238E27FC236}">
                  <a16:creationId xmlns="" xmlns:a16="http://schemas.microsoft.com/office/drawing/2014/main" id="{F79EB357-1F5B-C34F-9012-9AAF2A294E2F}"/>
                </a:ext>
              </a:extLst>
            </p:cNvPr>
            <p:cNvSpPr>
              <a:spLocks noChangeArrowheads="1"/>
            </p:cNvSpPr>
            <p:nvPr/>
          </p:nvSpPr>
          <p:spPr bwMode="auto">
            <a:xfrm>
              <a:off x="9439996" y="2429117"/>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75" name="Freeform 56">
              <a:extLst>
                <a:ext uri="{FF2B5EF4-FFF2-40B4-BE49-F238E27FC236}">
                  <a16:creationId xmlns="" xmlns:a16="http://schemas.microsoft.com/office/drawing/2014/main" id="{48149C1A-0C75-6347-8A59-E36CADCDDD20}"/>
                </a:ext>
              </a:extLst>
            </p:cNvPr>
            <p:cNvSpPr>
              <a:spLocks/>
            </p:cNvSpPr>
            <p:nvPr/>
          </p:nvSpPr>
          <p:spPr bwMode="auto">
            <a:xfrm rot="8744674" flipH="1">
              <a:off x="7946531" y="1999588"/>
              <a:ext cx="2007084" cy="373122"/>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76" name="Rectangle 75">
              <a:extLst>
                <a:ext uri="{FF2B5EF4-FFF2-40B4-BE49-F238E27FC236}">
                  <a16:creationId xmlns="" xmlns:a16="http://schemas.microsoft.com/office/drawing/2014/main" id="{E75137EE-0A72-E240-B344-557AEA839B92}"/>
                </a:ext>
              </a:extLst>
            </p:cNvPr>
            <p:cNvSpPr>
              <a:spLocks noChangeArrowheads="1"/>
            </p:cNvSpPr>
            <p:nvPr/>
          </p:nvSpPr>
          <p:spPr bwMode="auto">
            <a:xfrm>
              <a:off x="8767801" y="2035628"/>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grpSp>
      <p:grpSp>
        <p:nvGrpSpPr>
          <p:cNvPr id="93" name="Group 92"/>
          <p:cNvGrpSpPr/>
          <p:nvPr/>
        </p:nvGrpSpPr>
        <p:grpSpPr>
          <a:xfrm>
            <a:off x="4421432" y="4893551"/>
            <a:ext cx="3704483" cy="1567013"/>
            <a:chOff x="4421432" y="4893551"/>
            <a:chExt cx="3704483" cy="1567013"/>
          </a:xfrm>
        </p:grpSpPr>
        <p:grpSp>
          <p:nvGrpSpPr>
            <p:cNvPr id="94" name="Group 93"/>
            <p:cNvGrpSpPr/>
            <p:nvPr/>
          </p:nvGrpSpPr>
          <p:grpSpPr>
            <a:xfrm>
              <a:off x="4421432" y="4905917"/>
              <a:ext cx="3704483" cy="1554647"/>
              <a:chOff x="7448822" y="3123270"/>
              <a:chExt cx="3704483" cy="1554647"/>
            </a:xfrm>
          </p:grpSpPr>
          <p:sp>
            <p:nvSpPr>
              <p:cNvPr id="96" name="Freeform 35"/>
              <p:cNvSpPr>
                <a:spLocks/>
              </p:cNvSpPr>
              <p:nvPr/>
            </p:nvSpPr>
            <p:spPr bwMode="auto">
              <a:xfrm>
                <a:off x="8108232" y="3361536"/>
                <a:ext cx="1501910" cy="981206"/>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97" name="Freeform 47"/>
              <p:cNvSpPr>
                <a:spLocks/>
              </p:cNvSpPr>
              <p:nvPr/>
            </p:nvSpPr>
            <p:spPr bwMode="auto">
              <a:xfrm>
                <a:off x="9627540" y="3123270"/>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98" name="Freeform 53"/>
              <p:cNvSpPr>
                <a:spLocks/>
              </p:cNvSpPr>
              <p:nvPr/>
            </p:nvSpPr>
            <p:spPr bwMode="auto">
              <a:xfrm flipH="1" flipV="1">
                <a:off x="8088903" y="4369006"/>
                <a:ext cx="1501910" cy="249523"/>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99" name="Freeform 65"/>
              <p:cNvSpPr>
                <a:spLocks/>
              </p:cNvSpPr>
              <p:nvPr/>
            </p:nvSpPr>
            <p:spPr bwMode="auto">
              <a:xfrm>
                <a:off x="9598546" y="3350279"/>
                <a:ext cx="1476782" cy="1018727"/>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b="1">
                  <a:solidFill>
                    <a:srgbClr val="C00000"/>
                  </a:solidFill>
                </a:endParaRPr>
              </a:p>
            </p:txBody>
          </p:sp>
          <p:sp>
            <p:nvSpPr>
              <p:cNvPr id="100" name="Rectangle 104"/>
              <p:cNvSpPr>
                <a:spLocks noChangeArrowheads="1"/>
              </p:cNvSpPr>
              <p:nvPr/>
            </p:nvSpPr>
            <p:spPr bwMode="auto">
              <a:xfrm>
                <a:off x="9639249" y="4308607"/>
                <a:ext cx="1159247"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Margaret</a:t>
                </a:r>
              </a:p>
            </p:txBody>
          </p:sp>
          <p:sp>
            <p:nvSpPr>
              <p:cNvPr id="101" name="Rectangle 105"/>
              <p:cNvSpPr>
                <a:spLocks noChangeArrowheads="1"/>
              </p:cNvSpPr>
              <p:nvPr/>
            </p:nvSpPr>
            <p:spPr bwMode="auto">
              <a:xfrm>
                <a:off x="10301787" y="3293322"/>
                <a:ext cx="710406"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Jose</a:t>
                </a:r>
              </a:p>
            </p:txBody>
          </p:sp>
          <p:sp>
            <p:nvSpPr>
              <p:cNvPr id="102" name="Oval 101"/>
              <p:cNvSpPr>
                <a:spLocks noChangeArrowheads="1"/>
              </p:cNvSpPr>
              <p:nvPr/>
            </p:nvSpPr>
            <p:spPr bwMode="auto">
              <a:xfrm>
                <a:off x="9488366" y="4241431"/>
                <a:ext cx="220450" cy="225133"/>
              </a:xfrm>
              <a:prstGeom prst="ellipse">
                <a:avLst/>
              </a:prstGeom>
              <a:solidFill>
                <a:schemeClr val="tx1"/>
              </a:solidFill>
              <a:ln w="12700">
                <a:solidFill>
                  <a:srgbClr val="0000FF"/>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103" name="Oval 102"/>
              <p:cNvSpPr>
                <a:spLocks noChangeArrowheads="1"/>
              </p:cNvSpPr>
              <p:nvPr/>
            </p:nvSpPr>
            <p:spPr bwMode="auto">
              <a:xfrm>
                <a:off x="9488366" y="3250846"/>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104" name="Oval 103"/>
              <p:cNvSpPr>
                <a:spLocks noChangeArrowheads="1"/>
              </p:cNvSpPr>
              <p:nvPr/>
            </p:nvSpPr>
            <p:spPr bwMode="auto">
              <a:xfrm>
                <a:off x="10932855" y="3240839"/>
                <a:ext cx="220450" cy="22513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b="1">
                  <a:solidFill>
                    <a:srgbClr val="C00000"/>
                  </a:solidFill>
                </a:endParaRPr>
              </a:p>
            </p:txBody>
          </p:sp>
          <p:sp>
            <p:nvSpPr>
              <p:cNvPr id="105" name="Oval 72"/>
              <p:cNvSpPr>
                <a:spLocks noChangeArrowheads="1"/>
              </p:cNvSpPr>
              <p:nvPr/>
            </p:nvSpPr>
            <p:spPr bwMode="auto">
              <a:xfrm>
                <a:off x="8003853" y="4241431"/>
                <a:ext cx="220450" cy="225133"/>
              </a:xfrm>
              <a:prstGeom prst="ellipse">
                <a:avLst/>
              </a:prstGeom>
              <a:solidFill>
                <a:schemeClr val="tx1"/>
              </a:solidFill>
              <a:ln w="12700">
                <a:solidFill>
                  <a:schemeClr val="tx1"/>
                </a:solidFill>
                <a:round/>
                <a:headEnd/>
                <a:tailEnd/>
              </a:ln>
              <a:effectLst/>
            </p:spPr>
            <p:txBody>
              <a:bodyPr wrap="none" anchor="ctr"/>
              <a:lstStyle/>
              <a:p>
                <a:pPr>
                  <a:defRPr/>
                </a:pPr>
                <a:endParaRPr lang="en-US" sz="1800" b="1">
                  <a:solidFill>
                    <a:srgbClr val="C00000"/>
                  </a:solidFill>
                </a:endParaRPr>
              </a:p>
            </p:txBody>
          </p:sp>
          <p:sp>
            <p:nvSpPr>
              <p:cNvPr id="106" name="Rectangle 105"/>
              <p:cNvSpPr>
                <a:spLocks noChangeArrowheads="1"/>
              </p:cNvSpPr>
              <p:nvPr/>
            </p:nvSpPr>
            <p:spPr bwMode="auto">
              <a:xfrm>
                <a:off x="7448822" y="3834036"/>
                <a:ext cx="761704"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a:solidFill>
                      <a:srgbClr val="C00000"/>
                    </a:solidFill>
                    <a:latin typeface="Helvetica"/>
                    <a:cs typeface="Helvetica"/>
                  </a:rPr>
                  <a:t>Scott</a:t>
                </a:r>
              </a:p>
            </p:txBody>
          </p:sp>
          <p:sp>
            <p:nvSpPr>
              <p:cNvPr id="107" name="Rectangle 106"/>
              <p:cNvSpPr>
                <a:spLocks noChangeArrowheads="1"/>
              </p:cNvSpPr>
              <p:nvPr/>
            </p:nvSpPr>
            <p:spPr bwMode="auto">
              <a:xfrm>
                <a:off x="8580706" y="393452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3</a:t>
                </a:r>
                <a:endParaRPr lang="en-US" sz="1800" b="1" dirty="0">
                  <a:solidFill>
                    <a:srgbClr val="008000"/>
                  </a:solidFill>
                  <a:latin typeface="Helvetica"/>
                  <a:cs typeface="Helvetica"/>
                </a:endParaRPr>
              </a:p>
            </p:txBody>
          </p:sp>
          <p:sp>
            <p:nvSpPr>
              <p:cNvPr id="108" name="Rectangle 107"/>
              <p:cNvSpPr>
                <a:spLocks noChangeArrowheads="1"/>
              </p:cNvSpPr>
              <p:nvPr/>
            </p:nvSpPr>
            <p:spPr bwMode="auto">
              <a:xfrm>
                <a:off x="10627095" y="3905709"/>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a:t>
                </a:r>
                <a:endParaRPr lang="en-US" sz="1800" b="1" dirty="0">
                  <a:solidFill>
                    <a:srgbClr val="008000"/>
                  </a:solidFill>
                  <a:latin typeface="Helvetica"/>
                  <a:cs typeface="Helvetica"/>
                </a:endParaRPr>
              </a:p>
            </p:txBody>
          </p:sp>
          <p:sp>
            <p:nvSpPr>
              <p:cNvPr id="109" name="Rectangle 108"/>
              <p:cNvSpPr>
                <a:spLocks noChangeArrowheads="1"/>
              </p:cNvSpPr>
              <p:nvPr/>
            </p:nvSpPr>
            <p:spPr bwMode="auto">
              <a:xfrm>
                <a:off x="8900747" y="4287304"/>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7</a:t>
                </a:r>
                <a:endParaRPr lang="en-US" sz="1800" b="1" dirty="0">
                  <a:solidFill>
                    <a:srgbClr val="008000"/>
                  </a:solidFill>
                  <a:latin typeface="Helvetica"/>
                  <a:cs typeface="Helvetica"/>
                </a:endParaRPr>
              </a:p>
            </p:txBody>
          </p:sp>
          <p:sp>
            <p:nvSpPr>
              <p:cNvPr id="110" name="Rectangle 109"/>
              <p:cNvSpPr>
                <a:spLocks noChangeArrowheads="1"/>
              </p:cNvSpPr>
              <p:nvPr/>
            </p:nvSpPr>
            <p:spPr bwMode="auto">
              <a:xfrm>
                <a:off x="8656274" y="3276006"/>
                <a:ext cx="864295"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sz="1800" b="1" dirty="0" err="1">
                    <a:solidFill>
                      <a:srgbClr val="C00000"/>
                    </a:solidFill>
                    <a:latin typeface="Helvetica"/>
                    <a:cs typeface="Helvetica"/>
                  </a:rPr>
                  <a:t>Saday</a:t>
                </a:r>
                <a:endParaRPr lang="en-US" sz="1800" b="1" dirty="0">
                  <a:solidFill>
                    <a:srgbClr val="C00000"/>
                  </a:solidFill>
                  <a:latin typeface="Helvetica"/>
                  <a:cs typeface="Helvetica"/>
                </a:endParaRPr>
              </a:p>
            </p:txBody>
          </p:sp>
        </p:grpSp>
        <p:sp>
          <p:nvSpPr>
            <p:cNvPr id="95" name="Rectangle 94"/>
            <p:cNvSpPr>
              <a:spLocks noChangeArrowheads="1"/>
            </p:cNvSpPr>
            <p:nvPr/>
          </p:nvSpPr>
          <p:spPr bwMode="auto">
            <a:xfrm>
              <a:off x="6986353" y="4893551"/>
              <a:ext cx="312862" cy="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418" tIns="45709" rIns="91418" bIns="45709">
              <a:spAutoFit/>
            </a:bodyPr>
            <a:lstStyle/>
            <a:p>
              <a:r>
                <a:rPr lang="en-US" b="1" dirty="0">
                  <a:solidFill>
                    <a:srgbClr val="008000"/>
                  </a:solidFill>
                  <a:latin typeface="Helvetica"/>
                  <a:cs typeface="Helvetica"/>
                </a:rPr>
                <a:t>1</a:t>
              </a:r>
              <a:endParaRPr lang="en-US" sz="1800" b="1" dirty="0">
                <a:solidFill>
                  <a:srgbClr val="008000"/>
                </a:solidFill>
                <a:latin typeface="Helvetica"/>
                <a:cs typeface="Helvetica"/>
              </a:endParaRPr>
            </a:p>
          </p:txBody>
        </p:sp>
      </p:grpSp>
      <p:sp>
        <p:nvSpPr>
          <p:cNvPr id="114" name="TextBox 113"/>
          <p:cNvSpPr txBox="1"/>
          <p:nvPr/>
        </p:nvSpPr>
        <p:spPr>
          <a:xfrm>
            <a:off x="1563391" y="4060782"/>
            <a:ext cx="1842171" cy="369332"/>
          </a:xfrm>
          <a:prstGeom prst="rect">
            <a:avLst/>
          </a:prstGeom>
          <a:noFill/>
        </p:spPr>
        <p:txBody>
          <a:bodyPr wrap="none" rtlCol="0">
            <a:spAutoFit/>
          </a:bodyPr>
          <a:lstStyle/>
          <a:p>
            <a:r>
              <a:rPr lang="en-US" b="1" dirty="0">
                <a:solidFill>
                  <a:schemeClr val="bg2">
                    <a:lumMod val="60000"/>
                    <a:lumOff val="40000"/>
                  </a:schemeClr>
                </a:solidFill>
              </a:rPr>
              <a:t>Component '</a:t>
            </a:r>
            <a:r>
              <a:rPr lang="en-US" b="1" dirty="0">
                <a:solidFill>
                  <a:schemeClr val="bg2">
                    <a:lumMod val="60000"/>
                    <a:lumOff val="40000"/>
                  </a:schemeClr>
                </a:solidFill>
                <a:latin typeface="Helvetica" panose="020B0604020202020204" pitchFamily="34" charset="0"/>
                <a:cs typeface="Helvetica" panose="020B0604020202020204" pitchFamily="34" charset="0"/>
              </a:rPr>
              <a:t>1</a:t>
            </a:r>
            <a:r>
              <a:rPr lang="en-US" b="1" dirty="0">
                <a:solidFill>
                  <a:schemeClr val="bg2">
                    <a:lumMod val="60000"/>
                    <a:lumOff val="40000"/>
                  </a:schemeClr>
                </a:solidFill>
              </a:rPr>
              <a:t>'</a:t>
            </a:r>
            <a:endParaRPr lang="en-US" b="1" dirty="0">
              <a:solidFill>
                <a:schemeClr val="bg2">
                  <a:lumMod val="60000"/>
                  <a:lumOff val="40000"/>
                </a:schemeClr>
              </a:solidFill>
              <a:latin typeface="Helvetica" panose="020B0604020202020204" pitchFamily="34" charset="0"/>
              <a:cs typeface="Helvetica" panose="020B0604020202020204" pitchFamily="34" charset="0"/>
            </a:endParaRPr>
          </a:p>
        </p:txBody>
      </p:sp>
      <p:sp>
        <p:nvSpPr>
          <p:cNvPr id="115" name="TextBox 114"/>
          <p:cNvSpPr txBox="1"/>
          <p:nvPr/>
        </p:nvSpPr>
        <p:spPr>
          <a:xfrm>
            <a:off x="5723851" y="4056312"/>
            <a:ext cx="1970411" cy="369332"/>
          </a:xfrm>
          <a:prstGeom prst="rect">
            <a:avLst/>
          </a:prstGeom>
          <a:noFill/>
        </p:spPr>
        <p:txBody>
          <a:bodyPr wrap="none" rtlCol="0">
            <a:spAutoFit/>
          </a:bodyPr>
          <a:lstStyle/>
          <a:p>
            <a:r>
              <a:rPr lang="en-US" b="1" dirty="0">
                <a:solidFill>
                  <a:schemeClr val="bg2">
                    <a:lumMod val="60000"/>
                    <a:lumOff val="40000"/>
                  </a:schemeClr>
                </a:solidFill>
              </a:rPr>
              <a:t>Component '</a:t>
            </a:r>
            <a:r>
              <a:rPr lang="en-US" b="1" dirty="0">
                <a:solidFill>
                  <a:schemeClr val="bg2">
                    <a:lumMod val="60000"/>
                    <a:lumOff val="40000"/>
                  </a:schemeClr>
                </a:solidFill>
                <a:latin typeface="Helvetica" panose="020B0604020202020204" pitchFamily="34" charset="0"/>
                <a:cs typeface="Helvetica" panose="020B0604020202020204" pitchFamily="34" charset="0"/>
              </a:rPr>
              <a:t>42</a:t>
            </a:r>
            <a:r>
              <a:rPr lang="en-US" b="1" dirty="0">
                <a:solidFill>
                  <a:schemeClr val="bg2">
                    <a:lumMod val="60000"/>
                    <a:lumOff val="40000"/>
                  </a:schemeClr>
                </a:solidFill>
              </a:rPr>
              <a:t>'</a:t>
            </a:r>
            <a:endParaRPr lang="en-US" b="1" dirty="0">
              <a:solidFill>
                <a:schemeClr val="bg2">
                  <a:lumMod val="60000"/>
                  <a:lumOff val="4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270173"/>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98048" y="2113301"/>
            <a:ext cx="8036746" cy="3785652"/>
          </a:xfrm>
          <a:prstGeom prst="rect">
            <a:avLst/>
          </a:prstGeom>
          <a:noFill/>
        </p:spPr>
        <p:txBody>
          <a:bodyPr wrap="square" rtlCol="0">
            <a:spAutoFit/>
          </a:bodyPr>
          <a:lstStyle/>
          <a:p>
            <a:r>
              <a:rPr lang="en-US" sz="1600" b="1" dirty="0" err="1">
                <a:latin typeface="Courier New" panose="02070309020205020404" pitchFamily="49" charset="0"/>
                <a:cs typeface="Courier New" panose="02070309020205020404" pitchFamily="49" charset="0"/>
              </a:rPr>
              <a:t>row_ind</a:t>
            </a:r>
            <a:r>
              <a:rPr lang="en-US" sz="1600" b="1" dirty="0">
                <a:latin typeface="Courier New" panose="02070309020205020404" pitchFamily="49" charset="0"/>
                <a:cs typeface="Courier New" panose="02070309020205020404" pitchFamily="49" charset="0"/>
              </a:rPr>
              <a:t>: {0, 0, 0, 1, 1, 2, 3, 3, 4, 4, 5, 5, 6, 7, 7, 8, 8, 8};</a:t>
            </a:r>
          </a:p>
          <a:p>
            <a:r>
              <a:rPr lang="en-US" sz="1600" b="1" dirty="0" err="1">
                <a:latin typeface="Courier New" panose="02070309020205020404" pitchFamily="49" charset="0"/>
                <a:cs typeface="Courier New" panose="02070309020205020404" pitchFamily="49" charset="0"/>
              </a:rPr>
              <a:t>col_ind</a:t>
            </a:r>
            <a:r>
              <a:rPr lang="en-US" sz="1600" b="1" dirty="0">
                <a:latin typeface="Courier New" panose="02070309020205020404" pitchFamily="49" charset="0"/>
                <a:cs typeface="Courier New" panose="02070309020205020404" pitchFamily="49" charset="0"/>
              </a:rPr>
              <a:t>: {1, 4, 8, 0, 8, 6, 5, 7, 0, 8, 3, 7, 2, 3, 5, 0, 1, 4};</a:t>
            </a:r>
          </a:p>
          <a:p>
            <a:r>
              <a:rPr lang="en-US" sz="1600" b="1" dirty="0">
                <a:latin typeface="Courier New" panose="02070309020205020404" pitchFamily="49" charset="0"/>
                <a:cs typeface="Courier New" panose="02070309020205020404" pitchFamily="49" charset="0"/>
              </a:rPr>
              <a:t>values:  {1, 2, 1, 1, 3, 4, 1, 2, 2, 5, 1, 2, 4, 2, 2, 1, 3, 5};</a:t>
            </a:r>
          </a:p>
          <a:p>
            <a:endParaRPr lang="en-US" sz="1600" b="1" dirty="0">
              <a:latin typeface="Courier New" panose="02070309020205020404" pitchFamily="49" charset="0"/>
              <a:cs typeface="Courier New" panose="02070309020205020404" pitchFamily="49" charset="0"/>
            </a:endParaRPr>
          </a:p>
          <a:p>
            <a:r>
              <a:rPr lang="fr-FR" sz="1600" b="1" dirty="0">
                <a:latin typeface="Courier New" panose="02070309020205020404" pitchFamily="49" charset="0"/>
                <a:cs typeface="Courier New" panose="02070309020205020404" pitchFamily="49" charset="0"/>
              </a:rPr>
              <a:t>Matrix: GRAPH =</a:t>
            </a:r>
          </a:p>
          <a:p>
            <a:r>
              <a:rPr lang="fr-FR" sz="1600" b="1" dirty="0">
                <a:latin typeface="Courier New" panose="02070309020205020404" pitchFamily="49" charset="0"/>
                <a:cs typeface="Courier New" panose="02070309020205020404" pitchFamily="49" charset="0"/>
              </a:rPr>
              <a:t>[  -,   1,   -,   -,   2,   -,   -,   -,   1]</a:t>
            </a:r>
          </a:p>
          <a:p>
            <a:r>
              <a:rPr lang="fr-FR" sz="1600" b="1" dirty="0">
                <a:latin typeface="Courier New" panose="02070309020205020404" pitchFamily="49" charset="0"/>
                <a:cs typeface="Courier New" panose="02070309020205020404" pitchFamily="49" charset="0"/>
              </a:rPr>
              <a:t>[  1,   -,   -,   -,   -,   -,   -,   -,   3]</a:t>
            </a:r>
          </a:p>
          <a:p>
            <a:r>
              <a:rPr lang="fr-FR" sz="1600" b="1" dirty="0">
                <a:latin typeface="Courier New" panose="02070309020205020404" pitchFamily="49" charset="0"/>
                <a:cs typeface="Courier New" panose="02070309020205020404" pitchFamily="49" charset="0"/>
              </a:rPr>
              <a:t>[  -,   -,   -,   -,   -,   -,   4,   -,   -]</a:t>
            </a:r>
          </a:p>
          <a:p>
            <a:r>
              <a:rPr lang="fr-FR" sz="1600" b="1" dirty="0">
                <a:latin typeface="Courier New" panose="02070309020205020404" pitchFamily="49" charset="0"/>
                <a:cs typeface="Courier New" panose="02070309020205020404" pitchFamily="49" charset="0"/>
              </a:rPr>
              <a:t>[  -,   -,   -,   -,   -,   1,   -,   2,   -]</a:t>
            </a:r>
          </a:p>
          <a:p>
            <a:r>
              <a:rPr lang="fr-FR" sz="1600" b="1" dirty="0">
                <a:latin typeface="Courier New" panose="02070309020205020404" pitchFamily="49" charset="0"/>
                <a:cs typeface="Courier New" panose="02070309020205020404" pitchFamily="49" charset="0"/>
              </a:rPr>
              <a:t>[  2,   -,   -,   -,   -,   -,   -,   -,   5]</a:t>
            </a:r>
          </a:p>
          <a:p>
            <a:r>
              <a:rPr lang="fr-FR" sz="1600" b="1" dirty="0">
                <a:latin typeface="Courier New" panose="02070309020205020404" pitchFamily="49" charset="0"/>
                <a:cs typeface="Courier New" panose="02070309020205020404" pitchFamily="49" charset="0"/>
              </a:rPr>
              <a:t>[  -,   -,   -,   1,   -,   -,   -,   2,   -]</a:t>
            </a:r>
          </a:p>
          <a:p>
            <a:r>
              <a:rPr lang="fr-FR" sz="1600" b="1" dirty="0">
                <a:latin typeface="Courier New" panose="02070309020205020404" pitchFamily="49" charset="0"/>
                <a:cs typeface="Courier New" panose="02070309020205020404" pitchFamily="49" charset="0"/>
              </a:rPr>
              <a:t>[  -,   -,   4,   -,   -,   -,   -,   -,   -]</a:t>
            </a:r>
          </a:p>
          <a:p>
            <a:r>
              <a:rPr lang="fr-FR" sz="1600" b="1" dirty="0">
                <a:latin typeface="Courier New" panose="02070309020205020404" pitchFamily="49" charset="0"/>
                <a:cs typeface="Courier New" panose="02070309020205020404" pitchFamily="49" charset="0"/>
              </a:rPr>
              <a:t>[  -,   -,   -,   2,   -,   2,   -,   -,   -]</a:t>
            </a:r>
          </a:p>
          <a:p>
            <a:r>
              <a:rPr lang="fr-FR" sz="1600" b="1" dirty="0">
                <a:latin typeface="Courier New" panose="02070309020205020404" pitchFamily="49" charset="0"/>
                <a:cs typeface="Courier New" panose="02070309020205020404" pitchFamily="49" charset="0"/>
              </a:rPr>
              <a:t>[  1,   3,   -,   -,   5,   -,   -,   -,   -]</a:t>
            </a:r>
          </a:p>
          <a:p>
            <a:endParaRPr lang="en-US" sz="1600" b="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Our Connected Components plan</a:t>
            </a:r>
          </a:p>
        </p:txBody>
      </p:sp>
      <p:sp>
        <p:nvSpPr>
          <p:cNvPr id="3" name="Content Placeholder 2"/>
          <p:cNvSpPr>
            <a:spLocks noGrp="1"/>
          </p:cNvSpPr>
          <p:nvPr>
            <p:ph idx="1"/>
          </p:nvPr>
        </p:nvSpPr>
        <p:spPr>
          <a:xfrm>
            <a:off x="455613" y="945441"/>
            <a:ext cx="8237537" cy="842042"/>
          </a:xfrm>
        </p:spPr>
        <p:txBody>
          <a:bodyPr/>
          <a:lstStyle/>
          <a:p>
            <a:r>
              <a:rPr lang="en-US" dirty="0"/>
              <a:t>We need an undirected graph with disconnected components to play with:</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91</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122384524"/>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98048" y="2113301"/>
            <a:ext cx="8036746" cy="3785652"/>
          </a:xfrm>
          <a:prstGeom prst="rect">
            <a:avLst/>
          </a:prstGeom>
          <a:noFill/>
        </p:spPr>
        <p:txBody>
          <a:bodyPr wrap="square" rtlCol="0">
            <a:spAutoFit/>
          </a:bodyPr>
          <a:lstStyle/>
          <a:p>
            <a:r>
              <a:rPr lang="en-US" sz="1600" b="1" dirty="0" err="1">
                <a:latin typeface="Courier New" panose="02070309020205020404" pitchFamily="49" charset="0"/>
                <a:cs typeface="Courier New" panose="02070309020205020404" pitchFamily="49" charset="0"/>
              </a:rPr>
              <a:t>row_ind</a:t>
            </a:r>
            <a:r>
              <a:rPr lang="en-US" sz="1600" b="1" dirty="0">
                <a:latin typeface="Courier New" panose="02070309020205020404" pitchFamily="49" charset="0"/>
                <a:cs typeface="Courier New" panose="02070309020205020404" pitchFamily="49" charset="0"/>
              </a:rPr>
              <a:t>: {0, 0, 0, 1, 1, 2, 3, 3, 4, 4, 5, 5, 6, 7, 7, 8, 8, 8};</a:t>
            </a:r>
          </a:p>
          <a:p>
            <a:r>
              <a:rPr lang="en-US" sz="1600" b="1" dirty="0" err="1">
                <a:latin typeface="Courier New" panose="02070309020205020404" pitchFamily="49" charset="0"/>
                <a:cs typeface="Courier New" panose="02070309020205020404" pitchFamily="49" charset="0"/>
              </a:rPr>
              <a:t>col_ind</a:t>
            </a:r>
            <a:r>
              <a:rPr lang="en-US" sz="1600" b="1" dirty="0">
                <a:latin typeface="Courier New" panose="02070309020205020404" pitchFamily="49" charset="0"/>
                <a:cs typeface="Courier New" panose="02070309020205020404" pitchFamily="49" charset="0"/>
              </a:rPr>
              <a:t>: {1, 4, 8, 0, 8, 6, 5, 7, 0, 8, 3, 7, 2, 3, 5, 0, 1, 4};</a:t>
            </a:r>
          </a:p>
          <a:p>
            <a:r>
              <a:rPr lang="en-US" sz="1600" b="1" dirty="0">
                <a:latin typeface="Courier New" panose="02070309020205020404" pitchFamily="49" charset="0"/>
                <a:cs typeface="Courier New" panose="02070309020205020404" pitchFamily="49" charset="0"/>
              </a:rPr>
              <a:t>values:  {1, 2, 1, 1, 3, 4, 1, 2, 2, 5, 1, 2, 4, 2, 2, 1, 3, 5};</a:t>
            </a:r>
          </a:p>
          <a:p>
            <a:endParaRPr lang="en-US" sz="1600" b="1" dirty="0">
              <a:latin typeface="Courier New" panose="02070309020205020404" pitchFamily="49" charset="0"/>
              <a:cs typeface="Courier New" panose="02070309020205020404" pitchFamily="49" charset="0"/>
            </a:endParaRPr>
          </a:p>
          <a:p>
            <a:r>
              <a:rPr lang="fr-FR" sz="1600" b="1" dirty="0">
                <a:latin typeface="Courier New" panose="02070309020205020404" pitchFamily="49" charset="0"/>
                <a:cs typeface="Courier New" panose="02070309020205020404" pitchFamily="49" charset="0"/>
              </a:rPr>
              <a:t>Matrix: GRAPH =</a:t>
            </a:r>
          </a:p>
          <a:p>
            <a:r>
              <a:rPr lang="fr-FR" sz="1600" b="1" dirty="0">
                <a:latin typeface="Courier New" panose="02070309020205020404" pitchFamily="49" charset="0"/>
                <a:cs typeface="Courier New" panose="02070309020205020404" pitchFamily="49" charset="0"/>
              </a:rPr>
              <a:t>[  -,   1,   -,   -,   2,   -,   -,   -,   1]</a:t>
            </a:r>
          </a:p>
          <a:p>
            <a:r>
              <a:rPr lang="fr-FR" sz="1600" b="1" dirty="0">
                <a:latin typeface="Courier New" panose="02070309020205020404" pitchFamily="49" charset="0"/>
                <a:cs typeface="Courier New" panose="02070309020205020404" pitchFamily="49" charset="0"/>
              </a:rPr>
              <a:t>[  1,   -,   -,   -,   -,   -,   -,   -,   3]</a:t>
            </a:r>
          </a:p>
          <a:p>
            <a:r>
              <a:rPr lang="fr-FR" sz="1600" b="1" dirty="0">
                <a:latin typeface="Courier New" panose="02070309020205020404" pitchFamily="49" charset="0"/>
                <a:cs typeface="Courier New" panose="02070309020205020404" pitchFamily="49" charset="0"/>
              </a:rPr>
              <a:t>[  -,   -,   -,   -,   -,   -,   4,   -,   -]</a:t>
            </a:r>
          </a:p>
          <a:p>
            <a:r>
              <a:rPr lang="fr-FR" sz="1600" b="1" dirty="0">
                <a:latin typeface="Courier New" panose="02070309020205020404" pitchFamily="49" charset="0"/>
                <a:cs typeface="Courier New" panose="02070309020205020404" pitchFamily="49" charset="0"/>
              </a:rPr>
              <a:t>[  -,   -,   -,   -,   -,   1,   -,   2,   -]</a:t>
            </a:r>
          </a:p>
          <a:p>
            <a:r>
              <a:rPr lang="fr-FR" sz="1600" b="1" dirty="0">
                <a:latin typeface="Courier New" panose="02070309020205020404" pitchFamily="49" charset="0"/>
                <a:cs typeface="Courier New" panose="02070309020205020404" pitchFamily="49" charset="0"/>
              </a:rPr>
              <a:t>[  2,   -,   -,   -,   -,   -,   -,   -,   5]</a:t>
            </a:r>
          </a:p>
          <a:p>
            <a:r>
              <a:rPr lang="fr-FR" sz="1600" b="1" dirty="0">
                <a:latin typeface="Courier New" panose="02070309020205020404" pitchFamily="49" charset="0"/>
                <a:cs typeface="Courier New" panose="02070309020205020404" pitchFamily="49" charset="0"/>
              </a:rPr>
              <a:t>[  -,   -,   -,   1,   -,   -,   -,   2,   -]</a:t>
            </a:r>
          </a:p>
          <a:p>
            <a:r>
              <a:rPr lang="fr-FR" sz="1600" b="1" dirty="0">
                <a:latin typeface="Courier New" panose="02070309020205020404" pitchFamily="49" charset="0"/>
                <a:cs typeface="Courier New" panose="02070309020205020404" pitchFamily="49" charset="0"/>
              </a:rPr>
              <a:t>[  -,   -,   4,   -,   -,   -,   -,   -,   -]</a:t>
            </a:r>
          </a:p>
          <a:p>
            <a:r>
              <a:rPr lang="fr-FR" sz="1600" b="1" dirty="0">
                <a:latin typeface="Courier New" panose="02070309020205020404" pitchFamily="49" charset="0"/>
                <a:cs typeface="Courier New" panose="02070309020205020404" pitchFamily="49" charset="0"/>
              </a:rPr>
              <a:t>[  -,   -,   -,   2,   -,   2,   -,   -,   -]</a:t>
            </a:r>
          </a:p>
          <a:p>
            <a:r>
              <a:rPr lang="fr-FR" sz="1600" b="1" dirty="0">
                <a:latin typeface="Courier New" panose="02070309020205020404" pitchFamily="49" charset="0"/>
                <a:cs typeface="Courier New" panose="02070309020205020404" pitchFamily="49" charset="0"/>
              </a:rPr>
              <a:t>[  1,   3,   -,   -,   5,   -,   -,   -,   -]</a:t>
            </a:r>
          </a:p>
          <a:p>
            <a:endParaRPr lang="en-US" sz="1600" b="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Our Connected Components plan</a:t>
            </a:r>
          </a:p>
        </p:txBody>
      </p:sp>
      <p:sp>
        <p:nvSpPr>
          <p:cNvPr id="3" name="Content Placeholder 2"/>
          <p:cNvSpPr>
            <a:spLocks noGrp="1"/>
          </p:cNvSpPr>
          <p:nvPr>
            <p:ph idx="1"/>
          </p:nvPr>
        </p:nvSpPr>
        <p:spPr>
          <a:xfrm>
            <a:off x="455613" y="945441"/>
            <a:ext cx="8237537" cy="842042"/>
          </a:xfrm>
        </p:spPr>
        <p:txBody>
          <a:bodyPr/>
          <a:lstStyle/>
          <a:p>
            <a:r>
              <a:rPr lang="en-US" dirty="0"/>
              <a:t>We need an undirected graph with disconnected components to play with:</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92</a:t>
            </a:fld>
            <a:endParaRPr lang="en-US" dirty="0">
              <a:solidFill>
                <a:srgbClr val="000000"/>
              </a:solidFill>
              <a:ea typeface="ＭＳ Ｐゴシック" pitchFamily="34" charset="-128"/>
            </a:endParaRPr>
          </a:p>
        </p:txBody>
      </p:sp>
      <p:sp>
        <p:nvSpPr>
          <p:cNvPr id="9" name="TextBox 8"/>
          <p:cNvSpPr txBox="1"/>
          <p:nvPr/>
        </p:nvSpPr>
        <p:spPr>
          <a:xfrm>
            <a:off x="6426243" y="3774482"/>
            <a:ext cx="2591633" cy="1384995"/>
          </a:xfrm>
          <a:prstGeom prst="rect">
            <a:avLst/>
          </a:prstGeom>
          <a:solidFill>
            <a:schemeClr val="bg1"/>
          </a:solidFill>
          <a:ln w="19050">
            <a:solidFill>
              <a:schemeClr val="tx1"/>
            </a:solidFill>
          </a:ln>
        </p:spPr>
        <p:txBody>
          <a:bodyPr wrap="square" rtlCol="0">
            <a:spAutoFit/>
          </a:bodyPr>
          <a:lstStyle/>
          <a:p>
            <a:pPr algn="ctr"/>
            <a:r>
              <a:rPr lang="en-US" sz="2800" dirty="0"/>
              <a:t>How many components are there?</a:t>
            </a:r>
          </a:p>
        </p:txBody>
      </p:sp>
    </p:spTree>
    <p:extLst>
      <p:ext uri="{BB962C8B-B14F-4D97-AF65-F5344CB8AC3E}">
        <p14:creationId xmlns:p14="http://schemas.microsoft.com/office/powerpoint/2010/main" val="2490128789"/>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81E8E-DF3C-504F-8123-3D58E9C6B0ED}"/>
              </a:ext>
            </a:extLst>
          </p:cNvPr>
          <p:cNvSpPr>
            <a:spLocks noGrp="1"/>
          </p:cNvSpPr>
          <p:nvPr>
            <p:ph type="title"/>
          </p:nvPr>
        </p:nvSpPr>
        <p:spPr>
          <a:xfrm>
            <a:off x="166688" y="192088"/>
            <a:ext cx="8977312" cy="889000"/>
          </a:xfrm>
        </p:spPr>
        <p:txBody>
          <a:bodyPr/>
          <a:lstStyle/>
          <a:p>
            <a:r>
              <a:rPr lang="en-US" dirty="0"/>
              <a:t>Exercise 11: Connected Components</a:t>
            </a:r>
          </a:p>
        </p:txBody>
      </p:sp>
      <p:sp>
        <p:nvSpPr>
          <p:cNvPr id="3" name="Content Placeholder 2">
            <a:extLst>
              <a:ext uri="{FF2B5EF4-FFF2-40B4-BE49-F238E27FC236}">
                <a16:creationId xmlns="" xmlns:a16="http://schemas.microsoft.com/office/drawing/2014/main" id="{B0CD3C32-FCDD-8D49-ADB6-7427AEC5CFD4}"/>
              </a:ext>
            </a:extLst>
          </p:cNvPr>
          <p:cNvSpPr>
            <a:spLocks noGrp="1"/>
          </p:cNvSpPr>
          <p:nvPr>
            <p:ph idx="1"/>
          </p:nvPr>
        </p:nvSpPr>
        <p:spPr>
          <a:xfrm>
            <a:off x="155253" y="899118"/>
            <a:ext cx="8897669" cy="5804895"/>
          </a:xfrm>
        </p:spPr>
        <p:txBody>
          <a:bodyPr/>
          <a:lstStyle/>
          <a:p>
            <a:r>
              <a:rPr lang="en-US" sz="2000" dirty="0"/>
              <a:t>Wrap the code from Exercise 10 in a function:</a:t>
            </a:r>
          </a:p>
          <a:p>
            <a:pPr lvl="1"/>
            <a:r>
              <a:rPr lang="en-US" sz="1400" b="1" dirty="0" err="1">
                <a:latin typeface="Courier New" panose="02070309020205020404" pitchFamily="49" charset="0"/>
                <a:cs typeface="Courier New" panose="02070309020205020404" pitchFamily="49" charset="0"/>
              </a:rPr>
              <a:t>GrB_Info</a:t>
            </a:r>
            <a:r>
              <a:rPr lang="en-US" sz="1400" b="1" dirty="0">
                <a:latin typeface="Courier New" panose="02070309020205020404" pitchFamily="49" charset="0"/>
                <a:cs typeface="Courier New" panose="02070309020205020404" pitchFamily="49" charset="0"/>
              </a:rPr>
              <a:t> BFS(</a:t>
            </a:r>
            <a:r>
              <a:rPr lang="en-US" sz="1400" b="1" dirty="0" err="1">
                <a:latin typeface="Courier New" panose="02070309020205020404" pitchFamily="49" charset="0"/>
                <a:cs typeface="Courier New" panose="02070309020205020404" pitchFamily="49" charset="0"/>
              </a:rPr>
              <a:t>GrB_Matrix</a:t>
            </a:r>
            <a:r>
              <a:rPr lang="en-US" sz="1400" b="1" dirty="0">
                <a:latin typeface="Courier New" panose="02070309020205020404" pitchFamily="49" charset="0"/>
                <a:cs typeface="Courier New" panose="02070309020205020404" pitchFamily="49" charset="0"/>
              </a:rPr>
              <a:t> const graph, </a:t>
            </a:r>
          </a:p>
          <a:p>
            <a:pPr marL="339725" lvl="1" indent="0">
              <a:buNone/>
            </a:pPr>
            <a:r>
              <a:rPr lang="en-US" sz="1400" b="1" dirty="0">
                <a:latin typeface="Courier New" panose="02070309020205020404" pitchFamily="49" charset="0"/>
                <a:cs typeface="Courier New" panose="02070309020205020404" pitchFamily="49" charset="0"/>
              </a:rPr>
              <a:t>               GrB_Index        </a:t>
            </a:r>
            <a:r>
              <a:rPr lang="en-US" sz="1400" b="1" dirty="0" err="1">
                <a:latin typeface="Courier New" panose="02070309020205020404" pitchFamily="49" charset="0"/>
                <a:cs typeface="Courier New" panose="02070309020205020404" pitchFamily="49" charset="0"/>
              </a:rPr>
              <a:t>src_node</a:t>
            </a:r>
            <a:r>
              <a:rPr lang="en-US" sz="1400" b="1" dirty="0">
                <a:latin typeface="Courier New" panose="02070309020205020404" pitchFamily="49" charset="0"/>
                <a:cs typeface="Courier New" panose="02070309020205020404" pitchFamily="49" charset="0"/>
              </a:rPr>
              <a:t>, </a:t>
            </a:r>
          </a:p>
          <a:p>
            <a:pPr marL="339725" lvl="1"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GrB_Vector</a:t>
            </a:r>
            <a:r>
              <a:rPr lang="en-US" sz="1400" b="1" dirty="0">
                <a:latin typeface="Courier New" panose="02070309020205020404" pitchFamily="49" charset="0"/>
                <a:cs typeface="Courier New" panose="02070309020205020404" pitchFamily="49" charset="0"/>
              </a:rPr>
              <a:t>       visited); // return </a:t>
            </a:r>
            <a:r>
              <a:rPr lang="en-US" sz="1400" b="1" dirty="0" err="1">
                <a:latin typeface="Courier New" panose="02070309020205020404" pitchFamily="49" charset="0"/>
                <a:cs typeface="Courier New" panose="02070309020205020404" pitchFamily="49" charset="0"/>
              </a:rPr>
              <a:t>GrB_SUCCESS</a:t>
            </a:r>
            <a:endParaRPr lang="en-US" sz="1400" b="1" dirty="0">
              <a:latin typeface="Courier New" panose="02070309020205020404" pitchFamily="49" charset="0"/>
              <a:cs typeface="Courier New" panose="02070309020205020404" pitchFamily="49" charset="0"/>
            </a:endParaRPr>
          </a:p>
          <a:p>
            <a:r>
              <a:rPr lang="en-US" sz="2000" dirty="0"/>
              <a:t>Call this function to compute the membership of each connected component (CC):</a:t>
            </a:r>
          </a:p>
          <a:p>
            <a:pPr lvl="1"/>
            <a:r>
              <a:rPr lang="en-US" sz="1800" dirty="0"/>
              <a:t>Create a vector of size NUM_NODES to hold CC ID for each node.</a:t>
            </a:r>
          </a:p>
          <a:p>
            <a:pPr lvl="1"/>
            <a:r>
              <a:rPr lang="en-US" sz="1800" dirty="0"/>
              <a:t>Each CC consists of all reachable (visited) nodes from a given root.</a:t>
            </a:r>
          </a:p>
          <a:p>
            <a:pPr lvl="1"/>
            <a:r>
              <a:rPr lang="en-US" sz="1800" dirty="0"/>
              <a:t>Use the following undirected, weighted graph, </a:t>
            </a:r>
            <a:r>
              <a:rPr lang="en-US" sz="1800" b="1" dirty="0"/>
              <a:t>with multiple components</a:t>
            </a:r>
            <a:r>
              <a:rPr lang="en-US" sz="1800" dirty="0"/>
              <a:t>:</a:t>
            </a:r>
          </a:p>
          <a:p>
            <a:pPr marL="339725" lvl="1" indent="0">
              <a:buNone/>
            </a:pPr>
            <a:endParaRPr lang="en-US" sz="1800" dirty="0"/>
          </a:p>
          <a:p>
            <a:pPr marL="0" indent="0">
              <a:buNone/>
            </a:pPr>
            <a:endParaRPr lang="en-US" sz="2000" dirty="0"/>
          </a:p>
          <a:p>
            <a:r>
              <a:rPr lang="en-US" sz="2000" dirty="0"/>
              <a:t>Challenge: use </a:t>
            </a:r>
            <a:r>
              <a:rPr lang="en-US" sz="2000" dirty="0" err="1"/>
              <a:t>GrB_assign</a:t>
            </a:r>
            <a:r>
              <a:rPr lang="en-US" sz="2000" dirty="0"/>
              <a:t> to assign component IDs</a:t>
            </a:r>
          </a:p>
          <a:p>
            <a:pPr lvl="1"/>
            <a:r>
              <a:rPr lang="en-US" sz="1400" b="1" dirty="0" err="1">
                <a:latin typeface="Courier New" panose="02070309020205020404" pitchFamily="49" charset="0"/>
                <a:cs typeface="Courier New" panose="02070309020205020404" pitchFamily="49" charset="0"/>
              </a:rPr>
              <a:t>GrB_Vector_new</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vec</a:t>
            </a:r>
            <a:r>
              <a:rPr lang="en-US" sz="1400" b="1" dirty="0">
                <a:latin typeface="Courier New" panose="02070309020205020404" pitchFamily="49" charset="0"/>
                <a:cs typeface="Courier New" panose="02070309020205020404" pitchFamily="49" charset="0"/>
              </a:rPr>
              <a:t>, GrB_UINT64, NUM_NODES);</a:t>
            </a:r>
          </a:p>
          <a:p>
            <a:pPr lvl="1"/>
            <a:r>
              <a:rPr lang="en-US" sz="1400" b="1" dirty="0" err="1">
                <a:latin typeface="Courier New" panose="02070309020205020404" pitchFamily="49" charset="0"/>
                <a:cs typeface="Courier New" panose="02070309020205020404" pitchFamily="49" charset="0"/>
              </a:rPr>
              <a:t>GrB_Vector_setElement</a:t>
            </a:r>
            <a:r>
              <a:rPr lang="en-US" sz="1400" b="1" dirty="0">
                <a:latin typeface="Courier New" panose="02070309020205020404" pitchFamily="49" charset="0"/>
                <a:cs typeface="Courier New" panose="02070309020205020404" pitchFamily="49" charset="0"/>
              </a:rPr>
              <a:t>(w, true, SRC_NODE);</a:t>
            </a:r>
          </a:p>
          <a:p>
            <a:pPr lvl="1"/>
            <a:r>
              <a:rPr lang="en-US" sz="1400" b="1" dirty="0" err="1">
                <a:solidFill>
                  <a:srgbClr val="C00000"/>
                </a:solidFill>
                <a:latin typeface="Courier New" panose="02070309020205020404" pitchFamily="49" charset="0"/>
                <a:cs typeface="Courier New" panose="02070309020205020404" pitchFamily="49" charset="0"/>
              </a:rPr>
              <a:t>GrB_Vector_extractElement</a:t>
            </a:r>
            <a:r>
              <a:rPr lang="en-US" sz="1400" b="1" dirty="0">
                <a:solidFill>
                  <a:srgbClr val="C00000"/>
                </a:solidFill>
                <a:latin typeface="Courier New" panose="02070309020205020404" pitchFamily="49" charset="0"/>
                <a:cs typeface="Courier New" panose="02070309020205020404" pitchFamily="49" charset="0"/>
              </a:rPr>
              <a:t>(&amp;s, w, index);</a:t>
            </a:r>
          </a:p>
          <a:p>
            <a:pPr lvl="1"/>
            <a:r>
              <a:rPr lang="en-US" sz="1400" b="1" dirty="0">
                <a:latin typeface="Courier New" panose="02070309020205020404" pitchFamily="49" charset="0"/>
                <a:cs typeface="Courier New" panose="02070309020205020404" pitchFamily="49" charset="0"/>
              </a:rPr>
              <a:t>pretty_print_vector_UINT64(</a:t>
            </a:r>
            <a:r>
              <a:rPr lang="en-US" sz="1400" b="1" dirty="0" err="1">
                <a:latin typeface="Courier New" panose="02070309020205020404" pitchFamily="49" charset="0"/>
                <a:cs typeface="Courier New" panose="02070309020205020404" pitchFamily="49" charset="0"/>
              </a:rPr>
              <a:t>vec</a:t>
            </a:r>
            <a:r>
              <a:rPr lang="en-US" sz="1400" b="1" dirty="0">
                <a:latin typeface="Courier New" panose="02070309020205020404" pitchFamily="49" charset="0"/>
                <a:cs typeface="Courier New" panose="02070309020205020404" pitchFamily="49" charset="0"/>
              </a:rPr>
              <a:t>, "CC IDS");</a:t>
            </a:r>
          </a:p>
          <a:p>
            <a:pPr lvl="1"/>
            <a:r>
              <a:rPr lang="en-US" sz="1400" b="1" dirty="0" err="1">
                <a:solidFill>
                  <a:srgbClr val="C00000"/>
                </a:solidFill>
                <a:latin typeface="Courier New" panose="02070309020205020404" pitchFamily="49" charset="0"/>
                <a:cs typeface="Courier New" panose="02070309020205020404" pitchFamily="49" charset="0"/>
              </a:rPr>
              <a:t>GrB_assign</a:t>
            </a:r>
            <a:r>
              <a:rPr lang="en-US" sz="1400" b="1" dirty="0">
                <a:solidFill>
                  <a:srgbClr val="C00000"/>
                </a:solidFill>
                <a:latin typeface="Courier New" panose="02070309020205020404" pitchFamily="49" charset="0"/>
                <a:cs typeface="Courier New" panose="02070309020205020404" pitchFamily="49" charset="0"/>
              </a:rPr>
              <a:t>(u, mask, </a:t>
            </a:r>
            <a:r>
              <a:rPr lang="en-US" sz="1400" b="1" dirty="0" err="1">
                <a:solidFill>
                  <a:srgbClr val="C00000"/>
                </a:solidFill>
                <a:latin typeface="Courier New" panose="02070309020205020404" pitchFamily="49" charset="0"/>
                <a:cs typeface="Courier New" panose="02070309020205020404" pitchFamily="49" charset="0"/>
              </a:rPr>
              <a:t>accum</a:t>
            </a:r>
            <a:r>
              <a:rPr lang="en-US" sz="1400" b="1" dirty="0">
                <a:solidFill>
                  <a:srgbClr val="C00000"/>
                </a:solidFill>
                <a:latin typeface="Courier New" panose="02070309020205020404" pitchFamily="49" charset="0"/>
                <a:cs typeface="Courier New" panose="02070309020205020404" pitchFamily="49" charset="0"/>
              </a:rPr>
              <a:t>, s, GrB_ALL, NUM_NODES, </a:t>
            </a:r>
            <a:r>
              <a:rPr lang="en-US" sz="1400" b="1" dirty="0" err="1">
                <a:solidFill>
                  <a:srgbClr val="C00000"/>
                </a:solidFill>
                <a:latin typeface="Courier New" panose="02070309020205020404" pitchFamily="49" charset="0"/>
                <a:cs typeface="Courier New" panose="02070309020205020404" pitchFamily="49" charset="0"/>
              </a:rPr>
              <a:t>desc</a:t>
            </a:r>
            <a:r>
              <a:rPr lang="en-US" sz="1400" b="1" dirty="0">
                <a:solidFill>
                  <a:srgbClr val="C00000"/>
                </a:solidFill>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lvl="1"/>
            <a:r>
              <a:rPr lang="en-US" sz="1400" b="1" dirty="0" err="1">
                <a:latin typeface="Courier New" panose="02070309020205020404" pitchFamily="49" charset="0"/>
                <a:cs typeface="Courier New" panose="02070309020205020404" pitchFamily="49" charset="0"/>
              </a:rPr>
              <a:t>GrB_mxv</a:t>
            </a:r>
            <a:r>
              <a:rPr lang="en-US" sz="1400" b="1" dirty="0">
                <a:latin typeface="Courier New" panose="02070309020205020404" pitchFamily="49" charset="0"/>
                <a:cs typeface="Courier New" panose="02070309020205020404" pitchFamily="49" charset="0"/>
              </a:rPr>
              <a:t>(w, mask, </a:t>
            </a:r>
            <a:r>
              <a:rPr lang="en-US" sz="1400" b="1" dirty="0" err="1">
                <a:latin typeface="Courier New" panose="02070309020205020404" pitchFamily="49" charset="0"/>
                <a:cs typeface="Courier New" panose="02070309020205020404" pitchFamily="49" charset="0"/>
              </a:rPr>
              <a:t>accum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GxB_LOR_LAND_BOOL</a:t>
            </a:r>
            <a:r>
              <a:rPr lang="en-US" sz="1400" b="1" dirty="0">
                <a:latin typeface="Courier New" panose="02070309020205020404" pitchFamily="49" charset="0"/>
                <a:cs typeface="Courier New" panose="02070309020205020404" pitchFamily="49" charset="0"/>
              </a:rPr>
              <a:t>, graph, w, </a:t>
            </a:r>
            <a:r>
              <a:rPr lang="en-US" sz="1400" b="1" dirty="0" err="1">
                <a:latin typeface="Courier New" panose="02070309020205020404" pitchFamily="49" charset="0"/>
                <a:cs typeface="Courier New" panose="02070309020205020404" pitchFamily="49" charset="0"/>
              </a:rPr>
              <a:t>desc</a:t>
            </a:r>
            <a:r>
              <a:rPr lang="en-US" sz="1400" b="1" dirty="0">
                <a:latin typeface="Courier New" panose="02070309020205020404" pitchFamily="49" charset="0"/>
                <a:cs typeface="Courier New" panose="02070309020205020404" pitchFamily="49" charset="0"/>
              </a:rPr>
              <a:t>);</a:t>
            </a:r>
          </a:p>
          <a:p>
            <a:pPr lvl="1"/>
            <a:r>
              <a:rPr lang="en-US" sz="1400" b="1" dirty="0" err="1">
                <a:latin typeface="Courier New" panose="02070309020205020404" pitchFamily="49" charset="0"/>
                <a:cs typeface="Courier New" panose="02070309020205020404" pitchFamily="49" charset="0"/>
              </a:rPr>
              <a:t>GrB_Vector_nvals</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nvals</a:t>
            </a:r>
            <a:r>
              <a:rPr lang="en-US" sz="1400" b="1" dirty="0">
                <a:latin typeface="Courier New" panose="02070309020205020404" pitchFamily="49" charset="0"/>
                <a:cs typeface="Courier New" panose="02070309020205020404" pitchFamily="49" charset="0"/>
              </a:rPr>
              <a:t>, w);</a:t>
            </a:r>
          </a:p>
        </p:txBody>
      </p:sp>
      <p:sp>
        <p:nvSpPr>
          <p:cNvPr id="4" name="Slide Number Placeholder 3">
            <a:extLst>
              <a:ext uri="{FF2B5EF4-FFF2-40B4-BE49-F238E27FC236}">
                <a16:creationId xmlns="" xmlns:a16="http://schemas.microsoft.com/office/drawing/2014/main" id="{AEDE09F1-FEA6-CA4A-A8C0-6E0A8002FAB7}"/>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93</a:t>
            </a:fld>
            <a:endParaRPr lang="en-US" dirty="0">
              <a:solidFill>
                <a:srgbClr val="000000"/>
              </a:solidFill>
              <a:ea typeface="ＭＳ Ｐゴシック" pitchFamily="34" charset="-128"/>
            </a:endParaRPr>
          </a:p>
        </p:txBody>
      </p:sp>
      <p:sp>
        <p:nvSpPr>
          <p:cNvPr id="6" name="TextBox 5"/>
          <p:cNvSpPr txBox="1"/>
          <p:nvPr/>
        </p:nvSpPr>
        <p:spPr>
          <a:xfrm>
            <a:off x="1264703" y="3693473"/>
            <a:ext cx="7430765" cy="646331"/>
          </a:xfrm>
          <a:prstGeom prst="rect">
            <a:avLst/>
          </a:prstGeom>
          <a:noFill/>
        </p:spPr>
        <p:txBody>
          <a:bodyPr wrap="square" rtlCol="0">
            <a:spAutoFit/>
          </a:bodyPr>
          <a:lstStyle/>
          <a:p>
            <a:r>
              <a:rPr lang="en-US" sz="1200" b="1" dirty="0" err="1">
                <a:latin typeface="Courier New" panose="02070309020205020404" pitchFamily="49" charset="0"/>
                <a:cs typeface="Courier New" panose="02070309020205020404" pitchFamily="49" charset="0"/>
              </a:rPr>
              <a:t>row_ind</a:t>
            </a:r>
            <a:r>
              <a:rPr lang="en-US" sz="1200" b="1" dirty="0">
                <a:latin typeface="Courier New" panose="02070309020205020404" pitchFamily="49" charset="0"/>
                <a:cs typeface="Courier New" panose="02070309020205020404" pitchFamily="49" charset="0"/>
              </a:rPr>
              <a:t>: {0, 0, 0, 1, 1, 2, 3, 3, 4, 4, 5, 5, 6, 7, 7, 8, 8, 8};</a:t>
            </a:r>
          </a:p>
          <a:p>
            <a:r>
              <a:rPr lang="en-US" sz="1200" b="1" dirty="0" err="1">
                <a:latin typeface="Courier New" panose="02070309020205020404" pitchFamily="49" charset="0"/>
                <a:cs typeface="Courier New" panose="02070309020205020404" pitchFamily="49" charset="0"/>
              </a:rPr>
              <a:t>col_ind</a:t>
            </a:r>
            <a:r>
              <a:rPr lang="en-US" sz="1200" b="1" dirty="0">
                <a:latin typeface="Courier New" panose="02070309020205020404" pitchFamily="49" charset="0"/>
                <a:cs typeface="Courier New" panose="02070309020205020404" pitchFamily="49" charset="0"/>
              </a:rPr>
              <a:t>: {1, 4, 8, 0, 8, 6, 5, 7, 0, 8, 3, 7, 2, 3, 5, 0, 1, 4};</a:t>
            </a:r>
          </a:p>
          <a:p>
            <a:r>
              <a:rPr lang="en-US" sz="1200" b="1" dirty="0">
                <a:latin typeface="Courier New" panose="02070309020205020404" pitchFamily="49" charset="0"/>
                <a:cs typeface="Courier New" panose="02070309020205020404" pitchFamily="49" charset="0"/>
              </a:rPr>
              <a:t>values:  {1, 2, 1, 1, 3, 4, 1, 2, 2, 5, 1, 2, 4, 2, 2, 1, 3, 5}; // pub. count</a:t>
            </a:r>
          </a:p>
        </p:txBody>
      </p:sp>
    </p:spTree>
    <p:extLst>
      <p:ext uri="{BB962C8B-B14F-4D97-AF65-F5344CB8AC3E}">
        <p14:creationId xmlns:p14="http://schemas.microsoft.com/office/powerpoint/2010/main" val="3245671595"/>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a:xfrm>
            <a:off x="164432" y="95120"/>
            <a:ext cx="8237537" cy="889000"/>
          </a:xfrm>
        </p:spPr>
        <p:txBody>
          <a:bodyPr/>
          <a:lstStyle/>
          <a:p>
            <a:r>
              <a:rPr lang="en-US" dirty="0"/>
              <a:t>Solution to exercise 11 (part1)</a:t>
            </a:r>
          </a:p>
        </p:txBody>
      </p:sp>
      <p:sp>
        <p:nvSpPr>
          <p:cNvPr id="3"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164431" y="807533"/>
            <a:ext cx="8863822" cy="6048881"/>
          </a:xfrm>
        </p:spPr>
        <p:txBody>
          <a:bodyPr/>
          <a:lstStyle/>
          <a:p>
            <a:pPr marL="0" indent="0">
              <a:buNone/>
            </a:pPr>
            <a:r>
              <a:rPr lang="en-US" sz="1500" b="1" dirty="0" err="1">
                <a:solidFill>
                  <a:srgbClr val="C00000"/>
                </a:solidFill>
                <a:latin typeface="Courier New" panose="02070309020205020404" pitchFamily="49" charset="0"/>
                <a:cs typeface="Courier New" panose="02070309020205020404" pitchFamily="49" charset="0"/>
              </a:rPr>
              <a:t>GrB_Info</a:t>
            </a:r>
            <a:r>
              <a:rPr lang="en-US" sz="1500" b="1" dirty="0">
                <a:solidFill>
                  <a:srgbClr val="C00000"/>
                </a:solidFill>
                <a:latin typeface="Courier New" panose="02070309020205020404" pitchFamily="49" charset="0"/>
                <a:cs typeface="Courier New" panose="02070309020205020404" pitchFamily="49" charset="0"/>
              </a:rPr>
              <a:t> BFS(</a:t>
            </a:r>
            <a:r>
              <a:rPr lang="en-US" sz="1500" b="1" dirty="0" err="1">
                <a:solidFill>
                  <a:srgbClr val="C00000"/>
                </a:solidFill>
                <a:latin typeface="Courier New" panose="02070309020205020404" pitchFamily="49" charset="0"/>
                <a:cs typeface="Courier New" panose="02070309020205020404" pitchFamily="49" charset="0"/>
              </a:rPr>
              <a:t>GrB_Matrix</a:t>
            </a:r>
            <a:r>
              <a:rPr lang="en-US" sz="1500" b="1" dirty="0">
                <a:solidFill>
                  <a:srgbClr val="C00000"/>
                </a:solidFill>
                <a:latin typeface="Courier New" panose="02070309020205020404" pitchFamily="49" charset="0"/>
                <a:cs typeface="Courier New" panose="02070309020205020404" pitchFamily="49" charset="0"/>
              </a:rPr>
              <a:t> const graph,</a:t>
            </a:r>
          </a:p>
          <a:p>
            <a:pPr marL="0" indent="0">
              <a:buNone/>
            </a:pPr>
            <a:r>
              <a:rPr lang="en-US" sz="1500" b="1" dirty="0">
                <a:solidFill>
                  <a:srgbClr val="C00000"/>
                </a:solidFill>
                <a:latin typeface="Courier New" panose="02070309020205020404" pitchFamily="49" charset="0"/>
                <a:cs typeface="Courier New" panose="02070309020205020404" pitchFamily="49" charset="0"/>
              </a:rPr>
              <a:t>             GrB_Index        </a:t>
            </a:r>
            <a:r>
              <a:rPr lang="en-US" sz="1500" b="1" dirty="0" err="1">
                <a:solidFill>
                  <a:srgbClr val="C00000"/>
                </a:solidFill>
                <a:latin typeface="Courier New" panose="02070309020205020404" pitchFamily="49" charset="0"/>
                <a:cs typeface="Courier New" panose="02070309020205020404" pitchFamily="49" charset="0"/>
              </a:rPr>
              <a:t>src_node</a:t>
            </a:r>
            <a:r>
              <a:rPr lang="en-US" sz="1500" b="1" dirty="0">
                <a:solidFill>
                  <a:srgbClr val="C00000"/>
                </a:solidFill>
                <a:latin typeface="Courier New" panose="02070309020205020404" pitchFamily="49" charset="0"/>
                <a:cs typeface="Courier New" panose="02070309020205020404" pitchFamily="49" charset="0"/>
              </a:rPr>
              <a:t>,</a:t>
            </a:r>
          </a:p>
          <a:p>
            <a:pPr marL="0" indent="0">
              <a:buNone/>
            </a:pPr>
            <a:r>
              <a:rPr lang="en-US" sz="1500" b="1" dirty="0">
                <a:solidFill>
                  <a:srgbClr val="C00000"/>
                </a:solidFill>
                <a:latin typeface="Courier New" panose="02070309020205020404" pitchFamily="49" charset="0"/>
                <a:cs typeface="Courier New" panose="02070309020205020404" pitchFamily="49" charset="0"/>
              </a:rPr>
              <a:t>             </a:t>
            </a:r>
            <a:r>
              <a:rPr lang="en-US" sz="1500" b="1" dirty="0" err="1">
                <a:solidFill>
                  <a:srgbClr val="C00000"/>
                </a:solidFill>
                <a:latin typeface="Courier New" panose="02070309020205020404" pitchFamily="49" charset="0"/>
                <a:cs typeface="Courier New" panose="02070309020205020404" pitchFamily="49" charset="0"/>
              </a:rPr>
              <a:t>GrB_Vector</a:t>
            </a:r>
            <a:r>
              <a:rPr lang="en-US" sz="1500" b="1" dirty="0">
                <a:solidFill>
                  <a:srgbClr val="C00000"/>
                </a:solidFill>
                <a:latin typeface="Courier New" panose="02070309020205020404" pitchFamily="49" charset="0"/>
                <a:cs typeface="Courier New" panose="02070309020205020404" pitchFamily="49" charset="0"/>
              </a:rPr>
              <a:t>       v)</a:t>
            </a:r>
          </a:p>
          <a:p>
            <a:pPr marL="0" indent="0">
              <a:buNone/>
            </a:pPr>
            <a:r>
              <a:rPr lang="en-US" sz="1500" b="1" dirty="0">
                <a:latin typeface="Courier New" panose="02070309020205020404" pitchFamily="49" charset="0"/>
                <a:cs typeface="Courier New" panose="02070309020205020404" pitchFamily="49" charset="0"/>
              </a:rPr>
              <a:t>{</a:t>
            </a:r>
          </a:p>
          <a:p>
            <a:pPr marL="0" indent="0">
              <a:buNone/>
            </a:pPr>
            <a:r>
              <a:rPr lang="pt-BR" sz="1500" b="1" dirty="0">
                <a:latin typeface="Courier New" panose="02070309020205020404" pitchFamily="49" charset="0"/>
                <a:cs typeface="Courier New" panose="02070309020205020404" pitchFamily="49" charset="0"/>
              </a:rPr>
              <a:t>  GrB_Index num_nodes;</a:t>
            </a:r>
          </a:p>
          <a:p>
            <a:pPr marL="0" indent="0">
              <a:buNone/>
            </a:pPr>
            <a:r>
              <a:rPr lang="pt-BR" sz="1500" b="1" dirty="0">
                <a:latin typeface="Courier New" panose="02070309020205020404" pitchFamily="49" charset="0"/>
                <a:cs typeface="Courier New" panose="02070309020205020404" pitchFamily="49" charset="0"/>
              </a:rPr>
              <a:t>  GrB_Matrix_nrows(&amp;num_nodes, graph);</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GrB_Vector</a:t>
            </a:r>
            <a:r>
              <a:rPr lang="en-US" sz="1500" b="1" dirty="0">
                <a:latin typeface="Courier New" panose="02070309020205020404" pitchFamily="49" charset="0"/>
                <a:cs typeface="Courier New" panose="02070309020205020404" pitchFamily="49" charset="0"/>
              </a:rPr>
              <a:t> w;</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GrB_Vector_new</a:t>
            </a:r>
            <a:r>
              <a:rPr lang="en-US" sz="1500" b="1" dirty="0">
                <a:latin typeface="Courier New" panose="02070309020205020404" pitchFamily="49" charset="0"/>
                <a:cs typeface="Courier New" panose="02070309020205020404" pitchFamily="49" charset="0"/>
              </a:rPr>
              <a:t>(&amp;w, </a:t>
            </a:r>
            <a:r>
              <a:rPr lang="en-US" sz="1500" b="1" dirty="0" err="1">
                <a:latin typeface="Courier New" panose="02070309020205020404" pitchFamily="49" charset="0"/>
                <a:cs typeface="Courier New" panose="02070309020205020404" pitchFamily="49" charset="0"/>
              </a:rPr>
              <a:t>GrB_BOOL</a:t>
            </a:r>
            <a:r>
              <a:rPr lang="en-US" sz="1500" b="1" dirty="0">
                <a:latin typeface="Courier New" panose="02070309020205020404" pitchFamily="49" charset="0"/>
                <a:cs typeface="Courier New" panose="02070309020205020404" pitchFamily="49" charset="0"/>
              </a:rPr>
              <a:t>, NUM_NODES);</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GrB_Vector_setElement</a:t>
            </a:r>
            <a:r>
              <a:rPr lang="en-US" sz="1500" b="1" dirty="0">
                <a:latin typeface="Courier New" panose="02070309020205020404" pitchFamily="49" charset="0"/>
                <a:cs typeface="Courier New" panose="02070309020205020404" pitchFamily="49" charset="0"/>
              </a:rPr>
              <a:t>(w, true, </a:t>
            </a:r>
            <a:r>
              <a:rPr lang="en-US" sz="1500" b="1" dirty="0" err="1">
                <a:solidFill>
                  <a:srgbClr val="C00000"/>
                </a:solidFill>
                <a:latin typeface="Courier New" panose="02070309020205020404" pitchFamily="49" charset="0"/>
                <a:cs typeface="Courier New" panose="02070309020205020404" pitchFamily="49" charset="0"/>
              </a:rPr>
              <a:t>src_node</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GrB_Descriptor</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desc</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a:t>
            </a:r>
          </a:p>
          <a:p>
            <a:pPr marL="0" indent="0">
              <a:buNone/>
            </a:pPr>
            <a:r>
              <a:rPr lang="en-US" sz="1500" b="1" dirty="0">
                <a:latin typeface="Courier New" panose="02070309020205020404" pitchFamily="49" charset="0"/>
                <a:cs typeface="Courier New" panose="02070309020205020404" pitchFamily="49" charset="0"/>
              </a:rPr>
              <a:t>  GrB_Index </a:t>
            </a:r>
            <a:r>
              <a:rPr lang="en-US" sz="1500" b="1" dirty="0" err="1">
                <a:latin typeface="Courier New" panose="02070309020205020404" pitchFamily="49" charset="0"/>
                <a:cs typeface="Courier New" panose="02070309020205020404" pitchFamily="49" charset="0"/>
              </a:rPr>
              <a:t>nvals</a:t>
            </a:r>
            <a:r>
              <a:rPr lang="en-US" sz="1500" b="1" dirty="0">
                <a:latin typeface="Courier New" panose="02070309020205020404" pitchFamily="49" charset="0"/>
                <a:cs typeface="Courier New" panose="02070309020205020404" pitchFamily="49" charset="0"/>
              </a:rPr>
              <a:t> = 0;</a:t>
            </a:r>
          </a:p>
          <a:p>
            <a:pPr marL="0" indent="0">
              <a:buNone/>
            </a:pP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  do {</a:t>
            </a:r>
          </a:p>
          <a:p>
            <a:pPr marL="0" indent="0">
              <a:buNone/>
            </a:pPr>
            <a:r>
              <a:rPr lang="en-US" sz="1500" b="1" dirty="0">
                <a:latin typeface="Courier New" panose="02070309020205020404" pitchFamily="49" charset="0"/>
                <a:cs typeface="Courier New" panose="02070309020205020404" pitchFamily="49" charset="0"/>
              </a:rPr>
              <a:t>    //</a:t>
            </a:r>
            <a:r>
              <a:rPr lang="en-US" sz="1500" b="1" strike="sngStrike" dirty="0" err="1">
                <a:latin typeface="Courier New" panose="02070309020205020404" pitchFamily="49" charset="0"/>
                <a:cs typeface="Courier New" panose="02070309020205020404" pitchFamily="49" charset="0"/>
              </a:rPr>
              <a:t>GrB_eWiseAdd</a:t>
            </a:r>
            <a:r>
              <a:rPr lang="en-US" sz="1500" b="1" strike="sngStrike" dirty="0">
                <a:latin typeface="Courier New" panose="02070309020205020404" pitchFamily="49" charset="0"/>
                <a:cs typeface="Courier New" panose="02070309020205020404" pitchFamily="49" charset="0"/>
              </a:rPr>
              <a:t>(v, GrB_NULL, GrB_NULL, </a:t>
            </a:r>
            <a:r>
              <a:rPr lang="en-US" sz="1500" b="1" strike="sngStrike" dirty="0" err="1">
                <a:latin typeface="Courier New" panose="02070309020205020404" pitchFamily="49" charset="0"/>
                <a:cs typeface="Courier New" panose="02070309020205020404" pitchFamily="49" charset="0"/>
              </a:rPr>
              <a:t>GrB_LOR</a:t>
            </a:r>
            <a:r>
              <a:rPr lang="en-US" sz="1500" b="1" strike="sngStrike" dirty="0">
                <a:latin typeface="Courier New" panose="02070309020205020404" pitchFamily="49" charset="0"/>
                <a:cs typeface="Courier New" panose="02070309020205020404" pitchFamily="49" charset="0"/>
              </a:rPr>
              <a:t>, v, w, GrB_NULL);</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solidFill>
                  <a:srgbClr val="C00000"/>
                </a:solidFill>
                <a:latin typeface="Courier New" panose="02070309020205020404" pitchFamily="49" charset="0"/>
                <a:cs typeface="Courier New" panose="02070309020205020404" pitchFamily="49" charset="0"/>
              </a:rPr>
              <a:t>GrB_assign</a:t>
            </a:r>
            <a:r>
              <a:rPr lang="en-US" sz="1500" b="1" dirty="0">
                <a:solidFill>
                  <a:srgbClr val="C00000"/>
                </a:solidFill>
                <a:latin typeface="Courier New" panose="02070309020205020404" pitchFamily="49" charset="0"/>
                <a:cs typeface="Courier New" panose="02070309020205020404" pitchFamily="49" charset="0"/>
              </a:rPr>
              <a:t>(v, w, GrB_NULL, true, GrB_ALL, </a:t>
            </a:r>
            <a:r>
              <a:rPr lang="en-US" sz="1500" b="1" dirty="0" err="1">
                <a:solidFill>
                  <a:srgbClr val="C00000"/>
                </a:solidFill>
                <a:latin typeface="Courier New" panose="02070309020205020404" pitchFamily="49" charset="0"/>
                <a:cs typeface="Courier New" panose="02070309020205020404" pitchFamily="49" charset="0"/>
              </a:rPr>
              <a:t>num_nodes</a:t>
            </a:r>
            <a:r>
              <a:rPr lang="en-US" sz="1500" b="1" dirty="0">
                <a:solidFill>
                  <a:srgbClr val="C00000"/>
                </a:solidFill>
                <a:latin typeface="Courier New" panose="02070309020205020404" pitchFamily="49" charset="0"/>
                <a:cs typeface="Courier New" panose="02070309020205020404" pitchFamily="49" charset="0"/>
              </a:rPr>
              <a:t>, GrB_NULL);</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GrB_mxv</a:t>
            </a:r>
            <a:r>
              <a:rPr lang="en-US" sz="1500" b="1" dirty="0">
                <a:latin typeface="Courier New" panose="02070309020205020404" pitchFamily="49" charset="0"/>
                <a:cs typeface="Courier New" panose="02070309020205020404" pitchFamily="49" charset="0"/>
              </a:rPr>
              <a:t>(w, v, GrB_NULL, </a:t>
            </a:r>
            <a:r>
              <a:rPr lang="en-US" sz="1500" b="1" dirty="0" err="1">
                <a:latin typeface="Courier New" panose="02070309020205020404" pitchFamily="49" charset="0"/>
                <a:cs typeface="Courier New" panose="02070309020205020404" pitchFamily="49" charset="0"/>
              </a:rPr>
              <a:t>GxB_LOR_LAND_BOOL</a:t>
            </a:r>
            <a:r>
              <a:rPr lang="en-US" sz="1500" b="1" dirty="0">
                <a:latin typeface="Courier New" panose="02070309020205020404" pitchFamily="49" charset="0"/>
                <a:cs typeface="Courier New" panose="02070309020205020404" pitchFamily="49" charset="0"/>
              </a:rPr>
              <a:t>, graph, w, </a:t>
            </a:r>
            <a:r>
              <a:rPr lang="en-US" sz="1500" b="1" dirty="0" err="1">
                <a:solidFill>
                  <a:srgbClr val="C00000"/>
                </a:solidFill>
                <a:latin typeface="Courier New" panose="02070309020205020404" pitchFamily="49" charset="0"/>
                <a:cs typeface="Courier New" panose="02070309020205020404" pitchFamily="49" charset="0"/>
              </a:rPr>
              <a:t>desc</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GrB_Vector_nvals</a:t>
            </a: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nvals</a:t>
            </a:r>
            <a:r>
              <a:rPr lang="en-US" sz="1500" b="1" dirty="0">
                <a:latin typeface="Courier New" panose="02070309020205020404" pitchFamily="49" charset="0"/>
                <a:cs typeface="Courier New" panose="02070309020205020404" pitchFamily="49" charset="0"/>
              </a:rPr>
              <a:t>, w);</a:t>
            </a:r>
          </a:p>
          <a:p>
            <a:pPr marL="0" indent="0">
              <a:buNone/>
            </a:pPr>
            <a:r>
              <a:rPr lang="en-US" sz="1500" b="1" dirty="0">
                <a:latin typeface="Courier New" panose="02070309020205020404" pitchFamily="49" charset="0"/>
                <a:cs typeface="Courier New" panose="02070309020205020404" pitchFamily="49" charset="0"/>
              </a:rPr>
              <a:t>  } while (</a:t>
            </a:r>
            <a:r>
              <a:rPr lang="en-US" sz="1500" b="1" dirty="0" err="1">
                <a:latin typeface="Courier New" panose="02070309020205020404" pitchFamily="49" charset="0"/>
                <a:cs typeface="Courier New" panose="02070309020205020404" pitchFamily="49" charset="0"/>
              </a:rPr>
              <a:t>nvals</a:t>
            </a:r>
            <a:r>
              <a:rPr lang="en-US" sz="1500" b="1" dirty="0">
                <a:latin typeface="Courier New" panose="02070309020205020404" pitchFamily="49" charset="0"/>
                <a:cs typeface="Courier New" panose="02070309020205020404" pitchFamily="49" charset="0"/>
              </a:rPr>
              <a:t> &gt; 0);</a:t>
            </a:r>
          </a:p>
          <a:p>
            <a:pPr marL="0" indent="0">
              <a:buNone/>
            </a:pP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  return </a:t>
            </a:r>
            <a:r>
              <a:rPr lang="en-US" sz="1500" b="1" dirty="0" err="1">
                <a:latin typeface="Courier New" panose="02070309020205020404" pitchFamily="49" charset="0"/>
                <a:cs typeface="Courier New" panose="02070309020205020404" pitchFamily="49" charset="0"/>
              </a:rPr>
              <a:t>GrB_SUCCESS</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a:t>
            </a:r>
          </a:p>
          <a:p>
            <a:pPr marL="0" indent="0">
              <a:buNone/>
            </a:pPr>
            <a:endParaRPr lang="en-US" sz="15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94</a:t>
            </a:fld>
            <a:endParaRPr lang="en-US" dirty="0">
              <a:solidFill>
                <a:srgbClr val="000000"/>
              </a:solidFill>
              <a:ea typeface="ＭＳ Ｐゴシック" pitchFamily="34" charset="-128"/>
            </a:endParaRPr>
          </a:p>
        </p:txBody>
      </p:sp>
      <p:grpSp>
        <p:nvGrpSpPr>
          <p:cNvPr id="6" name="Group 5"/>
          <p:cNvGrpSpPr/>
          <p:nvPr/>
        </p:nvGrpSpPr>
        <p:grpSpPr>
          <a:xfrm>
            <a:off x="7240147" y="1732234"/>
            <a:ext cx="1721310" cy="455730"/>
            <a:chOff x="7240147" y="1732234"/>
            <a:chExt cx="1721310" cy="455730"/>
          </a:xfrm>
        </p:grpSpPr>
        <p:sp>
          <p:nvSpPr>
            <p:cNvPr id="134" name="Freeform 53"/>
            <p:cNvSpPr>
              <a:spLocks/>
            </p:cNvSpPr>
            <p:nvPr/>
          </p:nvSpPr>
          <p:spPr bwMode="auto">
            <a:xfrm flipH="1" flipV="1">
              <a:off x="7583792" y="1827691"/>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35" name="Rectangle 134"/>
            <p:cNvSpPr>
              <a:spLocks noChangeArrowheads="1"/>
            </p:cNvSpPr>
            <p:nvPr/>
          </p:nvSpPr>
          <p:spPr bwMode="auto">
            <a:xfrm>
              <a:off x="8648595" y="1818654"/>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6</a:t>
              </a:r>
            </a:p>
          </p:txBody>
        </p:sp>
        <p:sp>
          <p:nvSpPr>
            <p:cNvPr id="136" name="Rectangle 105"/>
            <p:cNvSpPr>
              <a:spLocks noChangeArrowheads="1"/>
            </p:cNvSpPr>
            <p:nvPr/>
          </p:nvSpPr>
          <p:spPr bwMode="auto">
            <a:xfrm>
              <a:off x="7240147" y="1732234"/>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137" name="Oval 136"/>
            <p:cNvSpPr>
              <a:spLocks noChangeArrowheads="1"/>
            </p:cNvSpPr>
            <p:nvPr/>
          </p:nvSpPr>
          <p:spPr bwMode="auto">
            <a:xfrm>
              <a:off x="8596844" y="1735341"/>
              <a:ext cx="159581" cy="162970"/>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38" name="Oval 72"/>
            <p:cNvSpPr>
              <a:spLocks noChangeArrowheads="1"/>
            </p:cNvSpPr>
            <p:nvPr/>
          </p:nvSpPr>
          <p:spPr bwMode="auto">
            <a:xfrm>
              <a:off x="7522225" y="1735341"/>
              <a:ext cx="159581" cy="162970"/>
            </a:xfrm>
            <a:prstGeom prst="ellipse">
              <a:avLst/>
            </a:prstGeom>
            <a:solidFill>
              <a:srgbClr val="FF0000"/>
            </a:solidFill>
            <a:ln w="12700">
              <a:solidFill>
                <a:schemeClr val="tx1"/>
              </a:solidFill>
              <a:round/>
              <a:headEnd/>
              <a:tailEnd/>
            </a:ln>
            <a:effectLst/>
          </p:spPr>
          <p:txBody>
            <a:bodyPr wrap="none" anchor="ctr"/>
            <a:lstStyle/>
            <a:p>
              <a:pPr>
                <a:defRPr/>
              </a:pPr>
              <a:endParaRPr lang="en-US" sz="1800"/>
            </a:p>
          </p:txBody>
        </p:sp>
        <p:sp>
          <p:nvSpPr>
            <p:cNvPr id="164" name="Rectangle 105"/>
            <p:cNvSpPr>
              <a:spLocks noChangeArrowheads="1"/>
            </p:cNvSpPr>
            <p:nvPr/>
          </p:nvSpPr>
          <p:spPr bwMode="auto">
            <a:xfrm>
              <a:off x="8004534" y="1758728"/>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4</a:t>
              </a:r>
            </a:p>
          </p:txBody>
        </p:sp>
      </p:grpSp>
      <p:grpSp>
        <p:nvGrpSpPr>
          <p:cNvPr id="7" name="Group 6"/>
          <p:cNvGrpSpPr/>
          <p:nvPr/>
        </p:nvGrpSpPr>
        <p:grpSpPr>
          <a:xfrm>
            <a:off x="6494716" y="2168617"/>
            <a:ext cx="1899751" cy="1463438"/>
            <a:chOff x="6494716" y="2168617"/>
            <a:chExt cx="1899751" cy="1463438"/>
          </a:xfrm>
        </p:grpSpPr>
        <p:sp>
          <p:nvSpPr>
            <p:cNvPr id="154" name="Freeform 35"/>
            <p:cNvSpPr>
              <a:spLocks/>
            </p:cNvSpPr>
            <p:nvPr/>
          </p:nvSpPr>
          <p:spPr bwMode="auto">
            <a:xfrm>
              <a:off x="6936866" y="2547025"/>
              <a:ext cx="1087212" cy="710281"/>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5" name="Freeform 56"/>
            <p:cNvSpPr>
              <a:spLocks/>
            </p:cNvSpPr>
            <p:nvPr/>
          </p:nvSpPr>
          <p:spPr bwMode="auto">
            <a:xfrm flipH="1" flipV="1">
              <a:off x="6945263" y="2548383"/>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6" name="Freeform 59"/>
            <p:cNvSpPr>
              <a:spLocks/>
            </p:cNvSpPr>
            <p:nvPr/>
          </p:nvSpPr>
          <p:spPr bwMode="auto">
            <a:xfrm flipV="1">
              <a:off x="6710189" y="2574187"/>
              <a:ext cx="212685" cy="696700"/>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57" name="Rectangle 104"/>
            <p:cNvSpPr>
              <a:spLocks noChangeArrowheads="1"/>
            </p:cNvSpPr>
            <p:nvPr/>
          </p:nvSpPr>
          <p:spPr bwMode="auto">
            <a:xfrm>
              <a:off x="6624004" y="2168617"/>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158" name="Rectangle 105"/>
            <p:cNvSpPr>
              <a:spLocks noChangeArrowheads="1"/>
            </p:cNvSpPr>
            <p:nvPr/>
          </p:nvSpPr>
          <p:spPr bwMode="auto">
            <a:xfrm>
              <a:off x="6644293" y="3262745"/>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7</a:t>
              </a:r>
            </a:p>
          </p:txBody>
        </p:sp>
        <p:sp>
          <p:nvSpPr>
            <p:cNvPr id="159" name="Oval 158"/>
            <p:cNvSpPr>
              <a:spLocks noChangeArrowheads="1"/>
            </p:cNvSpPr>
            <p:nvPr/>
          </p:nvSpPr>
          <p:spPr bwMode="auto">
            <a:xfrm>
              <a:off x="7935926" y="2466898"/>
              <a:ext cx="159581" cy="162971"/>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60" name="Oval 71"/>
            <p:cNvSpPr>
              <a:spLocks noChangeArrowheads="1"/>
            </p:cNvSpPr>
            <p:nvPr/>
          </p:nvSpPr>
          <p:spPr bwMode="auto">
            <a:xfrm>
              <a:off x="6861308" y="2466898"/>
              <a:ext cx="159581" cy="162971"/>
            </a:xfrm>
            <a:prstGeom prst="ellipse">
              <a:avLst/>
            </a:prstGeom>
            <a:solidFill>
              <a:srgbClr val="FF0000"/>
            </a:solidFill>
            <a:ln>
              <a:solidFill>
                <a:srgbClr val="0000FF"/>
              </a:solidFill>
            </a:ln>
            <a:effectLst/>
          </p:spPr>
          <p:txBody>
            <a:bodyPr wrap="none" anchor="ctr"/>
            <a:lstStyle/>
            <a:p>
              <a:pPr>
                <a:defRPr/>
              </a:pPr>
              <a:endParaRPr lang="en-US" sz="1800"/>
            </a:p>
          </p:txBody>
        </p:sp>
        <p:sp>
          <p:nvSpPr>
            <p:cNvPr id="161" name="Oval 72"/>
            <p:cNvSpPr>
              <a:spLocks noChangeArrowheads="1"/>
            </p:cNvSpPr>
            <p:nvPr/>
          </p:nvSpPr>
          <p:spPr bwMode="auto">
            <a:xfrm>
              <a:off x="6861308" y="3183969"/>
              <a:ext cx="159581" cy="162971"/>
            </a:xfrm>
            <a:prstGeom prst="ellipse">
              <a:avLst/>
            </a:prstGeom>
            <a:solidFill>
              <a:srgbClr val="0000FF"/>
            </a:solidFill>
            <a:ln w="12700">
              <a:solidFill>
                <a:schemeClr val="tx1"/>
              </a:solidFill>
              <a:round/>
              <a:headEnd/>
              <a:tailEnd/>
            </a:ln>
            <a:effectLst/>
          </p:spPr>
          <p:txBody>
            <a:bodyPr wrap="none" anchor="ctr"/>
            <a:lstStyle/>
            <a:p>
              <a:pPr>
                <a:defRPr/>
              </a:pPr>
              <a:endParaRPr lang="en-US" sz="1800"/>
            </a:p>
          </p:txBody>
        </p:sp>
        <p:sp>
          <p:nvSpPr>
            <p:cNvPr id="162" name="Rectangle 161"/>
            <p:cNvSpPr>
              <a:spLocks noChangeArrowheads="1"/>
            </p:cNvSpPr>
            <p:nvPr/>
          </p:nvSpPr>
          <p:spPr bwMode="auto">
            <a:xfrm>
              <a:off x="8081605" y="2344496"/>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dirty="0">
                  <a:solidFill>
                    <a:srgbClr val="0000FF"/>
                  </a:solidFill>
                  <a:latin typeface="Helvetica"/>
                  <a:cs typeface="Helvetica"/>
                </a:rPr>
                <a:t>5</a:t>
              </a:r>
              <a:endParaRPr lang="en-US" sz="1800" dirty="0">
                <a:solidFill>
                  <a:srgbClr val="0000FF"/>
                </a:solidFill>
                <a:latin typeface="Helvetica"/>
                <a:cs typeface="Helvetica"/>
              </a:endParaRPr>
            </a:p>
          </p:txBody>
        </p:sp>
        <p:sp>
          <p:nvSpPr>
            <p:cNvPr id="165" name="Rectangle 105"/>
            <p:cNvSpPr>
              <a:spLocks noChangeArrowheads="1"/>
            </p:cNvSpPr>
            <p:nvPr/>
          </p:nvSpPr>
          <p:spPr bwMode="auto">
            <a:xfrm>
              <a:off x="7347770" y="2452529"/>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1</a:t>
              </a:r>
            </a:p>
          </p:txBody>
        </p:sp>
        <p:sp>
          <p:nvSpPr>
            <p:cNvPr id="168" name="Rectangle 105"/>
            <p:cNvSpPr>
              <a:spLocks noChangeArrowheads="1"/>
            </p:cNvSpPr>
            <p:nvPr/>
          </p:nvSpPr>
          <p:spPr bwMode="auto">
            <a:xfrm>
              <a:off x="7358617" y="2916367"/>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2</a:t>
              </a:r>
            </a:p>
          </p:txBody>
        </p:sp>
        <p:sp>
          <p:nvSpPr>
            <p:cNvPr id="169" name="Rectangle 105"/>
            <p:cNvSpPr>
              <a:spLocks noChangeArrowheads="1"/>
            </p:cNvSpPr>
            <p:nvPr/>
          </p:nvSpPr>
          <p:spPr bwMode="auto">
            <a:xfrm>
              <a:off x="6494716" y="2755784"/>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2</a:t>
              </a:r>
            </a:p>
          </p:txBody>
        </p:sp>
      </p:grpSp>
      <p:grpSp>
        <p:nvGrpSpPr>
          <p:cNvPr id="5" name="Group 4"/>
          <p:cNvGrpSpPr/>
          <p:nvPr/>
        </p:nvGrpSpPr>
        <p:grpSpPr>
          <a:xfrm>
            <a:off x="6458869" y="85097"/>
            <a:ext cx="1897980" cy="1454485"/>
            <a:chOff x="6458869" y="85097"/>
            <a:chExt cx="1897980" cy="1454485"/>
          </a:xfrm>
        </p:grpSpPr>
        <p:sp>
          <p:nvSpPr>
            <p:cNvPr id="140" name="Freeform 68"/>
            <p:cNvSpPr>
              <a:spLocks/>
            </p:cNvSpPr>
            <p:nvPr/>
          </p:nvSpPr>
          <p:spPr bwMode="auto">
            <a:xfrm rot="10800000" flipH="1">
              <a:off x="6838522" y="508159"/>
              <a:ext cx="1069022" cy="737442"/>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1" name="Freeform 28"/>
            <p:cNvSpPr>
              <a:spLocks/>
            </p:cNvSpPr>
            <p:nvPr/>
          </p:nvSpPr>
          <p:spPr bwMode="auto">
            <a:xfrm flipH="1" flipV="1">
              <a:off x="6842736" y="522418"/>
              <a:ext cx="212685" cy="696700"/>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2" name="Freeform 31"/>
            <p:cNvSpPr>
              <a:spLocks/>
            </p:cNvSpPr>
            <p:nvPr/>
          </p:nvSpPr>
          <p:spPr bwMode="auto">
            <a:xfrm>
              <a:off x="6809154" y="333644"/>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3" name="Freeform 56"/>
            <p:cNvSpPr>
              <a:spLocks/>
            </p:cNvSpPr>
            <p:nvPr/>
          </p:nvSpPr>
          <p:spPr bwMode="auto">
            <a:xfrm flipH="1" flipV="1">
              <a:off x="6825947" y="1235415"/>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4" name="Freeform 143"/>
            <p:cNvSpPr>
              <a:spLocks/>
            </p:cNvSpPr>
            <p:nvPr/>
          </p:nvSpPr>
          <p:spPr bwMode="auto">
            <a:xfrm flipH="1" flipV="1">
              <a:off x="7906162" y="522418"/>
              <a:ext cx="212685" cy="696700"/>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45" name="Rectangle 104"/>
            <p:cNvSpPr>
              <a:spLocks noChangeArrowheads="1"/>
            </p:cNvSpPr>
            <p:nvPr/>
          </p:nvSpPr>
          <p:spPr bwMode="auto">
            <a:xfrm>
              <a:off x="6458869" y="1170272"/>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146" name="Rectangle 145"/>
            <p:cNvSpPr>
              <a:spLocks noChangeArrowheads="1"/>
            </p:cNvSpPr>
            <p:nvPr/>
          </p:nvSpPr>
          <p:spPr bwMode="auto">
            <a:xfrm>
              <a:off x="7918484" y="186928"/>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4</a:t>
              </a:r>
            </a:p>
          </p:txBody>
        </p:sp>
        <p:sp>
          <p:nvSpPr>
            <p:cNvPr id="147" name="Oval 146"/>
            <p:cNvSpPr>
              <a:spLocks noChangeArrowheads="1"/>
            </p:cNvSpPr>
            <p:nvPr/>
          </p:nvSpPr>
          <p:spPr bwMode="auto">
            <a:xfrm>
              <a:off x="6741991" y="436859"/>
              <a:ext cx="159581" cy="162970"/>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148" name="Oval 147"/>
            <p:cNvSpPr>
              <a:spLocks noChangeArrowheads="1"/>
            </p:cNvSpPr>
            <p:nvPr/>
          </p:nvSpPr>
          <p:spPr bwMode="auto">
            <a:xfrm>
              <a:off x="7816610" y="436859"/>
              <a:ext cx="159581" cy="162970"/>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49" name="Oval 148"/>
            <p:cNvSpPr>
              <a:spLocks noChangeArrowheads="1"/>
            </p:cNvSpPr>
            <p:nvPr/>
          </p:nvSpPr>
          <p:spPr bwMode="auto">
            <a:xfrm>
              <a:off x="7816610" y="1153930"/>
              <a:ext cx="159581" cy="162970"/>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50" name="Oval 71"/>
            <p:cNvSpPr>
              <a:spLocks noChangeArrowheads="1"/>
            </p:cNvSpPr>
            <p:nvPr/>
          </p:nvSpPr>
          <p:spPr bwMode="auto">
            <a:xfrm>
              <a:off x="6741991" y="1153930"/>
              <a:ext cx="159581" cy="162970"/>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151" name="Rectangle 150"/>
            <p:cNvSpPr>
              <a:spLocks noChangeArrowheads="1"/>
            </p:cNvSpPr>
            <p:nvPr/>
          </p:nvSpPr>
          <p:spPr bwMode="auto">
            <a:xfrm>
              <a:off x="6526625" y="151374"/>
              <a:ext cx="267323" cy="315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152" name="Rectangle 151"/>
            <p:cNvSpPr>
              <a:spLocks noChangeArrowheads="1"/>
            </p:cNvSpPr>
            <p:nvPr/>
          </p:nvSpPr>
          <p:spPr bwMode="auto">
            <a:xfrm>
              <a:off x="7942527" y="1140385"/>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8</a:t>
              </a:r>
            </a:p>
          </p:txBody>
        </p:sp>
        <p:sp>
          <p:nvSpPr>
            <p:cNvPr id="166" name="Rectangle 105"/>
            <p:cNvSpPr>
              <a:spLocks noChangeArrowheads="1"/>
            </p:cNvSpPr>
            <p:nvPr/>
          </p:nvSpPr>
          <p:spPr bwMode="auto">
            <a:xfrm>
              <a:off x="7478004" y="529526"/>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1</a:t>
              </a:r>
            </a:p>
          </p:txBody>
        </p:sp>
        <p:sp>
          <p:nvSpPr>
            <p:cNvPr id="167" name="Rectangle 105"/>
            <p:cNvSpPr>
              <a:spLocks noChangeArrowheads="1"/>
            </p:cNvSpPr>
            <p:nvPr/>
          </p:nvSpPr>
          <p:spPr bwMode="auto">
            <a:xfrm>
              <a:off x="6996756" y="732692"/>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1</a:t>
              </a:r>
            </a:p>
          </p:txBody>
        </p:sp>
        <p:sp>
          <p:nvSpPr>
            <p:cNvPr id="170" name="Rectangle 105"/>
            <p:cNvSpPr>
              <a:spLocks noChangeArrowheads="1"/>
            </p:cNvSpPr>
            <p:nvPr/>
          </p:nvSpPr>
          <p:spPr bwMode="auto">
            <a:xfrm>
              <a:off x="7208423" y="85097"/>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2</a:t>
              </a:r>
            </a:p>
          </p:txBody>
        </p:sp>
        <p:sp>
          <p:nvSpPr>
            <p:cNvPr id="172" name="Rectangle 105"/>
            <p:cNvSpPr>
              <a:spLocks noChangeArrowheads="1"/>
            </p:cNvSpPr>
            <p:nvPr/>
          </p:nvSpPr>
          <p:spPr bwMode="auto">
            <a:xfrm>
              <a:off x="7234762" y="1176904"/>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3</a:t>
              </a:r>
            </a:p>
          </p:txBody>
        </p:sp>
        <p:sp>
          <p:nvSpPr>
            <p:cNvPr id="173" name="Rectangle 105"/>
            <p:cNvSpPr>
              <a:spLocks noChangeArrowheads="1"/>
            </p:cNvSpPr>
            <p:nvPr/>
          </p:nvSpPr>
          <p:spPr bwMode="auto">
            <a:xfrm>
              <a:off x="8087268" y="696173"/>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5</a:t>
              </a:r>
            </a:p>
          </p:txBody>
        </p:sp>
      </p:grpSp>
    </p:spTree>
    <p:extLst>
      <p:ext uri="{BB962C8B-B14F-4D97-AF65-F5344CB8AC3E}">
        <p14:creationId xmlns:p14="http://schemas.microsoft.com/office/powerpoint/2010/main" val="2675605558"/>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8D73-6D27-6141-B3FC-73BB5C86AF7F}"/>
              </a:ext>
            </a:extLst>
          </p:cNvPr>
          <p:cNvSpPr>
            <a:spLocks noGrp="1"/>
          </p:cNvSpPr>
          <p:nvPr>
            <p:ph type="title"/>
          </p:nvPr>
        </p:nvSpPr>
        <p:spPr>
          <a:xfrm>
            <a:off x="164432" y="95120"/>
            <a:ext cx="8237537" cy="889000"/>
          </a:xfrm>
        </p:spPr>
        <p:txBody>
          <a:bodyPr/>
          <a:lstStyle/>
          <a:p>
            <a:r>
              <a:rPr lang="en-US" dirty="0"/>
              <a:t>Solution to exercise 11 (part2)</a:t>
            </a:r>
          </a:p>
        </p:txBody>
      </p:sp>
      <p:sp>
        <p:nvSpPr>
          <p:cNvPr id="4" name="Slide Number Placeholder 3">
            <a:extLst>
              <a:ext uri="{FF2B5EF4-FFF2-40B4-BE49-F238E27FC236}">
                <a16:creationId xmlns="" xmlns:a16="http://schemas.microsoft.com/office/drawing/2014/main" id="{96099601-BE5A-7146-9621-688B65E28564}"/>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95</a:t>
            </a:fld>
            <a:endParaRPr lang="en-US" dirty="0">
              <a:solidFill>
                <a:srgbClr val="000000"/>
              </a:solidFill>
              <a:ea typeface="ＭＳ Ｐゴシック" pitchFamily="34" charset="-128"/>
            </a:endParaRPr>
          </a:p>
        </p:txBody>
      </p:sp>
      <p:sp>
        <p:nvSpPr>
          <p:cNvPr id="58" name="Content Placeholder 2">
            <a:extLst>
              <a:ext uri="{FF2B5EF4-FFF2-40B4-BE49-F238E27FC236}">
                <a16:creationId xmlns="" xmlns:a16="http://schemas.microsoft.com/office/drawing/2014/main" id="{D0EF4AC2-76CA-5342-8885-9916A5AEF109}"/>
              </a:ext>
            </a:extLst>
          </p:cNvPr>
          <p:cNvSpPr>
            <a:spLocks noGrp="1"/>
          </p:cNvSpPr>
          <p:nvPr>
            <p:ph idx="1"/>
          </p:nvPr>
        </p:nvSpPr>
        <p:spPr>
          <a:xfrm>
            <a:off x="247827" y="802417"/>
            <a:ext cx="8618641" cy="5146971"/>
          </a:xfrm>
        </p:spPr>
        <p:txBody>
          <a:bodyPr/>
          <a:lstStyle/>
          <a:p>
            <a:pPr marL="0" indent="0">
              <a:buNone/>
            </a:pPr>
            <a:r>
              <a:rPr lang="en-US" sz="1500" b="1" dirty="0">
                <a:latin typeface="Courier New" panose="02070309020205020404" pitchFamily="49" charset="0"/>
                <a:cs typeface="Courier New" panose="02070309020205020404" pitchFamily="49" charset="0"/>
              </a:rPr>
              <a:t>GrB_Index </a:t>
            </a:r>
            <a:r>
              <a:rPr lang="en-US" sz="1500" b="1" dirty="0" err="1">
                <a:latin typeface="Courier New" panose="02070309020205020404" pitchFamily="49" charset="0"/>
                <a:cs typeface="Courier New" panose="02070309020205020404" pitchFamily="49" charset="0"/>
              </a:rPr>
              <a:t>tmp</a:t>
            </a:r>
            <a:r>
              <a:rPr lang="en-US" sz="1500" b="1" dirty="0">
                <a:latin typeface="Courier New" panose="02070309020205020404" pitchFamily="49" charset="0"/>
                <a:cs typeface="Courier New" panose="02070309020205020404" pitchFamily="49" charset="0"/>
              </a:rPr>
              <a:t> = 0, </a:t>
            </a:r>
            <a:r>
              <a:rPr lang="en-US" sz="1500" b="1" dirty="0" err="1">
                <a:latin typeface="Courier New" panose="02070309020205020404" pitchFamily="49" charset="0"/>
                <a:cs typeface="Courier New" panose="02070309020205020404" pitchFamily="49" charset="0"/>
              </a:rPr>
              <a:t>num_ccs</a:t>
            </a:r>
            <a:r>
              <a:rPr lang="en-US" sz="1500" b="1" dirty="0">
                <a:latin typeface="Courier New" panose="02070309020205020404" pitchFamily="49" charset="0"/>
                <a:cs typeface="Courier New" panose="02070309020205020404" pitchFamily="49" charset="0"/>
              </a:rPr>
              <a:t> = 0;</a:t>
            </a:r>
          </a:p>
          <a:p>
            <a:pPr marL="0" indent="0">
              <a:buNone/>
            </a:pPr>
            <a:r>
              <a:rPr lang="en-US" sz="1500" b="1" dirty="0" err="1">
                <a:latin typeface="Courier New" panose="02070309020205020404" pitchFamily="49" charset="0"/>
                <a:cs typeface="Courier New" panose="02070309020205020404" pitchFamily="49" charset="0"/>
              </a:rPr>
              <a:t>GrB_Vector</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cc_ids</a:t>
            </a:r>
            <a:r>
              <a:rPr lang="en-US" sz="1500" b="1" dirty="0">
                <a:latin typeface="Courier New" panose="02070309020205020404" pitchFamily="49" charset="0"/>
                <a:cs typeface="Courier New" panose="02070309020205020404" pitchFamily="49" charset="0"/>
              </a:rPr>
              <a:t>, visited;</a:t>
            </a:r>
          </a:p>
          <a:p>
            <a:pPr marL="0" indent="0">
              <a:buNone/>
            </a:pPr>
            <a:r>
              <a:rPr lang="en-US" sz="1500" b="1" dirty="0" err="1">
                <a:latin typeface="Courier New" panose="02070309020205020404" pitchFamily="49" charset="0"/>
                <a:cs typeface="Courier New" panose="02070309020205020404" pitchFamily="49" charset="0"/>
              </a:rPr>
              <a:t>GrB_Vector_new</a:t>
            </a:r>
            <a:r>
              <a:rPr lang="en-US" sz="1500" b="1" dirty="0">
                <a:latin typeface="Courier New" panose="02070309020205020404" pitchFamily="49" charset="0"/>
                <a:cs typeface="Courier New" panose="02070309020205020404" pitchFamily="49" charset="0"/>
              </a:rPr>
              <a:t>(&amp;</a:t>
            </a:r>
            <a:r>
              <a:rPr lang="en-US" sz="1500" b="1" dirty="0" err="1">
                <a:solidFill>
                  <a:srgbClr val="C00000"/>
                </a:solidFill>
                <a:latin typeface="Courier New" panose="02070309020205020404" pitchFamily="49" charset="0"/>
                <a:cs typeface="Courier New" panose="02070309020205020404" pitchFamily="49" charset="0"/>
              </a:rPr>
              <a:t>cc_ids</a:t>
            </a:r>
            <a:r>
              <a:rPr lang="en-US" sz="1500" b="1" dirty="0">
                <a:latin typeface="Courier New" panose="02070309020205020404" pitchFamily="49" charset="0"/>
                <a:cs typeface="Courier New" panose="02070309020205020404" pitchFamily="49" charset="0"/>
              </a:rPr>
              <a:t>, </a:t>
            </a:r>
            <a:r>
              <a:rPr lang="en-US" sz="1500" b="1" dirty="0">
                <a:solidFill>
                  <a:srgbClr val="C00000"/>
                </a:solidFill>
                <a:latin typeface="Courier New" panose="02070309020205020404" pitchFamily="49" charset="0"/>
                <a:cs typeface="Courier New" panose="02070309020205020404" pitchFamily="49" charset="0"/>
              </a:rPr>
              <a:t>GrB_UINT64</a:t>
            </a:r>
            <a:r>
              <a:rPr lang="en-US" sz="1500" b="1" dirty="0">
                <a:latin typeface="Courier New" panose="02070309020205020404" pitchFamily="49" charset="0"/>
                <a:cs typeface="Courier New" panose="02070309020205020404" pitchFamily="49" charset="0"/>
              </a:rPr>
              <a:t>, NUM_NODES);</a:t>
            </a:r>
          </a:p>
          <a:p>
            <a:pPr marL="0" indent="0">
              <a:buNone/>
            </a:pPr>
            <a:r>
              <a:rPr lang="en-US" sz="1500" b="1" dirty="0" err="1">
                <a:latin typeface="Courier New" panose="02070309020205020404" pitchFamily="49" charset="0"/>
                <a:cs typeface="Courier New" panose="02070309020205020404" pitchFamily="49" charset="0"/>
              </a:rPr>
              <a:t>GrB_Vector_new</a:t>
            </a:r>
            <a:r>
              <a:rPr lang="en-US" sz="1500" b="1" dirty="0">
                <a:latin typeface="Courier New" panose="02070309020205020404" pitchFamily="49" charset="0"/>
                <a:cs typeface="Courier New" panose="02070309020205020404" pitchFamily="49" charset="0"/>
              </a:rPr>
              <a:t>(&amp;visited, </a:t>
            </a:r>
            <a:r>
              <a:rPr lang="en-US" sz="1500" b="1" dirty="0" err="1">
                <a:latin typeface="Courier New" panose="02070309020205020404" pitchFamily="49" charset="0"/>
                <a:cs typeface="Courier New" panose="02070309020205020404" pitchFamily="49" charset="0"/>
              </a:rPr>
              <a:t>GrB_BOOL</a:t>
            </a:r>
            <a:r>
              <a:rPr lang="en-US" sz="1500" b="1" dirty="0">
                <a:latin typeface="Courier New" panose="02070309020205020404" pitchFamily="49" charset="0"/>
                <a:cs typeface="Courier New" panose="02070309020205020404" pitchFamily="49" charset="0"/>
              </a:rPr>
              <a:t>, NUM_NODES);</a:t>
            </a:r>
          </a:p>
          <a:p>
            <a:pPr marL="0" indent="0">
              <a:buNone/>
            </a:pP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for (GrB_Index </a:t>
            </a:r>
            <a:r>
              <a:rPr lang="en-US" sz="1500" b="1" dirty="0" err="1">
                <a:latin typeface="Courier New" panose="02070309020205020404" pitchFamily="49" charset="0"/>
                <a:cs typeface="Courier New" panose="02070309020205020404" pitchFamily="49" charset="0"/>
              </a:rPr>
              <a:t>src</a:t>
            </a:r>
            <a:r>
              <a:rPr lang="en-US" sz="1500" b="1" dirty="0">
                <a:latin typeface="Courier New" panose="02070309020205020404" pitchFamily="49" charset="0"/>
                <a:cs typeface="Courier New" panose="02070309020205020404" pitchFamily="49" charset="0"/>
              </a:rPr>
              <a:t> = 0; </a:t>
            </a:r>
            <a:r>
              <a:rPr lang="en-US" sz="1500" b="1" dirty="0" err="1">
                <a:latin typeface="Courier New" panose="02070309020205020404" pitchFamily="49" charset="0"/>
                <a:cs typeface="Courier New" panose="02070309020205020404" pitchFamily="49" charset="0"/>
              </a:rPr>
              <a:t>src</a:t>
            </a:r>
            <a:r>
              <a:rPr lang="en-US" sz="1500" b="1" dirty="0">
                <a:latin typeface="Courier New" panose="02070309020205020404" pitchFamily="49" charset="0"/>
                <a:cs typeface="Courier New" panose="02070309020205020404" pitchFamily="49" charset="0"/>
              </a:rPr>
              <a:t> &lt; NUM_NODES; ++</a:t>
            </a:r>
            <a:r>
              <a:rPr lang="en-US" sz="1500" b="1" dirty="0" err="1">
                <a:latin typeface="Courier New" panose="02070309020205020404" pitchFamily="49" charset="0"/>
                <a:cs typeface="Courier New" panose="02070309020205020404" pitchFamily="49" charset="0"/>
              </a:rPr>
              <a:t>src</a:t>
            </a:r>
            <a:r>
              <a:rPr lang="en-US" sz="1500" b="1" dirty="0">
                <a:latin typeface="Courier New" panose="02070309020205020404" pitchFamily="49" charset="0"/>
                <a:cs typeface="Courier New" panose="02070309020205020404" pitchFamily="49" charset="0"/>
              </a:rPr>
              <a:t>) {</a:t>
            </a:r>
          </a:p>
          <a:p>
            <a:pPr marL="0" indent="0">
              <a:buNone/>
            </a:pPr>
            <a:r>
              <a:rPr lang="en-US" sz="1500" b="1" dirty="0">
                <a:latin typeface="Courier New" panose="02070309020205020404" pitchFamily="49" charset="0"/>
                <a:cs typeface="Courier New" panose="02070309020205020404" pitchFamily="49" charset="0"/>
              </a:rPr>
              <a:t>  // find next unassigned node</a:t>
            </a:r>
          </a:p>
          <a:p>
            <a:pPr marL="0" indent="0">
              <a:buNone/>
            </a:pPr>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GrB_NO_VALUE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GrB_Vector_ExtractElement</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&amp;</a:t>
            </a:r>
            <a:r>
              <a:rPr lang="en-US" sz="1500" b="1" dirty="0" err="1">
                <a:latin typeface="Courier New" panose="02070309020205020404" pitchFamily="49" charset="0"/>
                <a:cs typeface="Courier New" panose="02070309020205020404" pitchFamily="49" charset="0"/>
              </a:rPr>
              <a:t>tmp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cc_ids</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src</a:t>
            </a:r>
            <a:r>
              <a:rPr lang="en-US" sz="1500" b="1" dirty="0">
                <a:latin typeface="Courier New" panose="02070309020205020404" pitchFamily="49" charset="0"/>
                <a:cs typeface="Courier New" panose="02070309020205020404" pitchFamily="49" charset="0"/>
              </a:rPr>
              <a:t>)) {</a:t>
            </a:r>
          </a:p>
          <a:p>
            <a:pPr marL="0" indent="0">
              <a:buNone/>
            </a:pPr>
            <a:r>
              <a:rPr lang="en-US" sz="1500" b="1" dirty="0">
                <a:solidFill>
                  <a:srgbClr val="C00000"/>
                </a:solidFill>
                <a:latin typeface="Courier New" panose="02070309020205020404" pitchFamily="49" charset="0"/>
                <a:cs typeface="Courier New" panose="02070309020205020404" pitchFamily="49" charset="0"/>
              </a:rPr>
              <a:t>    BFS(graph, </a:t>
            </a:r>
            <a:r>
              <a:rPr lang="en-US" sz="1500" b="1" dirty="0" err="1">
                <a:solidFill>
                  <a:srgbClr val="C00000"/>
                </a:solidFill>
                <a:latin typeface="Courier New" panose="02070309020205020404" pitchFamily="49" charset="0"/>
                <a:cs typeface="Courier New" panose="02070309020205020404" pitchFamily="49" charset="0"/>
              </a:rPr>
              <a:t>src</a:t>
            </a:r>
            <a:r>
              <a:rPr lang="en-US" sz="1500" b="1" dirty="0">
                <a:solidFill>
                  <a:srgbClr val="C00000"/>
                </a:solidFill>
                <a:latin typeface="Courier New" panose="02070309020205020404" pitchFamily="49" charset="0"/>
                <a:cs typeface="Courier New" panose="02070309020205020404" pitchFamily="49" charset="0"/>
              </a:rPr>
              <a:t>, visited);</a:t>
            </a:r>
          </a:p>
          <a:p>
            <a:pPr marL="0" indent="0">
              <a:buNone/>
            </a:pPr>
            <a:r>
              <a:rPr lang="en-US" sz="1500" b="1" dirty="0">
                <a:solidFill>
                  <a:srgbClr val="C0000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cc_ids</a:t>
            </a:r>
            <a:r>
              <a:rPr lang="en-US" sz="1500" b="1" dirty="0">
                <a:latin typeface="Courier New" panose="02070309020205020404" pitchFamily="49" charset="0"/>
                <a:cs typeface="Courier New" panose="02070309020205020404" pitchFamily="49" charset="0"/>
              </a:rPr>
              <a:t>[visited] = </a:t>
            </a:r>
            <a:r>
              <a:rPr lang="en-US" sz="1500" b="1" dirty="0" err="1">
                <a:latin typeface="Courier New" panose="02070309020205020404" pitchFamily="49" charset="0"/>
                <a:cs typeface="Courier New" panose="02070309020205020404" pitchFamily="49" charset="0"/>
              </a:rPr>
              <a:t>src</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solidFill>
                  <a:srgbClr val="C00000"/>
                </a:solidFill>
                <a:latin typeface="Courier New" panose="02070309020205020404" pitchFamily="49" charset="0"/>
                <a:cs typeface="Courier New" panose="02070309020205020404" pitchFamily="49" charset="0"/>
              </a:rPr>
              <a:t>    </a:t>
            </a:r>
            <a:r>
              <a:rPr lang="en-US" sz="1500" b="1" dirty="0" err="1">
                <a:solidFill>
                  <a:srgbClr val="C00000"/>
                </a:solidFill>
                <a:latin typeface="Courier New" panose="02070309020205020404" pitchFamily="49" charset="0"/>
                <a:cs typeface="Courier New" panose="02070309020205020404" pitchFamily="49" charset="0"/>
              </a:rPr>
              <a:t>GrB_assign</a:t>
            </a:r>
            <a:r>
              <a:rPr lang="en-US" sz="1500" b="1" dirty="0">
                <a:solidFill>
                  <a:srgbClr val="C00000"/>
                </a:solidFill>
                <a:latin typeface="Courier New" panose="02070309020205020404" pitchFamily="49" charset="0"/>
                <a:cs typeface="Courier New" panose="02070309020205020404" pitchFamily="49" charset="0"/>
              </a:rPr>
              <a:t>(</a:t>
            </a:r>
            <a:r>
              <a:rPr lang="en-US" sz="1500" b="1" dirty="0" err="1">
                <a:solidFill>
                  <a:srgbClr val="C00000"/>
                </a:solidFill>
                <a:latin typeface="Courier New" panose="02070309020205020404" pitchFamily="49" charset="0"/>
                <a:cs typeface="Courier New" panose="02070309020205020404" pitchFamily="49" charset="0"/>
              </a:rPr>
              <a:t>cc_ids</a:t>
            </a:r>
            <a:r>
              <a:rPr lang="en-US" sz="1500" b="1" dirty="0">
                <a:solidFill>
                  <a:srgbClr val="C00000"/>
                </a:solidFill>
                <a:latin typeface="Courier New" panose="02070309020205020404" pitchFamily="49" charset="0"/>
                <a:cs typeface="Courier New" panose="02070309020205020404" pitchFamily="49" charset="0"/>
              </a:rPr>
              <a:t>, visited, GrB_NULL,</a:t>
            </a:r>
          </a:p>
          <a:p>
            <a:pPr marL="0" indent="0">
              <a:buNone/>
            </a:pPr>
            <a:r>
              <a:rPr lang="en-US" sz="1500" b="1" dirty="0">
                <a:solidFill>
                  <a:srgbClr val="C00000"/>
                </a:solidFill>
                <a:latin typeface="Courier New" panose="02070309020205020404" pitchFamily="49" charset="0"/>
                <a:cs typeface="Courier New" panose="02070309020205020404" pitchFamily="49" charset="0"/>
              </a:rPr>
              <a:t>               </a:t>
            </a:r>
            <a:r>
              <a:rPr lang="en-US" sz="1500" b="1" dirty="0" err="1">
                <a:solidFill>
                  <a:srgbClr val="C00000"/>
                </a:solidFill>
                <a:latin typeface="Courier New" panose="02070309020205020404" pitchFamily="49" charset="0"/>
                <a:cs typeface="Courier New" panose="02070309020205020404" pitchFamily="49" charset="0"/>
              </a:rPr>
              <a:t>src</a:t>
            </a:r>
            <a:r>
              <a:rPr lang="en-US" sz="1500" b="1" dirty="0">
                <a:solidFill>
                  <a:srgbClr val="C00000"/>
                </a:solidFill>
                <a:latin typeface="Courier New" panose="02070309020205020404" pitchFamily="49" charset="0"/>
                <a:cs typeface="Courier New" panose="02070309020205020404" pitchFamily="49" charset="0"/>
              </a:rPr>
              <a:t>, GrB_ALL, NUM_NODES, GrB_NULL);</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  }</a:t>
            </a:r>
          </a:p>
          <a:p>
            <a:pPr marL="0" indent="0">
              <a:buNone/>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GrB_Vector_clear</a:t>
            </a:r>
            <a:r>
              <a:rPr lang="en-US" sz="1500" b="1" dirty="0">
                <a:latin typeface="Courier New" panose="02070309020205020404" pitchFamily="49" charset="0"/>
                <a:cs typeface="Courier New" panose="02070309020205020404" pitchFamily="49" charset="0"/>
              </a:rPr>
              <a:t>(visited);</a:t>
            </a:r>
          </a:p>
          <a:p>
            <a:pPr marL="0" indent="0">
              <a:buNone/>
            </a:pPr>
            <a:r>
              <a:rPr lang="en-US" sz="1500" b="1" dirty="0">
                <a:latin typeface="Courier New" panose="02070309020205020404" pitchFamily="49" charset="0"/>
                <a:cs typeface="Courier New" panose="02070309020205020404" pitchFamily="49" charset="0"/>
              </a:rPr>
              <a:t>}</a:t>
            </a:r>
          </a:p>
          <a:p>
            <a:pPr marL="0" indent="0">
              <a:buNone/>
            </a:pPr>
            <a:r>
              <a:rPr lang="en-US" sz="1500" b="1" dirty="0" err="1">
                <a:latin typeface="Courier New" panose="02070309020205020404" pitchFamily="49" charset="0"/>
                <a:cs typeface="Courier New" panose="02070309020205020404" pitchFamily="49" charset="0"/>
              </a:rPr>
              <a:t>printf</a:t>
            </a:r>
            <a:r>
              <a:rPr lang="en-US" sz="1500" b="1" dirty="0">
                <a:latin typeface="Courier New" panose="02070309020205020404" pitchFamily="49" charset="0"/>
                <a:cs typeface="Courier New" panose="02070309020205020404" pitchFamily="49" charset="0"/>
              </a:rPr>
              <a:t>("Number of connected components: %</a:t>
            </a:r>
            <a:r>
              <a:rPr lang="en-US" sz="1500" b="1" dirty="0" err="1">
                <a:latin typeface="Courier New" panose="02070309020205020404" pitchFamily="49" charset="0"/>
                <a:cs typeface="Courier New" panose="02070309020205020404" pitchFamily="49" charset="0"/>
              </a:rPr>
              <a:t>ld</a:t>
            </a:r>
            <a:r>
              <a:rPr lang="en-US" sz="1500" b="1" dirty="0">
                <a:latin typeface="Courier New" panose="02070309020205020404" pitchFamily="49" charset="0"/>
                <a:cs typeface="Courier New" panose="02070309020205020404" pitchFamily="49" charset="0"/>
              </a:rPr>
              <a:t>\n", </a:t>
            </a:r>
            <a:r>
              <a:rPr lang="en-US" sz="1500" b="1" dirty="0" err="1">
                <a:latin typeface="Courier New" panose="02070309020205020404" pitchFamily="49" charset="0"/>
                <a:cs typeface="Courier New" panose="02070309020205020404" pitchFamily="49" charset="0"/>
              </a:rPr>
              <a:t>num_ccs</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pretty_print_vector_UINT64(components, "CC IDs");</a:t>
            </a:r>
          </a:p>
        </p:txBody>
      </p:sp>
      <p:sp>
        <p:nvSpPr>
          <p:cNvPr id="110" name="TextBox 109"/>
          <p:cNvSpPr txBox="1"/>
          <p:nvPr/>
        </p:nvSpPr>
        <p:spPr>
          <a:xfrm>
            <a:off x="2302478" y="6025957"/>
            <a:ext cx="5901834" cy="738664"/>
          </a:xfrm>
          <a:prstGeom prst="rect">
            <a:avLst/>
          </a:prstGeom>
          <a:noFill/>
          <a:ln>
            <a:solidFill>
              <a:schemeClr val="tx1"/>
            </a:solidFill>
          </a:ln>
        </p:spPr>
        <p:txBody>
          <a:bodyPr wrap="square" rtlCol="0">
            <a:spAutoFit/>
          </a:bodyPr>
          <a:lstStyle/>
          <a:p>
            <a:pPr marL="0" indent="0">
              <a:buNone/>
            </a:pPr>
            <a:r>
              <a:rPr lang="en-US" sz="1400" b="1" dirty="0">
                <a:latin typeface="Courier New" panose="02070309020205020404" pitchFamily="49" charset="0"/>
                <a:cs typeface="Courier New" panose="02070309020205020404" pitchFamily="49" charset="0"/>
              </a:rPr>
              <a:t>Number of connected components: 3</a:t>
            </a:r>
          </a:p>
          <a:p>
            <a:pPr marL="0" indent="0">
              <a:buNone/>
            </a:pPr>
            <a:r>
              <a:rPr lang="en-US" sz="1400" b="1" dirty="0">
                <a:latin typeface="Courier New" panose="02070309020205020404" pitchFamily="49" charset="0"/>
                <a:cs typeface="Courier New" panose="02070309020205020404" pitchFamily="49" charset="0"/>
              </a:rPr>
              <a:t>Vector: CC IDs = </a:t>
            </a:r>
          </a:p>
          <a:p>
            <a:pPr marL="0" indent="0">
              <a:buNone/>
            </a:pPr>
            <a:r>
              <a:rPr lang="en-US" sz="1400" b="1" dirty="0">
                <a:latin typeface="Courier New" panose="02070309020205020404" pitchFamily="49" charset="0"/>
                <a:cs typeface="Courier New" panose="02070309020205020404" pitchFamily="49" charset="0"/>
              </a:rPr>
              <a:t>[ 0,  0,  2,  3,  0,  3,  2,  3,  0]</a:t>
            </a:r>
          </a:p>
        </p:txBody>
      </p:sp>
      <p:sp>
        <p:nvSpPr>
          <p:cNvPr id="10" name="TextBox 9"/>
          <p:cNvSpPr txBox="1"/>
          <p:nvPr/>
        </p:nvSpPr>
        <p:spPr>
          <a:xfrm>
            <a:off x="1136341" y="6210623"/>
            <a:ext cx="968535" cy="369332"/>
          </a:xfrm>
          <a:prstGeom prst="rect">
            <a:avLst/>
          </a:prstGeom>
          <a:noFill/>
        </p:spPr>
        <p:txBody>
          <a:bodyPr wrap="none" rtlCol="0">
            <a:spAutoFit/>
          </a:bodyPr>
          <a:lstStyle/>
          <a:p>
            <a:r>
              <a:rPr lang="en-US" dirty="0"/>
              <a:t>Output:</a:t>
            </a:r>
          </a:p>
        </p:txBody>
      </p:sp>
      <p:grpSp>
        <p:nvGrpSpPr>
          <p:cNvPr id="112" name="Group 111"/>
          <p:cNvGrpSpPr/>
          <p:nvPr/>
        </p:nvGrpSpPr>
        <p:grpSpPr>
          <a:xfrm>
            <a:off x="7240147" y="1732234"/>
            <a:ext cx="1721310" cy="455730"/>
            <a:chOff x="7240147" y="1732234"/>
            <a:chExt cx="1721310" cy="455730"/>
          </a:xfrm>
        </p:grpSpPr>
        <p:sp>
          <p:nvSpPr>
            <p:cNvPr id="113" name="Freeform 53"/>
            <p:cNvSpPr>
              <a:spLocks/>
            </p:cNvSpPr>
            <p:nvPr/>
          </p:nvSpPr>
          <p:spPr bwMode="auto">
            <a:xfrm flipH="1" flipV="1">
              <a:off x="7583792" y="1827691"/>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14" name="Rectangle 113"/>
            <p:cNvSpPr>
              <a:spLocks noChangeArrowheads="1"/>
            </p:cNvSpPr>
            <p:nvPr/>
          </p:nvSpPr>
          <p:spPr bwMode="auto">
            <a:xfrm>
              <a:off x="8648595" y="1818654"/>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6</a:t>
              </a:r>
            </a:p>
          </p:txBody>
        </p:sp>
        <p:sp>
          <p:nvSpPr>
            <p:cNvPr id="115" name="Rectangle 105"/>
            <p:cNvSpPr>
              <a:spLocks noChangeArrowheads="1"/>
            </p:cNvSpPr>
            <p:nvPr/>
          </p:nvSpPr>
          <p:spPr bwMode="auto">
            <a:xfrm>
              <a:off x="7240147" y="1732234"/>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2</a:t>
              </a:r>
            </a:p>
          </p:txBody>
        </p:sp>
        <p:sp>
          <p:nvSpPr>
            <p:cNvPr id="116" name="Oval 115"/>
            <p:cNvSpPr>
              <a:spLocks noChangeArrowheads="1"/>
            </p:cNvSpPr>
            <p:nvPr/>
          </p:nvSpPr>
          <p:spPr bwMode="auto">
            <a:xfrm>
              <a:off x="8596844" y="1735341"/>
              <a:ext cx="159581" cy="162970"/>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17" name="Oval 72"/>
            <p:cNvSpPr>
              <a:spLocks noChangeArrowheads="1"/>
            </p:cNvSpPr>
            <p:nvPr/>
          </p:nvSpPr>
          <p:spPr bwMode="auto">
            <a:xfrm>
              <a:off x="7522225" y="1735341"/>
              <a:ext cx="159581" cy="162970"/>
            </a:xfrm>
            <a:prstGeom prst="ellipse">
              <a:avLst/>
            </a:prstGeom>
            <a:solidFill>
              <a:srgbClr val="FF0000"/>
            </a:solidFill>
            <a:ln w="12700">
              <a:solidFill>
                <a:schemeClr val="tx1"/>
              </a:solidFill>
              <a:round/>
              <a:headEnd/>
              <a:tailEnd/>
            </a:ln>
            <a:effectLst/>
          </p:spPr>
          <p:txBody>
            <a:bodyPr wrap="none" anchor="ctr"/>
            <a:lstStyle/>
            <a:p>
              <a:pPr>
                <a:defRPr/>
              </a:pPr>
              <a:endParaRPr lang="en-US" sz="1800"/>
            </a:p>
          </p:txBody>
        </p:sp>
        <p:sp>
          <p:nvSpPr>
            <p:cNvPr id="118" name="Rectangle 105"/>
            <p:cNvSpPr>
              <a:spLocks noChangeArrowheads="1"/>
            </p:cNvSpPr>
            <p:nvPr/>
          </p:nvSpPr>
          <p:spPr bwMode="auto">
            <a:xfrm>
              <a:off x="8004534" y="1758728"/>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4</a:t>
              </a:r>
            </a:p>
          </p:txBody>
        </p:sp>
      </p:grpSp>
      <p:grpSp>
        <p:nvGrpSpPr>
          <p:cNvPr id="119" name="Group 118"/>
          <p:cNvGrpSpPr/>
          <p:nvPr/>
        </p:nvGrpSpPr>
        <p:grpSpPr>
          <a:xfrm>
            <a:off x="6494716" y="2168617"/>
            <a:ext cx="1899751" cy="1463438"/>
            <a:chOff x="6494716" y="2168617"/>
            <a:chExt cx="1899751" cy="1463438"/>
          </a:xfrm>
        </p:grpSpPr>
        <p:sp>
          <p:nvSpPr>
            <p:cNvPr id="120" name="Freeform 35"/>
            <p:cNvSpPr>
              <a:spLocks/>
            </p:cNvSpPr>
            <p:nvPr/>
          </p:nvSpPr>
          <p:spPr bwMode="auto">
            <a:xfrm>
              <a:off x="6936866" y="2547025"/>
              <a:ext cx="1087212" cy="710281"/>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Lst>
              <a:ahLst/>
              <a:cxnLst>
                <a:cxn ang="0">
                  <a:pos x="T0" y="T1"/>
                </a:cxn>
                <a:cxn ang="0">
                  <a:pos x="T2" y="T3"/>
                </a:cxn>
                <a:cxn ang="0">
                  <a:pos x="T4" y="T5"/>
                </a:cxn>
                <a:cxn ang="0">
                  <a:pos x="T6" y="T7"/>
                </a:cxn>
                <a:cxn ang="0">
                  <a:pos x="T8" y="T9"/>
                </a:cxn>
              </a:cxnLst>
              <a:rect l="0" t="0" r="r" b="b"/>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21" name="Freeform 56"/>
            <p:cNvSpPr>
              <a:spLocks/>
            </p:cNvSpPr>
            <p:nvPr/>
          </p:nvSpPr>
          <p:spPr bwMode="auto">
            <a:xfrm flipH="1" flipV="1">
              <a:off x="6945263" y="2548383"/>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22" name="Freeform 59"/>
            <p:cNvSpPr>
              <a:spLocks/>
            </p:cNvSpPr>
            <p:nvPr/>
          </p:nvSpPr>
          <p:spPr bwMode="auto">
            <a:xfrm flipV="1">
              <a:off x="6710189" y="2574187"/>
              <a:ext cx="212685" cy="696700"/>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23" name="Rectangle 104"/>
            <p:cNvSpPr>
              <a:spLocks noChangeArrowheads="1"/>
            </p:cNvSpPr>
            <p:nvPr/>
          </p:nvSpPr>
          <p:spPr bwMode="auto">
            <a:xfrm>
              <a:off x="6624004" y="2168617"/>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3</a:t>
              </a:r>
            </a:p>
          </p:txBody>
        </p:sp>
        <p:sp>
          <p:nvSpPr>
            <p:cNvPr id="124" name="Rectangle 105"/>
            <p:cNvSpPr>
              <a:spLocks noChangeArrowheads="1"/>
            </p:cNvSpPr>
            <p:nvPr/>
          </p:nvSpPr>
          <p:spPr bwMode="auto">
            <a:xfrm>
              <a:off x="6644293" y="3262745"/>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7</a:t>
              </a:r>
            </a:p>
          </p:txBody>
        </p:sp>
        <p:sp>
          <p:nvSpPr>
            <p:cNvPr id="125" name="Oval 124"/>
            <p:cNvSpPr>
              <a:spLocks noChangeArrowheads="1"/>
            </p:cNvSpPr>
            <p:nvPr/>
          </p:nvSpPr>
          <p:spPr bwMode="auto">
            <a:xfrm>
              <a:off x="7935926" y="2466898"/>
              <a:ext cx="159581" cy="162971"/>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26" name="Oval 71"/>
            <p:cNvSpPr>
              <a:spLocks noChangeArrowheads="1"/>
            </p:cNvSpPr>
            <p:nvPr/>
          </p:nvSpPr>
          <p:spPr bwMode="auto">
            <a:xfrm>
              <a:off x="6861308" y="2466898"/>
              <a:ext cx="159581" cy="162971"/>
            </a:xfrm>
            <a:prstGeom prst="ellipse">
              <a:avLst/>
            </a:prstGeom>
            <a:solidFill>
              <a:srgbClr val="FF0000"/>
            </a:solidFill>
            <a:ln>
              <a:solidFill>
                <a:srgbClr val="0000FF"/>
              </a:solidFill>
            </a:ln>
            <a:effectLst/>
          </p:spPr>
          <p:txBody>
            <a:bodyPr wrap="none" anchor="ctr"/>
            <a:lstStyle/>
            <a:p>
              <a:pPr>
                <a:defRPr/>
              </a:pPr>
              <a:endParaRPr lang="en-US" sz="1800"/>
            </a:p>
          </p:txBody>
        </p:sp>
        <p:sp>
          <p:nvSpPr>
            <p:cNvPr id="127" name="Oval 72"/>
            <p:cNvSpPr>
              <a:spLocks noChangeArrowheads="1"/>
            </p:cNvSpPr>
            <p:nvPr/>
          </p:nvSpPr>
          <p:spPr bwMode="auto">
            <a:xfrm>
              <a:off x="6861308" y="3183969"/>
              <a:ext cx="159581" cy="162971"/>
            </a:xfrm>
            <a:prstGeom prst="ellipse">
              <a:avLst/>
            </a:prstGeom>
            <a:solidFill>
              <a:srgbClr val="0000FF"/>
            </a:solidFill>
            <a:ln w="12700">
              <a:solidFill>
                <a:schemeClr val="tx1"/>
              </a:solidFill>
              <a:round/>
              <a:headEnd/>
              <a:tailEnd/>
            </a:ln>
            <a:effectLst/>
          </p:spPr>
          <p:txBody>
            <a:bodyPr wrap="none" anchor="ctr"/>
            <a:lstStyle/>
            <a:p>
              <a:pPr>
                <a:defRPr/>
              </a:pPr>
              <a:endParaRPr lang="en-US" sz="1800"/>
            </a:p>
          </p:txBody>
        </p:sp>
        <p:sp>
          <p:nvSpPr>
            <p:cNvPr id="128" name="Rectangle 127"/>
            <p:cNvSpPr>
              <a:spLocks noChangeArrowheads="1"/>
            </p:cNvSpPr>
            <p:nvPr/>
          </p:nvSpPr>
          <p:spPr bwMode="auto">
            <a:xfrm>
              <a:off x="8081605" y="2344496"/>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dirty="0">
                  <a:solidFill>
                    <a:srgbClr val="0000FF"/>
                  </a:solidFill>
                  <a:latin typeface="Helvetica"/>
                  <a:cs typeface="Helvetica"/>
                </a:rPr>
                <a:t>5</a:t>
              </a:r>
              <a:endParaRPr lang="en-US" sz="1800" dirty="0">
                <a:solidFill>
                  <a:srgbClr val="0000FF"/>
                </a:solidFill>
                <a:latin typeface="Helvetica"/>
                <a:cs typeface="Helvetica"/>
              </a:endParaRPr>
            </a:p>
          </p:txBody>
        </p:sp>
        <p:sp>
          <p:nvSpPr>
            <p:cNvPr id="129" name="Rectangle 105"/>
            <p:cNvSpPr>
              <a:spLocks noChangeArrowheads="1"/>
            </p:cNvSpPr>
            <p:nvPr/>
          </p:nvSpPr>
          <p:spPr bwMode="auto">
            <a:xfrm>
              <a:off x="7347770" y="2452529"/>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1</a:t>
              </a:r>
            </a:p>
          </p:txBody>
        </p:sp>
        <p:sp>
          <p:nvSpPr>
            <p:cNvPr id="130" name="Rectangle 105"/>
            <p:cNvSpPr>
              <a:spLocks noChangeArrowheads="1"/>
            </p:cNvSpPr>
            <p:nvPr/>
          </p:nvSpPr>
          <p:spPr bwMode="auto">
            <a:xfrm>
              <a:off x="7358617" y="2916367"/>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2</a:t>
              </a:r>
            </a:p>
          </p:txBody>
        </p:sp>
        <p:sp>
          <p:nvSpPr>
            <p:cNvPr id="131" name="Rectangle 105"/>
            <p:cNvSpPr>
              <a:spLocks noChangeArrowheads="1"/>
            </p:cNvSpPr>
            <p:nvPr/>
          </p:nvSpPr>
          <p:spPr bwMode="auto">
            <a:xfrm>
              <a:off x="6494716" y="2755784"/>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2</a:t>
              </a:r>
            </a:p>
          </p:txBody>
        </p:sp>
      </p:grpSp>
      <p:grpSp>
        <p:nvGrpSpPr>
          <p:cNvPr id="132" name="Group 131"/>
          <p:cNvGrpSpPr/>
          <p:nvPr/>
        </p:nvGrpSpPr>
        <p:grpSpPr>
          <a:xfrm>
            <a:off x="6458869" y="85097"/>
            <a:ext cx="1897980" cy="1454485"/>
            <a:chOff x="6458869" y="85097"/>
            <a:chExt cx="1897980" cy="1454485"/>
          </a:xfrm>
        </p:grpSpPr>
        <p:sp>
          <p:nvSpPr>
            <p:cNvPr id="133" name="Freeform 68"/>
            <p:cNvSpPr>
              <a:spLocks/>
            </p:cNvSpPr>
            <p:nvPr/>
          </p:nvSpPr>
          <p:spPr bwMode="auto">
            <a:xfrm rot="10800000" flipH="1">
              <a:off x="6838522" y="508159"/>
              <a:ext cx="1069022" cy="737442"/>
            </a:xfrm>
            <a:custGeom>
              <a:avLst/>
              <a:gdLst>
                <a:gd name="T0" fmla="*/ 753 w 764"/>
                <a:gd name="T1" fmla="*/ 0 h 543"/>
                <a:gd name="T2" fmla="*/ 764 w 764"/>
                <a:gd name="T3" fmla="*/ 14 h 543"/>
                <a:gd name="T4" fmla="*/ 485 w 764"/>
                <a:gd name="T5" fmla="*/ 380 h 543"/>
                <a:gd name="T6" fmla="*/ 0 w 764"/>
                <a:gd name="T7" fmla="*/ 543 h 543"/>
              </a:gdLst>
              <a:ahLst/>
              <a:cxnLst>
                <a:cxn ang="0">
                  <a:pos x="T0" y="T1"/>
                </a:cxn>
                <a:cxn ang="0">
                  <a:pos x="T2" y="T3"/>
                </a:cxn>
                <a:cxn ang="0">
                  <a:pos x="T4" y="T5"/>
                </a:cxn>
                <a:cxn ang="0">
                  <a:pos x="T6" y="T7"/>
                </a:cxn>
              </a:cxnLst>
              <a:rect l="0" t="0" r="r" b="b"/>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34" name="Freeform 28"/>
            <p:cNvSpPr>
              <a:spLocks/>
            </p:cNvSpPr>
            <p:nvPr/>
          </p:nvSpPr>
          <p:spPr bwMode="auto">
            <a:xfrm flipH="1" flipV="1">
              <a:off x="6842736" y="522418"/>
              <a:ext cx="212685" cy="696700"/>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35" name="Freeform 31"/>
            <p:cNvSpPr>
              <a:spLocks/>
            </p:cNvSpPr>
            <p:nvPr/>
          </p:nvSpPr>
          <p:spPr bwMode="auto">
            <a:xfrm>
              <a:off x="6809154" y="333644"/>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rgbClr val="00B05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36" name="Freeform 56"/>
            <p:cNvSpPr>
              <a:spLocks/>
            </p:cNvSpPr>
            <p:nvPr/>
          </p:nvSpPr>
          <p:spPr bwMode="auto">
            <a:xfrm flipH="1" flipV="1">
              <a:off x="6825947" y="1235415"/>
              <a:ext cx="1087212" cy="180626"/>
            </a:xfrm>
            <a:custGeom>
              <a:avLst/>
              <a:gdLst>
                <a:gd name="T0" fmla="*/ 0 w 777"/>
                <a:gd name="T1" fmla="*/ 124 h 133"/>
                <a:gd name="T2" fmla="*/ 375 w 777"/>
                <a:gd name="T3" fmla="*/ 1 h 133"/>
                <a:gd name="T4" fmla="*/ 777 w 777"/>
                <a:gd name="T5" fmla="*/ 133 h 133"/>
              </a:gdLst>
              <a:ahLst/>
              <a:cxnLst>
                <a:cxn ang="0">
                  <a:pos x="T0" y="T1"/>
                </a:cxn>
                <a:cxn ang="0">
                  <a:pos x="T2" y="T3"/>
                </a:cxn>
                <a:cxn ang="0">
                  <a:pos x="T4" y="T5"/>
                </a:cxn>
              </a:cxnLst>
              <a:rect l="0" t="0" r="r" b="b"/>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37" name="Freeform 136"/>
            <p:cNvSpPr>
              <a:spLocks/>
            </p:cNvSpPr>
            <p:nvPr/>
          </p:nvSpPr>
          <p:spPr bwMode="auto">
            <a:xfrm flipH="1" flipV="1">
              <a:off x="7906162" y="522418"/>
              <a:ext cx="212685" cy="696700"/>
            </a:xfrm>
            <a:custGeom>
              <a:avLst/>
              <a:gdLst>
                <a:gd name="T0" fmla="*/ 152 w 152"/>
                <a:gd name="T1" fmla="*/ 513 h 513"/>
                <a:gd name="T2" fmla="*/ 38 w 152"/>
                <a:gd name="T3" fmla="*/ 371 h 513"/>
                <a:gd name="T4" fmla="*/ 19 w 152"/>
                <a:gd name="T5" fmla="*/ 212 h 513"/>
                <a:gd name="T6" fmla="*/ 152 w 152"/>
                <a:gd name="T7" fmla="*/ 0 h 513"/>
              </a:gdLst>
              <a:ahLst/>
              <a:cxnLst>
                <a:cxn ang="0">
                  <a:pos x="T0" y="T1"/>
                </a:cxn>
                <a:cxn ang="0">
                  <a:pos x="T2" y="T3"/>
                </a:cxn>
                <a:cxn ang="0">
                  <a:pos x="T4" y="T5"/>
                </a:cxn>
                <a:cxn ang="0">
                  <a:pos x="T6" y="T7"/>
                </a:cxn>
              </a:cxnLst>
              <a:rect l="0" t="0" r="r" b="b"/>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p>
          </p:txBody>
        </p:sp>
        <p:sp>
          <p:nvSpPr>
            <p:cNvPr id="138" name="Rectangle 104"/>
            <p:cNvSpPr>
              <a:spLocks noChangeArrowheads="1"/>
            </p:cNvSpPr>
            <p:nvPr/>
          </p:nvSpPr>
          <p:spPr bwMode="auto">
            <a:xfrm>
              <a:off x="6458869" y="1170272"/>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1</a:t>
              </a:r>
            </a:p>
          </p:txBody>
        </p:sp>
        <p:sp>
          <p:nvSpPr>
            <p:cNvPr id="139" name="Rectangle 138"/>
            <p:cNvSpPr>
              <a:spLocks noChangeArrowheads="1"/>
            </p:cNvSpPr>
            <p:nvPr/>
          </p:nvSpPr>
          <p:spPr bwMode="auto">
            <a:xfrm>
              <a:off x="7918484" y="186928"/>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4</a:t>
              </a:r>
            </a:p>
          </p:txBody>
        </p:sp>
        <p:sp>
          <p:nvSpPr>
            <p:cNvPr id="140" name="Oval 139"/>
            <p:cNvSpPr>
              <a:spLocks noChangeArrowheads="1"/>
            </p:cNvSpPr>
            <p:nvPr/>
          </p:nvSpPr>
          <p:spPr bwMode="auto">
            <a:xfrm>
              <a:off x="6741991" y="436859"/>
              <a:ext cx="159581" cy="162970"/>
            </a:xfrm>
            <a:prstGeom prst="ellipse">
              <a:avLst/>
            </a:prstGeom>
            <a:solidFill>
              <a:srgbClr val="FF0000"/>
            </a:solidFill>
            <a:ln w="12700">
              <a:solidFill>
                <a:schemeClr val="tx1"/>
              </a:solidFill>
              <a:round/>
              <a:headEnd/>
              <a:tailEnd/>
            </a:ln>
            <a:effectLst/>
          </p:spPr>
          <p:txBody>
            <a:bodyPr wrap="none" anchor="ctr"/>
            <a:lstStyle/>
            <a:p>
              <a:pPr eaLnBrk="1" hangingPunct="1">
                <a:spcBef>
                  <a:spcPct val="45000"/>
                </a:spcBef>
                <a:defRPr/>
              </a:pPr>
              <a:endParaRPr lang="en-US" sz="2400">
                <a:latin typeface="Verdana" charset="0"/>
              </a:endParaRPr>
            </a:p>
          </p:txBody>
        </p:sp>
        <p:sp>
          <p:nvSpPr>
            <p:cNvPr id="141" name="Oval 140"/>
            <p:cNvSpPr>
              <a:spLocks noChangeArrowheads="1"/>
            </p:cNvSpPr>
            <p:nvPr/>
          </p:nvSpPr>
          <p:spPr bwMode="auto">
            <a:xfrm>
              <a:off x="7816610" y="436859"/>
              <a:ext cx="159581" cy="162970"/>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42" name="Oval 141"/>
            <p:cNvSpPr>
              <a:spLocks noChangeArrowheads="1"/>
            </p:cNvSpPr>
            <p:nvPr/>
          </p:nvSpPr>
          <p:spPr bwMode="auto">
            <a:xfrm>
              <a:off x="7816610" y="1153930"/>
              <a:ext cx="159581" cy="162970"/>
            </a:xfrm>
            <a:prstGeom prst="ellipse">
              <a:avLst/>
            </a:prstGeom>
            <a:solidFill>
              <a:srgbClr val="0000FF"/>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p>
          </p:txBody>
        </p:sp>
        <p:sp>
          <p:nvSpPr>
            <p:cNvPr id="143" name="Oval 71"/>
            <p:cNvSpPr>
              <a:spLocks noChangeArrowheads="1"/>
            </p:cNvSpPr>
            <p:nvPr/>
          </p:nvSpPr>
          <p:spPr bwMode="auto">
            <a:xfrm>
              <a:off x="6741991" y="1153930"/>
              <a:ext cx="159581" cy="162970"/>
            </a:xfrm>
            <a:prstGeom prst="ellipse">
              <a:avLst/>
            </a:prstGeom>
            <a:solidFill>
              <a:srgbClr val="0000FF"/>
            </a:solidFill>
            <a:ln>
              <a:solidFill>
                <a:srgbClr val="0000FF"/>
              </a:solidFill>
            </a:ln>
            <a:effectLst/>
          </p:spPr>
          <p:txBody>
            <a:bodyPr wrap="none" anchor="ctr"/>
            <a:lstStyle/>
            <a:p>
              <a:pPr>
                <a:defRPr/>
              </a:pPr>
              <a:endParaRPr lang="en-US" sz="1800"/>
            </a:p>
          </p:txBody>
        </p:sp>
        <p:sp>
          <p:nvSpPr>
            <p:cNvPr id="144" name="Rectangle 143"/>
            <p:cNvSpPr>
              <a:spLocks noChangeArrowheads="1"/>
            </p:cNvSpPr>
            <p:nvPr/>
          </p:nvSpPr>
          <p:spPr bwMode="auto">
            <a:xfrm>
              <a:off x="6526625" y="151374"/>
              <a:ext cx="267323" cy="315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FF0000"/>
                  </a:solidFill>
                  <a:latin typeface="Helvetica"/>
                  <a:cs typeface="Helvetica"/>
                </a:rPr>
                <a:t>0</a:t>
              </a:r>
            </a:p>
          </p:txBody>
        </p:sp>
        <p:sp>
          <p:nvSpPr>
            <p:cNvPr id="145" name="Rectangle 144"/>
            <p:cNvSpPr>
              <a:spLocks noChangeArrowheads="1"/>
            </p:cNvSpPr>
            <p:nvPr/>
          </p:nvSpPr>
          <p:spPr bwMode="auto">
            <a:xfrm>
              <a:off x="7942527" y="1140385"/>
              <a:ext cx="312862" cy="36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800" dirty="0">
                  <a:solidFill>
                    <a:srgbClr val="0000FF"/>
                  </a:solidFill>
                  <a:latin typeface="Helvetica"/>
                  <a:cs typeface="Helvetica"/>
                </a:rPr>
                <a:t>8</a:t>
              </a:r>
            </a:p>
          </p:txBody>
        </p:sp>
        <p:sp>
          <p:nvSpPr>
            <p:cNvPr id="146" name="Rectangle 105"/>
            <p:cNvSpPr>
              <a:spLocks noChangeArrowheads="1"/>
            </p:cNvSpPr>
            <p:nvPr/>
          </p:nvSpPr>
          <p:spPr bwMode="auto">
            <a:xfrm>
              <a:off x="7478004" y="529526"/>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1</a:t>
              </a:r>
            </a:p>
          </p:txBody>
        </p:sp>
        <p:sp>
          <p:nvSpPr>
            <p:cNvPr id="147" name="Rectangle 105"/>
            <p:cNvSpPr>
              <a:spLocks noChangeArrowheads="1"/>
            </p:cNvSpPr>
            <p:nvPr/>
          </p:nvSpPr>
          <p:spPr bwMode="auto">
            <a:xfrm>
              <a:off x="6996756" y="732692"/>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1</a:t>
              </a:r>
            </a:p>
          </p:txBody>
        </p:sp>
        <p:sp>
          <p:nvSpPr>
            <p:cNvPr id="148" name="Rectangle 105"/>
            <p:cNvSpPr>
              <a:spLocks noChangeArrowheads="1"/>
            </p:cNvSpPr>
            <p:nvPr/>
          </p:nvSpPr>
          <p:spPr bwMode="auto">
            <a:xfrm>
              <a:off x="7208423" y="85097"/>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2</a:t>
              </a:r>
            </a:p>
          </p:txBody>
        </p:sp>
        <p:sp>
          <p:nvSpPr>
            <p:cNvPr id="149" name="Rectangle 105"/>
            <p:cNvSpPr>
              <a:spLocks noChangeArrowheads="1"/>
            </p:cNvSpPr>
            <p:nvPr/>
          </p:nvSpPr>
          <p:spPr bwMode="auto">
            <a:xfrm>
              <a:off x="7234762" y="1176904"/>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3</a:t>
              </a:r>
            </a:p>
          </p:txBody>
        </p:sp>
        <p:sp>
          <p:nvSpPr>
            <p:cNvPr id="150" name="Rectangle 105"/>
            <p:cNvSpPr>
              <a:spLocks noChangeArrowheads="1"/>
            </p:cNvSpPr>
            <p:nvPr/>
          </p:nvSpPr>
          <p:spPr bwMode="auto">
            <a:xfrm>
              <a:off x="8087268" y="696173"/>
              <a:ext cx="269581" cy="27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418" tIns="45709" rIns="91418" bIns="45709">
              <a:spAutoFit/>
            </a:bodyPr>
            <a:lstStyle/>
            <a:p>
              <a:r>
                <a:rPr lang="en-US" sz="1200" b="1" dirty="0">
                  <a:latin typeface="Helvetica"/>
                  <a:cs typeface="Helvetica"/>
                </a:rPr>
                <a:t>5</a:t>
              </a:r>
            </a:p>
          </p:txBody>
        </p:sp>
      </p:grpSp>
    </p:spTree>
    <p:extLst>
      <p:ext uri="{BB962C8B-B14F-4D97-AF65-F5344CB8AC3E}">
        <p14:creationId xmlns:p14="http://schemas.microsoft.com/office/powerpoint/2010/main" val="1466730934"/>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sp>
        <p:nvSpPr>
          <p:cNvPr id="3" name="Content Placeholder 2"/>
          <p:cNvSpPr>
            <a:spLocks noGrp="1"/>
          </p:cNvSpPr>
          <p:nvPr>
            <p:ph idx="1"/>
          </p:nvPr>
        </p:nvSpPr>
        <p:spPr>
          <a:xfrm>
            <a:off x="340003" y="935422"/>
            <a:ext cx="8436139" cy="515006"/>
          </a:xfrm>
        </p:spPr>
        <p:txBody>
          <a:bodyPr/>
          <a:lstStyle/>
          <a:p>
            <a:r>
              <a:rPr lang="en-US" dirty="0"/>
              <a:t>Comparing with </a:t>
            </a:r>
            <a:r>
              <a:rPr lang="en-US" dirty="0" err="1"/>
              <a:t>LAGraph’s</a:t>
            </a:r>
            <a:r>
              <a:rPr lang="en-US" dirty="0"/>
              <a:t> CC algorithm* on HPEC dataset</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96</a:t>
            </a:fld>
            <a:endParaRPr lang="en-US" dirty="0">
              <a:solidFill>
                <a:srgbClr val="000000"/>
              </a:solidFill>
              <a:ea typeface="ＭＳ Ｐゴシック" pitchFamily="34" charset="-128"/>
            </a:endParaRPr>
          </a:p>
        </p:txBody>
      </p:sp>
      <p:sp>
        <p:nvSpPr>
          <p:cNvPr id="5" name="TextBox 4"/>
          <p:cNvSpPr txBox="1"/>
          <p:nvPr/>
        </p:nvSpPr>
        <p:spPr>
          <a:xfrm>
            <a:off x="262188" y="6551613"/>
            <a:ext cx="8514319" cy="276999"/>
          </a:xfrm>
          <a:prstGeom prst="rect">
            <a:avLst/>
          </a:prstGeom>
          <a:noFill/>
        </p:spPr>
        <p:txBody>
          <a:bodyPr wrap="none" rtlCol="0">
            <a:spAutoFit/>
          </a:bodyPr>
          <a:lstStyle/>
          <a:p>
            <a:r>
              <a:rPr lang="en-US" sz="1200" dirty="0"/>
              <a:t>*Azad, Buluç. “LACC: a linear-algebraic algorithm for finding connected components in distributed memory” (IPDPS 2019).</a:t>
            </a:r>
          </a:p>
        </p:txBody>
      </p:sp>
      <p:sp>
        <p:nvSpPr>
          <p:cNvPr id="6" name="TextBox 5"/>
          <p:cNvSpPr txBox="1"/>
          <p:nvPr/>
        </p:nvSpPr>
        <p:spPr>
          <a:xfrm>
            <a:off x="340003" y="1698186"/>
            <a:ext cx="8577989" cy="4031873"/>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 Solutions/AnalyzeGraph_final.exe ../Data/</a:t>
            </a:r>
            <a:r>
              <a:rPr lang="en-US" sz="1600" b="1" dirty="0" err="1">
                <a:latin typeface="Courier New" panose="02070309020205020404" pitchFamily="49" charset="0"/>
                <a:cs typeface="Courier New" panose="02070309020205020404" pitchFamily="49" charset="0"/>
              </a:rPr>
              <a:t>hpec_coauthors.mtx</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Step 3: Running Tutorial connected components algorithm.</a:t>
            </a:r>
          </a:p>
          <a:p>
            <a:r>
              <a:rPr lang="en-US" sz="1600" b="1" dirty="0">
                <a:latin typeface="Courier New" panose="02070309020205020404" pitchFamily="49" charset="0"/>
                <a:cs typeface="Courier New" panose="02070309020205020404" pitchFamily="49" charset="0"/>
              </a:rPr>
              <a:t>Largest component #0 (size = 822)</a:t>
            </a:r>
          </a:p>
          <a:p>
            <a:r>
              <a:rPr lang="en-US" sz="1600" b="1" dirty="0">
                <a:latin typeface="Courier New" panose="02070309020205020404" pitchFamily="49" charset="0"/>
                <a:cs typeface="Courier New" panose="02070309020205020404" pitchFamily="49" charset="0"/>
              </a:rPr>
              <a:t>*** Step 3: Elapsed time: </a:t>
            </a:r>
            <a:r>
              <a:rPr lang="en-US" sz="1600" b="1" dirty="0">
                <a:solidFill>
                  <a:srgbClr val="C00000"/>
                </a:solidFill>
                <a:latin typeface="Courier New" panose="02070309020205020404" pitchFamily="49" charset="0"/>
                <a:cs typeface="Courier New" panose="02070309020205020404" pitchFamily="49" charset="0"/>
              </a:rPr>
              <a:t>0.0189476 sec</a:t>
            </a:r>
          </a:p>
          <a:p>
            <a:r>
              <a:rPr lang="en-US" sz="1600" b="1" dirty="0">
                <a:latin typeface="Courier New" panose="02070309020205020404" pitchFamily="49" charset="0"/>
                <a:cs typeface="Courier New" panose="02070309020205020404" pitchFamily="49" charset="0"/>
              </a:rPr>
              <a:t>Number of connected components: 246</a:t>
            </a:r>
          </a:p>
          <a:p>
            <a:r>
              <a:rPr lang="en-US" sz="1600" b="1" dirty="0">
                <a:latin typeface="Courier New" panose="02070309020205020404" pitchFamily="49" charset="0"/>
                <a:cs typeface="Courier New" panose="02070309020205020404" pitchFamily="49" charset="0"/>
              </a:rPr>
              <a:t>ID for component containing target ID 800: 0</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Step 3: Running </a:t>
            </a:r>
            <a:r>
              <a:rPr lang="en-US" sz="1600" b="1" dirty="0" err="1">
                <a:latin typeface="Courier New" panose="02070309020205020404" pitchFamily="49" charset="0"/>
                <a:cs typeface="Courier New" panose="02070309020205020404" pitchFamily="49" charset="0"/>
              </a:rPr>
              <a:t>LAGraph's</a:t>
            </a:r>
            <a:r>
              <a:rPr lang="en-US" sz="1600" b="1" dirty="0">
                <a:latin typeface="Courier New" panose="02070309020205020404" pitchFamily="49" charset="0"/>
                <a:cs typeface="Courier New" panose="02070309020205020404" pitchFamily="49" charset="0"/>
              </a:rPr>
              <a:t> connected components (LACC) algorithm.</a:t>
            </a:r>
          </a:p>
          <a:p>
            <a:r>
              <a:rPr lang="en-US" sz="1600" b="1" dirty="0">
                <a:latin typeface="Courier New" panose="02070309020205020404" pitchFamily="49" charset="0"/>
                <a:cs typeface="Courier New" panose="02070309020205020404" pitchFamily="49" charset="0"/>
              </a:rPr>
              <a:t>*** Step 3: Elapsed time: </a:t>
            </a:r>
            <a:r>
              <a:rPr lang="en-US" sz="1600" b="1" dirty="0">
                <a:solidFill>
                  <a:srgbClr val="C00000"/>
                </a:solidFill>
                <a:latin typeface="Courier New" panose="02070309020205020404" pitchFamily="49" charset="0"/>
                <a:cs typeface="Courier New" panose="02070309020205020404" pitchFamily="49" charset="0"/>
              </a:rPr>
              <a:t>0.0066211 sec</a:t>
            </a:r>
          </a:p>
          <a:p>
            <a:r>
              <a:rPr lang="en-US" sz="1600" b="1" dirty="0">
                <a:latin typeface="Courier New" panose="02070309020205020404" pitchFamily="49" charset="0"/>
                <a:cs typeface="Courier New" panose="02070309020205020404" pitchFamily="49" charset="0"/>
              </a:rPr>
              <a:t>Number of connected components: 246</a:t>
            </a:r>
          </a:p>
          <a:p>
            <a:r>
              <a:rPr lang="en-US" sz="1600" b="1" dirty="0">
                <a:latin typeface="Courier New" panose="02070309020205020404" pitchFamily="49" charset="0"/>
                <a:cs typeface="Courier New" panose="02070309020205020404" pitchFamily="49" charset="0"/>
              </a:rPr>
              <a:t>ID for component containing target ID 800: 0</a:t>
            </a:r>
          </a:p>
        </p:txBody>
      </p:sp>
      <p:sp>
        <p:nvSpPr>
          <p:cNvPr id="7" name="TextBox 6"/>
          <p:cNvSpPr txBox="1"/>
          <p:nvPr/>
        </p:nvSpPr>
        <p:spPr>
          <a:xfrm>
            <a:off x="262188" y="6274614"/>
            <a:ext cx="8828186" cy="276999"/>
          </a:xfrm>
          <a:prstGeom prst="rect">
            <a:avLst/>
          </a:prstGeom>
          <a:noFill/>
        </p:spPr>
        <p:txBody>
          <a:bodyPr wrap="none" rtlCol="0">
            <a:spAutoFit/>
          </a:bodyPr>
          <a:lstStyle/>
          <a:p>
            <a:r>
              <a:rPr lang="en-US" sz="1200" dirty="0"/>
              <a:t>Platform: Dell Precision 7510, Intel Xeon CPU E3-1505M v5, 64GB RAM, VMWare 14.1.7, Ubuntu 16.0.4LTS, g77 7 debug build</a:t>
            </a:r>
          </a:p>
        </p:txBody>
      </p:sp>
    </p:spTree>
    <p:extLst>
      <p:ext uri="{BB962C8B-B14F-4D97-AF65-F5344CB8AC3E}">
        <p14:creationId xmlns:p14="http://schemas.microsoft.com/office/powerpoint/2010/main" val="848205723"/>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DCC2B6-446E-0943-B0FB-82B2E4AE9D17}"/>
              </a:ext>
            </a:extLst>
          </p:cNvPr>
          <p:cNvSpPr>
            <a:spLocks noGrp="1"/>
          </p:cNvSpPr>
          <p:nvPr>
            <p:ph type="title"/>
          </p:nvPr>
        </p:nvSpPr>
        <p:spPr>
          <a:xfrm>
            <a:off x="166688" y="27164"/>
            <a:ext cx="8237537" cy="889000"/>
          </a:xfrm>
        </p:spPr>
        <p:txBody>
          <a:bodyPr/>
          <a:lstStyle/>
          <a:p>
            <a:r>
              <a:rPr lang="en-US" dirty="0"/>
              <a:t>The </a:t>
            </a:r>
            <a:r>
              <a:rPr lang="en-US" dirty="0" err="1"/>
              <a:t>GraphBLAS</a:t>
            </a:r>
            <a:r>
              <a:rPr lang="en-US" dirty="0"/>
              <a:t> Operations</a:t>
            </a:r>
          </a:p>
        </p:txBody>
      </p:sp>
      <p:sp>
        <p:nvSpPr>
          <p:cNvPr id="4" name="Slide Number Placeholder 3">
            <a:extLst>
              <a:ext uri="{FF2B5EF4-FFF2-40B4-BE49-F238E27FC236}">
                <a16:creationId xmlns="" xmlns:a16="http://schemas.microsoft.com/office/drawing/2014/main" id="{F2553680-84FE-1F40-BDA6-3D8448A7DC11}"/>
              </a:ext>
            </a:extLst>
          </p:cNvPr>
          <p:cNvSpPr>
            <a:spLocks noGrp="1"/>
          </p:cNvSpPr>
          <p:nvPr>
            <p:ph type="sldNum" sz="quarter" idx="10"/>
          </p:nvPr>
        </p:nvSpPr>
        <p:spPr>
          <a:xfrm>
            <a:off x="8618323" y="6470260"/>
            <a:ext cx="415925" cy="304800"/>
          </a:xfrm>
        </p:spPr>
        <p:txBody>
          <a:bodyPr/>
          <a:lstStyle/>
          <a:p>
            <a:pPr>
              <a:defRPr/>
            </a:pPr>
            <a:fld id="{0C933AAA-F64E-4748-8A99-DCC60F15C72A}" type="slidenum">
              <a:rPr lang="en-US" smtClean="0">
                <a:solidFill>
                  <a:srgbClr val="000000"/>
                </a:solidFill>
                <a:ea typeface="ＭＳ Ｐゴシック" pitchFamily="34" charset="-128"/>
              </a:rPr>
              <a:pPr>
                <a:defRPr/>
              </a:pPr>
              <a:t>97</a:t>
            </a:fld>
            <a:endParaRPr lang="en-US" dirty="0">
              <a:solidFill>
                <a:srgbClr val="000000"/>
              </a:solidFill>
              <a:ea typeface="ＭＳ Ｐゴシック" pitchFamily="34" charset="-128"/>
            </a:endParaRPr>
          </a:p>
        </p:txBody>
      </p:sp>
      <p:pic>
        <p:nvPicPr>
          <p:cNvPr id="6" name="Picture 5">
            <a:extLst>
              <a:ext uri="{FF2B5EF4-FFF2-40B4-BE49-F238E27FC236}">
                <a16:creationId xmlns="" xmlns:a16="http://schemas.microsoft.com/office/drawing/2014/main" id="{3C37BCA5-D0D7-1848-8A3D-12961887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20" y="487430"/>
            <a:ext cx="7213600" cy="5651500"/>
          </a:xfrm>
          <a:prstGeom prst="rect">
            <a:avLst/>
          </a:prstGeom>
        </p:spPr>
      </p:pic>
      <p:sp>
        <p:nvSpPr>
          <p:cNvPr id="7" name="Rectangle 6">
            <a:extLst>
              <a:ext uri="{FF2B5EF4-FFF2-40B4-BE49-F238E27FC236}">
                <a16:creationId xmlns="" xmlns:a16="http://schemas.microsoft.com/office/drawing/2014/main" id="{D9A9D4E4-1FA6-DC46-8F39-95A85F458566}"/>
              </a:ext>
            </a:extLst>
          </p:cNvPr>
          <p:cNvSpPr/>
          <p:nvPr/>
        </p:nvSpPr>
        <p:spPr bwMode="auto">
          <a:xfrm>
            <a:off x="504092" y="1221447"/>
            <a:ext cx="6977856" cy="309966"/>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8" name="Rectangle 7">
            <a:extLst>
              <a:ext uri="{FF2B5EF4-FFF2-40B4-BE49-F238E27FC236}">
                <a16:creationId xmlns="" xmlns:a16="http://schemas.microsoft.com/office/drawing/2014/main" id="{2500F64B-1065-334F-AAC8-DAF51F50A346}"/>
              </a:ext>
            </a:extLst>
          </p:cNvPr>
          <p:cNvSpPr/>
          <p:nvPr/>
        </p:nvSpPr>
        <p:spPr bwMode="auto">
          <a:xfrm>
            <a:off x="504092" y="5713372"/>
            <a:ext cx="6977856" cy="309966"/>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9" name="Rectangle 8">
            <a:extLst>
              <a:ext uri="{FF2B5EF4-FFF2-40B4-BE49-F238E27FC236}">
                <a16:creationId xmlns="" xmlns:a16="http://schemas.microsoft.com/office/drawing/2014/main" id="{0C31515C-2E19-3544-8171-9CCE5575EBA8}"/>
              </a:ext>
            </a:extLst>
          </p:cNvPr>
          <p:cNvSpPr/>
          <p:nvPr/>
        </p:nvSpPr>
        <p:spPr bwMode="auto">
          <a:xfrm>
            <a:off x="504092" y="2715285"/>
            <a:ext cx="6977856" cy="309966"/>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96" charset="0"/>
            </a:endParaRPr>
          </a:p>
        </p:txBody>
      </p:sp>
      <p:sp>
        <p:nvSpPr>
          <p:cNvPr id="10" name="TextBox 9">
            <a:extLst>
              <a:ext uri="{FF2B5EF4-FFF2-40B4-BE49-F238E27FC236}">
                <a16:creationId xmlns="" xmlns:a16="http://schemas.microsoft.com/office/drawing/2014/main" id="{ADB761DA-D7D2-C147-9D2E-9E75104DEBD4}"/>
              </a:ext>
            </a:extLst>
          </p:cNvPr>
          <p:cNvSpPr txBox="1"/>
          <p:nvPr/>
        </p:nvSpPr>
        <p:spPr>
          <a:xfrm>
            <a:off x="7593335" y="2261665"/>
            <a:ext cx="1390858" cy="2031325"/>
          </a:xfrm>
          <a:prstGeom prst="rect">
            <a:avLst/>
          </a:prstGeom>
          <a:noFill/>
          <a:ln w="25400">
            <a:solidFill>
              <a:srgbClr val="0070C0"/>
            </a:solidFill>
          </a:ln>
        </p:spPr>
        <p:txBody>
          <a:bodyPr wrap="square" rtlCol="0">
            <a:spAutoFit/>
          </a:bodyPr>
          <a:lstStyle/>
          <a:p>
            <a:pPr algn="ctr"/>
            <a:r>
              <a:rPr lang="en-US" dirty="0"/>
              <a:t>We’ve covered only a small fraction of the </a:t>
            </a:r>
            <a:r>
              <a:rPr lang="en-US" dirty="0" err="1"/>
              <a:t>GraphBLAS</a:t>
            </a:r>
            <a:r>
              <a:rPr lang="en-US" dirty="0"/>
              <a:t> Operations</a:t>
            </a:r>
          </a:p>
        </p:txBody>
      </p:sp>
      <p:sp>
        <p:nvSpPr>
          <p:cNvPr id="12" name="TextBox 11">
            <a:extLst>
              <a:ext uri="{FF2B5EF4-FFF2-40B4-BE49-F238E27FC236}">
                <a16:creationId xmlns="" xmlns:a16="http://schemas.microsoft.com/office/drawing/2014/main" id="{DE4B2E3D-1F95-2A45-A613-72B4582C6CEB}"/>
              </a:ext>
            </a:extLst>
          </p:cNvPr>
          <p:cNvSpPr txBox="1"/>
          <p:nvPr/>
        </p:nvSpPr>
        <p:spPr>
          <a:xfrm>
            <a:off x="-129185" y="6128729"/>
            <a:ext cx="8709360" cy="646331"/>
          </a:xfrm>
          <a:prstGeom prst="rect">
            <a:avLst/>
          </a:prstGeom>
          <a:noFill/>
          <a:ln>
            <a:noFill/>
          </a:ln>
        </p:spPr>
        <p:txBody>
          <a:bodyPr wrap="square" rtlCol="0">
            <a:spAutoFit/>
          </a:bodyPr>
          <a:lstStyle/>
          <a:p>
            <a:pPr algn="ctr"/>
            <a:r>
              <a:rPr lang="en-US" dirty="0"/>
              <a:t>The same conventions are used across all operations so the operations we did not cover are straightforward to pick up</a:t>
            </a:r>
          </a:p>
        </p:txBody>
      </p:sp>
    </p:spTree>
    <p:extLst>
      <p:ext uri="{BB962C8B-B14F-4D97-AF65-F5344CB8AC3E}">
        <p14:creationId xmlns:p14="http://schemas.microsoft.com/office/powerpoint/2010/main" val="2244773325"/>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69DC4-8277-434C-81D5-A89E2A390BB8}"/>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 xmlns:a16="http://schemas.microsoft.com/office/drawing/2014/main" id="{ABE8FE02-1320-3046-9949-83F1A6F6B28D}"/>
              </a:ext>
            </a:extLst>
          </p:cNvPr>
          <p:cNvSpPr>
            <a:spLocks noGrp="1"/>
          </p:cNvSpPr>
          <p:nvPr>
            <p:ph idx="1"/>
          </p:nvPr>
        </p:nvSpPr>
        <p:spPr>
          <a:xfrm>
            <a:off x="377031" y="774036"/>
            <a:ext cx="8237537" cy="1659240"/>
          </a:xfrm>
        </p:spPr>
        <p:txBody>
          <a:bodyPr/>
          <a:lstStyle/>
          <a:p>
            <a:r>
              <a:rPr lang="en-US" dirty="0"/>
              <a:t>The GraphBLAS define a standard API for “Graph Algorithms in the Language of Linear Algebra”.</a:t>
            </a:r>
          </a:p>
          <a:p>
            <a:r>
              <a:rPr lang="en-US" dirty="0"/>
              <a:t>A wide range of algorithms are variations of the basic breadth first traversal for a graph.</a:t>
            </a:r>
          </a:p>
          <a:p>
            <a:pPr lvl="1"/>
            <a:endParaRPr lang="en-US" dirty="0"/>
          </a:p>
        </p:txBody>
      </p:sp>
      <p:sp>
        <p:nvSpPr>
          <p:cNvPr id="4" name="Slide Number Placeholder 3">
            <a:extLst>
              <a:ext uri="{FF2B5EF4-FFF2-40B4-BE49-F238E27FC236}">
                <a16:creationId xmlns="" xmlns:a16="http://schemas.microsoft.com/office/drawing/2014/main" id="{6D166FBE-DF46-9647-ABCD-6F75B82046B2}"/>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98</a:t>
            </a:fld>
            <a:endParaRPr lang="en-US" dirty="0">
              <a:solidFill>
                <a:srgbClr val="000000"/>
              </a:solidFill>
              <a:ea typeface="ＭＳ Ｐゴシック" pitchFamily="34" charset="-128"/>
            </a:endParaRPr>
          </a:p>
        </p:txBody>
      </p:sp>
      <p:pic>
        <p:nvPicPr>
          <p:cNvPr id="5" name="Picture 2">
            <a:extLst>
              <a:ext uri="{FF2B5EF4-FFF2-40B4-BE49-F238E27FC236}">
                <a16:creationId xmlns="" xmlns:a16="http://schemas.microsoft.com/office/drawing/2014/main" id="{6F67D0DD-F4CB-8B4F-BF54-191F34635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509" y="3057737"/>
            <a:ext cx="2074104" cy="29743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 xmlns:a16="http://schemas.microsoft.com/office/drawing/2014/main" id="{9DA497FB-432C-6545-93F1-6A3D0E5F5DEA}"/>
              </a:ext>
            </a:extLst>
          </p:cNvPr>
          <p:cNvSpPr txBox="1">
            <a:spLocks/>
          </p:cNvSpPr>
          <p:nvPr/>
        </p:nvSpPr>
        <p:spPr bwMode="auto">
          <a:xfrm>
            <a:off x="377030" y="2433069"/>
            <a:ext cx="6392479" cy="35990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kern="0" dirty="0"/>
              <a:t>To reach </a:t>
            </a:r>
            <a:r>
              <a:rPr lang="en-US" kern="0" dirty="0" err="1"/>
              <a:t>GraphBLAS</a:t>
            </a:r>
            <a:r>
              <a:rPr lang="en-US" kern="0" dirty="0"/>
              <a:t> mastery</a:t>
            </a:r>
          </a:p>
          <a:p>
            <a:pPr lvl="1"/>
            <a:r>
              <a:rPr lang="en-US" kern="0" dirty="0"/>
              <a:t>Attend the Graph Architectures Programming and Learning (</a:t>
            </a:r>
            <a:r>
              <a:rPr lang="en-US" kern="0" dirty="0" err="1"/>
              <a:t>GrAPL</a:t>
            </a:r>
            <a:r>
              <a:rPr lang="en-US" kern="0" dirty="0"/>
              <a:t>) workshop at IPDPS</a:t>
            </a:r>
          </a:p>
          <a:p>
            <a:pPr lvl="1"/>
            <a:r>
              <a:rPr lang="en-US" kern="0" dirty="0"/>
              <a:t>Attend GraphBLAS </a:t>
            </a:r>
            <a:r>
              <a:rPr lang="en-US" kern="0" dirty="0" err="1"/>
              <a:t>BoFs</a:t>
            </a:r>
            <a:r>
              <a:rPr lang="en-US" kern="0" dirty="0"/>
              <a:t> at HPEC and Supercomputing</a:t>
            </a:r>
          </a:p>
          <a:p>
            <a:pPr lvl="1"/>
            <a:r>
              <a:rPr lang="en-US" kern="0" dirty="0"/>
              <a:t>Explore the challenge problems included with this tutorial</a:t>
            </a:r>
          </a:p>
          <a:p>
            <a:pPr lvl="1"/>
            <a:r>
              <a:rPr lang="en-US" kern="0" dirty="0"/>
              <a:t>Work through the algorithms in the Graph book </a:t>
            </a:r>
            <a:r>
              <a:rPr lang="en-US" kern="0" dirty="0">
                <a:sym typeface="Wingdings" pitchFamily="2" charset="2"/>
              </a:rPr>
              <a:t></a:t>
            </a:r>
          </a:p>
          <a:p>
            <a:pPr lvl="1"/>
            <a:endParaRPr lang="en-US" kern="0" dirty="0"/>
          </a:p>
          <a:p>
            <a:pPr lvl="1"/>
            <a:endParaRPr lang="en-US" kern="0" dirty="0"/>
          </a:p>
        </p:txBody>
      </p:sp>
    </p:spTree>
    <p:extLst>
      <p:ext uri="{BB962C8B-B14F-4D97-AF65-F5344CB8AC3E}">
        <p14:creationId xmlns:p14="http://schemas.microsoft.com/office/powerpoint/2010/main" val="1665638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8C02C-62D1-EE41-BBF7-AA580F2BC92B}"/>
              </a:ext>
            </a:extLst>
          </p:cNvPr>
          <p:cNvSpPr>
            <a:spLocks noGrp="1"/>
          </p:cNvSpPr>
          <p:nvPr>
            <p:ph type="title"/>
          </p:nvPr>
        </p:nvSpPr>
        <p:spPr/>
        <p:txBody>
          <a:bodyPr/>
          <a:lstStyle/>
          <a:p>
            <a:r>
              <a:rPr lang="en-US" dirty="0"/>
              <a:t>GraphBLAS at HPEC 2019</a:t>
            </a:r>
          </a:p>
        </p:txBody>
      </p:sp>
      <p:sp>
        <p:nvSpPr>
          <p:cNvPr id="3" name="Content Placeholder 2">
            <a:extLst>
              <a:ext uri="{FF2B5EF4-FFF2-40B4-BE49-F238E27FC236}">
                <a16:creationId xmlns="" xmlns:a16="http://schemas.microsoft.com/office/drawing/2014/main" id="{509BCAF5-3B8B-F649-840B-BF6FD2855F2A}"/>
              </a:ext>
            </a:extLst>
          </p:cNvPr>
          <p:cNvSpPr>
            <a:spLocks noGrp="1"/>
          </p:cNvSpPr>
          <p:nvPr>
            <p:ph idx="1"/>
          </p:nvPr>
        </p:nvSpPr>
        <p:spPr>
          <a:xfrm>
            <a:off x="455613" y="1201737"/>
            <a:ext cx="8431212" cy="5349875"/>
          </a:xfrm>
        </p:spPr>
        <p:txBody>
          <a:bodyPr/>
          <a:lstStyle/>
          <a:p>
            <a:r>
              <a:rPr lang="en-US" dirty="0" err="1"/>
              <a:t>GraphBLAS</a:t>
            </a:r>
            <a:r>
              <a:rPr lang="en-US" dirty="0"/>
              <a:t> is a community effort.  Join the community:</a:t>
            </a:r>
          </a:p>
          <a:p>
            <a:pPr lvl="1"/>
            <a:r>
              <a:rPr lang="en-US" dirty="0"/>
              <a:t>Go to </a:t>
            </a:r>
            <a:r>
              <a:rPr lang="en-US" dirty="0" err="1"/>
              <a:t>graphblas.org</a:t>
            </a:r>
            <a:r>
              <a:rPr lang="en-US" dirty="0"/>
              <a:t> and join our mailing list</a:t>
            </a:r>
          </a:p>
          <a:p>
            <a:endParaRPr lang="en-US" dirty="0"/>
          </a:p>
          <a:p>
            <a:r>
              <a:rPr lang="en-US" dirty="0"/>
              <a:t>Attend the HPEC GraphBLAS Birds of a Feather (BOF)  </a:t>
            </a:r>
            <a:br>
              <a:rPr lang="en-US" dirty="0"/>
            </a:br>
            <a:r>
              <a:rPr lang="en-US" dirty="0"/>
              <a:t>Wednesday from 6 PM to 7 PM, </a:t>
            </a:r>
            <a:r>
              <a:rPr lang="en-US" dirty="0">
                <a:solidFill>
                  <a:srgbClr val="FF0000"/>
                </a:solidFill>
              </a:rPr>
              <a:t>Eden Vale C1</a:t>
            </a:r>
            <a:r>
              <a:rPr lang="en-US" dirty="0"/>
              <a:t>.</a:t>
            </a:r>
          </a:p>
          <a:p>
            <a:endParaRPr lang="en-US" dirty="0"/>
          </a:p>
          <a:p>
            <a:r>
              <a:rPr lang="en-US" dirty="0"/>
              <a:t>Please give us feedback about the tutorial by filling out the survey or sending email:</a:t>
            </a:r>
          </a:p>
          <a:p>
            <a:pPr marL="1425575" lvl="4" indent="0">
              <a:buNone/>
            </a:pPr>
            <a:r>
              <a:rPr lang="en-US" sz="2000" dirty="0">
                <a:hlinkClick r:id="rId2"/>
              </a:rPr>
              <a:t>timothy.g.mattson@intel.com</a:t>
            </a:r>
            <a:endParaRPr lang="en-US" sz="2000" dirty="0"/>
          </a:p>
          <a:p>
            <a:pPr marL="1425575" lvl="4" indent="0">
              <a:buNone/>
            </a:pPr>
            <a:r>
              <a:rPr lang="en-US" sz="2000" dirty="0">
                <a:hlinkClick r:id="rId3"/>
              </a:rPr>
              <a:t>smcmillan@sei.cmu.edu</a:t>
            </a:r>
            <a:endParaRPr lang="en-US" sz="2000" dirty="0"/>
          </a:p>
          <a:p>
            <a:pPr lvl="2"/>
            <a:r>
              <a:rPr lang="en-US" sz="2000" dirty="0"/>
              <a:t>Tell us what you really liked.</a:t>
            </a:r>
          </a:p>
          <a:p>
            <a:pPr lvl="2"/>
            <a:r>
              <a:rPr lang="en-US" sz="2000" dirty="0"/>
              <a:t>Tell us what we should change</a:t>
            </a:r>
          </a:p>
          <a:p>
            <a:pPr lvl="2"/>
            <a:r>
              <a:rPr lang="en-US" sz="2000" dirty="0"/>
              <a:t>Tell us what you wish we’d covered but didn’t</a:t>
            </a:r>
          </a:p>
          <a:p>
            <a:pPr lvl="2"/>
            <a:r>
              <a:rPr lang="en-US" sz="2000" dirty="0"/>
              <a:t>Plus anything else that might help us improve</a:t>
            </a:r>
          </a:p>
          <a:p>
            <a:pPr marL="0" indent="0">
              <a:buNone/>
            </a:pPr>
            <a:endParaRPr lang="en-US" dirty="0"/>
          </a:p>
          <a:p>
            <a:pPr marL="0" indent="0">
              <a:buNone/>
            </a:pPr>
            <a:endParaRPr lang="en-US" dirty="0"/>
          </a:p>
        </p:txBody>
      </p:sp>
      <p:sp>
        <p:nvSpPr>
          <p:cNvPr id="4" name="Slide Number Placeholder 3">
            <a:extLst>
              <a:ext uri="{FF2B5EF4-FFF2-40B4-BE49-F238E27FC236}">
                <a16:creationId xmlns="" xmlns:a16="http://schemas.microsoft.com/office/drawing/2014/main" id="{DBAD0000-204E-CA4C-83FB-D73D084D26C9}"/>
              </a:ext>
            </a:extLst>
          </p:cNvPr>
          <p:cNvSpPr>
            <a:spLocks noGrp="1"/>
          </p:cNvSpPr>
          <p:nvPr>
            <p:ph type="sldNum" sz="quarter" idx="10"/>
          </p:nvPr>
        </p:nvSpPr>
        <p:spPr/>
        <p:txBody>
          <a:bodyPr/>
          <a:lstStyle/>
          <a:p>
            <a:pPr>
              <a:defRPr/>
            </a:pPr>
            <a:fld id="{0C933AAA-F64E-4748-8A99-DCC60F15C72A}" type="slidenum">
              <a:rPr lang="en-US" smtClean="0">
                <a:solidFill>
                  <a:srgbClr val="000000"/>
                </a:solidFill>
                <a:ea typeface="ＭＳ Ｐゴシック" pitchFamily="34" charset="-128"/>
              </a:rPr>
              <a:pPr>
                <a:defRPr/>
              </a:pPr>
              <a:t>99</a:t>
            </a:fld>
            <a:endParaRPr lang="en-US" dirty="0">
              <a:solidFill>
                <a:srgbClr val="000000"/>
              </a:solidFill>
              <a:ea typeface="ＭＳ Ｐゴシック" pitchFamily="34" charset="-128"/>
            </a:endParaRPr>
          </a:p>
        </p:txBody>
      </p:sp>
    </p:spTree>
    <p:extLst>
      <p:ext uri="{BB962C8B-B14F-4D97-AF65-F5344CB8AC3E}">
        <p14:creationId xmlns:p14="http://schemas.microsoft.com/office/powerpoint/2010/main" val="3304475772"/>
      </p:ext>
    </p:extLst>
  </p:cSld>
  <p:clrMapOvr>
    <a:masterClrMapping/>
  </p:clrMapOvr>
  <p:transition>
    <p:fade/>
  </p:transition>
</p:sld>
</file>

<file path=ppt/theme/theme1.xml><?xml version="1.0" encoding="utf-8"?>
<a:theme xmlns:a="http://schemas.openxmlformats.org/drawingml/2006/main" name="ICPP theme save">
  <a:themeElements>
    <a:clrScheme name="2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2_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2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2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Architecture">
  <a:themeElements>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567EB9"/>
      </a:folHlink>
    </a:clrScheme>
    <a:fontScheme name="3_Architecture">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ixel">
  <a:themeElements>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7E7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pitchFamily="-106" charset="0"/>
          </a:defRPr>
        </a:defPPr>
      </a:lstStyle>
    </a:spDef>
    <a:lnDef>
      <a:spPr bwMode="auto">
        <a:xfrm>
          <a:off x="0" y="0"/>
          <a:ext cx="1" cy="1"/>
        </a:xfrm>
        <a:custGeom>
          <a:avLst/>
          <a:gdLst/>
          <a:ahLst/>
          <a:cxnLst/>
          <a:rect l="0" t="0" r="0" b="0"/>
          <a:pathLst/>
        </a:custGeom>
        <a:solidFill>
          <a:srgbClr val="E7E7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pitchFamily="-106" charset="0"/>
          </a:defRPr>
        </a:defPPr>
      </a:lstStyle>
    </a:lnDef>
  </a:objectDefaults>
  <a:extraClrSchemeLst>
    <a:extraClrScheme>
      <a:clrScheme name="Pixel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Pixel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Pixel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Pixel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Pixel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ixel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Pixel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Pixel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Pixel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Pixel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Pixel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IntelWhite">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1_IntelWhit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96"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96" charset="0"/>
          </a:defRPr>
        </a:defP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45000"/>
          </a:spcBef>
          <a:spcAft>
            <a:spcPct val="0"/>
          </a:spcAft>
          <a:buClrTx/>
          <a:buSzTx/>
          <a:buFontTx/>
          <a:buAutoNum type="arabicPeriod"/>
          <a:tabLst/>
          <a:defRPr kumimoji="0" lang="en-US" sz="2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ICPP theme save</Template>
  <TotalTime>0</TotalTime>
  <Words>12027</Words>
  <Application>Microsoft Office PowerPoint</Application>
  <PresentationFormat>On-screen Show (4:3)</PresentationFormat>
  <Paragraphs>2399</Paragraphs>
  <Slides>118</Slides>
  <Notes>47</Notes>
  <HiddenSlides>1</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118</vt:i4>
      </vt:variant>
    </vt:vector>
  </HeadingPairs>
  <TitlesOfParts>
    <vt:vector size="143" baseType="lpstr">
      <vt:lpstr>ＭＳ Ｐゴシック</vt:lpstr>
      <vt:lpstr>Arial</vt:lpstr>
      <vt:lpstr>Arial Black</vt:lpstr>
      <vt:lpstr>Calibri</vt:lpstr>
      <vt:lpstr>Cambria</vt:lpstr>
      <vt:lpstr>Cambria Math</vt:lpstr>
      <vt:lpstr>Courier New</vt:lpstr>
      <vt:lpstr>Helvetica</vt:lpstr>
      <vt:lpstr>Neo Sans Intel</vt:lpstr>
      <vt:lpstr>Neo Sans Intel Medium</vt:lpstr>
      <vt:lpstr>Symbol</vt:lpstr>
      <vt:lpstr>Tahoma</vt:lpstr>
      <vt:lpstr>Times New Roman</vt:lpstr>
      <vt:lpstr>Verdana</vt:lpstr>
      <vt:lpstr>Wingdings</vt:lpstr>
      <vt:lpstr>ICPP theme save</vt:lpstr>
      <vt:lpstr>3_Architecture</vt:lpstr>
      <vt:lpstr>1_Pixel</vt:lpstr>
      <vt:lpstr>1_Office Theme</vt:lpstr>
      <vt:lpstr>5_IntelWhite</vt:lpstr>
      <vt:lpstr>2_Office Theme</vt:lpstr>
      <vt:lpstr>Default Design</vt:lpstr>
      <vt:lpstr>4_Default Design</vt:lpstr>
      <vt:lpstr>2_Default Design</vt:lpstr>
      <vt:lpstr>3_Default Design</vt:lpstr>
      <vt:lpstr>A Hands-On Introduction to the GraphBLAS http://graphblas.org</vt:lpstr>
      <vt:lpstr>Notes</vt:lpstr>
      <vt:lpstr>PowerPoint Presentation</vt:lpstr>
      <vt:lpstr>Outline</vt:lpstr>
      <vt:lpstr>Understanding relationships between items</vt:lpstr>
      <vt:lpstr>A graph as a matrix</vt:lpstr>
      <vt:lpstr>A Directed graph as a matrix</vt:lpstr>
      <vt:lpstr>An Undirected graph as a matrix</vt:lpstr>
      <vt:lpstr>Graph Algorithms and Linear Algebra</vt:lpstr>
      <vt:lpstr>How do linear algebra people write software?</vt:lpstr>
      <vt:lpstr>GraphBLAS: building blocks for graphs as linear algebra</vt:lpstr>
      <vt:lpstr>GraphBLAS References</vt:lpstr>
      <vt:lpstr>GraphBLAS Implementations</vt:lpstr>
      <vt:lpstr>GraphBLAS Implementations</vt:lpstr>
      <vt:lpstr>The GraphBLAS Vision</vt:lpstr>
      <vt:lpstr>LAGraph: A curated collection of high level Graph Algorithms </vt:lpstr>
      <vt:lpstr>Exercise 1: Build an LAGraph program</vt:lpstr>
      <vt:lpstr>Solution to Exercise 1:</vt:lpstr>
      <vt:lpstr>HPEC Authors Dataset and Connected Components</vt:lpstr>
      <vt:lpstr>Outline</vt:lpstr>
      <vt:lpstr>GraphBLAS C API </vt:lpstr>
      <vt:lpstr>GraphBLAS C API: Basic definitions </vt:lpstr>
      <vt:lpstr>Code from our first example (EXERPTS)</vt:lpstr>
      <vt:lpstr>Execution modes</vt:lpstr>
      <vt:lpstr>Predefined low-level types</vt:lpstr>
      <vt:lpstr>Exercise 2: Build a GraphBLAS program</vt:lpstr>
      <vt:lpstr>Code from our BuildGraph exercise</vt:lpstr>
      <vt:lpstr>Exercise 3: Adjacency matrix</vt:lpstr>
      <vt:lpstr>Exercise 3: Adjacency matrix</vt:lpstr>
      <vt:lpstr>Solution to Exercise 3</vt:lpstr>
      <vt:lpstr>Building matrices</vt:lpstr>
      <vt:lpstr>Building matrices</vt:lpstr>
      <vt:lpstr>GraphBLAS predefined operators</vt:lpstr>
      <vt:lpstr>C code fragment using GrB_Matrix_build </vt:lpstr>
      <vt:lpstr>Exercise 4: Adjacency matrix</vt:lpstr>
      <vt:lpstr>Exercise 4: Adjacency matrix</vt:lpstr>
      <vt:lpstr>Summary of solution to exercise 4</vt:lpstr>
      <vt:lpstr>Outline</vt:lpstr>
      <vt:lpstr>GraphBLAS Operations (from the Math Spec*)</vt:lpstr>
      <vt:lpstr>GrB_mxv()</vt:lpstr>
      <vt:lpstr>GrB_mxv()</vt:lpstr>
      <vt:lpstr>GrB_mxv()</vt:lpstr>
      <vt:lpstr>GrB_mxv()</vt:lpstr>
      <vt:lpstr>GrB_mxv()</vt:lpstr>
      <vt:lpstr>Exercise 5: Matrix Vector Multiplication</vt:lpstr>
      <vt:lpstr>Solution to exercise 5</vt:lpstr>
      <vt:lpstr>Finding neighbors </vt:lpstr>
      <vt:lpstr>Finding neighbors</vt:lpstr>
      <vt:lpstr>Changing the behavior of a GraphBLAS operation</vt:lpstr>
      <vt:lpstr>Using Descriptors</vt:lpstr>
      <vt:lpstr>Exercise 6: Matrix Vector Multiplication</vt:lpstr>
      <vt:lpstr>Solution to exercise 6</vt:lpstr>
      <vt:lpstr>GrB_mxv()</vt:lpstr>
      <vt:lpstr>Algebraic Semirings</vt:lpstr>
      <vt:lpstr>Algebraic Semirings</vt:lpstr>
      <vt:lpstr>Algebraic Semirings</vt:lpstr>
      <vt:lpstr>Algebraic structures in the GraphBLAS: Semirings and Monoids</vt:lpstr>
      <vt:lpstr>Building Semirings in the GraphBLAS</vt:lpstr>
      <vt:lpstr>Building Semirings in the GraphBLAS</vt:lpstr>
      <vt:lpstr>Building Semirings in the GraphBLAS</vt:lpstr>
      <vt:lpstr>Common Semirings</vt:lpstr>
      <vt:lpstr>Exercise 7: Changing semirings</vt:lpstr>
      <vt:lpstr>Outline</vt:lpstr>
      <vt:lpstr>Breadth First Traversal</vt:lpstr>
      <vt:lpstr>Our Breadth First Traversal plan</vt:lpstr>
      <vt:lpstr>Wavefronts</vt:lpstr>
      <vt:lpstr>Exercise 8: Traverse the graph</vt:lpstr>
      <vt:lpstr>Solution to exercise 8</vt:lpstr>
      <vt:lpstr>Solution to exercise 8: wavefronts</vt:lpstr>
      <vt:lpstr>Visited lists</vt:lpstr>
      <vt:lpstr>Element-wise Operations: Mult and Add</vt:lpstr>
      <vt:lpstr>GrB_eWiseMult()</vt:lpstr>
      <vt:lpstr>GrB_eWiseAdd()</vt:lpstr>
      <vt:lpstr>Exercise 9: Keep track of ‘visited’ nodes</vt:lpstr>
      <vt:lpstr>Solution to exercise 9</vt:lpstr>
      <vt:lpstr>Solution to exercise 9</vt:lpstr>
      <vt:lpstr>GrB_mxv()</vt:lpstr>
      <vt:lpstr>Masking</vt:lpstr>
      <vt:lpstr>REPLACE vs. “MERGE”</vt:lpstr>
      <vt:lpstr>Structural Complement (mask)</vt:lpstr>
      <vt:lpstr>Using Descriptors (summary)</vt:lpstr>
      <vt:lpstr>Exercise 10: Avoid revisiting</vt:lpstr>
      <vt:lpstr>Solution to exercise 10</vt:lpstr>
      <vt:lpstr>Breadth-First Traversal</vt:lpstr>
      <vt:lpstr>Outline</vt:lpstr>
      <vt:lpstr>Connected Components</vt:lpstr>
      <vt:lpstr>GrB_assign() </vt:lpstr>
      <vt:lpstr>GrB_assign() from vector </vt:lpstr>
      <vt:lpstr>GrB_assign() from constant</vt:lpstr>
      <vt:lpstr>Our Connected Components plan</vt:lpstr>
      <vt:lpstr>Our Connected Components plan</vt:lpstr>
      <vt:lpstr>Our Connected Components plan</vt:lpstr>
      <vt:lpstr>Exercise 11: Connected Components</vt:lpstr>
      <vt:lpstr>Solution to exercise 11 (part1)</vt:lpstr>
      <vt:lpstr>Solution to exercise 11 (part2)</vt:lpstr>
      <vt:lpstr>Putting it all together…</vt:lpstr>
      <vt:lpstr>The GraphBLAS Operations</vt:lpstr>
      <vt:lpstr>Conclusion and next steps</vt:lpstr>
      <vt:lpstr>GraphBLAS at HPEC 2019</vt:lpstr>
      <vt:lpstr>Appendices</vt:lpstr>
      <vt:lpstr>GraphBLAS: details of operations</vt:lpstr>
      <vt:lpstr>GrB_mxm()</vt:lpstr>
      <vt:lpstr>GrB_mxm():  Function Signature</vt:lpstr>
      <vt:lpstr>GrB_mxm():  Function Signature</vt:lpstr>
      <vt:lpstr>Standard function behavior</vt:lpstr>
      <vt:lpstr>MXM flowchart</vt:lpstr>
      <vt:lpstr>Exercise: Matrix Matrix Multiplication</vt:lpstr>
      <vt:lpstr>Appendices</vt:lpstr>
      <vt:lpstr>Challenge problems</vt:lpstr>
      <vt:lpstr>Counting Triangles (once) with GraphBLAS</vt:lpstr>
      <vt:lpstr>Appendices</vt:lpstr>
      <vt:lpstr>SuiteSparse:GraphBLAS</vt:lpstr>
      <vt:lpstr>SuiteSparse:GraphBLAS extensions</vt:lpstr>
      <vt:lpstr>SuiteSparse:GraphBLAS future</vt:lpstr>
      <vt:lpstr>Appendices</vt:lpstr>
      <vt:lpstr>Full set of GraphBLAS opaque objects</vt:lpstr>
      <vt:lpstr>Error codes returned by GraphBLAS methods API Errors</vt:lpstr>
      <vt:lpstr>Error codes returned by GraphBLAS methods Execution Errors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Creek I: 48-core iA Tera Scale Prototype</dc:title>
  <dc:creator/>
  <cp:lastModifiedBy/>
  <cp:revision>15</cp:revision>
  <cp:lastPrinted>2018-09-25T03:30:56Z</cp:lastPrinted>
  <dcterms:created xsi:type="dcterms:W3CDTF">2008-09-17T14:14:04Z</dcterms:created>
  <dcterms:modified xsi:type="dcterms:W3CDTF">2019-10-04T17:58:15Z</dcterms:modified>
</cp:coreProperties>
</file>