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78" r:id="rId4"/>
    <p:sldId id="279" r:id="rId5"/>
    <p:sldId id="280" r:id="rId6"/>
    <p:sldId id="281" r:id="rId7"/>
    <p:sldId id="293" r:id="rId8"/>
    <p:sldId id="292" r:id="rId9"/>
    <p:sldId id="283" r:id="rId10"/>
    <p:sldId id="290" r:id="rId11"/>
    <p:sldId id="285" r:id="rId12"/>
    <p:sldId id="287" r:id="rId13"/>
    <p:sldId id="294" r:id="rId14"/>
    <p:sldId id="288" r:id="rId15"/>
    <p:sldId id="295" r:id="rId16"/>
    <p:sldId id="289" r:id="rId17"/>
    <p:sldId id="284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94660"/>
  </p:normalViewPr>
  <p:slideViewPr>
    <p:cSldViewPr>
      <p:cViewPr varScale="1">
        <p:scale>
          <a:sx n="98" d="100"/>
          <a:sy n="98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5B09-63AB-4C91-8A99-2148043AC93D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1AE0-E452-4278-B5FC-ADD4FF55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61AE0-E452-4278-B5FC-ADD4FF55DA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2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89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84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26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94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37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80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7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5793-CDDF-481D-A0D1-67F630DA1EF7}" type="datetime1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57D8-594B-401D-8570-452706A84A37}" type="datetime1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1434-8881-47C0-9233-C3C17BDD4C40}" type="datetime1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5"/>
            <a:ext cx="10515600" cy="66684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CBF4-8656-4EE3-A407-9ABB990646D3}" type="datetime1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0F5-622A-49F4-845E-4E7B37C32FD3}" type="datetime1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4C3-687D-43E3-B134-D1D6D077C4CB}" type="datetime1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3D81-1B11-41E4-B9B2-B3E5E85C1486}" type="datetime1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A3DB-ED38-425A-B436-2D61148B6D5B}" type="datetime1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668-A2D8-4AB6-8914-8359AB40AC0E}" type="datetime1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34F7-5B54-4B7B-B933-4013F71FC0BD}" type="datetime1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8B50-75C0-46FD-8422-608845C19915}" type="datetime1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22F6-BBAD-4DD2-8758-8AA0038B61E1}" type="datetime1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graphblas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Design of the </a:t>
            </a:r>
            <a:r>
              <a:rPr lang="en-US" sz="4800" b="1" dirty="0" err="1" smtClean="0">
                <a:solidFill>
                  <a:srgbClr val="0070C0"/>
                </a:solidFill>
              </a:rPr>
              <a:t>GraphBLAS</a:t>
            </a:r>
            <a:r>
              <a:rPr lang="en-US" sz="4800" b="1" dirty="0" smtClean="0">
                <a:solidFill>
                  <a:srgbClr val="0070C0"/>
                </a:solidFill>
              </a:rPr>
              <a:t> API for C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Aydin </a:t>
            </a:r>
            <a:r>
              <a:rPr lang="en-US" i="1" dirty="0" err="1" smtClean="0"/>
              <a:t>Buluç</a:t>
            </a:r>
            <a:r>
              <a:rPr lang="en-US" i="1" dirty="0" smtClean="0"/>
              <a:t> (LBNL), Tim Mattson (Intel), Scott McMillan (SEI-CMU),</a:t>
            </a:r>
            <a:br>
              <a:rPr lang="en-US" i="1" dirty="0" smtClean="0"/>
            </a:br>
            <a:r>
              <a:rPr lang="en-US" i="1" u="sng" dirty="0" smtClean="0"/>
              <a:t>José Moreira </a:t>
            </a:r>
            <a:r>
              <a:rPr lang="en-US" i="1" dirty="0" smtClean="0"/>
              <a:t>(IBM), Carl Yang (UC, Davis)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in (most)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GrB</a:t>
            </a:r>
            <a:r>
              <a:rPr lang="en-US" b="1" dirty="0">
                <a:solidFill>
                  <a:srgbClr val="FF0000"/>
                </a:solidFill>
              </a:rPr>
              <a:t>_ </a:t>
            </a:r>
            <a:r>
              <a:rPr lang="en-US" dirty="0"/>
              <a:t>“namespace”</a:t>
            </a:r>
          </a:p>
          <a:p>
            <a:r>
              <a:rPr lang="en-US" dirty="0"/>
              <a:t>Destination object is the first parameter</a:t>
            </a:r>
          </a:p>
          <a:p>
            <a:r>
              <a:rPr lang="en-US" dirty="0"/>
              <a:t>Mask and accumulation operator are next</a:t>
            </a:r>
          </a:p>
          <a:p>
            <a:r>
              <a:rPr lang="en-US" dirty="0"/>
              <a:t>Pass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no mask or accumulation </a:t>
            </a:r>
            <a:r>
              <a:rPr lang="en-US" dirty="0"/>
              <a:t>desired</a:t>
            </a:r>
          </a:p>
          <a:p>
            <a:r>
              <a:rPr lang="en-US" dirty="0"/>
              <a:t>Descriptor is optional and is always last (or use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" y="1028700"/>
            <a:ext cx="10858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8492A"/>
                </a:solidFill>
                <a:latin typeface="Calibri" panose="020F0502020204030204" pitchFamily="34" charset="0"/>
                <a:ea typeface="Menlo"/>
                <a:cs typeface="Menlo"/>
              </a:rPr>
              <a:t>#include </a:t>
            </a:r>
            <a:r>
              <a:rPr lang="en-US" b="1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r>
              <a:rPr lang="en-US" b="1" dirty="0" err="1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GraphBLAS.h</a:t>
            </a:r>
            <a:r>
              <a:rPr lang="en-US" b="1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endParaRPr lang="en-US" b="1" dirty="0">
              <a:solidFill>
                <a:srgbClr val="78492A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GrB_Info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BC_update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*delta,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A,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*s,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nsver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n; 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GrB_Matrix_nrows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(&amp;n, A);               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n = # of vertices in graph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GrB_Vector_new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(delta,GrB_FP32,n);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Vector&lt;float&gt; delta(n)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i-FI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i-FI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fi-FI" b="1" dirty="0">
                <a:solidFill>
                  <a:srgbClr val="000000"/>
                </a:solidFill>
                <a:latin typeface="Calibri" panose="020F0502020204030204" pitchFamily="34" charset="0"/>
              </a:rPr>
              <a:t>GrB_Monoid Int32Add;                                   </a:t>
            </a:r>
            <a:r>
              <a:rPr lang="fi-FI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fi-FI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fi-FI" b="1" dirty="0">
                <a:solidFill>
                  <a:srgbClr val="008000"/>
                </a:solidFill>
                <a:latin typeface="Calibri" panose="020F0502020204030204" pitchFamily="34" charset="0"/>
              </a:rPr>
              <a:t>Monoid &lt;int32_t,+,0&gt;      </a:t>
            </a:r>
          </a:p>
          <a:p>
            <a:r>
              <a:rPr lang="fi-FI" b="1" dirty="0">
                <a:solidFill>
                  <a:srgbClr val="008000"/>
                </a:solidFill>
                <a:latin typeface="Calibri" panose="020F0502020204030204" pitchFamily="34" charset="0"/>
              </a:rPr>
              <a:t>  </a:t>
            </a:r>
            <a:r>
              <a:rPr lang="fi-FI" b="1" dirty="0">
                <a:solidFill>
                  <a:srgbClr val="FF0000"/>
                </a:solidFill>
                <a:latin typeface="Calibri" panose="020F0502020204030204" pitchFamily="34" charset="0"/>
              </a:rPr>
              <a:t>GrB_Monoid_new(&amp;Int32Add,GrB_INT32,GrB_PLUS_INT32,0);</a:t>
            </a:r>
          </a:p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GrB_Semiring </a:t>
            </a:r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Int32AddMul;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		</a:t>
            </a:r>
            <a:r>
              <a:rPr lang="tr-TR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tr-TR" b="1" dirty="0">
                <a:solidFill>
                  <a:srgbClr val="008000"/>
                </a:solidFill>
                <a:latin typeface="Calibri" panose="020F0502020204030204" pitchFamily="34" charset="0"/>
              </a:rPr>
              <a:t>Semiring &lt;int32_t,int32_t,int32_t,+,*,0&gt; </a:t>
            </a:r>
          </a:p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GrB_Semiring_new</a:t>
            </a:r>
            <a:r>
              <a:rPr lang="tr-TR" b="1" dirty="0">
                <a:solidFill>
                  <a:srgbClr val="FF0000"/>
                </a:solidFill>
                <a:latin typeface="Calibri" panose="020F0502020204030204" pitchFamily="34" charset="0"/>
              </a:rPr>
              <a:t>(&amp;Int32AddMul,Int32Add,GrB_TIMES_INT32);</a:t>
            </a:r>
          </a:p>
          <a:p>
            <a:endParaRPr lang="tr-T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Descriptor for BFS phase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</a:rPr>
              <a:t>mxm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GrB_Descriptor_new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(desc_tsr,GrB_INP0,GrB_TRAN);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transpose of the adjacency matrix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desc_tsr,GrB_MASK,GrB_SCMP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);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structural complement of the mask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desc_tsr,GrB_OUTP,GrB_REPLACE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);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clear output before result is stored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…</a:t>
            </a:r>
            <a:endParaRPr lang="en-US" b="1" dirty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(preliminaries)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 frontier;     </a:t>
            </a:r>
            <a:r>
              <a:rPr lang="en-US" b="1" dirty="0" smtClean="0">
                <a:solidFill>
                  <a:srgbClr val="000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// current </a:t>
            </a:r>
            <a:r>
              <a:rPr lang="en-US" b="1" dirty="0">
                <a:solidFill>
                  <a:srgbClr val="008000"/>
                </a:solidFill>
              </a:rPr>
              <a:t>frontier </a:t>
            </a:r>
            <a:r>
              <a:rPr lang="en-US" b="1" dirty="0" smtClean="0">
                <a:solidFill>
                  <a:srgbClr val="008000"/>
                </a:solidFill>
              </a:rPr>
              <a:t>– values </a:t>
            </a:r>
            <a:r>
              <a:rPr lang="en-US" b="1" dirty="0">
                <a:solidFill>
                  <a:srgbClr val="008000"/>
                </a:solidFill>
              </a:rPr>
              <a:t>are path counts.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(&amp;frontier, GrB_INT32,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>
                <a:solidFill>
                  <a:srgbClr val="000000"/>
                </a:solidFill>
              </a:rPr>
              <a:t>);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Initialized: neighbors of each source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GrB_extract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</a:rPr>
              <a:t>GrB_Matrix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0000"/>
                </a:solidFill>
              </a:rPr>
              <a:t>malloc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sizeof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)*n);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b="1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d is BFS </a:t>
            </a:r>
            <a:r>
              <a:rPr lang="en-US" b="1" dirty="0">
                <a:solidFill>
                  <a:srgbClr val="008000"/>
                </a:solidFill>
              </a:rPr>
              <a:t>level number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int32_t 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 = 0;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nvals</a:t>
            </a:r>
            <a:r>
              <a:rPr lang="en-US" b="1" dirty="0">
                <a:solidFill>
                  <a:srgbClr val="008000"/>
                </a:solidFill>
              </a:rPr>
              <a:t> == 0 when BFS phase is complete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(&amp;(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[d]), </a:t>
            </a:r>
            <a:r>
              <a:rPr lang="en-US" b="1" dirty="0" err="1">
                <a:solidFill>
                  <a:srgbClr val="000000"/>
                </a:solidFill>
              </a:rPr>
              <a:t>GrB_BOOL</a:t>
            </a:r>
            <a:r>
              <a:rPr lang="en-US" b="1" dirty="0">
                <a:solidFill>
                  <a:srgbClr val="000000"/>
                </a:solidFill>
              </a:rPr>
              <a:t>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 smtClean="0">
                <a:solidFill>
                  <a:srgbClr val="000000"/>
                </a:solidFill>
              </a:rPr>
              <a:t>);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[d](:,s) = </a:t>
            </a:r>
            <a:r>
              <a:rPr lang="en-US" b="1" dirty="0" smtClean="0">
                <a:solidFill>
                  <a:srgbClr val="008000"/>
                </a:solidFill>
              </a:rPr>
              <a:t>d-</a:t>
            </a:r>
            <a:r>
              <a:rPr lang="en-US" b="1" dirty="0" err="1" smtClean="0">
                <a:solidFill>
                  <a:srgbClr val="008000"/>
                </a:solidFill>
              </a:rPr>
              <a:t>th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sigmas</a:t>
            </a:r>
            <a:r>
              <a:rPr lang="en-US" b="1" dirty="0" smtClean="0">
                <a:solidFill>
                  <a:srgbClr val="FF0000"/>
                </a:solidFill>
              </a:rPr>
              <a:t>[d],</a:t>
            </a:r>
            <a:r>
              <a:rPr lang="en-US" b="1" dirty="0" err="1">
                <a:solidFill>
                  <a:srgbClr val="FF0000"/>
                </a:solidFill>
              </a:rPr>
              <a:t>GrB_NULL,GrB_NULL,GrB_IDENTITY_BOOL,frontier,GrB_NULL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GrB_eWiseAdd</a:t>
            </a:r>
            <a:r>
              <a:rPr lang="en-US" b="1" dirty="0" smtClean="0">
                <a:solidFill>
                  <a:srgbClr val="FF0000"/>
                </a:solidFill>
              </a:rPr>
              <a:t>(numsp,GrB_NULL,GrB_NULL,Int32Add,numsp,frontier,GrB_NULL);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 += frontier </a:t>
            </a:r>
            <a:r>
              <a:rPr lang="en-US" b="1" dirty="0" smtClean="0">
                <a:solidFill>
                  <a:srgbClr val="008000"/>
                </a:solidFill>
              </a:rPr>
              <a:t>(path </a:t>
            </a:r>
            <a:r>
              <a:rPr lang="en-US" b="1" dirty="0">
                <a:solidFill>
                  <a:srgbClr val="008000"/>
                </a:solidFill>
              </a:rPr>
              <a:t>counts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GrB_mxm</a:t>
            </a:r>
            <a:r>
              <a:rPr lang="en-US" b="1" dirty="0" smtClean="0">
                <a:solidFill>
                  <a:srgbClr val="FF0000"/>
                </a:solidFill>
              </a:rPr>
              <a:t>(frontier,numsp,GrB_NULL,Int32AddMul,A,frontier,desc_tsr</a:t>
            </a:r>
            <a:r>
              <a:rPr lang="en-US" b="1" dirty="0">
                <a:solidFill>
                  <a:srgbClr val="FF0000"/>
                </a:solidFill>
              </a:rPr>
              <a:t>);  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f&lt;!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&gt; = A' +.* f (update frontier)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GrB_Matrix_nvals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nvals,frontier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    d++;</a:t>
            </a:r>
          </a:p>
          <a:p>
            <a:r>
              <a:rPr lang="en-US" b="1" dirty="0">
                <a:solidFill>
                  <a:srgbClr val="000000"/>
                </a:solidFill>
              </a:rPr>
              <a:t>  } </a:t>
            </a: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r>
              <a:rPr lang="en-US" b="1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" y="914400"/>
            <a:ext cx="1215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 frontier;     </a:t>
            </a:r>
            <a:r>
              <a:rPr lang="en-US" b="1" dirty="0" smtClean="0">
                <a:solidFill>
                  <a:srgbClr val="000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// current </a:t>
            </a:r>
            <a:r>
              <a:rPr lang="en-US" b="1" dirty="0">
                <a:solidFill>
                  <a:srgbClr val="008000"/>
                </a:solidFill>
              </a:rPr>
              <a:t>frontier </a:t>
            </a:r>
            <a:r>
              <a:rPr lang="en-US" b="1" dirty="0" smtClean="0">
                <a:solidFill>
                  <a:srgbClr val="008000"/>
                </a:solidFill>
              </a:rPr>
              <a:t>– values </a:t>
            </a:r>
            <a:r>
              <a:rPr lang="en-US" b="1" dirty="0">
                <a:solidFill>
                  <a:srgbClr val="008000"/>
                </a:solidFill>
              </a:rPr>
              <a:t>are path counts.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(&amp;frontier, GrB_INT32,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>
                <a:solidFill>
                  <a:srgbClr val="000000"/>
                </a:solidFill>
              </a:rPr>
              <a:t>);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Initialized: neighbors of each source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GrB_extract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</a:rPr>
              <a:t>GrB_Matrix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0000"/>
                </a:solidFill>
              </a:rPr>
              <a:t>malloc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sizeof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)*n);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b="1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d is BFS </a:t>
            </a:r>
            <a:r>
              <a:rPr lang="en-US" b="1" dirty="0">
                <a:solidFill>
                  <a:srgbClr val="008000"/>
                </a:solidFill>
              </a:rPr>
              <a:t>level number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int32_t 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 = 0;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nvals</a:t>
            </a:r>
            <a:r>
              <a:rPr lang="en-US" b="1" dirty="0">
                <a:solidFill>
                  <a:srgbClr val="008000"/>
                </a:solidFill>
              </a:rPr>
              <a:t> == 0 when BFS phase is complete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(&amp;(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[d]), </a:t>
            </a:r>
            <a:r>
              <a:rPr lang="en-US" b="1" dirty="0" err="1">
                <a:solidFill>
                  <a:srgbClr val="000000"/>
                </a:solidFill>
              </a:rPr>
              <a:t>GrB_BOOL</a:t>
            </a:r>
            <a:r>
              <a:rPr lang="en-US" b="1" dirty="0">
                <a:solidFill>
                  <a:srgbClr val="000000"/>
                </a:solidFill>
              </a:rPr>
              <a:t>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 smtClean="0">
                <a:solidFill>
                  <a:srgbClr val="000000"/>
                </a:solidFill>
              </a:rPr>
              <a:t>);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[d](:,s) = </a:t>
            </a:r>
            <a:r>
              <a:rPr lang="en-US" b="1" dirty="0" smtClean="0">
                <a:solidFill>
                  <a:srgbClr val="008000"/>
                </a:solidFill>
              </a:rPr>
              <a:t>d-</a:t>
            </a:r>
            <a:r>
              <a:rPr lang="en-US" b="1" dirty="0" err="1" smtClean="0">
                <a:solidFill>
                  <a:srgbClr val="008000"/>
                </a:solidFill>
              </a:rPr>
              <a:t>th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sigmas</a:t>
            </a:r>
            <a:r>
              <a:rPr lang="en-US" b="1" dirty="0" smtClean="0">
                <a:solidFill>
                  <a:srgbClr val="FF0000"/>
                </a:solidFill>
              </a:rPr>
              <a:t>[d],</a:t>
            </a:r>
            <a:r>
              <a:rPr lang="en-US" b="1" dirty="0" err="1">
                <a:solidFill>
                  <a:srgbClr val="FF0000"/>
                </a:solidFill>
              </a:rPr>
              <a:t>GrB_NULL,GrB_NULL,GrB_IDENTITY_BOOL,frontier,GrB_NULL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GrB_eWiseAdd</a:t>
            </a:r>
            <a:r>
              <a:rPr lang="en-US" b="1" dirty="0" smtClean="0">
                <a:solidFill>
                  <a:srgbClr val="FF0000"/>
                </a:solidFill>
              </a:rPr>
              <a:t>(numsp,GrB_NULL,GrB_NULL,Int32Add,numsp,frontier,GrB_NULL);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 += frontier </a:t>
            </a:r>
            <a:r>
              <a:rPr lang="en-US" b="1" dirty="0" smtClean="0">
                <a:solidFill>
                  <a:srgbClr val="008000"/>
                </a:solidFill>
              </a:rPr>
              <a:t>(path </a:t>
            </a:r>
            <a:r>
              <a:rPr lang="en-US" b="1" dirty="0">
                <a:solidFill>
                  <a:srgbClr val="008000"/>
                </a:solidFill>
              </a:rPr>
              <a:t>counts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GrB_mxm</a:t>
            </a:r>
            <a:r>
              <a:rPr lang="en-US" b="1" dirty="0" smtClean="0">
                <a:solidFill>
                  <a:srgbClr val="FF0000"/>
                </a:solidFill>
              </a:rPr>
              <a:t>(frontier,numsp,GrB_NULL,Int32AddMul,A,frontier,desc_tsr</a:t>
            </a:r>
            <a:r>
              <a:rPr lang="en-US" b="1" dirty="0">
                <a:solidFill>
                  <a:srgbClr val="FF0000"/>
                </a:solidFill>
              </a:rPr>
              <a:t>);  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f&lt;!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&gt; = A' +.* f (update frontier)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GrB_Matrix_nvals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nvals,frontier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    d++;</a:t>
            </a:r>
          </a:p>
          <a:p>
            <a:r>
              <a:rPr lang="en-US" b="1" dirty="0">
                <a:solidFill>
                  <a:srgbClr val="000000"/>
                </a:solidFill>
              </a:rPr>
              <a:t>  } </a:t>
            </a: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r>
              <a:rPr lang="en-US" b="1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914400"/>
            <a:ext cx="11887200" cy="3771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ular Callout 1"/>
          <p:cNvSpPr/>
          <p:nvPr/>
        </p:nvSpPr>
        <p:spPr>
          <a:xfrm>
            <a:off x="266700" y="3672745"/>
            <a:ext cx="2171700" cy="685800"/>
          </a:xfrm>
          <a:prstGeom prst="wedgeRectCallout">
            <a:avLst>
              <a:gd name="adj1" fmla="val 50902"/>
              <a:gd name="adj2" fmla="val 1194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Mask those nodes already </a:t>
            </a:r>
            <a:r>
              <a:rPr lang="en-US" dirty="0" err="1" smtClean="0">
                <a:solidFill>
                  <a:schemeClr val="tx1"/>
                </a:solidFill>
              </a:rPr>
              <a:t>visitedb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009900" y="3672745"/>
            <a:ext cx="2171700" cy="685800"/>
          </a:xfrm>
          <a:prstGeom prst="wedgeRectCallout">
            <a:avLst>
              <a:gd name="adj1" fmla="val 19323"/>
              <a:gd name="adj2" fmla="val 114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an integer arithmetic </a:t>
            </a:r>
            <a:r>
              <a:rPr lang="en-US" dirty="0" err="1" smtClean="0">
                <a:solidFill>
                  <a:schemeClr val="tx1"/>
                </a:solidFill>
              </a:rPr>
              <a:t>semiring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458002" y="3429000"/>
            <a:ext cx="2809697" cy="929545"/>
          </a:xfrm>
          <a:prstGeom prst="wedgeRectCallout">
            <a:avLst>
              <a:gd name="adj1" fmla="val -9423"/>
              <a:gd name="adj2" fmla="val 99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Transpose adjacency matrix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the mask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" y="5372100"/>
            <a:ext cx="11887200" cy="1028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=d-1;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&gt;0;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--)  </a:t>
            </a:r>
          </a:p>
          <a:p>
            <a:r>
              <a:rPr lang="en-US" b="1" dirty="0">
                <a:solidFill>
                  <a:srgbClr val="000000"/>
                </a:solidFill>
              </a:rPr>
              <a:t>  {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GrB_eWiseMult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w,sigmas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],GrB_NULL,FP32Mul,bcu,nspinv,desc_r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w&lt;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dirty="0" err="1">
                <a:solidFill>
                  <a:srgbClr val="008000"/>
                </a:solidFill>
              </a:rPr>
              <a:t>i</a:t>
            </a:r>
            <a:r>
              <a:rPr lang="en-US" b="1" dirty="0">
                <a:solidFill>
                  <a:srgbClr val="008000"/>
                </a:solidFill>
              </a:rPr>
              <a:t>]&gt;=(1 ./ </a:t>
            </a:r>
            <a:r>
              <a:rPr lang="en-US" b="1" dirty="0" err="1">
                <a:solidFill>
                  <a:srgbClr val="008000"/>
                </a:solidFill>
              </a:rPr>
              <a:t>nsp</a:t>
            </a:r>
            <a:r>
              <a:rPr lang="en-US" b="1" dirty="0">
                <a:solidFill>
                  <a:srgbClr val="008000"/>
                </a:solidFill>
              </a:rPr>
              <a:t>).*</a:t>
            </a:r>
            <a:r>
              <a:rPr lang="en-US" b="1" dirty="0" err="1">
                <a:solidFill>
                  <a:srgbClr val="008000"/>
                </a:solidFill>
              </a:rPr>
              <a:t>bcu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  </a:t>
            </a:r>
            <a:r>
              <a:rPr lang="pl-PL" b="1" dirty="0" smtClean="0">
                <a:solidFill>
                  <a:srgbClr val="FF0000"/>
                </a:solidFill>
              </a:rPr>
              <a:t>GrB_mxm(w,sigmas[i-1</a:t>
            </a:r>
            <a:r>
              <a:rPr lang="pl-PL" b="1" dirty="0">
                <a:solidFill>
                  <a:srgbClr val="FF0000"/>
                </a:solidFill>
              </a:rPr>
              <a:t>],GrB_NULL,FP32AddMul,A,w,desc_r);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b="1" dirty="0">
              <a:solidFill>
                <a:srgbClr val="008000"/>
              </a:solidFill>
            </a:endParaRPr>
          </a:p>
          <a:p>
            <a:r>
              <a:rPr lang="pl-PL" b="1" dirty="0">
                <a:solidFill>
                  <a:srgbClr val="008000"/>
                </a:solidFill>
              </a:rPr>
              <a:t>    </a:t>
            </a:r>
            <a:r>
              <a:rPr lang="pl-PL" b="1" dirty="0">
                <a:solidFill>
                  <a:srgbClr val="FF0000"/>
                </a:solidFill>
              </a:rPr>
              <a:t>GrB_eWiseMult(&amp;bcu,GrB_NULL,GrB_PLUS_FP32,FP32Mul,w,numsp,GrB_NULL</a:t>
            </a:r>
            <a:r>
              <a:rPr lang="pl-PL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bcu += w .* numsp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}</a:t>
            </a:r>
          </a:p>
          <a:p>
            <a:r>
              <a:rPr lang="pl-PL" b="1" dirty="0">
                <a:solidFill>
                  <a:srgbClr val="000000"/>
                </a:solidFill>
              </a:rPr>
              <a:t>  </a:t>
            </a:r>
            <a:r>
              <a:rPr lang="pl-PL" b="1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GrB_assign(delta,GrB_NULL,GrB_NULL,-(</a:t>
            </a:r>
            <a:r>
              <a:rPr lang="pl-PL" b="1" dirty="0">
                <a:solidFill>
                  <a:srgbClr val="0000FF"/>
                </a:solidFill>
              </a:rPr>
              <a:t>float</a:t>
            </a:r>
            <a:r>
              <a:rPr lang="pl-PL" b="1" dirty="0">
                <a:solidFill>
                  <a:srgbClr val="000000"/>
                </a:solidFill>
              </a:rPr>
              <a:t>)nsver,GrB_ALL,n,GrB_NULL);   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fill with -nsver   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add all updates to –nsver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=d-1;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&gt;0;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--)  </a:t>
            </a:r>
          </a:p>
          <a:p>
            <a:r>
              <a:rPr lang="en-US" b="1" dirty="0">
                <a:solidFill>
                  <a:srgbClr val="000000"/>
                </a:solidFill>
              </a:rPr>
              <a:t>  {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GrB_eWiseMult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w,sigmas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],GrB_NULL,FP32Mul,bcu,nspinv,desc_r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w&lt;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dirty="0" err="1">
                <a:solidFill>
                  <a:srgbClr val="008000"/>
                </a:solidFill>
              </a:rPr>
              <a:t>i</a:t>
            </a:r>
            <a:r>
              <a:rPr lang="en-US" b="1" dirty="0">
                <a:solidFill>
                  <a:srgbClr val="008000"/>
                </a:solidFill>
              </a:rPr>
              <a:t>]&gt;=(1 ./ </a:t>
            </a:r>
            <a:r>
              <a:rPr lang="en-US" b="1" dirty="0" err="1">
                <a:solidFill>
                  <a:srgbClr val="008000"/>
                </a:solidFill>
              </a:rPr>
              <a:t>nsp</a:t>
            </a:r>
            <a:r>
              <a:rPr lang="en-US" b="1" dirty="0">
                <a:solidFill>
                  <a:srgbClr val="008000"/>
                </a:solidFill>
              </a:rPr>
              <a:t>).*</a:t>
            </a:r>
            <a:r>
              <a:rPr lang="en-US" b="1" dirty="0" err="1">
                <a:solidFill>
                  <a:srgbClr val="008000"/>
                </a:solidFill>
              </a:rPr>
              <a:t>bcu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  </a:t>
            </a:r>
            <a:r>
              <a:rPr lang="pl-PL" b="1" dirty="0" smtClean="0">
                <a:solidFill>
                  <a:srgbClr val="FF0000"/>
                </a:solidFill>
              </a:rPr>
              <a:t>GrB_mxm(w,sigmas[i-1</a:t>
            </a:r>
            <a:r>
              <a:rPr lang="pl-PL" b="1" dirty="0">
                <a:solidFill>
                  <a:srgbClr val="FF0000"/>
                </a:solidFill>
              </a:rPr>
              <a:t>],GrB_NULL,FP32AddMul,A,w,desc_r);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b="1" dirty="0">
              <a:solidFill>
                <a:srgbClr val="008000"/>
              </a:solidFill>
            </a:endParaRPr>
          </a:p>
          <a:p>
            <a:r>
              <a:rPr lang="pl-PL" b="1" dirty="0">
                <a:solidFill>
                  <a:srgbClr val="008000"/>
                </a:solidFill>
              </a:rPr>
              <a:t>    </a:t>
            </a:r>
            <a:r>
              <a:rPr lang="pl-PL" b="1" dirty="0">
                <a:solidFill>
                  <a:srgbClr val="FF0000"/>
                </a:solidFill>
              </a:rPr>
              <a:t>GrB_eWiseMult(&amp;bcu,GrB_NULL,GrB_PLUS_FP32,FP32Mul,w,numsp,GrB_NULL</a:t>
            </a:r>
            <a:r>
              <a:rPr lang="pl-PL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bcu += w .* numsp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}</a:t>
            </a:r>
          </a:p>
          <a:p>
            <a:r>
              <a:rPr lang="pl-PL" b="1" dirty="0">
                <a:solidFill>
                  <a:srgbClr val="000000"/>
                </a:solidFill>
              </a:rPr>
              <a:t>  </a:t>
            </a:r>
            <a:r>
              <a:rPr lang="pl-PL" b="1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GrB_assign(delta,GrB_NULL,GrB_NULL,-(</a:t>
            </a:r>
            <a:r>
              <a:rPr lang="pl-PL" b="1" dirty="0">
                <a:solidFill>
                  <a:srgbClr val="0000FF"/>
                </a:solidFill>
              </a:rPr>
              <a:t>float</a:t>
            </a:r>
            <a:r>
              <a:rPr lang="pl-PL" b="1" dirty="0">
                <a:solidFill>
                  <a:srgbClr val="000000"/>
                </a:solidFill>
              </a:rPr>
              <a:t>)nsver,GrB_ALL,n,GrB_NULL);   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fill with -nsver   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add all updates to –nsver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" y="3086100"/>
            <a:ext cx="11887200" cy="2057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" y="914400"/>
            <a:ext cx="11887200" cy="1143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2400" y="1485900"/>
            <a:ext cx="2171700" cy="685800"/>
          </a:xfrm>
          <a:prstGeom prst="wedgeRectCallout">
            <a:avLst>
              <a:gd name="adj1" fmla="val 38037"/>
              <a:gd name="adj2" fmla="val 11323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Contribution to previous frontier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895600" y="1481427"/>
            <a:ext cx="2171700" cy="685800"/>
          </a:xfrm>
          <a:prstGeom prst="wedgeRectCallout">
            <a:avLst>
              <a:gd name="adj1" fmla="val 19323"/>
              <a:gd name="adj2" fmla="val 114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a floating-point arithmetic </a:t>
            </a:r>
            <a:r>
              <a:rPr lang="en-US" dirty="0" err="1" smtClean="0">
                <a:solidFill>
                  <a:schemeClr val="tx1"/>
                </a:solidFill>
              </a:rPr>
              <a:t>semiring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181601" y="1462694"/>
            <a:ext cx="2057400" cy="709006"/>
          </a:xfrm>
          <a:prstGeom prst="wedgeRectCallout">
            <a:avLst>
              <a:gd name="adj1" fmla="val -35338"/>
              <a:gd name="adj2" fmla="val 1104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output</a:t>
            </a:r>
          </a:p>
        </p:txBody>
      </p:sp>
    </p:spTree>
    <p:extLst>
      <p:ext uri="{BB962C8B-B14F-4D97-AF65-F5344CB8AC3E}">
        <p14:creationId xmlns:p14="http://schemas.microsoft.com/office/powerpoint/2010/main" val="37862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644047" y="3146352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Masks avoids computation and materialization of intermediate </a:t>
            </a:r>
            <a:r>
              <a:rPr lang="en-US" sz="2000" dirty="0" smtClean="0"/>
              <a:t>objects 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The BC example shows how we both expand the current frontier and prune the previously discovered vertices via a single call to </a:t>
            </a:r>
            <a:r>
              <a:rPr lang="en-US" sz="2000" dirty="0" err="1"/>
              <a:t>mxm</a:t>
            </a:r>
            <a:r>
              <a:rPr lang="en-US" sz="2000" dirty="0"/>
              <a:t> (or </a:t>
            </a:r>
            <a:r>
              <a:rPr lang="en-US" sz="2000" dirty="0" err="1"/>
              <a:t>vxm</a:t>
            </a:r>
            <a:r>
              <a:rPr lang="en-US" sz="2000" dirty="0"/>
              <a:t>) using </a:t>
            </a:r>
            <a:r>
              <a:rPr lang="en-US" sz="2000" dirty="0" smtClean="0"/>
              <a:t>masks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masks are “write” masks </a:t>
            </a:r>
            <a:r>
              <a:rPr lang="en-US" sz="2000" dirty="0" smtClean="0"/>
              <a:t>(they </a:t>
            </a:r>
            <a:r>
              <a:rPr lang="en-US" sz="2000" dirty="0"/>
              <a:t>apply to the output as opposed to any intermediate product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Any </a:t>
            </a:r>
            <a:r>
              <a:rPr lang="en-US" sz="2000" dirty="0" smtClean="0"/>
              <a:t>matrix/vector </a:t>
            </a:r>
            <a:r>
              <a:rPr lang="en-US" sz="2000" dirty="0"/>
              <a:t>(not just Boolean) can be passed as a mask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Check the spec for the intricate semantics of mixing masks and </a:t>
            </a:r>
            <a:r>
              <a:rPr lang="en-US" sz="2000" dirty="0" smtClean="0"/>
              <a:t>accumulation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Sparsity of matrix/vector objects are not declarative (runtime determines storage)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Mixed-type arithmetic is achieved via either by the user specified </a:t>
            </a:r>
            <a:r>
              <a:rPr lang="en-US" sz="2000" dirty="0" err="1"/>
              <a:t>semirings</a:t>
            </a:r>
            <a:r>
              <a:rPr lang="en-US" sz="2000" dirty="0"/>
              <a:t> or by relying on the type casting abilities of the underlying </a:t>
            </a:r>
            <a:r>
              <a:rPr lang="en-US" sz="2000" dirty="0" smtClean="0"/>
              <a:t>language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objects are </a:t>
            </a:r>
            <a:r>
              <a:rPr lang="en-US" sz="2000" dirty="0" smtClean="0"/>
              <a:t>opaque, but opaque </a:t>
            </a:r>
            <a:r>
              <a:rPr lang="en-US" sz="2000" dirty="0"/>
              <a:t>≠ undefined </a:t>
            </a:r>
            <a:r>
              <a:rPr lang="en-US" sz="2000" dirty="0" smtClean="0"/>
              <a:t>– that is, opaque </a:t>
            </a:r>
            <a:r>
              <a:rPr lang="en-US" sz="2000" dirty="0"/>
              <a:t>objects need to be “defined” by the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under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Template Library (</a:t>
            </a:r>
            <a:r>
              <a:rPr lang="en-US" i="1" dirty="0" smtClean="0"/>
              <a:t>Zhang et al.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GraphBLAS</a:t>
            </a:r>
            <a:r>
              <a:rPr lang="en-US" dirty="0" smtClean="0"/>
              <a:t> C API with </a:t>
            </a:r>
            <a:r>
              <a:rPr lang="en-US" dirty="0" err="1" smtClean="0"/>
              <a:t>Gunrock</a:t>
            </a:r>
            <a:r>
              <a:rPr lang="en-US" dirty="0" smtClean="0"/>
              <a:t> (</a:t>
            </a:r>
            <a:r>
              <a:rPr lang="en-US" i="1" dirty="0" smtClean="0"/>
              <a:t>Wang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C99 (</a:t>
            </a:r>
            <a:r>
              <a:rPr lang="en-US" i="1" dirty="0" smtClean="0"/>
              <a:t>Cook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C API for IBM’s GPI (</a:t>
            </a:r>
            <a:r>
              <a:rPr lang="en-US" i="1" dirty="0" err="1" smtClean="0"/>
              <a:t>Ekanadham</a:t>
            </a:r>
            <a:r>
              <a:rPr lang="en-US" i="1" dirty="0" smtClean="0"/>
              <a:t>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Chapel (</a:t>
            </a:r>
            <a:r>
              <a:rPr lang="en-US" i="1" dirty="0" smtClean="0"/>
              <a:t>Azad et al</a:t>
            </a:r>
            <a:r>
              <a:rPr lang="en-US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GraphBLAS</a:t>
            </a:r>
            <a:r>
              <a:rPr lang="en-US" dirty="0" smtClean="0"/>
              <a:t> C API is the first language binding of the mathematical definition of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Version 1.0 released</a:t>
            </a:r>
          </a:p>
          <a:p>
            <a:r>
              <a:rPr lang="en-US" dirty="0" smtClean="0"/>
              <a:t>Object-oriented, consistent look-and-feel for all methods</a:t>
            </a:r>
          </a:p>
          <a:p>
            <a:r>
              <a:rPr lang="en-US" dirty="0" smtClean="0"/>
              <a:t>Blocking/</a:t>
            </a:r>
            <a:r>
              <a:rPr lang="en-US" dirty="0" err="1" smtClean="0"/>
              <a:t>nonblocking</a:t>
            </a:r>
            <a:r>
              <a:rPr lang="en-US" dirty="0" smtClean="0"/>
              <a:t> modes, user-defined types will require exploration</a:t>
            </a:r>
          </a:p>
          <a:p>
            <a:r>
              <a:rPr lang="en-US" dirty="0" smtClean="0"/>
              <a:t>Reference implementations under development</a:t>
            </a:r>
          </a:p>
          <a:p>
            <a:r>
              <a:rPr lang="en-US" smtClean="0"/>
              <a:t>Optimization, </a:t>
            </a:r>
            <a:r>
              <a:rPr lang="en-US" dirty="0" smtClean="0"/>
              <a:t>benchmarking will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 BLAS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graphblas.org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The Graph BLAS Forum is an open effort to define standard building blocks for graph algorithms in the language of linear algebra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On the website, you will find information on people, mathematical background, related projects, conferences/workshops of interest …</a:t>
            </a:r>
          </a:p>
          <a:p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Version 1.0 of the C language </a:t>
            </a:r>
            <a:r>
              <a:rPr lang="en-US" dirty="0" err="1" smtClean="0">
                <a:solidFill>
                  <a:srgbClr val="FF0000"/>
                </a:solidFill>
              </a:rPr>
              <a:t>GraphBLAS</a:t>
            </a:r>
            <a:r>
              <a:rPr lang="en-US" dirty="0" smtClean="0">
                <a:solidFill>
                  <a:srgbClr val="FF0000"/>
                </a:solidFill>
              </a:rPr>
              <a:t> API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is being released at this workshop!</a:t>
            </a:r>
            <a:endParaRPr lang="en-US" dirty="0"/>
          </a:p>
          <a:p>
            <a:r>
              <a:rPr lang="en-US" dirty="0" smtClean="0"/>
              <a:t>Brought to you by the </a:t>
            </a:r>
            <a:r>
              <a:rPr lang="en-US" dirty="0" err="1" smtClean="0"/>
              <a:t>GraphBLAS</a:t>
            </a:r>
            <a:r>
              <a:rPr lang="en-US" dirty="0" smtClean="0"/>
              <a:t> C API subcommittee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GraphBLAS</a:t>
            </a:r>
            <a:r>
              <a:rPr lang="en-US" dirty="0" smtClean="0"/>
              <a:t> C API?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You can guess</a:t>
                </a:r>
                <a:r>
                  <a:rPr lang="en-US" dirty="0" smtClean="0"/>
                  <a:t>: It is like a BLAS for graph operations, with a C programming language interface</a:t>
                </a:r>
              </a:p>
              <a:p>
                <a:r>
                  <a:rPr lang="en-US" dirty="0" smtClean="0"/>
                  <a:t>The analogy goes far:</a:t>
                </a:r>
              </a:p>
              <a:p>
                <a:pPr lvl="1"/>
                <a:r>
                  <a:rPr lang="en-US" dirty="0" smtClean="0"/>
                  <a:t>Data is in the form of matrices (adjacency/incidence) and vectors</a:t>
                </a:r>
              </a:p>
              <a:p>
                <a:pPr lvl="1"/>
                <a:r>
                  <a:rPr lang="en-US" dirty="0" smtClean="0"/>
                  <a:t>Matrix-multiplication and other linear algebra operations</a:t>
                </a:r>
              </a:p>
              <a:p>
                <a:r>
                  <a:rPr lang="en-US" dirty="0" smtClean="0"/>
                  <a:t>With significant differences from the traditional BLAS:</a:t>
                </a:r>
              </a:p>
              <a:p>
                <a:pPr lvl="1"/>
                <a:r>
                  <a:rPr lang="en-US" dirty="0" smtClean="0"/>
                  <a:t>Matrices are typically (very) sparse</a:t>
                </a:r>
              </a:p>
              <a:p>
                <a:pPr lvl="1"/>
                <a:r>
                  <a:rPr lang="en-US" dirty="0" smtClean="0"/>
                  <a:t>Vectors can be sparse</a:t>
                </a:r>
              </a:p>
              <a:p>
                <a:pPr lvl="1"/>
                <a:r>
                  <a:rPr lang="en-US" dirty="0" smtClean="0"/>
                  <a:t>Operations on general </a:t>
                </a:r>
                <a:r>
                  <a:rPr lang="en-US" dirty="0" err="1" smtClean="0"/>
                  <a:t>semirings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,⊕,⨂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usual set of predefined domains and operators …</a:t>
                </a:r>
              </a:p>
              <a:p>
                <a:pPr lvl="1"/>
                <a:r>
                  <a:rPr lang="en-US" dirty="0" smtClean="0"/>
                  <a:t>…, and supports user-defined domains and operators</a:t>
                </a:r>
              </a:p>
              <a:p>
                <a:pPr lvl="1"/>
                <a:r>
                  <a:rPr lang="en-US" dirty="0" smtClean="0"/>
                  <a:t>Much inspiration from MPI standard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 b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 with a C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make a usable interface in C, it only improves from there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interfaces can be easily called from other, higher level languages such as C++, Fortran, Java, Python …</a:t>
            </a:r>
          </a:p>
          <a:p>
            <a:r>
              <a:rPr lang="en-US" dirty="0" smtClean="0"/>
              <a:t>What we require:</a:t>
            </a:r>
          </a:p>
          <a:p>
            <a:pPr lvl="1"/>
            <a:r>
              <a:rPr lang="en-US" dirty="0" smtClean="0"/>
              <a:t>C99-compliant language support</a:t>
            </a:r>
          </a:p>
          <a:p>
            <a:pPr lvl="1"/>
            <a:r>
              <a:rPr lang="en-US" dirty="0" smtClean="0"/>
              <a:t>C11’s “_Generic”-like support for type polymorphism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nonpolymorphic</a:t>
            </a:r>
            <a:r>
              <a:rPr lang="en-US" dirty="0" smtClean="0"/>
              <a:t> version of the interface is also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</a:t>
            </a:r>
            <a:r>
              <a:rPr lang="en-US" dirty="0" err="1" smtClean="0"/>
              <a:t>GraphBLAS</a:t>
            </a:r>
            <a:r>
              <a:rPr lang="en-US" dirty="0" smtClean="0"/>
              <a:t> 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All objects are opaque, represented by handles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GraphBLAS</a:t>
            </a:r>
            <a:r>
              <a:rPr lang="en-US" dirty="0" smtClean="0"/>
              <a:t> methods can manipulate those objects</a:t>
            </a:r>
          </a:p>
          <a:p>
            <a:r>
              <a:rPr lang="en-US" dirty="0" smtClean="0"/>
              <a:t>Separation of data (matrices and vectors) and operations</a:t>
            </a:r>
          </a:p>
          <a:p>
            <a:pPr lvl="1"/>
            <a:r>
              <a:rPr lang="en-US" dirty="0" smtClean="0"/>
              <a:t>Only explicitly defined elements of a matrix or vector have values</a:t>
            </a:r>
          </a:p>
          <a:p>
            <a:pPr lvl="1"/>
            <a:r>
              <a:rPr lang="en-US" dirty="0" smtClean="0"/>
              <a:t>The “structural zeros” are undefined</a:t>
            </a:r>
          </a:p>
          <a:p>
            <a:pPr lvl="1"/>
            <a:r>
              <a:rPr lang="en-US" dirty="0" smtClean="0"/>
              <a:t>Any matrix/vector can be used with any </a:t>
            </a:r>
            <a:r>
              <a:rPr lang="en-US" dirty="0" err="1" smtClean="0"/>
              <a:t>semiring</a:t>
            </a:r>
            <a:r>
              <a:rPr lang="en-US" dirty="0" smtClean="0"/>
              <a:t> of compatible domain</a:t>
            </a:r>
          </a:p>
          <a:p>
            <a:pPr lvl="1"/>
            <a:r>
              <a:rPr lang="en-US" dirty="0" smtClean="0"/>
              <a:t>Semantics are defined so that the “zero” value does not matter (most of time)</a:t>
            </a:r>
          </a:p>
          <a:p>
            <a:r>
              <a:rPr lang="en-US" dirty="0" smtClean="0"/>
              <a:t>Blocking and </a:t>
            </a:r>
            <a:r>
              <a:rPr lang="en-US" dirty="0" err="1" smtClean="0"/>
              <a:t>nonblocking</a:t>
            </a:r>
            <a:r>
              <a:rPr lang="en-US" dirty="0" smtClean="0"/>
              <a:t> modes</a:t>
            </a:r>
          </a:p>
          <a:p>
            <a:pPr lvl="1"/>
            <a:r>
              <a:rPr lang="en-US" dirty="0" smtClean="0"/>
              <a:t>Blocking: each method completes before returning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: methods may return early (must verify correctness of call)</a:t>
            </a:r>
          </a:p>
          <a:p>
            <a:pPr lvl="1"/>
            <a:r>
              <a:rPr lang="en-US" dirty="0" smtClean="0"/>
              <a:t>Facilitated by opaqueness of objects</a:t>
            </a:r>
          </a:p>
          <a:p>
            <a:r>
              <a:rPr lang="en-US" dirty="0" smtClean="0"/>
              <a:t>Procedural specification</a:t>
            </a:r>
          </a:p>
          <a:p>
            <a:pPr lvl="1"/>
            <a:r>
              <a:rPr lang="en-US" dirty="0" smtClean="0"/>
              <a:t>Semantics of each method is defined through process to compute output</a:t>
            </a:r>
          </a:p>
          <a:p>
            <a:pPr lvl="1"/>
            <a:r>
              <a:rPr lang="en-US" dirty="0" smtClean="0"/>
              <a:t>Any implementation that produces the same output is conforming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Binary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Monoid: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,⊙: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Semiring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,⊕: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Vector: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Matrix: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Descriptor: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𝐟𝐢𝐞𝐥𝐝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𝐯𝐚𝐥𝐮𝐞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methods: The math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110837"/>
              </p:ext>
            </p:extLst>
          </p:nvPr>
        </p:nvGraphicFramePr>
        <p:xfrm>
          <a:off x="1129975" y="914400"/>
          <a:ext cx="9730153" cy="502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916"/>
                <a:gridCol w="2953878"/>
                <a:gridCol w="977153"/>
                <a:gridCol w="3955206"/>
              </a:tblGrid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baseline="30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mxv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vxm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b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baseline="300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0" lang="en-US" sz="1600" b="1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kumimoji="0" lang="en-US" sz="1600" b="1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b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b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eWiseMult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1600" b="1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   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b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1600" b="1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   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(row)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⊕</a:t>
                      </a:r>
                      <a:r>
                        <a:rPr lang="en-US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(:,j)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sz="1600" b="0" i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6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(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T)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baseline="30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-25400" y="6080928"/>
            <a:ext cx="11275088" cy="550844"/>
          </a:xfrm>
          <a:prstGeom prst="rect">
            <a:avLst/>
          </a:prstGeom>
        </p:spPr>
        <p:txBody>
          <a:bodyPr/>
          <a:lstStyle>
            <a:lvl1pPr marL="342900" lvl="0" indent="-342900" algn="l" defTabSz="457200" eaLnBrk="1" latinLnBrk="0" hangingPunct="1">
              <a:spcBef>
                <a:spcPct val="20000"/>
              </a:spcBef>
              <a:buFont typeface="Arial"/>
              <a:buChar char="•"/>
              <a:defRPr sz="2800">
                <a:latin typeface="+mn-lt"/>
                <a:ea typeface="+mn-ea"/>
              </a:defRPr>
            </a:lvl1pPr>
            <a:lvl2pPr marL="742950" lvl="1" indent="-285750" algn="l" defTabSz="457200" eaLnBrk="1" latinLnBrk="0" hangingPunct="1">
              <a:spcBef>
                <a:spcPct val="20000"/>
              </a:spcBef>
              <a:buFont typeface="Arial"/>
              <a:buChar char="–"/>
              <a:defRPr>
                <a:latin typeface="+mn-lt"/>
                <a:ea typeface="+mn-ea"/>
              </a:defRPr>
            </a:lvl2pPr>
            <a:lvl3pPr marL="1143000" lvl="2" indent="-228600" algn="l" defTabSz="457200" eaLnBrk="1" latinLnBrk="0" hangingPunct="1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3pPr>
            <a:lvl4pPr marL="1600200" lvl="3" indent="-228600" algn="l" defTabSz="457200" eaLnBrk="1" latinLnBrk="0" hangingPunct="1">
              <a:spcBef>
                <a:spcPct val="20000"/>
              </a:spcBef>
              <a:buFont typeface="Arial"/>
              <a:buChar char="–"/>
              <a:defRPr sz="1800">
                <a:latin typeface="+mn-lt"/>
                <a:ea typeface="+mn-ea"/>
              </a:defRPr>
            </a:lvl4pPr>
            <a:lvl5pPr marL="2057400" lvl="4" indent="-228600" algn="l" defTabSz="457200" eaLnBrk="1" latinLnBrk="0" hangingPunct="1">
              <a:spcBef>
                <a:spcPct val="20000"/>
              </a:spcBef>
              <a:buFont typeface="Arial"/>
              <a:buChar char="»"/>
              <a:defRPr sz="16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dirty="0" smtClean="0">
                <a:solidFill>
                  <a:prstClr val="black"/>
                </a:solidFill>
                <a:latin typeface="Arial"/>
              </a:rPr>
              <a:t>Notation: 	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i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,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j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index arrays,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v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scalar array,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1D mask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other bold-lower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vector (column),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– 2D mask,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other bold-caps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matrix,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 </a:t>
            </a:r>
            <a:endParaRPr lang="en-US" sz="1300" dirty="0" smtClean="0">
              <a:solidFill>
                <a:prstClr val="black"/>
              </a:solidFill>
              <a:latin typeface="Arial"/>
            </a:endParaRPr>
          </a:p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		T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transpose,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¬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- structural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complement,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⊕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monoid/binary function,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⊕.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⊗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semiring,  </a:t>
            </a:r>
            <a:r>
              <a:rPr lang="en-US" sz="1300" b="1" dirty="0" smtClean="0">
                <a:solidFill>
                  <a:srgbClr val="0000FF"/>
                </a:solidFill>
                <a:latin typeface="Arial"/>
              </a:rPr>
              <a:t>blue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optional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parameters, </a:t>
            </a:r>
            <a:r>
              <a:rPr lang="en-US" sz="1300" b="1" dirty="0" smtClean="0">
                <a:solidFill>
                  <a:srgbClr val="FF0000"/>
                </a:solidFill>
                <a:latin typeface="Arial"/>
              </a:rPr>
              <a:t>red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optional modifiers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 rot="16200000">
            <a:off x="9688986" y="3003801"/>
            <a:ext cx="4387973" cy="42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S. McMillan, et al., “Design and Implementation of the GraphBLAS Template Library (GBTL),” SIAM Annual Meeting (AN16), July 2016.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 txBox="1">
            <a:spLocks noChangeArrowheads="1"/>
          </p:cNvSpPr>
          <p:nvPr/>
        </p:nvSpPr>
        <p:spPr>
          <a:xfrm>
            <a:off x="1823370" y="4242903"/>
            <a:ext cx="8709163" cy="2272197"/>
          </a:xfrm>
          <a:prstGeom prst="rect">
            <a:avLst/>
          </a:prstGeom>
        </p:spPr>
        <p:txBody>
          <a:bodyPr/>
          <a:lstStyle>
            <a:lvl1pPr marL="342848" indent="-342848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36" indent="-285707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2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45713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array representation =&gt; space efficient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matrix-matrix multiplication =&gt; work efficient</a:t>
            </a:r>
          </a:p>
          <a:p>
            <a:r>
              <a:rPr lang="en-US" sz="2100" b="1" dirty="0">
                <a:solidFill>
                  <a:prstClr val="black"/>
                </a:solidFill>
                <a:latin typeface="Arial"/>
                <a:cs typeface="Arial"/>
              </a:rPr>
              <a:t>Three possible levels of parallelism:  searches, vertices, edges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Highly-parallel implementation for </a:t>
            </a:r>
            <a:r>
              <a:rPr lang="en-US" sz="2100" i="1" dirty="0" err="1">
                <a:solidFill>
                  <a:srgbClr val="FF0000"/>
                </a:solidFill>
                <a:latin typeface="Arial"/>
                <a:cs typeface="Arial"/>
              </a:rPr>
              <a:t>Betweenness</a:t>
            </a:r>
            <a:r>
              <a:rPr lang="en-US" sz="21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100" i="1" dirty="0" smtClean="0">
                <a:solidFill>
                  <a:srgbClr val="FF0000"/>
                </a:solidFill>
                <a:latin typeface="Arial"/>
                <a:cs typeface="Arial"/>
              </a:rPr>
              <a:t>Centrality </a:t>
            </a:r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– A metric of the importance of a vertex, based on the fraction of shortest paths that go through it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7" name="Rectangle 3"/>
          <p:cNvSpPr>
            <a:spLocks noChangeAspect="1" noChangeArrowheads="1"/>
          </p:cNvSpPr>
          <p:nvPr/>
        </p:nvSpPr>
        <p:spPr bwMode="auto">
          <a:xfrm>
            <a:off x="4353337" y="1223548"/>
            <a:ext cx="749300" cy="2233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4508921" y="3471453"/>
            <a:ext cx="458094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B</a:t>
            </a:r>
          </a:p>
        </p:txBody>
      </p:sp>
      <p:grpSp>
        <p:nvGrpSpPr>
          <p:cNvPr id="309" name="Group 5"/>
          <p:cNvGrpSpPr>
            <a:grpSpLocks/>
          </p:cNvGrpSpPr>
          <p:nvPr/>
        </p:nvGrpSpPr>
        <p:grpSpPr bwMode="auto">
          <a:xfrm>
            <a:off x="4418452" y="1288634"/>
            <a:ext cx="136525" cy="2101850"/>
            <a:chOff x="2017" y="814"/>
            <a:chExt cx="86" cy="1324"/>
          </a:xfrm>
        </p:grpSpPr>
        <p:sp>
          <p:nvSpPr>
            <p:cNvPr id="420" name="Oval 6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1" name="Oval 7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2" name="Oval 8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3" name="Oval 9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4" name="Oval 10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5" name="Oval 11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6" name="Oval 12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1902237" y="1223548"/>
            <a:ext cx="2230438" cy="2233613"/>
            <a:chOff x="457200" y="2003425"/>
            <a:chExt cx="2230438" cy="2233613"/>
          </a:xfrm>
        </p:grpSpPr>
        <p:sp>
          <p:nvSpPr>
            <p:cNvPr id="352" name="Oval 65"/>
            <p:cNvSpPr>
              <a:spLocks noChangeAspect="1" noChangeArrowheads="1"/>
            </p:cNvSpPr>
            <p:nvPr/>
          </p:nvSpPr>
          <p:spPr bwMode="auto">
            <a:xfrm>
              <a:off x="522288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3" name="Rectangle 66"/>
            <p:cNvSpPr>
              <a:spLocks noChangeAspect="1" noChangeArrowheads="1"/>
            </p:cNvSpPr>
            <p:nvPr/>
          </p:nvSpPr>
          <p:spPr bwMode="auto">
            <a:xfrm>
              <a:off x="457200" y="2003425"/>
              <a:ext cx="2230438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4" name="Oval 67"/>
            <p:cNvSpPr>
              <a:spLocks noChangeAspect="1" noChangeArrowheads="1"/>
            </p:cNvSpPr>
            <p:nvPr/>
          </p:nvSpPr>
          <p:spPr bwMode="auto">
            <a:xfrm>
              <a:off x="522288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5" name="Oval 68"/>
            <p:cNvSpPr>
              <a:spLocks noChangeAspect="1" noChangeArrowheads="1"/>
            </p:cNvSpPr>
            <p:nvPr/>
          </p:nvSpPr>
          <p:spPr bwMode="auto">
            <a:xfrm>
              <a:off x="8493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6" name="Oval 69"/>
            <p:cNvSpPr>
              <a:spLocks noChangeAspect="1" noChangeArrowheads="1"/>
            </p:cNvSpPr>
            <p:nvPr/>
          </p:nvSpPr>
          <p:spPr bwMode="auto">
            <a:xfrm>
              <a:off x="1176338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7" name="Oval 70"/>
            <p:cNvSpPr>
              <a:spLocks noChangeAspect="1" noChangeArrowheads="1"/>
            </p:cNvSpPr>
            <p:nvPr/>
          </p:nvSpPr>
          <p:spPr bwMode="auto">
            <a:xfrm>
              <a:off x="1504950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8" name="Oval 71"/>
            <p:cNvSpPr>
              <a:spLocks noChangeAspect="1" noChangeArrowheads="1"/>
            </p:cNvSpPr>
            <p:nvPr/>
          </p:nvSpPr>
          <p:spPr bwMode="auto">
            <a:xfrm>
              <a:off x="1831975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9" name="Oval 72"/>
            <p:cNvSpPr>
              <a:spLocks noChangeAspect="1" noChangeArrowheads="1"/>
            </p:cNvSpPr>
            <p:nvPr/>
          </p:nvSpPr>
          <p:spPr bwMode="auto">
            <a:xfrm>
              <a:off x="2159000" y="370522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0" name="Oval 73"/>
            <p:cNvSpPr>
              <a:spLocks noChangeAspect="1" noChangeArrowheads="1"/>
            </p:cNvSpPr>
            <p:nvPr/>
          </p:nvSpPr>
          <p:spPr bwMode="auto">
            <a:xfrm>
              <a:off x="24876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1" name="Oval 74"/>
            <p:cNvSpPr>
              <a:spLocks noChangeAspect="1" noChangeArrowheads="1"/>
            </p:cNvSpPr>
            <p:nvPr/>
          </p:nvSpPr>
          <p:spPr bwMode="auto">
            <a:xfrm>
              <a:off x="52228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2" name="Oval 75"/>
            <p:cNvSpPr>
              <a:spLocks noChangeAspect="1" noChangeArrowheads="1"/>
            </p:cNvSpPr>
            <p:nvPr/>
          </p:nvSpPr>
          <p:spPr bwMode="auto">
            <a:xfrm>
              <a:off x="117633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3" name="Oval 76"/>
            <p:cNvSpPr>
              <a:spLocks noChangeAspect="1" noChangeArrowheads="1"/>
            </p:cNvSpPr>
            <p:nvPr/>
          </p:nvSpPr>
          <p:spPr bwMode="auto">
            <a:xfrm>
              <a:off x="1504950" y="206851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4" name="Oval 77"/>
            <p:cNvSpPr>
              <a:spLocks noChangeAspect="1" noChangeArrowheads="1"/>
            </p:cNvSpPr>
            <p:nvPr/>
          </p:nvSpPr>
          <p:spPr bwMode="auto">
            <a:xfrm>
              <a:off x="1831975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5" name="Oval 78"/>
            <p:cNvSpPr>
              <a:spLocks noChangeAspect="1" noChangeArrowheads="1"/>
            </p:cNvSpPr>
            <p:nvPr/>
          </p:nvSpPr>
          <p:spPr bwMode="auto">
            <a:xfrm>
              <a:off x="2159000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6" name="Oval 79"/>
            <p:cNvSpPr>
              <a:spLocks noChangeAspect="1" noChangeArrowheads="1"/>
            </p:cNvSpPr>
            <p:nvPr/>
          </p:nvSpPr>
          <p:spPr bwMode="auto">
            <a:xfrm>
              <a:off x="2487613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7" name="Oval 80"/>
            <p:cNvSpPr>
              <a:spLocks noChangeAspect="1" noChangeArrowheads="1"/>
            </p:cNvSpPr>
            <p:nvPr/>
          </p:nvSpPr>
          <p:spPr bwMode="auto">
            <a:xfrm>
              <a:off x="522288" y="23955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8" name="Oval 81"/>
            <p:cNvSpPr>
              <a:spLocks noChangeAspect="1" noChangeArrowheads="1"/>
            </p:cNvSpPr>
            <p:nvPr/>
          </p:nvSpPr>
          <p:spPr bwMode="auto">
            <a:xfrm>
              <a:off x="849313" y="23955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9" name="Oval 82"/>
            <p:cNvSpPr>
              <a:spLocks noChangeAspect="1" noChangeArrowheads="1"/>
            </p:cNvSpPr>
            <p:nvPr/>
          </p:nvSpPr>
          <p:spPr bwMode="auto">
            <a:xfrm>
              <a:off x="1176338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0" name="Oval 83"/>
            <p:cNvSpPr>
              <a:spLocks noChangeAspect="1" noChangeArrowheads="1"/>
            </p:cNvSpPr>
            <p:nvPr/>
          </p:nvSpPr>
          <p:spPr bwMode="auto">
            <a:xfrm>
              <a:off x="150495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1" name="Oval 84"/>
            <p:cNvSpPr>
              <a:spLocks noChangeAspect="1" noChangeArrowheads="1"/>
            </p:cNvSpPr>
            <p:nvPr/>
          </p:nvSpPr>
          <p:spPr bwMode="auto">
            <a:xfrm>
              <a:off x="215900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2" name="Oval 85"/>
            <p:cNvSpPr>
              <a:spLocks noChangeAspect="1" noChangeArrowheads="1"/>
            </p:cNvSpPr>
            <p:nvPr/>
          </p:nvSpPr>
          <p:spPr bwMode="auto">
            <a:xfrm>
              <a:off x="849313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3" name="Oval 86"/>
            <p:cNvSpPr>
              <a:spLocks noChangeAspect="1" noChangeArrowheads="1"/>
            </p:cNvSpPr>
            <p:nvPr/>
          </p:nvSpPr>
          <p:spPr bwMode="auto">
            <a:xfrm>
              <a:off x="1176338" y="2722563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4" name="Oval 87"/>
            <p:cNvSpPr>
              <a:spLocks noChangeAspect="1" noChangeArrowheads="1"/>
            </p:cNvSpPr>
            <p:nvPr/>
          </p:nvSpPr>
          <p:spPr bwMode="auto">
            <a:xfrm>
              <a:off x="150495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5" name="Oval 88"/>
            <p:cNvSpPr>
              <a:spLocks noChangeAspect="1" noChangeArrowheads="1"/>
            </p:cNvSpPr>
            <p:nvPr/>
          </p:nvSpPr>
          <p:spPr bwMode="auto">
            <a:xfrm>
              <a:off x="1831975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6" name="Oval 89"/>
            <p:cNvSpPr>
              <a:spLocks noChangeAspect="1" noChangeArrowheads="1"/>
            </p:cNvSpPr>
            <p:nvPr/>
          </p:nvSpPr>
          <p:spPr bwMode="auto">
            <a:xfrm>
              <a:off x="215900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7" name="Oval 90"/>
            <p:cNvSpPr>
              <a:spLocks noChangeAspect="1" noChangeArrowheads="1"/>
            </p:cNvSpPr>
            <p:nvPr/>
          </p:nvSpPr>
          <p:spPr bwMode="auto">
            <a:xfrm>
              <a:off x="2487613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8" name="Oval 91"/>
            <p:cNvSpPr>
              <a:spLocks noChangeAspect="1" noChangeArrowheads="1"/>
            </p:cNvSpPr>
            <p:nvPr/>
          </p:nvSpPr>
          <p:spPr bwMode="auto">
            <a:xfrm>
              <a:off x="522288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9" name="Oval 92"/>
            <p:cNvSpPr>
              <a:spLocks noChangeAspect="1" noChangeArrowheads="1"/>
            </p:cNvSpPr>
            <p:nvPr/>
          </p:nvSpPr>
          <p:spPr bwMode="auto">
            <a:xfrm>
              <a:off x="849313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0" name="Oval 93"/>
            <p:cNvSpPr>
              <a:spLocks noChangeAspect="1" noChangeArrowheads="1"/>
            </p:cNvSpPr>
            <p:nvPr/>
          </p:nvSpPr>
          <p:spPr bwMode="auto">
            <a:xfrm>
              <a:off x="1504950" y="305117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1" name="Oval 94"/>
            <p:cNvSpPr>
              <a:spLocks noChangeAspect="1" noChangeArrowheads="1"/>
            </p:cNvSpPr>
            <p:nvPr/>
          </p:nvSpPr>
          <p:spPr bwMode="auto">
            <a:xfrm>
              <a:off x="1831975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2" name="Oval 95"/>
            <p:cNvSpPr>
              <a:spLocks noChangeAspect="1" noChangeArrowheads="1"/>
            </p:cNvSpPr>
            <p:nvPr/>
          </p:nvSpPr>
          <p:spPr bwMode="auto">
            <a:xfrm>
              <a:off x="2159000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3" name="Oval 96"/>
            <p:cNvSpPr>
              <a:spLocks noChangeAspect="1" noChangeArrowheads="1"/>
            </p:cNvSpPr>
            <p:nvPr/>
          </p:nvSpPr>
          <p:spPr bwMode="auto">
            <a:xfrm>
              <a:off x="2487613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4" name="Oval 97"/>
            <p:cNvSpPr>
              <a:spLocks noChangeAspect="1" noChangeArrowheads="1"/>
            </p:cNvSpPr>
            <p:nvPr/>
          </p:nvSpPr>
          <p:spPr bwMode="auto">
            <a:xfrm>
              <a:off x="52228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5" name="Oval 98"/>
            <p:cNvSpPr>
              <a:spLocks noChangeAspect="1" noChangeArrowheads="1"/>
            </p:cNvSpPr>
            <p:nvPr/>
          </p:nvSpPr>
          <p:spPr bwMode="auto">
            <a:xfrm>
              <a:off x="8493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6" name="Oval 99"/>
            <p:cNvSpPr>
              <a:spLocks noChangeAspect="1" noChangeArrowheads="1"/>
            </p:cNvSpPr>
            <p:nvPr/>
          </p:nvSpPr>
          <p:spPr bwMode="auto">
            <a:xfrm>
              <a:off x="117633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7" name="Oval 100"/>
            <p:cNvSpPr>
              <a:spLocks noChangeAspect="1" noChangeArrowheads="1"/>
            </p:cNvSpPr>
            <p:nvPr/>
          </p:nvSpPr>
          <p:spPr bwMode="auto">
            <a:xfrm>
              <a:off x="1504950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8" name="Oval 101"/>
            <p:cNvSpPr>
              <a:spLocks noChangeAspect="1" noChangeArrowheads="1"/>
            </p:cNvSpPr>
            <p:nvPr/>
          </p:nvSpPr>
          <p:spPr bwMode="auto">
            <a:xfrm>
              <a:off x="1831975" y="3378200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9" name="Oval 102"/>
            <p:cNvSpPr>
              <a:spLocks noChangeAspect="1" noChangeArrowheads="1"/>
            </p:cNvSpPr>
            <p:nvPr/>
          </p:nvSpPr>
          <p:spPr bwMode="auto">
            <a:xfrm>
              <a:off x="24876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0" name="Oval 103"/>
            <p:cNvSpPr>
              <a:spLocks noChangeAspect="1" noChangeArrowheads="1"/>
            </p:cNvSpPr>
            <p:nvPr/>
          </p:nvSpPr>
          <p:spPr bwMode="auto">
            <a:xfrm>
              <a:off x="52228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1" name="Oval 104"/>
            <p:cNvSpPr>
              <a:spLocks noChangeAspect="1" noChangeArrowheads="1"/>
            </p:cNvSpPr>
            <p:nvPr/>
          </p:nvSpPr>
          <p:spPr bwMode="auto">
            <a:xfrm>
              <a:off x="849313" y="40338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2" name="Oval 105"/>
            <p:cNvSpPr>
              <a:spLocks noChangeAspect="1" noChangeArrowheads="1"/>
            </p:cNvSpPr>
            <p:nvPr/>
          </p:nvSpPr>
          <p:spPr bwMode="auto">
            <a:xfrm>
              <a:off x="117633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3" name="Oval 106"/>
            <p:cNvSpPr>
              <a:spLocks noChangeAspect="1" noChangeArrowheads="1"/>
            </p:cNvSpPr>
            <p:nvPr/>
          </p:nvSpPr>
          <p:spPr bwMode="auto">
            <a:xfrm>
              <a:off x="150495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4" name="Oval 107"/>
            <p:cNvSpPr>
              <a:spLocks noChangeAspect="1" noChangeArrowheads="1"/>
            </p:cNvSpPr>
            <p:nvPr/>
          </p:nvSpPr>
          <p:spPr bwMode="auto">
            <a:xfrm>
              <a:off x="215900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5" name="Oval 108"/>
            <p:cNvSpPr>
              <a:spLocks noChangeAspect="1" noChangeArrowheads="1"/>
            </p:cNvSpPr>
            <p:nvPr/>
          </p:nvSpPr>
          <p:spPr bwMode="auto">
            <a:xfrm>
              <a:off x="2487613" y="40338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337" name="Text Box 109"/>
          <p:cNvSpPr txBox="1">
            <a:spLocks noChangeArrowheads="1"/>
          </p:cNvSpPr>
          <p:nvPr/>
        </p:nvSpPr>
        <p:spPr bwMode="auto">
          <a:xfrm>
            <a:off x="2654188" y="3471453"/>
            <a:ext cx="602188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338" name="Oval 110"/>
          <p:cNvSpPr>
            <a:spLocks noChangeAspect="1" noChangeArrowheads="1"/>
          </p:cNvSpPr>
          <p:nvPr/>
        </p:nvSpPr>
        <p:spPr bwMode="auto">
          <a:xfrm>
            <a:off x="6109139" y="185539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39" name="Oval 111"/>
          <p:cNvSpPr>
            <a:spLocks noChangeAspect="1" noChangeArrowheads="1"/>
          </p:cNvSpPr>
          <p:nvPr/>
        </p:nvSpPr>
        <p:spPr bwMode="auto">
          <a:xfrm>
            <a:off x="6109139" y="2838062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0" name="Oval 112"/>
          <p:cNvSpPr>
            <a:spLocks noChangeAspect="1" noChangeArrowheads="1"/>
          </p:cNvSpPr>
          <p:nvPr/>
        </p:nvSpPr>
        <p:spPr bwMode="auto">
          <a:xfrm>
            <a:off x="6109139" y="120134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1" name="Oval 113"/>
          <p:cNvSpPr>
            <a:spLocks noChangeAspect="1" noChangeArrowheads="1"/>
          </p:cNvSpPr>
          <p:nvPr/>
        </p:nvSpPr>
        <p:spPr bwMode="auto">
          <a:xfrm>
            <a:off x="6109139" y="152837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2" name="Oval 114"/>
          <p:cNvSpPr>
            <a:spLocks noChangeAspect="1" noChangeArrowheads="1"/>
          </p:cNvSpPr>
          <p:nvPr/>
        </p:nvSpPr>
        <p:spPr bwMode="auto">
          <a:xfrm>
            <a:off x="6109139" y="2511037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3" name="Oval 115"/>
          <p:cNvSpPr>
            <a:spLocks noChangeAspect="1" noChangeArrowheads="1"/>
          </p:cNvSpPr>
          <p:nvPr/>
        </p:nvSpPr>
        <p:spPr bwMode="auto">
          <a:xfrm>
            <a:off x="6109139" y="316667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4" name="Oval 116"/>
          <p:cNvSpPr>
            <a:spLocks noChangeAspect="1" noChangeArrowheads="1"/>
          </p:cNvSpPr>
          <p:nvPr/>
        </p:nvSpPr>
        <p:spPr bwMode="auto">
          <a:xfrm>
            <a:off x="5026464" y="216019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5" name="Oval 117"/>
          <p:cNvSpPr>
            <a:spLocks noChangeAspect="1" noChangeArrowheads="1"/>
          </p:cNvSpPr>
          <p:nvPr/>
        </p:nvSpPr>
        <p:spPr bwMode="auto">
          <a:xfrm>
            <a:off x="5026464" y="3142862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6" name="Oval 118"/>
          <p:cNvSpPr>
            <a:spLocks noChangeAspect="1" noChangeArrowheads="1"/>
          </p:cNvSpPr>
          <p:nvPr/>
        </p:nvSpPr>
        <p:spPr bwMode="auto">
          <a:xfrm>
            <a:off x="5026464" y="150614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7" name="Oval 119"/>
          <p:cNvSpPr>
            <a:spLocks noChangeAspect="1" noChangeArrowheads="1"/>
          </p:cNvSpPr>
          <p:nvPr/>
        </p:nvSpPr>
        <p:spPr bwMode="auto">
          <a:xfrm>
            <a:off x="5026464" y="183317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8" name="Oval 120"/>
          <p:cNvSpPr>
            <a:spLocks noChangeAspect="1" noChangeArrowheads="1"/>
          </p:cNvSpPr>
          <p:nvPr/>
        </p:nvSpPr>
        <p:spPr bwMode="auto">
          <a:xfrm>
            <a:off x="5026464" y="2815837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9" name="Oval 121"/>
          <p:cNvSpPr>
            <a:spLocks noChangeAspect="1" noChangeArrowheads="1"/>
          </p:cNvSpPr>
          <p:nvPr/>
        </p:nvSpPr>
        <p:spPr bwMode="auto">
          <a:xfrm>
            <a:off x="5026464" y="369550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0" name="Oval 122"/>
          <p:cNvSpPr>
            <a:spLocks noChangeAspect="1" noChangeArrowheads="1"/>
          </p:cNvSpPr>
          <p:nvPr/>
        </p:nvSpPr>
        <p:spPr bwMode="auto">
          <a:xfrm>
            <a:off x="4661339" y="1277548"/>
            <a:ext cx="136525" cy="13652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1" name="Oval 123"/>
          <p:cNvSpPr>
            <a:spLocks noChangeAspect="1" noChangeArrowheads="1"/>
          </p:cNvSpPr>
          <p:nvPr/>
        </p:nvSpPr>
        <p:spPr bwMode="auto">
          <a:xfrm>
            <a:off x="4889939" y="197922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7981" y="1233653"/>
            <a:ext cx="823912" cy="2233613"/>
            <a:chOff x="4295805" y="1478109"/>
            <a:chExt cx="823912" cy="2233613"/>
          </a:xfrm>
        </p:grpSpPr>
        <p:sp>
          <p:nvSpPr>
            <p:cNvPr id="427" name="Oval 67"/>
            <p:cNvSpPr>
              <a:spLocks noChangeAspect="1" noChangeArrowheads="1"/>
            </p:cNvSpPr>
            <p:nvPr/>
          </p:nvSpPr>
          <p:spPr bwMode="auto">
            <a:xfrm>
              <a:off x="4373618" y="316882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8" name="Oval 68"/>
            <p:cNvSpPr>
              <a:spLocks noChangeAspect="1" noChangeArrowheads="1"/>
            </p:cNvSpPr>
            <p:nvPr/>
          </p:nvSpPr>
          <p:spPr bwMode="auto">
            <a:xfrm>
              <a:off x="4373618" y="15321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9" name="Oval 69"/>
            <p:cNvSpPr>
              <a:spLocks noChangeAspect="1" noChangeArrowheads="1"/>
            </p:cNvSpPr>
            <p:nvPr/>
          </p:nvSpPr>
          <p:spPr bwMode="auto">
            <a:xfrm>
              <a:off x="4373618" y="18591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0" name="Oval 70"/>
            <p:cNvSpPr>
              <a:spLocks noChangeAspect="1" noChangeArrowheads="1"/>
            </p:cNvSpPr>
            <p:nvPr/>
          </p:nvSpPr>
          <p:spPr bwMode="auto">
            <a:xfrm>
              <a:off x="4373618" y="284179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1" name="Oval 71"/>
            <p:cNvSpPr>
              <a:spLocks noChangeAspect="1" noChangeArrowheads="1"/>
            </p:cNvSpPr>
            <p:nvPr/>
          </p:nvSpPr>
          <p:spPr bwMode="auto">
            <a:xfrm>
              <a:off x="4373618" y="34974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2" name="Rectangle 80"/>
            <p:cNvSpPr>
              <a:spLocks noChangeAspect="1" noChangeArrowheads="1"/>
            </p:cNvSpPr>
            <p:nvPr/>
          </p:nvSpPr>
          <p:spPr bwMode="auto">
            <a:xfrm>
              <a:off x="4295805" y="1478109"/>
              <a:ext cx="823912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3" name="Oval 81"/>
            <p:cNvSpPr>
              <a:spLocks noChangeAspect="1" noChangeArrowheads="1"/>
            </p:cNvSpPr>
            <p:nvPr/>
          </p:nvSpPr>
          <p:spPr bwMode="auto">
            <a:xfrm>
              <a:off x="4360918" y="31799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4" name="Oval 82"/>
            <p:cNvSpPr>
              <a:spLocks noChangeAspect="1" noChangeArrowheads="1"/>
            </p:cNvSpPr>
            <p:nvPr/>
          </p:nvSpPr>
          <p:spPr bwMode="auto">
            <a:xfrm>
              <a:off x="4360918" y="1543223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5" name="Oval 83"/>
            <p:cNvSpPr>
              <a:spLocks noChangeAspect="1" noChangeArrowheads="1"/>
            </p:cNvSpPr>
            <p:nvPr/>
          </p:nvSpPr>
          <p:spPr bwMode="auto">
            <a:xfrm>
              <a:off x="4360918" y="187024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6" name="Oval 84"/>
            <p:cNvSpPr>
              <a:spLocks noChangeAspect="1" noChangeArrowheads="1"/>
            </p:cNvSpPr>
            <p:nvPr/>
          </p:nvSpPr>
          <p:spPr bwMode="auto">
            <a:xfrm>
              <a:off x="4360918" y="25258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7" name="Oval 85"/>
            <p:cNvSpPr>
              <a:spLocks noChangeAspect="1" noChangeArrowheads="1"/>
            </p:cNvSpPr>
            <p:nvPr/>
          </p:nvSpPr>
          <p:spPr bwMode="auto">
            <a:xfrm>
              <a:off x="4360918" y="28529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8" name="Oval 86"/>
            <p:cNvSpPr>
              <a:spLocks noChangeAspect="1" noChangeArrowheads="1"/>
            </p:cNvSpPr>
            <p:nvPr/>
          </p:nvSpPr>
          <p:spPr bwMode="auto">
            <a:xfrm>
              <a:off x="4360918" y="350853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9" name="Oval 89"/>
            <p:cNvSpPr>
              <a:spLocks noChangeAspect="1" noChangeArrowheads="1"/>
            </p:cNvSpPr>
            <p:nvPr/>
          </p:nvSpPr>
          <p:spPr bwMode="auto">
            <a:xfrm>
              <a:off x="4678418" y="15479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0" name="Oval 90"/>
            <p:cNvSpPr>
              <a:spLocks noChangeAspect="1" noChangeArrowheads="1"/>
            </p:cNvSpPr>
            <p:nvPr/>
          </p:nvSpPr>
          <p:spPr bwMode="auto">
            <a:xfrm>
              <a:off x="4370443" y="222267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1" name="Oval 91"/>
            <p:cNvSpPr>
              <a:spLocks noChangeAspect="1" noChangeArrowheads="1"/>
            </p:cNvSpPr>
            <p:nvPr/>
          </p:nvSpPr>
          <p:spPr bwMode="auto">
            <a:xfrm>
              <a:off x="4357743" y="2233784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2" name="Oval 92"/>
            <p:cNvSpPr>
              <a:spLocks noChangeAspect="1" noChangeArrowheads="1"/>
            </p:cNvSpPr>
            <p:nvPr/>
          </p:nvSpPr>
          <p:spPr bwMode="auto">
            <a:xfrm>
              <a:off x="4907018" y="22337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3" name="Oval 93"/>
            <p:cNvSpPr>
              <a:spLocks noChangeAspect="1" noChangeArrowheads="1"/>
            </p:cNvSpPr>
            <p:nvPr/>
          </p:nvSpPr>
          <p:spPr bwMode="auto">
            <a:xfrm>
              <a:off x="4907018" y="3148184"/>
              <a:ext cx="136525" cy="1365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4" name="Oval 94"/>
            <p:cNvSpPr>
              <a:spLocks noChangeAspect="1" noChangeArrowheads="1"/>
            </p:cNvSpPr>
            <p:nvPr/>
          </p:nvSpPr>
          <p:spPr bwMode="auto">
            <a:xfrm>
              <a:off x="4678418" y="1852784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5" name="Oval 95"/>
            <p:cNvSpPr>
              <a:spLocks noChangeAspect="1" noChangeArrowheads="1"/>
            </p:cNvSpPr>
            <p:nvPr/>
          </p:nvSpPr>
          <p:spPr bwMode="auto">
            <a:xfrm>
              <a:off x="4678418" y="2522709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446" name="Rectangle 37"/>
          <p:cNvSpPr>
            <a:spLocks/>
          </p:cNvSpPr>
          <p:nvPr/>
        </p:nvSpPr>
        <p:spPr bwMode="auto">
          <a:xfrm>
            <a:off x="5242860" y="2027932"/>
            <a:ext cx="38277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400" dirty="0">
                <a:solidFill>
                  <a:prstClr val="black"/>
                </a:solidFill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</a:p>
        </p:txBody>
      </p:sp>
      <p:sp>
        <p:nvSpPr>
          <p:cNvPr id="447" name="Rectangle 36"/>
          <p:cNvSpPr>
            <a:spLocks/>
          </p:cNvSpPr>
          <p:nvPr/>
        </p:nvSpPr>
        <p:spPr bwMode="auto">
          <a:xfrm>
            <a:off x="5585351" y="3517550"/>
            <a:ext cx="1211532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7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A</a:t>
            </a:r>
            <a:r>
              <a:rPr lang="en-US" sz="3100" baseline="310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T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34340" y="1143000"/>
            <a:ext cx="3079916" cy="2243279"/>
            <a:chOff x="5727273" y="1438255"/>
            <a:chExt cx="3079916" cy="2243279"/>
          </a:xfrm>
        </p:grpSpPr>
        <p:sp>
          <p:nvSpPr>
            <p:cNvPr id="448" name="Rectangle 5"/>
            <p:cNvSpPr>
              <a:spLocks/>
            </p:cNvSpPr>
            <p:nvPr/>
          </p:nvSpPr>
          <p:spPr bwMode="auto">
            <a:xfrm>
              <a:off x="7331622" y="3435313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6</a:t>
              </a:r>
            </a:p>
          </p:txBody>
        </p:sp>
        <p:grpSp>
          <p:nvGrpSpPr>
            <p:cNvPr id="449" name="Group 42"/>
            <p:cNvGrpSpPr>
              <a:grpSpLocks/>
            </p:cNvGrpSpPr>
            <p:nvPr/>
          </p:nvGrpSpPr>
          <p:grpSpPr bwMode="auto">
            <a:xfrm>
              <a:off x="5834428" y="1746140"/>
              <a:ext cx="224359" cy="813717"/>
              <a:chOff x="0" y="0"/>
              <a:chExt cx="201" cy="729"/>
            </a:xfrm>
          </p:grpSpPr>
          <p:sp>
            <p:nvSpPr>
              <p:cNvPr id="450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1" name="Freeform 44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2" name="Group 45"/>
            <p:cNvGrpSpPr>
              <a:grpSpLocks/>
            </p:cNvGrpSpPr>
            <p:nvPr/>
          </p:nvGrpSpPr>
          <p:grpSpPr bwMode="auto">
            <a:xfrm rot="10800000">
              <a:off x="6096738" y="1746140"/>
              <a:ext cx="225475" cy="813717"/>
              <a:chOff x="0" y="0"/>
              <a:chExt cx="201" cy="729"/>
            </a:xfrm>
          </p:grpSpPr>
          <p:sp>
            <p:nvSpPr>
              <p:cNvPr id="453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4" name="Freeform 47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5" name="Group 48"/>
            <p:cNvGrpSpPr>
              <a:grpSpLocks/>
            </p:cNvGrpSpPr>
            <p:nvPr/>
          </p:nvGrpSpPr>
          <p:grpSpPr bwMode="auto">
            <a:xfrm>
              <a:off x="6058795" y="1526246"/>
              <a:ext cx="1233413" cy="209848"/>
              <a:chOff x="0" y="0"/>
              <a:chExt cx="1105" cy="187"/>
            </a:xfrm>
          </p:grpSpPr>
          <p:sp>
            <p:nvSpPr>
              <p:cNvPr id="456" name="Line 4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7" name="Freeform 5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8" name="Oval 51"/>
            <p:cNvSpPr>
              <a:spLocks/>
            </p:cNvSpPr>
            <p:nvPr/>
          </p:nvSpPr>
          <p:spPr bwMode="auto">
            <a:xfrm>
              <a:off x="5982893" y="1644572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59" name="Group 52"/>
            <p:cNvGrpSpPr>
              <a:grpSpLocks/>
            </p:cNvGrpSpPr>
            <p:nvPr/>
          </p:nvGrpSpPr>
          <p:grpSpPr bwMode="auto">
            <a:xfrm>
              <a:off x="6068841" y="2577716"/>
              <a:ext cx="1233413" cy="830461"/>
              <a:chOff x="0" y="0"/>
              <a:chExt cx="1105" cy="743"/>
            </a:xfrm>
          </p:grpSpPr>
          <p:sp>
            <p:nvSpPr>
              <p:cNvPr id="460" name="Line 53"/>
              <p:cNvSpPr>
                <a:spLocks noChangeShapeType="1"/>
              </p:cNvSpPr>
              <p:nvPr/>
            </p:nvSpPr>
            <p:spPr bwMode="auto">
              <a:xfrm flipH="1">
                <a:off x="189" y="462"/>
                <a:ext cx="108" cy="62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1" name="Freeform 54"/>
              <p:cNvSpPr>
                <a:spLocks/>
              </p:cNvSpPr>
              <p:nvPr/>
            </p:nvSpPr>
            <p:spPr bwMode="auto">
              <a:xfrm>
                <a:off x="0" y="0"/>
                <a:ext cx="1105" cy="743"/>
              </a:xfrm>
              <a:custGeom>
                <a:avLst/>
                <a:gdLst/>
                <a:ahLst/>
                <a:cxnLst>
                  <a:cxn ang="0">
                    <a:pos x="0" y="21228"/>
                  </a:cxn>
                  <a:cxn ang="0">
                    <a:pos x="167" y="21600"/>
                  </a:cxn>
                  <a:cxn ang="0">
                    <a:pos x="4893" y="14166"/>
                  </a:cxn>
                  <a:cxn ang="0">
                    <a:pos x="17097" y="10201"/>
                  </a:cxn>
                  <a:cxn ang="0">
                    <a:pos x="21600" y="0"/>
                  </a:cxn>
                </a:cxnLst>
                <a:rect l="0" t="0" r="r" b="b"/>
                <a:pathLst>
                  <a:path w="21600" h="21600">
                    <a:moveTo>
                      <a:pt x="0" y="21228"/>
                    </a:moveTo>
                    <a:lnTo>
                      <a:pt x="167" y="21600"/>
                    </a:lnTo>
                    <a:cubicBezTo>
                      <a:pt x="973" y="20444"/>
                      <a:pt x="2057" y="16066"/>
                      <a:pt x="4893" y="14166"/>
                    </a:cubicBezTo>
                    <a:cubicBezTo>
                      <a:pt x="7728" y="12266"/>
                      <a:pt x="14317" y="12555"/>
                      <a:pt x="17097" y="10201"/>
                    </a:cubicBezTo>
                    <a:cubicBezTo>
                      <a:pt x="19876" y="7847"/>
                      <a:pt x="20738" y="3924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62" name="Rectangle 55"/>
            <p:cNvSpPr>
              <a:spLocks/>
            </p:cNvSpPr>
            <p:nvPr/>
          </p:nvSpPr>
          <p:spPr bwMode="auto">
            <a:xfrm>
              <a:off x="5803366" y="1440491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1</a:t>
              </a:r>
            </a:p>
          </p:txBody>
        </p:sp>
        <p:sp>
          <p:nvSpPr>
            <p:cNvPr id="463" name="Rectangle 56"/>
            <p:cNvSpPr>
              <a:spLocks/>
            </p:cNvSpPr>
            <p:nvPr/>
          </p:nvSpPr>
          <p:spPr bwMode="auto">
            <a:xfrm>
              <a:off x="7354163" y="1438255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2</a:t>
              </a:r>
            </a:p>
          </p:txBody>
        </p:sp>
        <p:sp>
          <p:nvSpPr>
            <p:cNvPr id="464" name="Rectangle 57"/>
            <p:cNvSpPr>
              <a:spLocks/>
            </p:cNvSpPr>
            <p:nvPr/>
          </p:nvSpPr>
          <p:spPr bwMode="auto">
            <a:xfrm>
              <a:off x="5805407" y="3404832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3</a:t>
              </a:r>
            </a:p>
          </p:txBody>
        </p:sp>
        <p:sp>
          <p:nvSpPr>
            <p:cNvPr id="465" name="Rectangle 58"/>
            <p:cNvSpPr>
              <a:spLocks/>
            </p:cNvSpPr>
            <p:nvPr/>
          </p:nvSpPr>
          <p:spPr bwMode="auto">
            <a:xfrm>
              <a:off x="5727273" y="2412518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4</a:t>
              </a:r>
            </a:p>
          </p:txBody>
        </p:sp>
        <p:sp>
          <p:nvSpPr>
            <p:cNvPr id="466" name="Rectangle 59"/>
            <p:cNvSpPr>
              <a:spLocks/>
            </p:cNvSpPr>
            <p:nvPr/>
          </p:nvSpPr>
          <p:spPr bwMode="auto">
            <a:xfrm>
              <a:off x="7362874" y="2531186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7</a:t>
              </a:r>
            </a:p>
          </p:txBody>
        </p:sp>
        <p:sp>
          <p:nvSpPr>
            <p:cNvPr id="467" name="Oval 60"/>
            <p:cNvSpPr>
              <a:spLocks/>
            </p:cNvSpPr>
            <p:nvPr/>
          </p:nvSpPr>
          <p:spPr bwMode="auto">
            <a:xfrm>
              <a:off x="7201795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68" name="Oval 61"/>
            <p:cNvSpPr>
              <a:spLocks/>
            </p:cNvSpPr>
            <p:nvPr/>
          </p:nvSpPr>
          <p:spPr bwMode="auto">
            <a:xfrm>
              <a:off x="8421814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69" name="Group 62"/>
            <p:cNvGrpSpPr>
              <a:grpSpLocks/>
            </p:cNvGrpSpPr>
            <p:nvPr/>
          </p:nvGrpSpPr>
          <p:grpSpPr bwMode="auto">
            <a:xfrm>
              <a:off x="7316765" y="2377916"/>
              <a:ext cx="1233413" cy="208731"/>
              <a:chOff x="0" y="0"/>
              <a:chExt cx="1105" cy="187"/>
            </a:xfrm>
          </p:grpSpPr>
          <p:sp>
            <p:nvSpPr>
              <p:cNvPr id="470" name="Line 63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1" name="Freeform 64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2" name="Group 65"/>
            <p:cNvGrpSpPr>
              <a:grpSpLocks/>
            </p:cNvGrpSpPr>
            <p:nvPr/>
          </p:nvGrpSpPr>
          <p:grpSpPr bwMode="auto">
            <a:xfrm>
              <a:off x="6072190" y="3221770"/>
              <a:ext cx="1233413" cy="209848"/>
              <a:chOff x="0" y="0"/>
              <a:chExt cx="1105" cy="187"/>
            </a:xfrm>
          </p:grpSpPr>
          <p:sp>
            <p:nvSpPr>
              <p:cNvPr id="473" name="Line 66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4" name="Freeform 67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5" name="Group 68"/>
            <p:cNvGrpSpPr>
              <a:grpSpLocks/>
            </p:cNvGrpSpPr>
            <p:nvPr/>
          </p:nvGrpSpPr>
          <p:grpSpPr bwMode="auto">
            <a:xfrm rot="10800000">
              <a:off x="6053214" y="3430503"/>
              <a:ext cx="1233413" cy="208732"/>
              <a:chOff x="0" y="0"/>
              <a:chExt cx="1105" cy="187"/>
            </a:xfrm>
          </p:grpSpPr>
          <p:sp>
            <p:nvSpPr>
              <p:cNvPr id="476" name="Line 6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7" name="Freeform 7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8" name="Group 71"/>
            <p:cNvGrpSpPr>
              <a:grpSpLocks/>
            </p:cNvGrpSpPr>
            <p:nvPr/>
          </p:nvGrpSpPr>
          <p:grpSpPr bwMode="auto">
            <a:xfrm rot="10800000">
              <a:off x="6077771" y="2578833"/>
              <a:ext cx="1233413" cy="209848"/>
              <a:chOff x="0" y="0"/>
              <a:chExt cx="1105" cy="187"/>
            </a:xfrm>
          </p:grpSpPr>
          <p:sp>
            <p:nvSpPr>
              <p:cNvPr id="479" name="Line 72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0" name="Freeform 73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1" name="Group 74"/>
            <p:cNvGrpSpPr>
              <a:grpSpLocks/>
            </p:cNvGrpSpPr>
            <p:nvPr/>
          </p:nvGrpSpPr>
          <p:grpSpPr bwMode="auto">
            <a:xfrm rot="10800000" flipH="1">
              <a:off x="5827731" y="2608971"/>
              <a:ext cx="225475" cy="814834"/>
              <a:chOff x="0" y="0"/>
              <a:chExt cx="201" cy="729"/>
            </a:xfrm>
          </p:grpSpPr>
          <p:sp>
            <p:nvSpPr>
              <p:cNvPr id="482" name="Line 75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3" name="Freeform 76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4" name="Group 77"/>
            <p:cNvGrpSpPr>
              <a:grpSpLocks/>
            </p:cNvGrpSpPr>
            <p:nvPr/>
          </p:nvGrpSpPr>
          <p:grpSpPr bwMode="auto">
            <a:xfrm rot="10800000">
              <a:off x="7303363" y="1746140"/>
              <a:ext cx="225475" cy="813717"/>
              <a:chOff x="0" y="0"/>
              <a:chExt cx="201" cy="729"/>
            </a:xfrm>
          </p:grpSpPr>
          <p:sp>
            <p:nvSpPr>
              <p:cNvPr id="485" name="Line 78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6" name="Freeform 79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7" name="Group 80"/>
            <p:cNvGrpSpPr>
              <a:grpSpLocks/>
            </p:cNvGrpSpPr>
            <p:nvPr/>
          </p:nvGrpSpPr>
          <p:grpSpPr bwMode="auto">
            <a:xfrm>
              <a:off x="7292200" y="2567679"/>
              <a:ext cx="1213322" cy="862831"/>
              <a:chOff x="0" y="0"/>
              <a:chExt cx="1086" cy="772"/>
            </a:xfrm>
          </p:grpSpPr>
          <p:sp>
            <p:nvSpPr>
              <p:cNvPr id="488" name="Line 81"/>
              <p:cNvSpPr>
                <a:spLocks noChangeShapeType="1"/>
              </p:cNvSpPr>
              <p:nvPr/>
            </p:nvSpPr>
            <p:spPr bwMode="auto">
              <a:xfrm flipH="1">
                <a:off x="358" y="649"/>
                <a:ext cx="119" cy="40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9" name="Freeform 82"/>
              <p:cNvSpPr>
                <a:spLocks/>
              </p:cNvSpPr>
              <p:nvPr/>
            </p:nvSpPr>
            <p:spPr bwMode="auto">
              <a:xfrm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90" name="Group 83"/>
            <p:cNvGrpSpPr>
              <a:grpSpLocks/>
            </p:cNvGrpSpPr>
            <p:nvPr/>
          </p:nvGrpSpPr>
          <p:grpSpPr bwMode="auto">
            <a:xfrm>
              <a:off x="7325686" y="1750604"/>
              <a:ext cx="1213322" cy="861715"/>
              <a:chOff x="0" y="0"/>
              <a:chExt cx="1086" cy="772"/>
            </a:xfrm>
          </p:grpSpPr>
          <p:sp>
            <p:nvSpPr>
              <p:cNvPr id="491" name="Line 84"/>
              <p:cNvSpPr>
                <a:spLocks noChangeShapeType="1"/>
              </p:cNvSpPr>
              <p:nvPr/>
            </p:nvSpPr>
            <p:spPr bwMode="auto">
              <a:xfrm>
                <a:off x="783" y="311"/>
                <a:ext cx="79" cy="97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2" name="Freeform 85"/>
              <p:cNvSpPr>
                <a:spLocks/>
              </p:cNvSpPr>
              <p:nvPr/>
            </p:nvSpPr>
            <p:spPr bwMode="auto">
              <a:xfrm rot="10800000" flipH="1"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93" name="Rectangle 86"/>
            <p:cNvSpPr>
              <a:spLocks/>
            </p:cNvSpPr>
            <p:nvPr/>
          </p:nvSpPr>
          <p:spPr bwMode="auto">
            <a:xfrm>
              <a:off x="8611961" y="2430569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5</a:t>
              </a:r>
            </a:p>
          </p:txBody>
        </p:sp>
        <p:sp>
          <p:nvSpPr>
            <p:cNvPr id="494" name="Oval 87"/>
            <p:cNvSpPr>
              <a:spLocks/>
            </p:cNvSpPr>
            <p:nvPr/>
          </p:nvSpPr>
          <p:spPr bwMode="auto">
            <a:xfrm>
              <a:off x="5982893" y="2483963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66FF33"/>
                </a:gs>
              </a:gsLst>
              <a:lin ang="5400000" scaled="1"/>
            </a:gra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5" name="Oval 88"/>
            <p:cNvSpPr>
              <a:spLocks/>
            </p:cNvSpPr>
            <p:nvPr/>
          </p:nvSpPr>
          <p:spPr bwMode="auto">
            <a:xfrm>
              <a:off x="5982893" y="3323354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6" name="Oval 89"/>
            <p:cNvSpPr>
              <a:spLocks/>
            </p:cNvSpPr>
            <p:nvPr/>
          </p:nvSpPr>
          <p:spPr bwMode="auto">
            <a:xfrm>
              <a:off x="7201795" y="1644572"/>
              <a:ext cx="187523" cy="187523"/>
            </a:xfrm>
            <a:prstGeom prst="ellipse">
              <a:avLst/>
            </a:prstGeom>
            <a:solidFill>
              <a:srgbClr val="00FF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7" name="Oval 91"/>
            <p:cNvSpPr>
              <a:spLocks/>
            </p:cNvSpPr>
            <p:nvPr/>
          </p:nvSpPr>
          <p:spPr bwMode="auto">
            <a:xfrm>
              <a:off x="7201795" y="3323354"/>
              <a:ext cx="187523" cy="187523"/>
            </a:xfrm>
            <a:prstGeom prst="ellipse">
              <a:avLst/>
            </a:prstGeom>
            <a:solidFill>
              <a:srgbClr val="0000FF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as parallel multiple source traversal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</a:t>
            </a:r>
            <a:r>
              <a:rPr lang="en-US" dirty="0" err="1" smtClean="0"/>
              <a:t>GraphBLAS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𝐈𝐧𝐟𝐨</m:t>
                          </m:r>
                        </m:e>
                        <m:sub/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𝐆𝐫𝐁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𝐦𝐱𝐦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,⊙,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,⊗,⊕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𝐝𝐞𝐬𝐜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7449819" y="1573829"/>
            <a:ext cx="140615" cy="685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363967" y="1288077"/>
            <a:ext cx="140617" cy="12573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62627" y="1846419"/>
            <a:ext cx="0" cy="459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4127" y="6260068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matrix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4662627" y="64447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7027" y="582918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mask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05527" y="1846419"/>
            <a:ext cx="0" cy="416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05527" y="6013849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62727" y="1846419"/>
            <a:ext cx="0" cy="368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62727" y="55303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34227" y="534956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accumulation operator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34275" y="2101334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34275" y="50731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70701" y="4888468"/>
            <a:ext cx="21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Semiring</a:t>
            </a:r>
            <a:r>
              <a:rPr lang="en-US" dirty="0" smtClean="0"/>
              <a:t> (operation)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520126" y="2101334"/>
            <a:ext cx="1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0127" y="4615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29420" y="4434929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matrices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8416895" y="1859576"/>
            <a:ext cx="5877" cy="47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1020" y="2329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99781" y="2167115"/>
            <a:ext cx="281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Transpose A and/or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Replace/preserve output</a:t>
            </a:r>
            <a:endParaRPr lang="en-US" dirty="0"/>
          </a:p>
        </p:txBody>
      </p:sp>
      <p:sp>
        <p:nvSpPr>
          <p:cNvPr id="59" name="Right Brace 58"/>
          <p:cNvSpPr/>
          <p:nvPr/>
        </p:nvSpPr>
        <p:spPr>
          <a:xfrm rot="5400000">
            <a:off x="1525954" y="1250663"/>
            <a:ext cx="101144" cy="1371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205014" y="198703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status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⨁.⨂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5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1647</Words>
  <Application>Microsoft Macintosh PowerPoint</Application>
  <PresentationFormat>Widescreen</PresentationFormat>
  <Paragraphs>311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 Bold</vt:lpstr>
      <vt:lpstr>Calibri</vt:lpstr>
      <vt:lpstr>Calibri Light</vt:lpstr>
      <vt:lpstr>Cambria Math</vt:lpstr>
      <vt:lpstr>Menlo</vt:lpstr>
      <vt:lpstr>ＭＳ Ｐゴシック</vt:lpstr>
      <vt:lpstr>Symbol</vt:lpstr>
      <vt:lpstr>Times</vt:lpstr>
      <vt:lpstr>Times New Roman</vt:lpstr>
      <vt:lpstr>Verdana</vt:lpstr>
      <vt:lpstr>Wingdings</vt:lpstr>
      <vt:lpstr>Arial</vt:lpstr>
      <vt:lpstr>Office Theme</vt:lpstr>
      <vt:lpstr>Design of the GraphBLAS API for C</vt:lpstr>
      <vt:lpstr>The Graph BLAS Forum</vt:lpstr>
      <vt:lpstr>What is the GraphBLAS C API?</vt:lpstr>
      <vt:lpstr>Why start with a C API?</vt:lpstr>
      <vt:lpstr>Design principles of the GraphBLAS C API</vt:lpstr>
      <vt:lpstr>Objects</vt:lpstr>
      <vt:lpstr>GraphBLAS methods: The math</vt:lpstr>
      <vt:lpstr>Matrix multiplication as parallel multiple source traversal</vt:lpstr>
      <vt:lpstr>General form of GraphBLAS operations</vt:lpstr>
      <vt:lpstr>Common elements in (most) method calls</vt:lpstr>
      <vt:lpstr>Betweenness centrality in GraphBLAS C API (preliminaries)</vt:lpstr>
      <vt:lpstr>Betweenness centrality in GraphBLAS C API (BFS phase)</vt:lpstr>
      <vt:lpstr>Betweenness centrality in GraphBLAS C API (BFS phase)</vt:lpstr>
      <vt:lpstr>Betweenness centrality in GraphBLAS C API (Tally phase)</vt:lpstr>
      <vt:lpstr>Betweenness centrality in GraphBLAS C API (Tally phase)</vt:lpstr>
      <vt:lpstr>Important concepts</vt:lpstr>
      <vt:lpstr>Implementations under development</vt:lpstr>
      <vt:lpstr>Conclusions</vt:lpstr>
    </vt:vector>
  </TitlesOfParts>
  <Company>IBM Corporation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Strawman for solving Physics problems</dc:title>
  <dc:creator>Jose E. Moreira</dc:creator>
  <cp:lastModifiedBy>Microsoft Office User</cp:lastModifiedBy>
  <cp:revision>122</cp:revision>
  <dcterms:created xsi:type="dcterms:W3CDTF">2016-04-13T19:04:55Z</dcterms:created>
  <dcterms:modified xsi:type="dcterms:W3CDTF">2017-05-29T19:48:49Z</dcterms:modified>
</cp:coreProperties>
</file>