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1311-0103-F043-993E-99EF559E30B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0B6F-95ED-4A4A-B7FE-5C2678FB6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0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CF0A1-02A8-6449-8585-6225626363E8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96428D-C648-4E4E-B365-CC9A6B665ED9}" type="slidenum">
              <a:rPr 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FCB12C-B02D-474E-BF0D-6B224B7D632B}" type="slidenum">
              <a:rPr lang="en-US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B5DD93-109B-0643-9E5C-7D9AF3CFFA2C}" type="slidenum">
              <a:rPr lang="en-US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585560-3DC5-E941-891D-1471DA99B849}" type="slidenum">
              <a:rPr lang="en-US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46342C-203E-284B-BA5E-DA458964F107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89294A-20B5-D742-B9EF-1EC3F8BAFA5A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-317500" y="730250"/>
            <a:ext cx="9755188" cy="3175"/>
          </a:xfrm>
          <a:custGeom>
            <a:avLst/>
            <a:gdLst>
              <a:gd name="T0" fmla="*/ 0 w 6145"/>
              <a:gd name="T1" fmla="*/ 0 h 1"/>
              <a:gd name="T2" fmla="*/ 6144 w 6145"/>
              <a:gd name="T3" fmla="*/ 0 h 1"/>
              <a:gd name="T4" fmla="*/ 0 w 6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6400800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Slide-</a:t>
            </a:r>
            <a:fld id="{96658B63-886C-A641-AE8A-A70CAA38E4B6}" type="slidenum">
              <a:rPr lang="en-US" sz="7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7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Graph Algorithms</a:t>
            </a: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 flipV="1">
            <a:off x="-309563" y="6016625"/>
            <a:ext cx="9753601" cy="150813"/>
          </a:xfrm>
          <a:custGeom>
            <a:avLst/>
            <a:gdLst>
              <a:gd name="T0" fmla="*/ 0 w 6145"/>
              <a:gd name="T1" fmla="*/ 0 h 1"/>
              <a:gd name="T2" fmla="*/ 6144 w 6145"/>
              <a:gd name="T3" fmla="*/ 0 h 1"/>
              <a:gd name="T4" fmla="*/ 0 w 6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auto">
          <a:xfrm>
            <a:off x="6586538" y="6019800"/>
            <a:ext cx="21494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MIT Lincoln Laboratory</a:t>
            </a:r>
          </a:p>
        </p:txBody>
      </p:sp>
      <p:pic>
        <p:nvPicPr>
          <p:cNvPr id="8" name="Picture 6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8425"/>
            <a:ext cx="5588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5588"/>
            <a:ext cx="7772400" cy="1565275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202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  <a:defRPr sz="2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84764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193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5548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5548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413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335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182508996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335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35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35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4830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86637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335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35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375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686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90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94862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0132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53633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335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-317500" y="855663"/>
            <a:ext cx="9755188" cy="1587"/>
          </a:xfrm>
          <a:custGeom>
            <a:avLst/>
            <a:gdLst>
              <a:gd name="T0" fmla="*/ 0 w 6145"/>
              <a:gd name="T1" fmla="*/ 0 h 1"/>
              <a:gd name="T2" fmla="*/ 6144 w 6145"/>
              <a:gd name="T3" fmla="*/ 0 h 1"/>
              <a:gd name="T4" fmla="*/ 0 w 6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586538" y="6303963"/>
            <a:ext cx="2149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64" tIns="46033" rIns="92064" bIns="46033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MIT Lincoln Laboratory</a:t>
            </a:r>
          </a:p>
        </p:txBody>
      </p:sp>
      <p:pic>
        <p:nvPicPr>
          <p:cNvPr id="1036" name="Picture 12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8425"/>
            <a:ext cx="5588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38" name="Freeform 14"/>
          <p:cNvSpPr>
            <a:spLocks/>
          </p:cNvSpPr>
          <p:nvPr/>
        </p:nvSpPr>
        <p:spPr bwMode="auto">
          <a:xfrm flipV="1">
            <a:off x="8763000" y="6248400"/>
            <a:ext cx="914400" cy="182563"/>
          </a:xfrm>
          <a:custGeom>
            <a:avLst/>
            <a:gdLst>
              <a:gd name="T0" fmla="*/ 0 w 6145"/>
              <a:gd name="T1" fmla="*/ 0 h 1"/>
              <a:gd name="T2" fmla="*/ 6144 w 6145"/>
              <a:gd name="T3" fmla="*/ 0 h 1"/>
              <a:gd name="T4" fmla="*/ 0 w 6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57200" y="6400800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Slide-</a:t>
            </a:r>
            <a:fld id="{C114AA3E-1A32-1645-AD6D-7A6FCEC59EF5}" type="slidenum">
              <a:rPr lang="en-US" sz="7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7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Graph Algorithms</a:t>
            </a:r>
          </a:p>
        </p:txBody>
      </p:sp>
      <p:sp>
        <p:nvSpPr>
          <p:cNvPr id="1049" name="Freeform 25"/>
          <p:cNvSpPr>
            <a:spLocks/>
          </p:cNvSpPr>
          <p:nvPr/>
        </p:nvSpPr>
        <p:spPr bwMode="auto">
          <a:xfrm flipV="1">
            <a:off x="-304800" y="6324600"/>
            <a:ext cx="6859588" cy="106363"/>
          </a:xfrm>
          <a:custGeom>
            <a:avLst/>
            <a:gdLst>
              <a:gd name="T0" fmla="*/ 0 w 6145"/>
              <a:gd name="T1" fmla="*/ 0 h 1"/>
              <a:gd name="T2" fmla="*/ 6144 w 6145"/>
              <a:gd name="T3" fmla="*/ 0 h 1"/>
              <a:gd name="T4" fmla="*/ 0 w 6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xmlns:p14="http://schemas.microsoft.com/office/powerpoint/2010/main"/>
  <p:txStyles>
    <p:titleStyle>
      <a:lvl1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862013" indent="-3413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204913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+mn-ea"/>
        </a:defRPr>
      </a:lvl3pPr>
      <a:lvl4pPr marL="1546225" indent="-1190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+mn-ea"/>
        </a:defRPr>
      </a:lvl4pPr>
      <a:lvl5pPr marL="182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+mn-ea"/>
        </a:defRPr>
      </a:lvl5pPr>
      <a:lvl6pPr marL="22860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+mn-ea"/>
        </a:defRPr>
      </a:lvl6pPr>
      <a:lvl7pPr marL="2743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+mn-ea"/>
        </a:defRPr>
      </a:lvl7pPr>
      <a:lvl8pPr marL="32004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+mn-ea"/>
        </a:defRPr>
      </a:lvl8pPr>
      <a:lvl9pPr marL="3657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37890" name="Group 56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728" y="528"/>
            <a:chExt cx="1405" cy="1734"/>
          </a:xfrm>
        </p:grpSpPr>
        <p:grpSp>
          <p:nvGrpSpPr>
            <p:cNvPr id="38012" name="Group 57"/>
            <p:cNvGrpSpPr>
              <a:grpSpLocks/>
            </p:cNvGrpSpPr>
            <p:nvPr/>
          </p:nvGrpSpPr>
          <p:grpSpPr bwMode="auto">
            <a:xfrm rot="16200000" flipH="1">
              <a:off x="728" y="857"/>
              <a:ext cx="1405" cy="1405"/>
              <a:chOff x="432" y="773"/>
              <a:chExt cx="1405" cy="1407"/>
            </a:xfrm>
          </p:grpSpPr>
          <p:sp>
            <p:nvSpPr>
              <p:cNvPr id="723002" name="Oval 58"/>
              <p:cNvSpPr>
                <a:spLocks noChangeAspect="1" noChangeArrowheads="1"/>
              </p:cNvSpPr>
              <p:nvPr/>
            </p:nvSpPr>
            <p:spPr bwMode="auto">
              <a:xfrm>
                <a:off x="473" y="12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432" y="773"/>
                <a:ext cx="1405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4" name="Oval 60"/>
              <p:cNvSpPr>
                <a:spLocks noChangeAspect="1" noChangeArrowheads="1"/>
              </p:cNvSpPr>
              <p:nvPr/>
            </p:nvSpPr>
            <p:spPr bwMode="auto">
              <a:xfrm>
                <a:off x="473" y="184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5" name="Oval 61"/>
              <p:cNvSpPr>
                <a:spLocks noChangeAspect="1" noChangeArrowheads="1"/>
              </p:cNvSpPr>
              <p:nvPr/>
            </p:nvSpPr>
            <p:spPr bwMode="auto">
              <a:xfrm>
                <a:off x="679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6" name="Oval 62"/>
              <p:cNvSpPr>
                <a:spLocks noChangeAspect="1" noChangeArrowheads="1"/>
              </p:cNvSpPr>
              <p:nvPr/>
            </p:nvSpPr>
            <p:spPr bwMode="auto">
              <a:xfrm>
                <a:off x="885" y="184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7" name="Oval 63"/>
              <p:cNvSpPr>
                <a:spLocks noChangeAspect="1" noChangeArrowheads="1"/>
              </p:cNvSpPr>
              <p:nvPr/>
            </p:nvSpPr>
            <p:spPr bwMode="auto">
              <a:xfrm>
                <a:off x="1093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8" name="Oval 64"/>
              <p:cNvSpPr>
                <a:spLocks noChangeAspect="1" noChangeArrowheads="1"/>
              </p:cNvSpPr>
              <p:nvPr/>
            </p:nvSpPr>
            <p:spPr bwMode="auto">
              <a:xfrm>
                <a:off x="1299" y="184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9" name="Oval 65"/>
              <p:cNvSpPr>
                <a:spLocks noChangeAspect="1" noChangeArrowheads="1"/>
              </p:cNvSpPr>
              <p:nvPr/>
            </p:nvSpPr>
            <p:spPr bwMode="auto">
              <a:xfrm>
                <a:off x="1712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0" name="Oval 66"/>
              <p:cNvSpPr>
                <a:spLocks noChangeAspect="1" noChangeArrowheads="1"/>
              </p:cNvSpPr>
              <p:nvPr/>
            </p:nvSpPr>
            <p:spPr bwMode="auto">
              <a:xfrm>
                <a:off x="885" y="81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1" name="Oval 67"/>
              <p:cNvSpPr>
                <a:spLocks noChangeAspect="1" noChangeArrowheads="1"/>
              </p:cNvSpPr>
              <p:nvPr/>
            </p:nvSpPr>
            <p:spPr bwMode="auto">
              <a:xfrm>
                <a:off x="1092" y="81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2" name="Oval 68"/>
              <p:cNvSpPr>
                <a:spLocks noChangeAspect="1" noChangeArrowheads="1"/>
              </p:cNvSpPr>
              <p:nvPr/>
            </p:nvSpPr>
            <p:spPr bwMode="auto">
              <a:xfrm>
                <a:off x="1299" y="81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3" name="Oval 69"/>
              <p:cNvSpPr>
                <a:spLocks noChangeAspect="1" noChangeArrowheads="1"/>
              </p:cNvSpPr>
              <p:nvPr/>
            </p:nvSpPr>
            <p:spPr bwMode="auto">
              <a:xfrm>
                <a:off x="1505" y="81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4" name="Oval 70"/>
              <p:cNvSpPr>
                <a:spLocks noChangeAspect="1" noChangeArrowheads="1"/>
              </p:cNvSpPr>
              <p:nvPr/>
            </p:nvSpPr>
            <p:spPr bwMode="auto">
              <a:xfrm>
                <a:off x="1712" y="81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5" name="Oval 71"/>
              <p:cNvSpPr>
                <a:spLocks noChangeAspect="1" noChangeArrowheads="1"/>
              </p:cNvSpPr>
              <p:nvPr/>
            </p:nvSpPr>
            <p:spPr bwMode="auto">
              <a:xfrm>
                <a:off x="473" y="101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6" name="Oval 72"/>
              <p:cNvSpPr>
                <a:spLocks noChangeAspect="1" noChangeArrowheads="1"/>
              </p:cNvSpPr>
              <p:nvPr/>
            </p:nvSpPr>
            <p:spPr bwMode="auto">
              <a:xfrm>
                <a:off x="885" y="10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7" name="Oval 73"/>
              <p:cNvSpPr>
                <a:spLocks noChangeAspect="1" noChangeArrowheads="1"/>
              </p:cNvSpPr>
              <p:nvPr/>
            </p:nvSpPr>
            <p:spPr bwMode="auto">
              <a:xfrm>
                <a:off x="1092" y="10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8" name="Oval 74"/>
              <p:cNvSpPr>
                <a:spLocks noChangeAspect="1" noChangeArrowheads="1"/>
              </p:cNvSpPr>
              <p:nvPr/>
            </p:nvSpPr>
            <p:spPr bwMode="auto">
              <a:xfrm>
                <a:off x="1505" y="10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9" name="Oval 75"/>
              <p:cNvSpPr>
                <a:spLocks noChangeAspect="1" noChangeArrowheads="1"/>
              </p:cNvSpPr>
              <p:nvPr/>
            </p:nvSpPr>
            <p:spPr bwMode="auto">
              <a:xfrm>
                <a:off x="679" y="12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0" name="Oval 76"/>
              <p:cNvSpPr>
                <a:spLocks noChangeAspect="1" noChangeArrowheads="1"/>
              </p:cNvSpPr>
              <p:nvPr/>
            </p:nvSpPr>
            <p:spPr bwMode="auto">
              <a:xfrm>
                <a:off x="1092" y="122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1" name="Oval 77"/>
              <p:cNvSpPr>
                <a:spLocks noChangeAspect="1" noChangeArrowheads="1"/>
              </p:cNvSpPr>
              <p:nvPr/>
            </p:nvSpPr>
            <p:spPr bwMode="auto">
              <a:xfrm>
                <a:off x="1299" y="12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2" name="Oval 78"/>
              <p:cNvSpPr>
                <a:spLocks noChangeAspect="1" noChangeArrowheads="1"/>
              </p:cNvSpPr>
              <p:nvPr/>
            </p:nvSpPr>
            <p:spPr bwMode="auto">
              <a:xfrm>
                <a:off x="1505" y="122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3" name="Oval 79"/>
              <p:cNvSpPr>
                <a:spLocks noChangeAspect="1" noChangeArrowheads="1"/>
              </p:cNvSpPr>
              <p:nvPr/>
            </p:nvSpPr>
            <p:spPr bwMode="auto">
              <a:xfrm>
                <a:off x="1712" y="122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4" name="Oval 80"/>
              <p:cNvSpPr>
                <a:spLocks noChangeAspect="1" noChangeArrowheads="1"/>
              </p:cNvSpPr>
              <p:nvPr/>
            </p:nvSpPr>
            <p:spPr bwMode="auto">
              <a:xfrm>
                <a:off x="473" y="143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5" name="Oval 81"/>
              <p:cNvSpPr>
                <a:spLocks noChangeAspect="1" noChangeArrowheads="1"/>
              </p:cNvSpPr>
              <p:nvPr/>
            </p:nvSpPr>
            <p:spPr bwMode="auto">
              <a:xfrm>
                <a:off x="679" y="143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6" name="Oval 82"/>
              <p:cNvSpPr>
                <a:spLocks noChangeAspect="1" noChangeArrowheads="1"/>
              </p:cNvSpPr>
              <p:nvPr/>
            </p:nvSpPr>
            <p:spPr bwMode="auto">
              <a:xfrm>
                <a:off x="1299" y="143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7" name="Oval 83"/>
              <p:cNvSpPr>
                <a:spLocks noChangeAspect="1" noChangeArrowheads="1"/>
              </p:cNvSpPr>
              <p:nvPr/>
            </p:nvSpPr>
            <p:spPr bwMode="auto">
              <a:xfrm>
                <a:off x="1505" y="143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8" name="Oval 84"/>
              <p:cNvSpPr>
                <a:spLocks noChangeAspect="1" noChangeArrowheads="1"/>
              </p:cNvSpPr>
              <p:nvPr/>
            </p:nvSpPr>
            <p:spPr bwMode="auto">
              <a:xfrm>
                <a:off x="1712" y="1432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9" name="Oval 85"/>
              <p:cNvSpPr>
                <a:spLocks noChangeAspect="1" noChangeArrowheads="1"/>
              </p:cNvSpPr>
              <p:nvPr/>
            </p:nvSpPr>
            <p:spPr bwMode="auto">
              <a:xfrm>
                <a:off x="473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0" name="Oval 86"/>
              <p:cNvSpPr>
                <a:spLocks noChangeAspect="1" noChangeArrowheads="1"/>
              </p:cNvSpPr>
              <p:nvPr/>
            </p:nvSpPr>
            <p:spPr bwMode="auto">
              <a:xfrm>
                <a:off x="679" y="163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1" name="Oval 87"/>
              <p:cNvSpPr>
                <a:spLocks noChangeAspect="1" noChangeArrowheads="1"/>
              </p:cNvSpPr>
              <p:nvPr/>
            </p:nvSpPr>
            <p:spPr bwMode="auto">
              <a:xfrm>
                <a:off x="885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2" name="Oval 88"/>
              <p:cNvSpPr>
                <a:spLocks noChangeAspect="1" noChangeArrowheads="1"/>
              </p:cNvSpPr>
              <p:nvPr/>
            </p:nvSpPr>
            <p:spPr bwMode="auto">
              <a:xfrm>
                <a:off x="1093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3" name="Oval 89"/>
              <p:cNvSpPr>
                <a:spLocks noChangeAspect="1" noChangeArrowheads="1"/>
              </p:cNvSpPr>
              <p:nvPr/>
            </p:nvSpPr>
            <p:spPr bwMode="auto">
              <a:xfrm>
                <a:off x="1712" y="163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4" name="Oval 90"/>
              <p:cNvSpPr>
                <a:spLocks noChangeAspect="1" noChangeArrowheads="1"/>
              </p:cNvSpPr>
              <p:nvPr/>
            </p:nvSpPr>
            <p:spPr bwMode="auto">
              <a:xfrm>
                <a:off x="473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5" name="Oval 91"/>
              <p:cNvSpPr>
                <a:spLocks noChangeAspect="1" noChangeArrowheads="1"/>
              </p:cNvSpPr>
              <p:nvPr/>
            </p:nvSpPr>
            <p:spPr bwMode="auto">
              <a:xfrm>
                <a:off x="679" y="2052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6" name="Oval 92"/>
              <p:cNvSpPr>
                <a:spLocks noChangeAspect="1" noChangeArrowheads="1"/>
              </p:cNvSpPr>
              <p:nvPr/>
            </p:nvSpPr>
            <p:spPr bwMode="auto">
              <a:xfrm>
                <a:off x="885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7" name="Oval 93"/>
              <p:cNvSpPr>
                <a:spLocks noChangeAspect="1" noChangeArrowheads="1"/>
              </p:cNvSpPr>
              <p:nvPr/>
            </p:nvSpPr>
            <p:spPr bwMode="auto">
              <a:xfrm>
                <a:off x="1093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8" name="Oval 94"/>
              <p:cNvSpPr>
                <a:spLocks noChangeAspect="1" noChangeArrowheads="1"/>
              </p:cNvSpPr>
              <p:nvPr/>
            </p:nvSpPr>
            <p:spPr bwMode="auto">
              <a:xfrm>
                <a:off x="1505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039" name="Text Box 95"/>
            <p:cNvSpPr txBox="1">
              <a:spLocks noChangeArrowheads="1"/>
            </p:cNvSpPr>
            <p:nvPr/>
          </p:nvSpPr>
          <p:spPr bwMode="auto">
            <a:xfrm>
              <a:off x="1290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37891" name="Group 163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23108" name="Oval 164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09" name="Rectangle 165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0" name="Oval 166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1" name="Oval 167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2" name="Oval 168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3" name="Oval 169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4" name="Oval 170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5" name="Oval 171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2" name="Group 172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23117" name="Rectangle 173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7996" name="Group 174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23119" name="Oval 175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0" name="Oval 176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1" name="Oval 177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2" name="Oval 178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3" name="Oval 179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4" name="Oval 180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5" name="Oval 181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23126" name="Rectangle 182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37894" name="Group 183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23128" name="Oval 184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29" name="Rectangle 185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0" name="Oval 186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1" name="Oval 187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2" name="Oval 188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3" name="Oval 189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4" name="Oval 190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5" name="Oval 191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5" name="Group 192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23137" name="Oval 193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8" name="Rectangle 194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9" name="Oval 195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0" name="Oval 196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1" name="Oval 197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2" name="Oval 198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3" name="Oval 199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4" name="Oval 200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23145" name="Rectangle 201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37897" name="Group 203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23148" name="Oval 204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9" name="Text Box 205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8" name="Group 207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976" y="2459"/>
            <a:chExt cx="163" cy="1407"/>
          </a:xfrm>
        </p:grpSpPr>
        <p:sp>
          <p:nvSpPr>
            <p:cNvPr id="723152" name="Rectangle 208"/>
            <p:cNvSpPr>
              <a:spLocks noChangeAspect="1" noChangeArrowheads="1"/>
            </p:cNvSpPr>
            <p:nvPr/>
          </p:nvSpPr>
          <p:spPr bwMode="auto">
            <a:xfrm>
              <a:off x="1976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3" name="Oval 209"/>
            <p:cNvSpPr>
              <a:spLocks noChangeAspect="1" noChangeArrowheads="1"/>
            </p:cNvSpPr>
            <p:nvPr/>
          </p:nvSpPr>
          <p:spPr bwMode="auto">
            <a:xfrm>
              <a:off x="2017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4" name="Oval 210"/>
            <p:cNvSpPr>
              <a:spLocks noChangeAspect="1" noChangeArrowheads="1"/>
            </p:cNvSpPr>
            <p:nvPr/>
          </p:nvSpPr>
          <p:spPr bwMode="auto">
            <a:xfrm>
              <a:off x="2017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5" name="Oval 211"/>
            <p:cNvSpPr>
              <a:spLocks noChangeAspect="1" noChangeArrowheads="1"/>
            </p:cNvSpPr>
            <p:nvPr/>
          </p:nvSpPr>
          <p:spPr bwMode="auto">
            <a:xfrm>
              <a:off x="2017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6" name="Oval 212"/>
            <p:cNvSpPr>
              <a:spLocks noChangeAspect="1" noChangeArrowheads="1"/>
            </p:cNvSpPr>
            <p:nvPr/>
          </p:nvSpPr>
          <p:spPr bwMode="auto">
            <a:xfrm>
              <a:off x="2017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7" name="Oval 213"/>
            <p:cNvSpPr>
              <a:spLocks noChangeAspect="1" noChangeArrowheads="1"/>
            </p:cNvSpPr>
            <p:nvPr/>
          </p:nvSpPr>
          <p:spPr bwMode="auto">
            <a:xfrm>
              <a:off x="2017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8" name="Oval 214"/>
            <p:cNvSpPr>
              <a:spLocks noChangeAspect="1" noChangeArrowheads="1"/>
            </p:cNvSpPr>
            <p:nvPr/>
          </p:nvSpPr>
          <p:spPr bwMode="auto">
            <a:xfrm>
              <a:off x="2017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23159" name="Oval 215"/>
          <p:cNvSpPr>
            <a:spLocks noChangeAspect="1" noChangeArrowheads="1"/>
          </p:cNvSpPr>
          <p:nvPr/>
        </p:nvSpPr>
        <p:spPr bwMode="auto">
          <a:xfrm>
            <a:off x="2414588" y="5929313"/>
            <a:ext cx="136525" cy="1365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7900" name="Group 257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481" y="2459"/>
            <a:chExt cx="163" cy="1407"/>
          </a:xfrm>
        </p:grpSpPr>
        <p:grpSp>
          <p:nvGrpSpPr>
            <p:cNvPr id="37961" name="Group 258"/>
            <p:cNvGrpSpPr>
              <a:grpSpLocks/>
            </p:cNvGrpSpPr>
            <p:nvPr/>
          </p:nvGrpSpPr>
          <p:grpSpPr bwMode="auto">
            <a:xfrm>
              <a:off x="1481" y="2459"/>
              <a:ext cx="163" cy="1407"/>
              <a:chOff x="1976" y="2459"/>
              <a:chExt cx="163" cy="1407"/>
            </a:xfrm>
          </p:grpSpPr>
          <p:sp>
            <p:nvSpPr>
              <p:cNvPr id="723203" name="Rectangle 259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4" name="Oval 260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5" name="Oval 261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6" name="Oval 262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7" name="Oval 263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8" name="Oval 264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9" name="Oval 265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210" name="Oval 266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901" name="Group 268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23213" name="Oval 269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214" name="Text Box 270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23215" name="Rectangle 271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23216" name="Rectangle 272"/>
          <p:cNvSpPr>
            <a:spLocks noChangeArrowheads="1"/>
          </p:cNvSpPr>
          <p:nvPr/>
        </p:nvSpPr>
        <p:spPr bwMode="auto">
          <a:xfrm>
            <a:off x="8370888" y="37258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23217" name="Rectangle 273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Initialize the centrality update: </a:t>
            </a:r>
            <a:r>
              <a:rPr lang="en-US" sz="2000" b="1">
                <a:solidFill>
                  <a:srgbClr val="FC0128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Will hold the contributions of these shortest paths to each vertexes betweenness centrality</a:t>
            </a:r>
          </a:p>
        </p:txBody>
      </p:sp>
      <p:grpSp>
        <p:nvGrpSpPr>
          <p:cNvPr id="37905" name="Group 437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37906" name="Group 384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23329" name="Freeform 385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30" name="Line 386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07" name="Group 387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23332" name="Line 38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33" name="Freeform 38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08" name="Group 390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23335" name="Line 39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36" name="Freeform 39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09" name="Group 393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23338" name="Line 39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39" name="Freeform 39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340" name="Oval 396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7911" name="Group 397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23342" name="Line 398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43" name="Freeform 399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344" name="Text Box 400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23345" name="Text Box 401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23346" name="Text Box 402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23347" name="Text Box 403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23348" name="Text Box 404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37917" name="Group 405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23350" name="Line 40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51" name="Freeform 40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18" name="Group 408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23353" name="Line 40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54" name="Freeform 41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19" name="Group 411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23356" name="Line 41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57" name="Freeform 41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0" name="Group 414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23359" name="Line 41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60" name="Freeform 41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1" name="Group 417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23362" name="Line 41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63" name="Freeform 41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2" name="Group 420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23365" name="Line 42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66" name="Freeform 42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3" name="Group 423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23368" name="Line 42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69" name="Freeform 42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4" name="Group 426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23371" name="Line 42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72" name="Freeform 42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373" name="Text Box 429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23374" name="Text Box 430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23375" name="Oval 431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76" name="Oval 432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77" name="Oval 433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78" name="Oval 434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79" name="Oval 435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80" name="Oval 436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8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5"/>
          <p:cNvGrpSpPr>
            <a:grpSpLocks/>
          </p:cNvGrpSpPr>
          <p:nvPr/>
        </p:nvGrpSpPr>
        <p:grpSpPr bwMode="auto">
          <a:xfrm>
            <a:off x="3130550" y="1344613"/>
            <a:ext cx="258763" cy="2233612"/>
            <a:chOff x="2076" y="855"/>
            <a:chExt cx="163" cy="1407"/>
          </a:xfrm>
        </p:grpSpPr>
        <p:sp>
          <p:nvSpPr>
            <p:cNvPr id="747526" name="Rectangle 6"/>
            <p:cNvSpPr>
              <a:spLocks noChangeAspect="1" noChangeArrowheads="1"/>
            </p:cNvSpPr>
            <p:nvPr/>
          </p:nvSpPr>
          <p:spPr bwMode="auto">
            <a:xfrm>
              <a:off x="2076" y="855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27" name="Oval 7"/>
            <p:cNvSpPr>
              <a:spLocks noChangeAspect="1" noChangeArrowheads="1"/>
            </p:cNvSpPr>
            <p:nvPr/>
          </p:nvSpPr>
          <p:spPr bwMode="auto">
            <a:xfrm>
              <a:off x="2117" y="1721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28" name="Oval 8"/>
            <p:cNvSpPr>
              <a:spLocks noChangeAspect="1" noChangeArrowheads="1"/>
            </p:cNvSpPr>
            <p:nvPr/>
          </p:nvSpPr>
          <p:spPr bwMode="auto">
            <a:xfrm>
              <a:off x="2116" y="2131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7529" name="Rectangle 9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39939" name="Group 10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0063" name="Group 11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47532" name="Oval 1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3" name="Rectangle 1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4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5" name="Oval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6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7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8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9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0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1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2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3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4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5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6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7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8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9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0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1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2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3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4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5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6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7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8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9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0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1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2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3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4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5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6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7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8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569" name="Text Box 49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47571" name="Text Box 51"/>
          <p:cNvSpPr txBox="1">
            <a:spLocks noChangeArrowheads="1"/>
          </p:cNvSpPr>
          <p:nvPr/>
        </p:nvSpPr>
        <p:spPr bwMode="auto">
          <a:xfrm>
            <a:off x="2162175" y="887413"/>
            <a:ext cx="161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</a:t>
            </a:r>
          </a:p>
        </p:txBody>
      </p:sp>
      <p:grpSp>
        <p:nvGrpSpPr>
          <p:cNvPr id="39941" name="Group 52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47573" name="Oval 53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4" name="Rectangle 54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5" name="Oval 55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6" name="Oval 56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7" name="Oval 57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8" name="Oval 58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9" name="Oval 59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80" name="Oval 60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42" name="Group 61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47582" name="Rectangle 62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0047" name="Group 63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47584" name="Oval 64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5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6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7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8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9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90" name="Oval 70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47591" name="Rectangle 71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39944" name="Group 72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47593" name="Oval 73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4" name="Rectangle 74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5" name="Oval 75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6" name="Oval 76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7" name="Oval 77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8" name="Oval 78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9" name="Oval 79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0" name="Oval 80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45" name="Group 81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47602" name="Oval 82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3" name="Rectangle 83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4" name="Oval 84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5" name="Oval 85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6" name="Oval 86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7" name="Oval 87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8" name="Oval 88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9" name="Oval 89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7610" name="Rectangle 90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39947" name="Group 91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47612" name="Oval 92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3" name="Text Box 93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48" name="Group 94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47615" name="Rectangle 95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6" name="Oval 96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7" name="Oval 97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8" name="Oval 98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9" name="Oval 99"/>
            <p:cNvSpPr>
              <a:spLocks noChangeAspect="1" noChangeArrowheads="1"/>
            </p:cNvSpPr>
            <p:nvPr/>
          </p:nvSpPr>
          <p:spPr bwMode="auto">
            <a:xfrm>
              <a:off x="1522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20" name="Oval 100"/>
            <p:cNvSpPr>
              <a:spLocks noChangeAspect="1" noChangeArrowheads="1"/>
            </p:cNvSpPr>
            <p:nvPr/>
          </p:nvSpPr>
          <p:spPr bwMode="auto">
            <a:xfrm>
              <a:off x="1522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21" name="Oval 101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22" name="Oval 102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49" name="Group 103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47624" name="Oval 104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25" name="Text Box 105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50" name="Group 106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481" y="2459"/>
            <a:chExt cx="163" cy="1407"/>
          </a:xfrm>
        </p:grpSpPr>
        <p:grpSp>
          <p:nvGrpSpPr>
            <p:cNvPr id="40009" name="Group 107"/>
            <p:cNvGrpSpPr>
              <a:grpSpLocks/>
            </p:cNvGrpSpPr>
            <p:nvPr/>
          </p:nvGrpSpPr>
          <p:grpSpPr bwMode="auto">
            <a:xfrm>
              <a:off x="1481" y="2459"/>
              <a:ext cx="163" cy="1407"/>
              <a:chOff x="1976" y="2459"/>
              <a:chExt cx="163" cy="1407"/>
            </a:xfrm>
          </p:grpSpPr>
          <p:sp>
            <p:nvSpPr>
              <p:cNvPr id="747628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29" name="Oval 109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0" name="Oval 110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1" name="Oval 111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2" name="Oval 112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3" name="Oval 113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4" name="Oval 114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635" name="Oval 115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7636" name="Rectangle 116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47637" name="Rectangle 117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47638" name="Rectangle 118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rPr>
              <a:t>4th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</a:p>
        </p:txBody>
      </p:sp>
      <p:sp>
        <p:nvSpPr>
          <p:cNvPr id="747641" name="Oval 121"/>
          <p:cNvSpPr>
            <a:spLocks noChangeAspect="1" noChangeArrowheads="1"/>
          </p:cNvSpPr>
          <p:nvPr/>
        </p:nvSpPr>
        <p:spPr bwMode="auto">
          <a:xfrm>
            <a:off x="4803775" y="3046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9955" name="Group 289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39956" name="Group 236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47757" name="Freeform 237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58" name="Line 238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57" name="Group 239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47760" name="Line 24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61" name="Freeform 24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58" name="Group 242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47763" name="Line 24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64" name="Freeform 24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59" name="Group 245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47766" name="Line 2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67" name="Freeform 2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768" name="Oval 248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9961" name="Group 249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47770" name="Line 250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71" name="Freeform 251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772" name="Text Box 252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47773" name="Text Box 253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47774" name="Text Box 254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47775" name="Text Box 255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47776" name="Text Box 256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39967" name="Group 257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47778" name="Line 25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79" name="Freeform 25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68" name="Group 260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47781" name="Line 26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82" name="Freeform 26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69" name="Group 263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47784" name="Line 26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85" name="Freeform 26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0" name="Group 266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47787" name="Line 26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88" name="Freeform 26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1" name="Group 269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47790" name="Line 27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91" name="Freeform 27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2" name="Group 272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47793" name="Line 27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94" name="Freeform 27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3" name="Group 275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47796" name="Line 276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97" name="Freeform 277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4" name="Group 278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47799" name="Line 279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800" name="Freeform 280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801" name="Text Box 281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47802" name="Text Box 282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47803" name="Oval 283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4" name="Oval 284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5" name="Oval 285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6" name="Oval 286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7" name="Oval 287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8" name="Oval 288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272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2"/>
          <p:cNvGrpSpPr>
            <a:grpSpLocks/>
          </p:cNvGrpSpPr>
          <p:nvPr/>
        </p:nvGrpSpPr>
        <p:grpSpPr bwMode="auto">
          <a:xfrm>
            <a:off x="4129088" y="1349375"/>
            <a:ext cx="258762" cy="2233613"/>
            <a:chOff x="2601" y="850"/>
            <a:chExt cx="163" cy="1407"/>
          </a:xfrm>
        </p:grpSpPr>
        <p:sp>
          <p:nvSpPr>
            <p:cNvPr id="751619" name="Rectangle 3"/>
            <p:cNvSpPr>
              <a:spLocks noChangeAspect="1" noChangeArrowheads="1"/>
            </p:cNvSpPr>
            <p:nvPr/>
          </p:nvSpPr>
          <p:spPr bwMode="auto">
            <a:xfrm>
              <a:off x="2601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20" name="Oval 4"/>
            <p:cNvSpPr>
              <a:spLocks noChangeAspect="1" noChangeArrowheads="1"/>
            </p:cNvSpPr>
            <p:nvPr/>
          </p:nvSpPr>
          <p:spPr bwMode="auto">
            <a:xfrm>
              <a:off x="2642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grpSp>
        <p:nvGrpSpPr>
          <p:cNvPr id="41986" name="Group 5"/>
          <p:cNvGrpSpPr>
            <a:grpSpLocks/>
          </p:cNvGrpSpPr>
          <p:nvPr/>
        </p:nvGrpSpPr>
        <p:grpSpPr bwMode="auto">
          <a:xfrm>
            <a:off x="3130550" y="1344613"/>
            <a:ext cx="258763" cy="2233612"/>
            <a:chOff x="2076" y="855"/>
            <a:chExt cx="163" cy="1407"/>
          </a:xfrm>
        </p:grpSpPr>
        <p:sp>
          <p:nvSpPr>
            <p:cNvPr id="751622" name="Rectangle 6"/>
            <p:cNvSpPr>
              <a:spLocks noChangeAspect="1" noChangeArrowheads="1"/>
            </p:cNvSpPr>
            <p:nvPr/>
          </p:nvSpPr>
          <p:spPr bwMode="auto">
            <a:xfrm>
              <a:off x="2076" y="855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23" name="Oval 7"/>
            <p:cNvSpPr>
              <a:spLocks noChangeAspect="1" noChangeArrowheads="1"/>
            </p:cNvSpPr>
            <p:nvPr/>
          </p:nvSpPr>
          <p:spPr bwMode="auto">
            <a:xfrm>
              <a:off x="2117" y="1721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24" name="Oval 8"/>
            <p:cNvSpPr>
              <a:spLocks noChangeAspect="1" noChangeArrowheads="1"/>
            </p:cNvSpPr>
            <p:nvPr/>
          </p:nvSpPr>
          <p:spPr bwMode="auto">
            <a:xfrm>
              <a:off x="2116" y="2131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1625" name="Rectangle 9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41988" name="Group 10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2113" name="Group 11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51628" name="Oval 1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29" name="Rectangle 1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0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1" name="Oval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2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3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4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5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6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7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8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9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0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1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2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3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4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5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6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7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8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9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0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1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2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3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4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5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6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7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8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9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0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1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2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3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4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665" name="Text Box 49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51666" name="Text Box 50"/>
          <p:cNvSpPr txBox="1">
            <a:spLocks noChangeArrowheads="1"/>
          </p:cNvSpPr>
          <p:nvPr/>
        </p:nvSpPr>
        <p:spPr bwMode="auto">
          <a:xfrm>
            <a:off x="2162175" y="887413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Aw</a:t>
            </a:r>
          </a:p>
        </p:txBody>
      </p:sp>
      <p:grpSp>
        <p:nvGrpSpPr>
          <p:cNvPr id="41990" name="Group 51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51668" name="Oval 52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69" name="Rectangle 53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0" name="Oval 54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1" name="Oval 55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2" name="Oval 56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3" name="Oval 57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4" name="Oval 58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5" name="Oval 59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1" name="Group 60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51677" name="Rectangle 61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2097" name="Group 62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51679" name="Oval 63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0" name="Oval 64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1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2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3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4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5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51686" name="Rectangle 70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41993" name="Group 71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51688" name="Oval 72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89" name="Rectangle 73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0" name="Oval 74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1" name="Oval 75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2" name="Oval 76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3" name="Oval 77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4" name="Oval 78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5" name="Oval 79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4" name="Group 80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51697" name="Oval 81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8" name="Rectangle 82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9" name="Oval 83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0" name="Oval 84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1" name="Oval 85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2" name="Oval 86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3" name="Oval 87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4" name="Oval 88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1705" name="Rectangle 89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41996" name="Group 90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51707" name="Oval 91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8" name="Text Box 92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7" name="Group 93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51710" name="Rectangle 94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1" name="Oval 95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2" name="Oval 96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3" name="Oval 97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4" name="Oval 98"/>
            <p:cNvSpPr>
              <a:spLocks noChangeAspect="1" noChangeArrowheads="1"/>
            </p:cNvSpPr>
            <p:nvPr/>
          </p:nvSpPr>
          <p:spPr bwMode="auto">
            <a:xfrm>
              <a:off x="1522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5" name="Oval 99"/>
            <p:cNvSpPr>
              <a:spLocks noChangeAspect="1" noChangeArrowheads="1"/>
            </p:cNvSpPr>
            <p:nvPr/>
          </p:nvSpPr>
          <p:spPr bwMode="auto">
            <a:xfrm>
              <a:off x="1522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6" name="Oval 100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7" name="Oval 101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8" name="Group 102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51719" name="Oval 103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20" name="Text Box 104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9" name="Group 105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481" y="2459"/>
            <a:chExt cx="163" cy="1407"/>
          </a:xfrm>
        </p:grpSpPr>
        <p:grpSp>
          <p:nvGrpSpPr>
            <p:cNvPr id="42059" name="Group 106"/>
            <p:cNvGrpSpPr>
              <a:grpSpLocks/>
            </p:cNvGrpSpPr>
            <p:nvPr/>
          </p:nvGrpSpPr>
          <p:grpSpPr bwMode="auto">
            <a:xfrm>
              <a:off x="1481" y="2459"/>
              <a:ext cx="163" cy="1407"/>
              <a:chOff x="1976" y="2459"/>
              <a:chExt cx="163" cy="1407"/>
            </a:xfrm>
          </p:grpSpPr>
          <p:sp>
            <p:nvSpPr>
              <p:cNvPr id="751723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4" name="Oval 108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5" name="Oval 109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6" name="Oval 110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7" name="Oval 111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8" name="Oval 112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9" name="Oval 113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730" name="Oval 114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1731" name="Rectangle 115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1732" name="Rectangle 116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1733" name="Rectangle 117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rPr>
              <a:t>4th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Aw </a:t>
            </a:r>
          </a:p>
        </p:txBody>
      </p:sp>
      <p:sp>
        <p:nvSpPr>
          <p:cNvPr id="751734" name="Text Box 118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1735" name="Oval 119"/>
          <p:cNvSpPr>
            <a:spLocks noChangeAspect="1" noChangeArrowheads="1"/>
          </p:cNvSpPr>
          <p:nvPr/>
        </p:nvSpPr>
        <p:spPr bwMode="auto">
          <a:xfrm>
            <a:off x="4803775" y="3046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2005" name="Group 229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42006" name="Group 176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51793" name="Freeform 177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94" name="Line 178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7" name="Group 179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51796" name="Line 18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97" name="Freeform 18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8" name="Group 182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51799" name="Line 18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00" name="Freeform 18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9" name="Group 185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51802" name="Line 18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03" name="Freeform 18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804" name="Oval 188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2011" name="Group 189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51806" name="Line 190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07" name="Freeform 191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808" name="Text Box 192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1809" name="Text Box 193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51810" name="Text Box 194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51811" name="Text Box 195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51812" name="Text Box 196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42017" name="Group 197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51814" name="Line 19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15" name="Freeform 19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8" name="Group 200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51817" name="Line 20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18" name="Freeform 20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9" name="Group 203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51820" name="Line 20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21" name="Freeform 20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0" name="Group 206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51823" name="Line 20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24" name="Freeform 20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1" name="Group 209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51826" name="Line 21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27" name="Freeform 21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2" name="Group 212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51829" name="Line 21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30" name="Freeform 21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3" name="Group 215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51832" name="Line 216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33" name="Freeform 217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4" name="Group 218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51835" name="Line 219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36" name="Freeform 220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837" name="Text Box 221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51838" name="Text Box 222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51839" name="Oval 223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0" name="Oval 224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1" name="Oval 225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2" name="Oval 226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3" name="Oval 227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4" name="Oval 228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5051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2"/>
          <p:cNvGrpSpPr>
            <a:grpSpLocks/>
          </p:cNvGrpSpPr>
          <p:nvPr/>
        </p:nvGrpSpPr>
        <p:grpSpPr bwMode="auto">
          <a:xfrm>
            <a:off x="4129088" y="1349375"/>
            <a:ext cx="258762" cy="2233613"/>
            <a:chOff x="2601" y="850"/>
            <a:chExt cx="163" cy="1407"/>
          </a:xfrm>
        </p:grpSpPr>
        <p:sp>
          <p:nvSpPr>
            <p:cNvPr id="749571" name="Rectangle 3"/>
            <p:cNvSpPr>
              <a:spLocks noChangeAspect="1" noChangeArrowheads="1"/>
            </p:cNvSpPr>
            <p:nvPr/>
          </p:nvSpPr>
          <p:spPr bwMode="auto">
            <a:xfrm>
              <a:off x="2601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572" name="Oval 4"/>
            <p:cNvSpPr>
              <a:spLocks noChangeAspect="1" noChangeArrowheads="1"/>
            </p:cNvSpPr>
            <p:nvPr/>
          </p:nvSpPr>
          <p:spPr bwMode="auto">
            <a:xfrm>
              <a:off x="2642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grpSp>
        <p:nvGrpSpPr>
          <p:cNvPr id="44034" name="Group 5"/>
          <p:cNvGrpSpPr>
            <a:grpSpLocks/>
          </p:cNvGrpSpPr>
          <p:nvPr/>
        </p:nvGrpSpPr>
        <p:grpSpPr bwMode="auto">
          <a:xfrm>
            <a:off x="3130550" y="1344613"/>
            <a:ext cx="258763" cy="2233612"/>
            <a:chOff x="2076" y="855"/>
            <a:chExt cx="163" cy="1407"/>
          </a:xfrm>
        </p:grpSpPr>
        <p:sp>
          <p:nvSpPr>
            <p:cNvPr id="749574" name="Rectangle 6"/>
            <p:cNvSpPr>
              <a:spLocks noChangeAspect="1" noChangeArrowheads="1"/>
            </p:cNvSpPr>
            <p:nvPr/>
          </p:nvSpPr>
          <p:spPr bwMode="auto">
            <a:xfrm>
              <a:off x="2076" y="855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575" name="Oval 7"/>
            <p:cNvSpPr>
              <a:spLocks noChangeAspect="1" noChangeArrowheads="1"/>
            </p:cNvSpPr>
            <p:nvPr/>
          </p:nvSpPr>
          <p:spPr bwMode="auto">
            <a:xfrm>
              <a:off x="2117" y="1721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576" name="Oval 8"/>
            <p:cNvSpPr>
              <a:spLocks noChangeAspect="1" noChangeArrowheads="1"/>
            </p:cNvSpPr>
            <p:nvPr/>
          </p:nvSpPr>
          <p:spPr bwMode="auto">
            <a:xfrm>
              <a:off x="2116" y="2131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9577" name="Rectangle 9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44036" name="Group 10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4168" name="Group 11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49580" name="Oval 1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1" name="Rectangle 1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2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3" name="Oval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4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5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6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7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8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9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0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1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2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3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4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5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6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7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8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9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0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1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2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3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4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5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6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7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8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9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0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1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2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3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4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5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6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9617" name="Text Box 49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49618" name="Text Box 50"/>
          <p:cNvSpPr txBox="1">
            <a:spLocks noChangeArrowheads="1"/>
          </p:cNvSpPr>
          <p:nvPr/>
        </p:nvSpPr>
        <p:spPr bwMode="auto">
          <a:xfrm>
            <a:off x="5051425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9619" name="Text Box 51"/>
          <p:cNvSpPr txBox="1">
            <a:spLocks noChangeArrowheads="1"/>
          </p:cNvSpPr>
          <p:nvPr/>
        </p:nvSpPr>
        <p:spPr bwMode="auto">
          <a:xfrm>
            <a:off x="2162175" y="887413"/>
            <a:ext cx="340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Aw.*(q.*t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grpSp>
        <p:nvGrpSpPr>
          <p:cNvPr id="44039" name="Group 52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49621" name="Oval 53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2" name="Rectangle 54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3" name="Oval 55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4" name="Oval 56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5" name="Oval 57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6" name="Oval 58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7" name="Oval 59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8" name="Oval 60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4040" name="Group 61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49630" name="Rectangle 62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152" name="Group 63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49632" name="Oval 64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33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34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35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36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37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38" name="Oval 70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49639" name="Rectangle 71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44042" name="Group 72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49641" name="Oval 73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2" name="Rectangle 74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3" name="Oval 75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4" name="Oval 76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5" name="Oval 77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6" name="Oval 78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7" name="Oval 79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8" name="Oval 80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4043" name="Group 81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49650" name="Oval 82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1" name="Rectangle 83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2" name="Oval 84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3" name="Oval 85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4" name="Oval 86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5" name="Oval 87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6" name="Oval 88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7" name="Oval 89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9658" name="Rectangle 90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44045" name="Group 91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49660" name="Oval 92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1" name="Text Box 93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4046" name="Group 94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49663" name="Rectangle 95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4" name="Oval 96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5" name="Oval 97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6" name="Oval 98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7" name="Oval 99"/>
            <p:cNvSpPr>
              <a:spLocks noChangeAspect="1" noChangeArrowheads="1"/>
            </p:cNvSpPr>
            <p:nvPr/>
          </p:nvSpPr>
          <p:spPr bwMode="auto">
            <a:xfrm>
              <a:off x="1522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8" name="Oval 100"/>
            <p:cNvSpPr>
              <a:spLocks noChangeAspect="1" noChangeArrowheads="1"/>
            </p:cNvSpPr>
            <p:nvPr/>
          </p:nvSpPr>
          <p:spPr bwMode="auto">
            <a:xfrm>
              <a:off x="1522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9" name="Oval 101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70" name="Oval 102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4047" name="Group 103"/>
          <p:cNvGrpSpPr>
            <a:grpSpLocks/>
          </p:cNvGrpSpPr>
          <p:nvPr/>
        </p:nvGrpSpPr>
        <p:grpSpPr bwMode="auto">
          <a:xfrm>
            <a:off x="2919413" y="5981700"/>
            <a:ext cx="1281112" cy="582613"/>
            <a:chOff x="1942" y="3738"/>
            <a:chExt cx="807" cy="367"/>
          </a:xfrm>
        </p:grpSpPr>
        <p:sp>
          <p:nvSpPr>
            <p:cNvPr id="749672" name="Oval 104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73" name="Text Box 105"/>
            <p:cNvSpPr txBox="1">
              <a:spLocks noChangeArrowheads="1"/>
            </p:cNvSpPr>
            <p:nvPr/>
          </p:nvSpPr>
          <p:spPr bwMode="auto">
            <a:xfrm>
              <a:off x="1942" y="3778"/>
              <a:ext cx="8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 += …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4048" name="Group 106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481" y="2459"/>
            <a:chExt cx="163" cy="1407"/>
          </a:xfrm>
        </p:grpSpPr>
        <p:grpSp>
          <p:nvGrpSpPr>
            <p:cNvPr id="44114" name="Group 107"/>
            <p:cNvGrpSpPr>
              <a:grpSpLocks/>
            </p:cNvGrpSpPr>
            <p:nvPr/>
          </p:nvGrpSpPr>
          <p:grpSpPr bwMode="auto">
            <a:xfrm>
              <a:off x="1481" y="2459"/>
              <a:ext cx="163" cy="1407"/>
              <a:chOff x="1976" y="2459"/>
              <a:chExt cx="163" cy="1407"/>
            </a:xfrm>
          </p:grpSpPr>
          <p:sp>
            <p:nvSpPr>
              <p:cNvPr id="749676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77" name="Oval 109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78" name="Oval 110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79" name="Oval 111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80" name="Oval 112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>
                    <a:solidFill>
                      <a:srgbClr val="00AE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2</a:t>
                </a: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81" name="Oval 113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82" name="Oval 114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9683" name="Oval 115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9684" name="Rectangle 116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49685" name="Rectangle 117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49686" name="Rectangle 118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rPr>
              <a:t>4th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Aw 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Multiply by paths into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 and tally: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c+=Aw.*(q.*t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749687" name="Text Box 119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9688" name="Rectangle 120"/>
          <p:cNvSpPr>
            <a:spLocks noChangeAspect="1" noChangeArrowheads="1"/>
          </p:cNvSpPr>
          <p:nvPr/>
        </p:nvSpPr>
        <p:spPr bwMode="auto">
          <a:xfrm>
            <a:off x="4738688" y="134461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9689" name="Oval 121"/>
          <p:cNvSpPr>
            <a:spLocks noChangeAspect="1" noChangeArrowheads="1"/>
          </p:cNvSpPr>
          <p:nvPr/>
        </p:nvSpPr>
        <p:spPr bwMode="auto">
          <a:xfrm>
            <a:off x="4803775" y="3046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9690" name="Oval 122"/>
          <p:cNvSpPr>
            <a:spLocks noChangeAspect="1" noChangeArrowheads="1"/>
          </p:cNvSpPr>
          <p:nvPr/>
        </p:nvSpPr>
        <p:spPr bwMode="auto">
          <a:xfrm>
            <a:off x="4803775" y="1736725"/>
            <a:ext cx="136525" cy="136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4056" name="Group 123"/>
          <p:cNvGrpSpPr>
            <a:grpSpLocks/>
          </p:cNvGrpSpPr>
          <p:nvPr/>
        </p:nvGrpSpPr>
        <p:grpSpPr bwMode="auto">
          <a:xfrm>
            <a:off x="5475288" y="1344613"/>
            <a:ext cx="258762" cy="2233612"/>
            <a:chOff x="2601" y="850"/>
            <a:chExt cx="163" cy="1407"/>
          </a:xfrm>
        </p:grpSpPr>
        <p:sp>
          <p:nvSpPr>
            <p:cNvPr id="749692" name="Rectangle 124"/>
            <p:cNvSpPr>
              <a:spLocks noChangeAspect="1" noChangeArrowheads="1"/>
            </p:cNvSpPr>
            <p:nvPr/>
          </p:nvSpPr>
          <p:spPr bwMode="auto">
            <a:xfrm>
              <a:off x="2601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93" name="Oval 125"/>
            <p:cNvSpPr>
              <a:spLocks noChangeAspect="1" noChangeArrowheads="1"/>
            </p:cNvSpPr>
            <p:nvPr/>
          </p:nvSpPr>
          <p:spPr bwMode="auto">
            <a:xfrm>
              <a:off x="2642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sp>
        <p:nvSpPr>
          <p:cNvPr id="749694" name="Rectangle 126"/>
          <p:cNvSpPr>
            <a:spLocks noChangeArrowheads="1"/>
          </p:cNvSpPr>
          <p:nvPr/>
        </p:nvSpPr>
        <p:spPr bwMode="auto">
          <a:xfrm>
            <a:off x="7132638" y="57070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grpSp>
        <p:nvGrpSpPr>
          <p:cNvPr id="44058" name="Group 235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44059" name="Group 182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49751" name="Freeform 183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52" name="Line 184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60" name="Group 185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49754" name="Line 186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55" name="Freeform 187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61" name="Group 188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49757" name="Line 189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58" name="Freeform 19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62" name="Group 191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49760" name="Line 19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61" name="Freeform 19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9762" name="Oval 194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64" name="Group 195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49764" name="Line 196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65" name="Freeform 197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9766" name="Text Box 198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49767" name="Text Box 199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49768" name="Text Box 200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49769" name="Text Box 201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49770" name="Text Box 202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44070" name="Group 203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49772" name="Line 20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73" name="Freeform 20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1" name="Group 206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49775" name="Line 20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76" name="Freeform 20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2" name="Group 209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49778" name="Line 21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79" name="Freeform 21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3" name="Group 212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49781" name="Line 21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82" name="Freeform 21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4" name="Group 215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49784" name="Line 216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85" name="Freeform 217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5" name="Group 218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49787" name="Line 219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88" name="Freeform 22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6" name="Group 221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49790" name="Line 222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91" name="Freeform 223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7" name="Group 224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49793" name="Line 225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94" name="Freeform 226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9795" name="Text Box 227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49796" name="Text Box 228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49797" name="Oval 229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798" name="Oval 230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799" name="Oval 231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800" name="Oval 232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801" name="Oval 233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802" name="Oval 234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9367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218"/>
          <p:cNvGrpSpPr>
            <a:grpSpLocks/>
          </p:cNvGrpSpPr>
          <p:nvPr/>
        </p:nvGrpSpPr>
        <p:grpSpPr bwMode="auto">
          <a:xfrm>
            <a:off x="3127375" y="1349375"/>
            <a:ext cx="258763" cy="2233613"/>
            <a:chOff x="1970" y="850"/>
            <a:chExt cx="163" cy="1407"/>
          </a:xfrm>
        </p:grpSpPr>
        <p:sp>
          <p:nvSpPr>
            <p:cNvPr id="753856" name="Rectangle 192"/>
            <p:cNvSpPr>
              <a:spLocks noChangeAspect="1" noChangeArrowheads="1"/>
            </p:cNvSpPr>
            <p:nvPr/>
          </p:nvSpPr>
          <p:spPr bwMode="auto">
            <a:xfrm>
              <a:off x="1970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58" name="Oval 194"/>
            <p:cNvSpPr>
              <a:spLocks noChangeAspect="1" noChangeArrowheads="1"/>
            </p:cNvSpPr>
            <p:nvPr/>
          </p:nvSpPr>
          <p:spPr bwMode="auto">
            <a:xfrm>
              <a:off x="2011" y="192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60" name="Oval 196"/>
            <p:cNvSpPr>
              <a:spLocks noChangeAspect="1" noChangeArrowheads="1"/>
            </p:cNvSpPr>
            <p:nvPr/>
          </p:nvSpPr>
          <p:spPr bwMode="auto">
            <a:xfrm>
              <a:off x="2011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sp>
        <p:nvSpPr>
          <p:cNvPr id="753673" name="Rectangle 9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46083" name="Group 10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6207" name="Group 11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53676" name="Oval 1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77" name="Rectangle 1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78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79" name="Oval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0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1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2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3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4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5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6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7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8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9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0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1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2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3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4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5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6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7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8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9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0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1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2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3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4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5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6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7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8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9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10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11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12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713" name="Text Box 49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53715" name="Text Box 51"/>
          <p:cNvSpPr txBox="1">
            <a:spLocks noChangeArrowheads="1"/>
          </p:cNvSpPr>
          <p:nvPr/>
        </p:nvSpPr>
        <p:spPr bwMode="auto">
          <a:xfrm>
            <a:off x="2162175" y="887413"/>
            <a:ext cx="161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</a:t>
            </a:r>
          </a:p>
        </p:txBody>
      </p:sp>
      <p:grpSp>
        <p:nvGrpSpPr>
          <p:cNvPr id="46085" name="Group 52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53717" name="Oval 53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18" name="Rectangle 54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19" name="Oval 55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0" name="Oval 56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1" name="Oval 57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2" name="Oval 58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3" name="Oval 59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4" name="Oval 60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86" name="Group 61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53726" name="Rectangle 62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6191" name="Group 63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53728" name="Oval 64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29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0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1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2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3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4" name="Oval 70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53735" name="Rectangle 71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46088" name="Group 72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53737" name="Oval 73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38" name="Rectangle 74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39" name="Oval 75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0" name="Oval 76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1" name="Oval 77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2" name="Oval 78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3" name="Oval 79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4" name="Oval 80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89" name="Group 81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53746" name="Oval 82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7" name="Rectangle 83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8" name="Oval 84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9" name="Oval 85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0" name="Oval 86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1" name="Oval 87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2" name="Oval 88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3" name="Oval 89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3754" name="Rectangle 90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46091" name="Group 91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53756" name="Oval 92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7" name="Text Box 93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92" name="Group 94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53759" name="Rectangle 95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0" name="Oval 96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1" name="Oval 97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2" name="Oval 98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3" name="Oval 99"/>
            <p:cNvSpPr>
              <a:spLocks noChangeAspect="1" noChangeArrowheads="1"/>
            </p:cNvSpPr>
            <p:nvPr/>
          </p:nvSpPr>
          <p:spPr bwMode="auto">
            <a:xfrm>
              <a:off x="1522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4" name="Oval 100"/>
            <p:cNvSpPr>
              <a:spLocks noChangeAspect="1" noChangeArrowheads="1"/>
            </p:cNvSpPr>
            <p:nvPr/>
          </p:nvSpPr>
          <p:spPr bwMode="auto">
            <a:xfrm>
              <a:off x="1522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5" name="Oval 101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6" name="Oval 102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93" name="Group 103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53768" name="Oval 104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9" name="Text Box 105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3780" name="Rectangle 116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3781" name="Rectangle 117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3782" name="Rectangle 118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97" name="Group 243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46109" name="Group 128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53793" name="Freeform 129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94" name="Line 130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10" name="Group 131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53796" name="Line 132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97" name="Freeform 133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11" name="Group 134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53799" name="Line 135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00" name="Freeform 136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12" name="Group 137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53802" name="Line 13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03" name="Freeform 13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804" name="Oval 140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6114" name="Group 141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53806" name="Line 142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07" name="Freeform 143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808" name="Text Box 144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3809" name="Text Box 145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53810" name="Text Box 146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53811" name="Text Box 147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53812" name="Text Box 148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46120" name="Group 149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53814" name="Line 15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15" name="Freeform 15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1" name="Group 152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53817" name="Line 15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18" name="Freeform 15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2" name="Group 155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53820" name="Line 15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21" name="Freeform 15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3" name="Group 158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53823" name="Line 15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24" name="Freeform 16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4" name="Group 161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53826" name="Line 162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27" name="Freeform 163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5" name="Group 164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53829" name="Line 165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30" name="Freeform 166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6" name="Group 167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53832" name="Line 168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33" name="Freeform 169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7" name="Group 170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53835" name="Line 171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36" name="Freeform 172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837" name="Text Box 173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53838" name="Text Box 174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53839" name="Oval 175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0" name="Oval 176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1" name="Oval 177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2" name="Oval 178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3" name="Oval 179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4" name="Oval 180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98" name="Group 241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873" y="2457"/>
            <a:chExt cx="163" cy="1407"/>
          </a:xfrm>
        </p:grpSpPr>
        <p:grpSp>
          <p:nvGrpSpPr>
            <p:cNvPr id="46099" name="Group 107"/>
            <p:cNvGrpSpPr>
              <a:grpSpLocks/>
            </p:cNvGrpSpPr>
            <p:nvPr/>
          </p:nvGrpSpPr>
          <p:grpSpPr bwMode="auto">
            <a:xfrm>
              <a:off x="1873" y="2457"/>
              <a:ext cx="163" cy="1407"/>
              <a:chOff x="1976" y="2459"/>
              <a:chExt cx="163" cy="1407"/>
            </a:xfrm>
          </p:grpSpPr>
          <p:sp>
            <p:nvSpPr>
              <p:cNvPr id="753772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3" name="Oval 109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4" name="Oval 110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5" name="Oval 111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6" name="Oval 112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>
                    <a:solidFill>
                      <a:srgbClr val="00AE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2</a:t>
                </a: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7" name="Oval 113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8" name="Oval 114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902" name="Oval 238"/>
            <p:cNvSpPr>
              <a:spLocks noChangeAspect="1" noChangeArrowheads="1"/>
            </p:cNvSpPr>
            <p:nvPr/>
          </p:nvSpPr>
          <p:spPr bwMode="auto">
            <a:xfrm>
              <a:off x="1914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903" name="Oval 239"/>
            <p:cNvSpPr>
              <a:spLocks noChangeAspect="1" noChangeArrowheads="1"/>
            </p:cNvSpPr>
            <p:nvPr/>
          </p:nvSpPr>
          <p:spPr bwMode="auto">
            <a:xfrm>
              <a:off x="1914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23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2"/>
          <p:cNvGrpSpPr>
            <a:grpSpLocks/>
          </p:cNvGrpSpPr>
          <p:nvPr/>
        </p:nvGrpSpPr>
        <p:grpSpPr bwMode="auto">
          <a:xfrm>
            <a:off x="4129088" y="1344613"/>
            <a:ext cx="258762" cy="2233612"/>
            <a:chOff x="2601" y="847"/>
            <a:chExt cx="163" cy="1407"/>
          </a:xfrm>
        </p:grpSpPr>
        <p:sp>
          <p:nvSpPr>
            <p:cNvPr id="757763" name="Rectangle 3"/>
            <p:cNvSpPr>
              <a:spLocks noChangeAspect="1" noChangeArrowheads="1"/>
            </p:cNvSpPr>
            <p:nvPr/>
          </p:nvSpPr>
          <p:spPr bwMode="auto">
            <a:xfrm>
              <a:off x="2601" y="84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764" name="Oval 4"/>
            <p:cNvSpPr>
              <a:spLocks noChangeAspect="1" noChangeArrowheads="1"/>
            </p:cNvSpPr>
            <p:nvPr/>
          </p:nvSpPr>
          <p:spPr bwMode="auto">
            <a:xfrm>
              <a:off x="2642" y="13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  <p:sp>
          <p:nvSpPr>
            <p:cNvPr id="757765" name="Oval 5"/>
            <p:cNvSpPr>
              <a:spLocks noChangeAspect="1" noChangeArrowheads="1"/>
            </p:cNvSpPr>
            <p:nvPr/>
          </p:nvSpPr>
          <p:spPr bwMode="auto">
            <a:xfrm>
              <a:off x="2642" y="88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3.5</a:t>
              </a:r>
            </a:p>
          </p:txBody>
        </p:sp>
        <p:sp>
          <p:nvSpPr>
            <p:cNvPr id="757766" name="Oval 6"/>
            <p:cNvSpPr>
              <a:spLocks noChangeAspect="1" noChangeArrowheads="1"/>
            </p:cNvSpPr>
            <p:nvPr/>
          </p:nvSpPr>
          <p:spPr bwMode="auto">
            <a:xfrm>
              <a:off x="2642" y="171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</p:grpSp>
      <p:grpSp>
        <p:nvGrpSpPr>
          <p:cNvPr id="48130" name="Group 7"/>
          <p:cNvGrpSpPr>
            <a:grpSpLocks/>
          </p:cNvGrpSpPr>
          <p:nvPr/>
        </p:nvGrpSpPr>
        <p:grpSpPr bwMode="auto">
          <a:xfrm>
            <a:off x="3127375" y="1349375"/>
            <a:ext cx="258763" cy="2233613"/>
            <a:chOff x="1970" y="850"/>
            <a:chExt cx="163" cy="1407"/>
          </a:xfrm>
        </p:grpSpPr>
        <p:sp>
          <p:nvSpPr>
            <p:cNvPr id="757768" name="Rectangle 8"/>
            <p:cNvSpPr>
              <a:spLocks noChangeAspect="1" noChangeArrowheads="1"/>
            </p:cNvSpPr>
            <p:nvPr/>
          </p:nvSpPr>
          <p:spPr bwMode="auto">
            <a:xfrm>
              <a:off x="1970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769" name="Oval 9"/>
            <p:cNvSpPr>
              <a:spLocks noChangeAspect="1" noChangeArrowheads="1"/>
            </p:cNvSpPr>
            <p:nvPr/>
          </p:nvSpPr>
          <p:spPr bwMode="auto">
            <a:xfrm>
              <a:off x="2011" y="192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770" name="Oval 10"/>
            <p:cNvSpPr>
              <a:spLocks noChangeAspect="1" noChangeArrowheads="1"/>
            </p:cNvSpPr>
            <p:nvPr/>
          </p:nvSpPr>
          <p:spPr bwMode="auto">
            <a:xfrm>
              <a:off x="2011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sp>
        <p:nvSpPr>
          <p:cNvPr id="757771" name="Rectangle 11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48132" name="Group 12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8257" name="Group 13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57774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5" name="Rectangle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6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7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8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9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0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1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2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3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4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5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6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7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8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9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0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1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2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3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4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5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6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7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8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9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0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1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2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3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4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5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6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7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8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9" name="Oval 4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10" name="Oval 5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811" name="Text Box 51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57812" name="Text Box 52"/>
          <p:cNvSpPr txBox="1">
            <a:spLocks noChangeArrowheads="1"/>
          </p:cNvSpPr>
          <p:nvPr/>
        </p:nvSpPr>
        <p:spPr bwMode="auto">
          <a:xfrm>
            <a:off x="2162175" y="887413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Aw</a:t>
            </a:r>
          </a:p>
        </p:txBody>
      </p:sp>
      <p:grpSp>
        <p:nvGrpSpPr>
          <p:cNvPr id="48134" name="Group 53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57814" name="Oval 54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5" name="Rectangle 55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6" name="Oval 56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7" name="Oval 57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8" name="Oval 58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9" name="Oval 59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20" name="Oval 60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21" name="Oval 61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35" name="Group 62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57823" name="Rectangle 63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241" name="Group 64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57825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26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27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28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29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30" name="Oval 70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31" name="Oval 71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57832" name="Rectangle 72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48137" name="Group 73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57834" name="Oval 74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5" name="Rectangle 75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6" name="Oval 76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7" name="Oval 77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8" name="Oval 78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9" name="Oval 79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0" name="Oval 80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1" name="Oval 81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38" name="Group 82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57843" name="Oval 83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4" name="Rectangle 84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5" name="Oval 85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6" name="Oval 86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7" name="Oval 87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8" name="Oval 88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9" name="Oval 89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0" name="Oval 90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7851" name="Rectangle 91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48140" name="Group 92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57853" name="Oval 93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4" name="Text Box 94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41" name="Group 95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57856" name="Rectangle 96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7" name="Oval 97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8" name="Oval 98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9" name="Oval 99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60" name="Oval 100"/>
            <p:cNvSpPr>
              <a:spLocks noChangeAspect="1" noChangeArrowheads="1"/>
            </p:cNvSpPr>
            <p:nvPr/>
          </p:nvSpPr>
          <p:spPr bwMode="auto">
            <a:xfrm>
              <a:off x="1522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61" name="Oval 101"/>
            <p:cNvSpPr>
              <a:spLocks noChangeAspect="1" noChangeArrowheads="1"/>
            </p:cNvSpPr>
            <p:nvPr/>
          </p:nvSpPr>
          <p:spPr bwMode="auto">
            <a:xfrm>
              <a:off x="1522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62" name="Oval 102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63" name="Oval 103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42" name="Group 104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57865" name="Oval 105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66" name="Text Box 106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7867" name="Rectangle 107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7868" name="Rectangle 108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7869" name="Rectangle 109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2nd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Aw 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70" name="Text Box 110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8147" name="Group 111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48159" name="Group 112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57873" name="Freeform 113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74" name="Line 114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60" name="Group 115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57876" name="Line 116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77" name="Freeform 117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61" name="Group 118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57879" name="Line 119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80" name="Freeform 12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62" name="Group 121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57882" name="Line 12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83" name="Freeform 12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884" name="Oval 124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164" name="Group 125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57886" name="Line 126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87" name="Freeform 127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888" name="Text Box 128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7889" name="Text Box 129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57890" name="Text Box 130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57891" name="Text Box 131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57892" name="Text Box 132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48170" name="Group 133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57894" name="Line 13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95" name="Freeform 13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1" name="Group 136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57897" name="Line 13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98" name="Freeform 13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2" name="Group 139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57900" name="Line 14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01" name="Freeform 14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3" name="Group 142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57903" name="Line 14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04" name="Freeform 14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4" name="Group 145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57906" name="Line 146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07" name="Freeform 147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5" name="Group 148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57909" name="Line 149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10" name="Freeform 15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6" name="Group 151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57912" name="Line 152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13" name="Freeform 153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7" name="Group 154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57915" name="Line 155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16" name="Freeform 156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917" name="Text Box 157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57918" name="Text Box 158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57919" name="Oval 159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0" name="Oval 160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1" name="Oval 161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2" name="Oval 162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3" name="Oval 163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4" name="Oval 164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48" name="Group 165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873" y="2457"/>
            <a:chExt cx="163" cy="1407"/>
          </a:xfrm>
        </p:grpSpPr>
        <p:grpSp>
          <p:nvGrpSpPr>
            <p:cNvPr id="48149" name="Group 166"/>
            <p:cNvGrpSpPr>
              <a:grpSpLocks/>
            </p:cNvGrpSpPr>
            <p:nvPr/>
          </p:nvGrpSpPr>
          <p:grpSpPr bwMode="auto">
            <a:xfrm>
              <a:off x="1873" y="2457"/>
              <a:ext cx="163" cy="1407"/>
              <a:chOff x="1976" y="2459"/>
              <a:chExt cx="163" cy="1407"/>
            </a:xfrm>
          </p:grpSpPr>
          <p:sp>
            <p:nvSpPr>
              <p:cNvPr id="757927" name="Rectangle 167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28" name="Oval 168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29" name="Oval 169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30" name="Oval 170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31" name="Oval 171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>
                    <a:solidFill>
                      <a:srgbClr val="00AE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2</a:t>
                </a: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32" name="Oval 172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33" name="Oval 173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934" name="Oval 174"/>
            <p:cNvSpPr>
              <a:spLocks noChangeAspect="1" noChangeArrowheads="1"/>
            </p:cNvSpPr>
            <p:nvPr/>
          </p:nvSpPr>
          <p:spPr bwMode="auto">
            <a:xfrm>
              <a:off x="1914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35" name="Oval 175"/>
            <p:cNvSpPr>
              <a:spLocks noChangeAspect="1" noChangeArrowheads="1"/>
            </p:cNvSpPr>
            <p:nvPr/>
          </p:nvSpPr>
          <p:spPr bwMode="auto">
            <a:xfrm>
              <a:off x="1914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6505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2"/>
          <p:cNvGrpSpPr>
            <a:grpSpLocks/>
          </p:cNvGrpSpPr>
          <p:nvPr/>
        </p:nvGrpSpPr>
        <p:grpSpPr bwMode="auto">
          <a:xfrm>
            <a:off x="5475288" y="1339850"/>
            <a:ext cx="258762" cy="2233613"/>
            <a:chOff x="2601" y="847"/>
            <a:chExt cx="163" cy="1407"/>
          </a:xfrm>
        </p:grpSpPr>
        <p:sp>
          <p:nvSpPr>
            <p:cNvPr id="755715" name="Rectangle 3"/>
            <p:cNvSpPr>
              <a:spLocks noChangeAspect="1" noChangeArrowheads="1"/>
            </p:cNvSpPr>
            <p:nvPr/>
          </p:nvSpPr>
          <p:spPr bwMode="auto">
            <a:xfrm>
              <a:off x="2601" y="84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16" name="Oval 4"/>
            <p:cNvSpPr>
              <a:spLocks noChangeAspect="1" noChangeArrowheads="1"/>
            </p:cNvSpPr>
            <p:nvPr/>
          </p:nvSpPr>
          <p:spPr bwMode="auto">
            <a:xfrm>
              <a:off x="2642" y="13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  <p:sp>
          <p:nvSpPr>
            <p:cNvPr id="755717" name="Oval 5"/>
            <p:cNvSpPr>
              <a:spLocks noChangeAspect="1" noChangeArrowheads="1"/>
            </p:cNvSpPr>
            <p:nvPr/>
          </p:nvSpPr>
          <p:spPr bwMode="auto">
            <a:xfrm>
              <a:off x="2642" y="88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3.5</a:t>
              </a:r>
            </a:p>
          </p:txBody>
        </p:sp>
        <p:sp>
          <p:nvSpPr>
            <p:cNvPr id="755718" name="Oval 6"/>
            <p:cNvSpPr>
              <a:spLocks noChangeAspect="1" noChangeArrowheads="1"/>
            </p:cNvSpPr>
            <p:nvPr/>
          </p:nvSpPr>
          <p:spPr bwMode="auto">
            <a:xfrm>
              <a:off x="2642" y="171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78" name="Group 7"/>
          <p:cNvGrpSpPr>
            <a:grpSpLocks/>
          </p:cNvGrpSpPr>
          <p:nvPr/>
        </p:nvGrpSpPr>
        <p:grpSpPr bwMode="auto">
          <a:xfrm>
            <a:off x="4738688" y="1339850"/>
            <a:ext cx="258762" cy="2233613"/>
            <a:chOff x="2985" y="844"/>
            <a:chExt cx="163" cy="1407"/>
          </a:xfrm>
        </p:grpSpPr>
        <p:sp>
          <p:nvSpPr>
            <p:cNvPr id="755720" name="Rectangle 8"/>
            <p:cNvSpPr>
              <a:spLocks noChangeAspect="1" noChangeArrowheads="1"/>
            </p:cNvSpPr>
            <p:nvPr/>
          </p:nvSpPr>
          <p:spPr bwMode="auto">
            <a:xfrm>
              <a:off x="2985" y="844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21" name="Oval 9"/>
            <p:cNvSpPr>
              <a:spLocks noChangeAspect="1" noChangeArrowheads="1"/>
            </p:cNvSpPr>
            <p:nvPr/>
          </p:nvSpPr>
          <p:spPr bwMode="auto">
            <a:xfrm>
              <a:off x="3026" y="1297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22" name="Oval 10"/>
            <p:cNvSpPr>
              <a:spLocks noChangeAspect="1" noChangeArrowheads="1"/>
            </p:cNvSpPr>
            <p:nvPr/>
          </p:nvSpPr>
          <p:spPr bwMode="auto">
            <a:xfrm>
              <a:off x="3026" y="885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79" name="Group 11"/>
          <p:cNvGrpSpPr>
            <a:grpSpLocks/>
          </p:cNvGrpSpPr>
          <p:nvPr/>
        </p:nvGrpSpPr>
        <p:grpSpPr bwMode="auto">
          <a:xfrm>
            <a:off x="4129088" y="1344613"/>
            <a:ext cx="258762" cy="2233612"/>
            <a:chOff x="2601" y="847"/>
            <a:chExt cx="163" cy="1407"/>
          </a:xfrm>
        </p:grpSpPr>
        <p:sp>
          <p:nvSpPr>
            <p:cNvPr id="755724" name="Rectangle 12"/>
            <p:cNvSpPr>
              <a:spLocks noChangeAspect="1" noChangeArrowheads="1"/>
            </p:cNvSpPr>
            <p:nvPr/>
          </p:nvSpPr>
          <p:spPr bwMode="auto">
            <a:xfrm>
              <a:off x="2601" y="84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25" name="Oval 13"/>
            <p:cNvSpPr>
              <a:spLocks noChangeAspect="1" noChangeArrowheads="1"/>
            </p:cNvSpPr>
            <p:nvPr/>
          </p:nvSpPr>
          <p:spPr bwMode="auto">
            <a:xfrm>
              <a:off x="2642" y="13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  <p:sp>
          <p:nvSpPr>
            <p:cNvPr id="755726" name="Oval 14"/>
            <p:cNvSpPr>
              <a:spLocks noChangeAspect="1" noChangeArrowheads="1"/>
            </p:cNvSpPr>
            <p:nvPr/>
          </p:nvSpPr>
          <p:spPr bwMode="auto">
            <a:xfrm>
              <a:off x="2642" y="88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3.5</a:t>
              </a:r>
            </a:p>
          </p:txBody>
        </p:sp>
        <p:sp>
          <p:nvSpPr>
            <p:cNvPr id="755727" name="Oval 15"/>
            <p:cNvSpPr>
              <a:spLocks noChangeAspect="1" noChangeArrowheads="1"/>
            </p:cNvSpPr>
            <p:nvPr/>
          </p:nvSpPr>
          <p:spPr bwMode="auto">
            <a:xfrm>
              <a:off x="2642" y="171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</p:grpSp>
      <p:grpSp>
        <p:nvGrpSpPr>
          <p:cNvPr id="50180" name="Group 16"/>
          <p:cNvGrpSpPr>
            <a:grpSpLocks/>
          </p:cNvGrpSpPr>
          <p:nvPr/>
        </p:nvGrpSpPr>
        <p:grpSpPr bwMode="auto">
          <a:xfrm>
            <a:off x="3127375" y="1349375"/>
            <a:ext cx="258763" cy="2233613"/>
            <a:chOff x="1970" y="850"/>
            <a:chExt cx="163" cy="1407"/>
          </a:xfrm>
        </p:grpSpPr>
        <p:sp>
          <p:nvSpPr>
            <p:cNvPr id="755729" name="Rectangle 17"/>
            <p:cNvSpPr>
              <a:spLocks noChangeAspect="1" noChangeArrowheads="1"/>
            </p:cNvSpPr>
            <p:nvPr/>
          </p:nvSpPr>
          <p:spPr bwMode="auto">
            <a:xfrm>
              <a:off x="1970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30" name="Oval 18"/>
            <p:cNvSpPr>
              <a:spLocks noChangeAspect="1" noChangeArrowheads="1"/>
            </p:cNvSpPr>
            <p:nvPr/>
          </p:nvSpPr>
          <p:spPr bwMode="auto">
            <a:xfrm>
              <a:off x="2011" y="192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31" name="Oval 19"/>
            <p:cNvSpPr>
              <a:spLocks noChangeAspect="1" noChangeArrowheads="1"/>
            </p:cNvSpPr>
            <p:nvPr/>
          </p:nvSpPr>
          <p:spPr bwMode="auto">
            <a:xfrm>
              <a:off x="2011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sp>
        <p:nvSpPr>
          <p:cNvPr id="755732" name="Rectangle 20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50182" name="Group 21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50309" name="Group 22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55735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36" name="Rectangle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37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38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39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0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1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2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3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4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5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6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7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8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9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0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1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2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3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4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5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6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7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8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9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0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1" name="Oval 4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2" name="Oval 5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3" name="Oval 5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4" name="Oval 5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5" name="Oval 5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6" name="Oval 5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7" name="Oval 5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8" name="Oval 5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9" name="Oval 5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70" name="Oval 5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71" name="Oval 5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772" name="Text Box 60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5051425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5774" name="Text Box 62"/>
          <p:cNvSpPr txBox="1">
            <a:spLocks noChangeArrowheads="1"/>
          </p:cNvSpPr>
          <p:nvPr/>
        </p:nvSpPr>
        <p:spPr bwMode="auto">
          <a:xfrm>
            <a:off x="2162175" y="887413"/>
            <a:ext cx="340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Aw.*(q.*t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grpSp>
        <p:nvGrpSpPr>
          <p:cNvPr id="50185" name="Group 63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55776" name="Oval 64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77" name="Rectangle 65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78" name="Oval 66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79" name="Oval 67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80" name="Oval 68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81" name="Oval 69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82" name="Oval 70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83" name="Oval 71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86" name="Group 72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55785" name="Rectangle 73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293" name="Group 74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55787" name="Oval 75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88" name="Oval 76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89" name="Oval 77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90" name="Oval 78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91" name="Oval 79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92" name="Oval 80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93" name="Oval 81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55794" name="Rectangle 82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50188" name="Group 83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55796" name="Oval 84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97" name="Rectangle 85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98" name="Oval 86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99" name="Oval 87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0" name="Oval 88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1" name="Oval 89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2" name="Oval 90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3" name="Oval 91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89" name="Group 92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55805" name="Oval 93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6" name="Rectangle 94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7" name="Oval 95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8" name="Oval 96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9" name="Oval 97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0" name="Oval 98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1" name="Oval 99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2" name="Oval 100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5813" name="Rectangle 101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50191" name="Group 102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55815" name="Oval 103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6" name="Text Box 104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92" name="Group 105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55818" name="Rectangle 106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9" name="Oval 107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0" name="Oval 108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1" name="Oval 109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2" name="Oval 110"/>
            <p:cNvSpPr>
              <a:spLocks noChangeAspect="1" noChangeArrowheads="1"/>
            </p:cNvSpPr>
            <p:nvPr/>
          </p:nvSpPr>
          <p:spPr bwMode="auto">
            <a:xfrm>
              <a:off x="1522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3" name="Oval 111"/>
            <p:cNvSpPr>
              <a:spLocks noChangeAspect="1" noChangeArrowheads="1"/>
            </p:cNvSpPr>
            <p:nvPr/>
          </p:nvSpPr>
          <p:spPr bwMode="auto">
            <a:xfrm>
              <a:off x="1522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4" name="Oval 112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5" name="Oval 113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93" name="Group 114"/>
          <p:cNvGrpSpPr>
            <a:grpSpLocks/>
          </p:cNvGrpSpPr>
          <p:nvPr/>
        </p:nvGrpSpPr>
        <p:grpSpPr bwMode="auto">
          <a:xfrm>
            <a:off x="2919413" y="5981700"/>
            <a:ext cx="1281112" cy="582613"/>
            <a:chOff x="1942" y="3738"/>
            <a:chExt cx="807" cy="367"/>
          </a:xfrm>
        </p:grpSpPr>
        <p:sp>
          <p:nvSpPr>
            <p:cNvPr id="755827" name="Oval 115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8" name="Text Box 116"/>
            <p:cNvSpPr txBox="1">
              <a:spLocks noChangeArrowheads="1"/>
            </p:cNvSpPr>
            <p:nvPr/>
          </p:nvSpPr>
          <p:spPr bwMode="auto">
            <a:xfrm>
              <a:off x="1942" y="3778"/>
              <a:ext cx="8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 += …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5829" name="Rectangle 117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5830" name="Rectangle 118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5831" name="Rectangle 119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2nd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Aw 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Multiply by paths into </a:t>
            </a:r>
            <a:r>
              <a: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2nd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 and tally: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c+=Aw.*(q.*t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755832" name="Text Box 120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198" name="Group 122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50211" name="Group 123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55836" name="Freeform 124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37" name="Line 125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12" name="Group 126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55839" name="Line 1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40" name="Freeform 1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13" name="Group 129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55842" name="Line 13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43" name="Freeform 13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14" name="Group 132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55845" name="Line 13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46" name="Freeform 13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847" name="Oval 135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216" name="Group 136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55849" name="Line 137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50" name="Freeform 138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851" name="Text Box 139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5852" name="Text Box 140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55853" name="Text Box 141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55854" name="Text Box 142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55855" name="Text Box 143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50222" name="Group 144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55857" name="Line 14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58" name="Freeform 14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3" name="Group 147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55860" name="Line 14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61" name="Freeform 14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4" name="Group 150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55863" name="Line 15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64" name="Freeform 15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5" name="Group 153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55866" name="Line 15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67" name="Freeform 15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6" name="Group 156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55869" name="Line 15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70" name="Freeform 15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7" name="Group 159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55872" name="Line 16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73" name="Freeform 16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8" name="Group 162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55875" name="Line 163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76" name="Freeform 164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9" name="Group 165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55878" name="Line 166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79" name="Freeform 167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880" name="Text Box 168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55881" name="Text Box 169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55882" name="Oval 170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3" name="Oval 171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4" name="Oval 172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5" name="Oval 173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6" name="Oval 174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7" name="Oval 175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99" name="Group 176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873" y="2457"/>
            <a:chExt cx="163" cy="1407"/>
          </a:xfrm>
        </p:grpSpPr>
        <p:grpSp>
          <p:nvGrpSpPr>
            <p:cNvPr id="50201" name="Group 177"/>
            <p:cNvGrpSpPr>
              <a:grpSpLocks/>
            </p:cNvGrpSpPr>
            <p:nvPr/>
          </p:nvGrpSpPr>
          <p:grpSpPr bwMode="auto">
            <a:xfrm>
              <a:off x="1873" y="2457"/>
              <a:ext cx="163" cy="1407"/>
              <a:chOff x="1976" y="2459"/>
              <a:chExt cx="163" cy="1407"/>
            </a:xfrm>
          </p:grpSpPr>
          <p:sp>
            <p:nvSpPr>
              <p:cNvPr id="755890" name="Rectangle 178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1" name="Oval 179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2" name="Oval 180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3" name="Oval 181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4" name="Oval 182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>
                    <a:solidFill>
                      <a:srgbClr val="00AE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2</a:t>
                </a: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5" name="Oval 183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6" name="Oval 184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897" name="Oval 185"/>
            <p:cNvSpPr>
              <a:spLocks noChangeAspect="1" noChangeArrowheads="1"/>
            </p:cNvSpPr>
            <p:nvPr/>
          </p:nvSpPr>
          <p:spPr bwMode="auto">
            <a:xfrm>
              <a:off x="1914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  <p:sp>
          <p:nvSpPr>
            <p:cNvPr id="755898" name="Oval 186"/>
            <p:cNvSpPr>
              <a:spLocks noChangeAspect="1" noChangeArrowheads="1"/>
            </p:cNvSpPr>
            <p:nvPr/>
          </p:nvSpPr>
          <p:spPr bwMode="auto">
            <a:xfrm>
              <a:off x="1914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3.5</a:t>
              </a:r>
            </a:p>
          </p:txBody>
        </p:sp>
      </p:grpSp>
      <p:sp>
        <p:nvSpPr>
          <p:cNvPr id="755899" name="Rectangle 187"/>
          <p:cNvSpPr>
            <a:spLocks noChangeArrowheads="1"/>
          </p:cNvSpPr>
          <p:nvPr/>
        </p:nvSpPr>
        <p:spPr bwMode="auto">
          <a:xfrm>
            <a:off x="7132638" y="57070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3868017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556</Words>
  <Application>Microsoft Macintosh PowerPoint</Application>
  <PresentationFormat>On-screen Show (4:3)</PresentationFormat>
  <Paragraphs>171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 Presentation</vt:lpstr>
      <vt:lpstr>Betweenness Centrality: Roll back &amp; Tally</vt:lpstr>
      <vt:lpstr>Betweenness Centrality: Roll back &amp; Tally</vt:lpstr>
      <vt:lpstr>Betweenness Centrality: Roll back &amp; Tally</vt:lpstr>
      <vt:lpstr>Betweenness Centrality: Roll back &amp; Tally</vt:lpstr>
      <vt:lpstr>Betweenness Centrality: Roll back &amp; Tally</vt:lpstr>
      <vt:lpstr>Betweenness Centrality: Roll back &amp; Tally</vt:lpstr>
      <vt:lpstr>Betweenness Centrality: Roll back &amp; Tally</vt:lpstr>
    </vt:vector>
  </TitlesOfParts>
  <Company>Berkeley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Betweenness Centrality: Roll back &amp; Tally</dc:title>
  <dc:creator>Aydin Buluc</dc:creator>
  <cp:lastModifiedBy>Aydin Buluc</cp:lastModifiedBy>
  <cp:revision>1</cp:revision>
  <dcterms:created xsi:type="dcterms:W3CDTF">2017-01-16T19:21:50Z</dcterms:created>
  <dcterms:modified xsi:type="dcterms:W3CDTF">2017-01-16T19:24:37Z</dcterms:modified>
</cp:coreProperties>
</file>