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86" r:id="rId3"/>
    <p:sldId id="264" r:id="rId4"/>
    <p:sldId id="263" r:id="rId5"/>
    <p:sldId id="261" r:id="rId6"/>
    <p:sldId id="259" r:id="rId7"/>
    <p:sldId id="287" r:id="rId8"/>
    <p:sldId id="291" r:id="rId9"/>
    <p:sldId id="295" r:id="rId10"/>
    <p:sldId id="258" r:id="rId11"/>
    <p:sldId id="288" r:id="rId12"/>
    <p:sldId id="289" r:id="rId13"/>
    <p:sldId id="290" r:id="rId14"/>
    <p:sldId id="292" r:id="rId15"/>
    <p:sldId id="266" r:id="rId16"/>
    <p:sldId id="268" r:id="rId17"/>
    <p:sldId id="269" r:id="rId18"/>
    <p:sldId id="271" r:id="rId19"/>
    <p:sldId id="294" r:id="rId20"/>
    <p:sldId id="272" r:id="rId21"/>
    <p:sldId id="314" r:id="rId22"/>
    <p:sldId id="323" r:id="rId23"/>
    <p:sldId id="324" r:id="rId24"/>
    <p:sldId id="305" r:id="rId25"/>
    <p:sldId id="325" r:id="rId26"/>
    <p:sldId id="306" r:id="rId27"/>
    <p:sldId id="326" r:id="rId28"/>
    <p:sldId id="300" r:id="rId29"/>
    <p:sldId id="327" r:id="rId30"/>
    <p:sldId id="328" r:id="rId31"/>
    <p:sldId id="329" r:id="rId32"/>
    <p:sldId id="330" r:id="rId33"/>
    <p:sldId id="313" r:id="rId34"/>
    <p:sldId id="282" r:id="rId35"/>
    <p:sldId id="32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BB65-F551-487C-9DE3-6A3008E8D2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3297A8-BAAC-4D3E-B978-2CEEB68C7C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EA339B-182D-4F20-8819-23AA31B1D5F3}"/>
              </a:ext>
            </a:extLst>
          </p:cNvPr>
          <p:cNvSpPr>
            <a:spLocks noGrp="1"/>
          </p:cNvSpPr>
          <p:nvPr>
            <p:ph type="dt" sz="half" idx="10"/>
          </p:nvPr>
        </p:nvSpPr>
        <p:spPr/>
        <p:txBody>
          <a:bodyPr/>
          <a:lstStyle/>
          <a:p>
            <a:fld id="{7B341A64-10D0-4DED-9EF3-A5B24BBECCB5}" type="datetimeFigureOut">
              <a:rPr lang="en-US" smtClean="0"/>
              <a:t>5/11/2024</a:t>
            </a:fld>
            <a:endParaRPr lang="en-US"/>
          </a:p>
        </p:txBody>
      </p:sp>
      <p:sp>
        <p:nvSpPr>
          <p:cNvPr id="5" name="Footer Placeholder 4">
            <a:extLst>
              <a:ext uri="{FF2B5EF4-FFF2-40B4-BE49-F238E27FC236}">
                <a16:creationId xmlns:a16="http://schemas.microsoft.com/office/drawing/2014/main" id="{4DF8C863-3EA3-4338-A317-2663798682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7AEAD4-37BF-4B39-8293-423B3294606B}"/>
              </a:ext>
            </a:extLst>
          </p:cNvPr>
          <p:cNvSpPr>
            <a:spLocks noGrp="1"/>
          </p:cNvSpPr>
          <p:nvPr>
            <p:ph type="sldNum" sz="quarter" idx="12"/>
          </p:nvPr>
        </p:nvSpPr>
        <p:spPr/>
        <p:txBody>
          <a:bodyPr/>
          <a:lstStyle/>
          <a:p>
            <a:fld id="{A4B7E616-A3FE-4E4E-9D19-24DC7504922A}" type="slidenum">
              <a:rPr lang="en-US" smtClean="0"/>
              <a:t>‹#›</a:t>
            </a:fld>
            <a:endParaRPr lang="en-US"/>
          </a:p>
        </p:txBody>
      </p:sp>
    </p:spTree>
    <p:extLst>
      <p:ext uri="{BB962C8B-B14F-4D97-AF65-F5344CB8AC3E}">
        <p14:creationId xmlns:p14="http://schemas.microsoft.com/office/powerpoint/2010/main" val="1100852753"/>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043CD-3FE6-4E74-BED2-BFCB562ED1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511CCB-2213-462A-86A3-E712DD55DA5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043865-307C-4343-8D86-749B7CB3874E}"/>
              </a:ext>
            </a:extLst>
          </p:cNvPr>
          <p:cNvSpPr>
            <a:spLocks noGrp="1"/>
          </p:cNvSpPr>
          <p:nvPr>
            <p:ph type="dt" sz="half" idx="10"/>
          </p:nvPr>
        </p:nvSpPr>
        <p:spPr/>
        <p:txBody>
          <a:bodyPr/>
          <a:lstStyle/>
          <a:p>
            <a:fld id="{7B341A64-10D0-4DED-9EF3-A5B24BBECCB5}" type="datetimeFigureOut">
              <a:rPr lang="en-US" smtClean="0"/>
              <a:t>5/11/2024</a:t>
            </a:fld>
            <a:endParaRPr lang="en-US"/>
          </a:p>
        </p:txBody>
      </p:sp>
      <p:sp>
        <p:nvSpPr>
          <p:cNvPr id="5" name="Footer Placeholder 4">
            <a:extLst>
              <a:ext uri="{FF2B5EF4-FFF2-40B4-BE49-F238E27FC236}">
                <a16:creationId xmlns:a16="http://schemas.microsoft.com/office/drawing/2014/main" id="{7CC91DD5-B764-446C-84D5-5F5769B54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93CC0-0F0B-4234-9808-2E81928B49E0}"/>
              </a:ext>
            </a:extLst>
          </p:cNvPr>
          <p:cNvSpPr>
            <a:spLocks noGrp="1"/>
          </p:cNvSpPr>
          <p:nvPr>
            <p:ph type="sldNum" sz="quarter" idx="12"/>
          </p:nvPr>
        </p:nvSpPr>
        <p:spPr/>
        <p:txBody>
          <a:bodyPr/>
          <a:lstStyle/>
          <a:p>
            <a:fld id="{A4B7E616-A3FE-4E4E-9D19-24DC7504922A}" type="slidenum">
              <a:rPr lang="en-US" smtClean="0"/>
              <a:t>‹#›</a:t>
            </a:fld>
            <a:endParaRPr lang="en-US"/>
          </a:p>
        </p:txBody>
      </p:sp>
    </p:spTree>
    <p:extLst>
      <p:ext uri="{BB962C8B-B14F-4D97-AF65-F5344CB8AC3E}">
        <p14:creationId xmlns:p14="http://schemas.microsoft.com/office/powerpoint/2010/main" val="89005914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26C358-163A-4738-83F0-25CDEF6D7F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2523AD-D732-4D4D-8D4B-0F42D73E781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09DFB-DDD4-4CF1-AAD7-F6FBFC379912}"/>
              </a:ext>
            </a:extLst>
          </p:cNvPr>
          <p:cNvSpPr>
            <a:spLocks noGrp="1"/>
          </p:cNvSpPr>
          <p:nvPr>
            <p:ph type="dt" sz="half" idx="10"/>
          </p:nvPr>
        </p:nvSpPr>
        <p:spPr/>
        <p:txBody>
          <a:bodyPr/>
          <a:lstStyle/>
          <a:p>
            <a:fld id="{7B341A64-10D0-4DED-9EF3-A5B24BBECCB5}" type="datetimeFigureOut">
              <a:rPr lang="en-US" smtClean="0"/>
              <a:t>5/11/2024</a:t>
            </a:fld>
            <a:endParaRPr lang="en-US"/>
          </a:p>
        </p:txBody>
      </p:sp>
      <p:sp>
        <p:nvSpPr>
          <p:cNvPr id="5" name="Footer Placeholder 4">
            <a:extLst>
              <a:ext uri="{FF2B5EF4-FFF2-40B4-BE49-F238E27FC236}">
                <a16:creationId xmlns:a16="http://schemas.microsoft.com/office/drawing/2014/main" id="{CC0C1A9B-870F-4E2D-8204-4BFA5D4A5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6D750-3CD0-4675-9C7E-DF96F11DFC56}"/>
              </a:ext>
            </a:extLst>
          </p:cNvPr>
          <p:cNvSpPr>
            <a:spLocks noGrp="1"/>
          </p:cNvSpPr>
          <p:nvPr>
            <p:ph type="sldNum" sz="quarter" idx="12"/>
          </p:nvPr>
        </p:nvSpPr>
        <p:spPr/>
        <p:txBody>
          <a:bodyPr/>
          <a:lstStyle/>
          <a:p>
            <a:fld id="{A4B7E616-A3FE-4E4E-9D19-24DC7504922A}" type="slidenum">
              <a:rPr lang="en-US" smtClean="0"/>
              <a:t>‹#›</a:t>
            </a:fld>
            <a:endParaRPr lang="en-US"/>
          </a:p>
        </p:txBody>
      </p:sp>
    </p:spTree>
    <p:extLst>
      <p:ext uri="{BB962C8B-B14F-4D97-AF65-F5344CB8AC3E}">
        <p14:creationId xmlns:p14="http://schemas.microsoft.com/office/powerpoint/2010/main" val="357510557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7C205-0DEF-4A9D-937A-3891100C9F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0E23F-FC2A-4B18-A00C-0ABBFC127A9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05012-4482-400B-A2D5-65BEAC97DB97}"/>
              </a:ext>
            </a:extLst>
          </p:cNvPr>
          <p:cNvSpPr>
            <a:spLocks noGrp="1"/>
          </p:cNvSpPr>
          <p:nvPr>
            <p:ph type="dt" sz="half" idx="10"/>
          </p:nvPr>
        </p:nvSpPr>
        <p:spPr/>
        <p:txBody>
          <a:bodyPr/>
          <a:lstStyle/>
          <a:p>
            <a:fld id="{7B341A64-10D0-4DED-9EF3-A5B24BBECCB5}" type="datetimeFigureOut">
              <a:rPr lang="en-US" smtClean="0"/>
              <a:t>5/11/2024</a:t>
            </a:fld>
            <a:endParaRPr lang="en-US"/>
          </a:p>
        </p:txBody>
      </p:sp>
      <p:sp>
        <p:nvSpPr>
          <p:cNvPr id="5" name="Footer Placeholder 4">
            <a:extLst>
              <a:ext uri="{FF2B5EF4-FFF2-40B4-BE49-F238E27FC236}">
                <a16:creationId xmlns:a16="http://schemas.microsoft.com/office/drawing/2014/main" id="{EA663AA7-AE55-4105-B29E-BD3C010BC5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84145-4B81-44BE-BA02-D6EF4EB67434}"/>
              </a:ext>
            </a:extLst>
          </p:cNvPr>
          <p:cNvSpPr>
            <a:spLocks noGrp="1"/>
          </p:cNvSpPr>
          <p:nvPr>
            <p:ph type="sldNum" sz="quarter" idx="12"/>
          </p:nvPr>
        </p:nvSpPr>
        <p:spPr/>
        <p:txBody>
          <a:bodyPr/>
          <a:lstStyle/>
          <a:p>
            <a:fld id="{A4B7E616-A3FE-4E4E-9D19-24DC7504922A}" type="slidenum">
              <a:rPr lang="en-US" smtClean="0"/>
              <a:t>‹#›</a:t>
            </a:fld>
            <a:endParaRPr lang="en-US"/>
          </a:p>
        </p:txBody>
      </p:sp>
    </p:spTree>
    <p:extLst>
      <p:ext uri="{BB962C8B-B14F-4D97-AF65-F5344CB8AC3E}">
        <p14:creationId xmlns:p14="http://schemas.microsoft.com/office/powerpoint/2010/main" val="176320092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E0BED-6371-4E8F-9D4B-2206852CC9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4724CD-713F-49E5-B0FB-88BE5B7A3E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F6B88FA-D6C2-4CE0-815B-E40E67D553A7}"/>
              </a:ext>
            </a:extLst>
          </p:cNvPr>
          <p:cNvSpPr>
            <a:spLocks noGrp="1"/>
          </p:cNvSpPr>
          <p:nvPr>
            <p:ph type="dt" sz="half" idx="10"/>
          </p:nvPr>
        </p:nvSpPr>
        <p:spPr/>
        <p:txBody>
          <a:bodyPr/>
          <a:lstStyle/>
          <a:p>
            <a:fld id="{7B341A64-10D0-4DED-9EF3-A5B24BBECCB5}" type="datetimeFigureOut">
              <a:rPr lang="en-US" smtClean="0"/>
              <a:t>5/11/2024</a:t>
            </a:fld>
            <a:endParaRPr lang="en-US"/>
          </a:p>
        </p:txBody>
      </p:sp>
      <p:sp>
        <p:nvSpPr>
          <p:cNvPr id="5" name="Footer Placeholder 4">
            <a:extLst>
              <a:ext uri="{FF2B5EF4-FFF2-40B4-BE49-F238E27FC236}">
                <a16:creationId xmlns:a16="http://schemas.microsoft.com/office/drawing/2014/main" id="{5A3B5D1B-C8C1-41FB-A963-769EFE964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07D5B9-BA65-4A2A-91E8-03C34F961F4A}"/>
              </a:ext>
            </a:extLst>
          </p:cNvPr>
          <p:cNvSpPr>
            <a:spLocks noGrp="1"/>
          </p:cNvSpPr>
          <p:nvPr>
            <p:ph type="sldNum" sz="quarter" idx="12"/>
          </p:nvPr>
        </p:nvSpPr>
        <p:spPr/>
        <p:txBody>
          <a:bodyPr/>
          <a:lstStyle/>
          <a:p>
            <a:fld id="{A4B7E616-A3FE-4E4E-9D19-24DC7504922A}" type="slidenum">
              <a:rPr lang="en-US" smtClean="0"/>
              <a:t>‹#›</a:t>
            </a:fld>
            <a:endParaRPr lang="en-US"/>
          </a:p>
        </p:txBody>
      </p:sp>
    </p:spTree>
    <p:extLst>
      <p:ext uri="{BB962C8B-B14F-4D97-AF65-F5344CB8AC3E}">
        <p14:creationId xmlns:p14="http://schemas.microsoft.com/office/powerpoint/2010/main" val="2060529218"/>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9F0C-8B0C-4008-A5DD-2DB8B3EB1A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BB2906-333B-4BA4-86C4-1A05408462B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85CE52-57C3-48B0-8593-53B8DF6FB08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8A8A2F-EA63-4899-B804-017601951FB7}"/>
              </a:ext>
            </a:extLst>
          </p:cNvPr>
          <p:cNvSpPr>
            <a:spLocks noGrp="1"/>
          </p:cNvSpPr>
          <p:nvPr>
            <p:ph type="dt" sz="half" idx="10"/>
          </p:nvPr>
        </p:nvSpPr>
        <p:spPr/>
        <p:txBody>
          <a:bodyPr/>
          <a:lstStyle/>
          <a:p>
            <a:fld id="{7B341A64-10D0-4DED-9EF3-A5B24BBECCB5}" type="datetimeFigureOut">
              <a:rPr lang="en-US" smtClean="0"/>
              <a:t>5/11/2024</a:t>
            </a:fld>
            <a:endParaRPr lang="en-US"/>
          </a:p>
        </p:txBody>
      </p:sp>
      <p:sp>
        <p:nvSpPr>
          <p:cNvPr id="6" name="Footer Placeholder 5">
            <a:extLst>
              <a:ext uri="{FF2B5EF4-FFF2-40B4-BE49-F238E27FC236}">
                <a16:creationId xmlns:a16="http://schemas.microsoft.com/office/drawing/2014/main" id="{95FC3DD9-B750-40E9-9FA9-CF336D61B3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A1E5D-FD5F-4A84-92A9-CC095BAE36A5}"/>
              </a:ext>
            </a:extLst>
          </p:cNvPr>
          <p:cNvSpPr>
            <a:spLocks noGrp="1"/>
          </p:cNvSpPr>
          <p:nvPr>
            <p:ph type="sldNum" sz="quarter" idx="12"/>
          </p:nvPr>
        </p:nvSpPr>
        <p:spPr/>
        <p:txBody>
          <a:bodyPr/>
          <a:lstStyle/>
          <a:p>
            <a:fld id="{A4B7E616-A3FE-4E4E-9D19-24DC7504922A}" type="slidenum">
              <a:rPr lang="en-US" smtClean="0"/>
              <a:t>‹#›</a:t>
            </a:fld>
            <a:endParaRPr lang="en-US"/>
          </a:p>
        </p:txBody>
      </p:sp>
    </p:spTree>
    <p:extLst>
      <p:ext uri="{BB962C8B-B14F-4D97-AF65-F5344CB8AC3E}">
        <p14:creationId xmlns:p14="http://schemas.microsoft.com/office/powerpoint/2010/main" val="2739639743"/>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6A510-46D2-45A3-B62B-B3BA2BC970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908F15-DB3E-47BC-A116-D50C5D6858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AB92748-8C47-4609-B91A-1661A3CE54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4034B5-F900-446D-BA81-A037CC14CB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1E6CC79-5E31-4ABF-9DDF-BF1B07D28B4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31E329-A00A-49B6-A2C8-85656EDB813F}"/>
              </a:ext>
            </a:extLst>
          </p:cNvPr>
          <p:cNvSpPr>
            <a:spLocks noGrp="1"/>
          </p:cNvSpPr>
          <p:nvPr>
            <p:ph type="dt" sz="half" idx="10"/>
          </p:nvPr>
        </p:nvSpPr>
        <p:spPr/>
        <p:txBody>
          <a:bodyPr/>
          <a:lstStyle/>
          <a:p>
            <a:fld id="{7B341A64-10D0-4DED-9EF3-A5B24BBECCB5}" type="datetimeFigureOut">
              <a:rPr lang="en-US" smtClean="0"/>
              <a:t>5/11/2024</a:t>
            </a:fld>
            <a:endParaRPr lang="en-US"/>
          </a:p>
        </p:txBody>
      </p:sp>
      <p:sp>
        <p:nvSpPr>
          <p:cNvPr id="8" name="Footer Placeholder 7">
            <a:extLst>
              <a:ext uri="{FF2B5EF4-FFF2-40B4-BE49-F238E27FC236}">
                <a16:creationId xmlns:a16="http://schemas.microsoft.com/office/drawing/2014/main" id="{D48BA664-F6C8-4B3A-A8E7-1A64318141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5BCBEF-124B-4D26-A93D-6EA0100D100F}"/>
              </a:ext>
            </a:extLst>
          </p:cNvPr>
          <p:cNvSpPr>
            <a:spLocks noGrp="1"/>
          </p:cNvSpPr>
          <p:nvPr>
            <p:ph type="sldNum" sz="quarter" idx="12"/>
          </p:nvPr>
        </p:nvSpPr>
        <p:spPr/>
        <p:txBody>
          <a:bodyPr/>
          <a:lstStyle/>
          <a:p>
            <a:fld id="{A4B7E616-A3FE-4E4E-9D19-24DC7504922A}" type="slidenum">
              <a:rPr lang="en-US" smtClean="0"/>
              <a:t>‹#›</a:t>
            </a:fld>
            <a:endParaRPr lang="en-US"/>
          </a:p>
        </p:txBody>
      </p:sp>
    </p:spTree>
    <p:extLst>
      <p:ext uri="{BB962C8B-B14F-4D97-AF65-F5344CB8AC3E}">
        <p14:creationId xmlns:p14="http://schemas.microsoft.com/office/powerpoint/2010/main" val="108933724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A6769-789B-476A-9A87-0B9FDB9E47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629C31-6A6B-426F-9C46-338325B881EF}"/>
              </a:ext>
            </a:extLst>
          </p:cNvPr>
          <p:cNvSpPr>
            <a:spLocks noGrp="1"/>
          </p:cNvSpPr>
          <p:nvPr>
            <p:ph type="dt" sz="half" idx="10"/>
          </p:nvPr>
        </p:nvSpPr>
        <p:spPr/>
        <p:txBody>
          <a:bodyPr/>
          <a:lstStyle/>
          <a:p>
            <a:fld id="{7B341A64-10D0-4DED-9EF3-A5B24BBECCB5}" type="datetimeFigureOut">
              <a:rPr lang="en-US" smtClean="0"/>
              <a:t>5/11/2024</a:t>
            </a:fld>
            <a:endParaRPr lang="en-US"/>
          </a:p>
        </p:txBody>
      </p:sp>
      <p:sp>
        <p:nvSpPr>
          <p:cNvPr id="4" name="Footer Placeholder 3">
            <a:extLst>
              <a:ext uri="{FF2B5EF4-FFF2-40B4-BE49-F238E27FC236}">
                <a16:creationId xmlns:a16="http://schemas.microsoft.com/office/drawing/2014/main" id="{8B7D5315-A516-438D-9BC1-D4F52268DC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30363B-5736-48CA-96FD-B439FE737CEF}"/>
              </a:ext>
            </a:extLst>
          </p:cNvPr>
          <p:cNvSpPr>
            <a:spLocks noGrp="1"/>
          </p:cNvSpPr>
          <p:nvPr>
            <p:ph type="sldNum" sz="quarter" idx="12"/>
          </p:nvPr>
        </p:nvSpPr>
        <p:spPr/>
        <p:txBody>
          <a:bodyPr/>
          <a:lstStyle/>
          <a:p>
            <a:fld id="{A4B7E616-A3FE-4E4E-9D19-24DC7504922A}" type="slidenum">
              <a:rPr lang="en-US" smtClean="0"/>
              <a:t>‹#›</a:t>
            </a:fld>
            <a:endParaRPr lang="en-US"/>
          </a:p>
        </p:txBody>
      </p:sp>
    </p:spTree>
    <p:extLst>
      <p:ext uri="{BB962C8B-B14F-4D97-AF65-F5344CB8AC3E}">
        <p14:creationId xmlns:p14="http://schemas.microsoft.com/office/powerpoint/2010/main" val="118071001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960CA8-C8D7-48F6-AF39-AE015105FC6B}"/>
              </a:ext>
            </a:extLst>
          </p:cNvPr>
          <p:cNvSpPr>
            <a:spLocks noGrp="1"/>
          </p:cNvSpPr>
          <p:nvPr>
            <p:ph type="dt" sz="half" idx="10"/>
          </p:nvPr>
        </p:nvSpPr>
        <p:spPr/>
        <p:txBody>
          <a:bodyPr/>
          <a:lstStyle/>
          <a:p>
            <a:fld id="{7B341A64-10D0-4DED-9EF3-A5B24BBECCB5}" type="datetimeFigureOut">
              <a:rPr lang="en-US" smtClean="0"/>
              <a:t>5/11/2024</a:t>
            </a:fld>
            <a:endParaRPr lang="en-US"/>
          </a:p>
        </p:txBody>
      </p:sp>
      <p:sp>
        <p:nvSpPr>
          <p:cNvPr id="3" name="Footer Placeholder 2">
            <a:extLst>
              <a:ext uri="{FF2B5EF4-FFF2-40B4-BE49-F238E27FC236}">
                <a16:creationId xmlns:a16="http://schemas.microsoft.com/office/drawing/2014/main" id="{0BCA35D7-8E7D-46CC-8A9C-277EA004E9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2C136B-9296-4218-8D80-8270FFB2FA10}"/>
              </a:ext>
            </a:extLst>
          </p:cNvPr>
          <p:cNvSpPr>
            <a:spLocks noGrp="1"/>
          </p:cNvSpPr>
          <p:nvPr>
            <p:ph type="sldNum" sz="quarter" idx="12"/>
          </p:nvPr>
        </p:nvSpPr>
        <p:spPr/>
        <p:txBody>
          <a:bodyPr/>
          <a:lstStyle/>
          <a:p>
            <a:fld id="{A4B7E616-A3FE-4E4E-9D19-24DC7504922A}" type="slidenum">
              <a:rPr lang="en-US" smtClean="0"/>
              <a:t>‹#›</a:t>
            </a:fld>
            <a:endParaRPr lang="en-US"/>
          </a:p>
        </p:txBody>
      </p:sp>
    </p:spTree>
    <p:extLst>
      <p:ext uri="{BB962C8B-B14F-4D97-AF65-F5344CB8AC3E}">
        <p14:creationId xmlns:p14="http://schemas.microsoft.com/office/powerpoint/2010/main" val="400629937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BF65F-5B87-4BE9-B065-6D2E538B2C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68A503-5BAD-4DFA-BE4F-7E51C8041B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7000AF-5BA6-4A51-B710-FF3A0028F3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1B61F6-D088-403A-A845-49A71C240DB1}"/>
              </a:ext>
            </a:extLst>
          </p:cNvPr>
          <p:cNvSpPr>
            <a:spLocks noGrp="1"/>
          </p:cNvSpPr>
          <p:nvPr>
            <p:ph type="dt" sz="half" idx="10"/>
          </p:nvPr>
        </p:nvSpPr>
        <p:spPr/>
        <p:txBody>
          <a:bodyPr/>
          <a:lstStyle/>
          <a:p>
            <a:fld id="{7B341A64-10D0-4DED-9EF3-A5B24BBECCB5}" type="datetimeFigureOut">
              <a:rPr lang="en-US" smtClean="0"/>
              <a:t>5/11/2024</a:t>
            </a:fld>
            <a:endParaRPr lang="en-US"/>
          </a:p>
        </p:txBody>
      </p:sp>
      <p:sp>
        <p:nvSpPr>
          <p:cNvPr id="6" name="Footer Placeholder 5">
            <a:extLst>
              <a:ext uri="{FF2B5EF4-FFF2-40B4-BE49-F238E27FC236}">
                <a16:creationId xmlns:a16="http://schemas.microsoft.com/office/drawing/2014/main" id="{F453BFDC-3A8A-4861-950D-71E7B75DF9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19A7F8-766D-4038-8B4F-F7C7D99DD9CA}"/>
              </a:ext>
            </a:extLst>
          </p:cNvPr>
          <p:cNvSpPr>
            <a:spLocks noGrp="1"/>
          </p:cNvSpPr>
          <p:nvPr>
            <p:ph type="sldNum" sz="quarter" idx="12"/>
          </p:nvPr>
        </p:nvSpPr>
        <p:spPr/>
        <p:txBody>
          <a:bodyPr/>
          <a:lstStyle/>
          <a:p>
            <a:fld id="{A4B7E616-A3FE-4E4E-9D19-24DC7504922A}" type="slidenum">
              <a:rPr lang="en-US" smtClean="0"/>
              <a:t>‹#›</a:t>
            </a:fld>
            <a:endParaRPr lang="en-US"/>
          </a:p>
        </p:txBody>
      </p:sp>
    </p:spTree>
    <p:extLst>
      <p:ext uri="{BB962C8B-B14F-4D97-AF65-F5344CB8AC3E}">
        <p14:creationId xmlns:p14="http://schemas.microsoft.com/office/powerpoint/2010/main" val="101604454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CADA6-B0C2-4EE7-8510-27FBC30425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993B0B-2A4E-4ACD-B036-28799749AE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F54BE3-4BDF-4E56-8CD1-97DB439BA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14CC4D-605A-4577-9673-34E8DD6850C3}"/>
              </a:ext>
            </a:extLst>
          </p:cNvPr>
          <p:cNvSpPr>
            <a:spLocks noGrp="1"/>
          </p:cNvSpPr>
          <p:nvPr>
            <p:ph type="dt" sz="half" idx="10"/>
          </p:nvPr>
        </p:nvSpPr>
        <p:spPr/>
        <p:txBody>
          <a:bodyPr/>
          <a:lstStyle/>
          <a:p>
            <a:fld id="{7B341A64-10D0-4DED-9EF3-A5B24BBECCB5}" type="datetimeFigureOut">
              <a:rPr lang="en-US" smtClean="0"/>
              <a:t>5/11/2024</a:t>
            </a:fld>
            <a:endParaRPr lang="en-US"/>
          </a:p>
        </p:txBody>
      </p:sp>
      <p:sp>
        <p:nvSpPr>
          <p:cNvPr id="6" name="Footer Placeholder 5">
            <a:extLst>
              <a:ext uri="{FF2B5EF4-FFF2-40B4-BE49-F238E27FC236}">
                <a16:creationId xmlns:a16="http://schemas.microsoft.com/office/drawing/2014/main" id="{9913FAB2-1147-450A-A8C5-9BF8F1C394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6EEBD9-2E16-4D70-B150-5C870C8D53C9}"/>
              </a:ext>
            </a:extLst>
          </p:cNvPr>
          <p:cNvSpPr>
            <a:spLocks noGrp="1"/>
          </p:cNvSpPr>
          <p:nvPr>
            <p:ph type="sldNum" sz="quarter" idx="12"/>
          </p:nvPr>
        </p:nvSpPr>
        <p:spPr/>
        <p:txBody>
          <a:bodyPr/>
          <a:lstStyle/>
          <a:p>
            <a:fld id="{A4B7E616-A3FE-4E4E-9D19-24DC7504922A}" type="slidenum">
              <a:rPr lang="en-US" smtClean="0"/>
              <a:t>‹#›</a:t>
            </a:fld>
            <a:endParaRPr lang="en-US"/>
          </a:p>
        </p:txBody>
      </p:sp>
    </p:spTree>
    <p:extLst>
      <p:ext uri="{BB962C8B-B14F-4D97-AF65-F5344CB8AC3E}">
        <p14:creationId xmlns:p14="http://schemas.microsoft.com/office/powerpoint/2010/main" val="319750917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9DA8A2-2110-48ED-9C89-1C009D7645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8CB4AE-5C07-4AE2-85DF-CAEFE06142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080B8-6D8E-4C37-8F8E-9682D1DB89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341A64-10D0-4DED-9EF3-A5B24BBECCB5}" type="datetimeFigureOut">
              <a:rPr lang="en-US" smtClean="0"/>
              <a:t>5/11/2024</a:t>
            </a:fld>
            <a:endParaRPr lang="en-US"/>
          </a:p>
        </p:txBody>
      </p:sp>
      <p:sp>
        <p:nvSpPr>
          <p:cNvPr id="5" name="Footer Placeholder 4">
            <a:extLst>
              <a:ext uri="{FF2B5EF4-FFF2-40B4-BE49-F238E27FC236}">
                <a16:creationId xmlns:a16="http://schemas.microsoft.com/office/drawing/2014/main" id="{B4863F95-4059-4025-8019-63BC1A963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4A3EF5-6D20-4C79-BBC2-587A9232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B7E616-A3FE-4E4E-9D19-24DC7504922A}" type="slidenum">
              <a:rPr lang="en-US" smtClean="0"/>
              <a:t>‹#›</a:t>
            </a:fld>
            <a:endParaRPr lang="en-US"/>
          </a:p>
        </p:txBody>
      </p:sp>
    </p:spTree>
    <p:extLst>
      <p:ext uri="{BB962C8B-B14F-4D97-AF65-F5344CB8AC3E}">
        <p14:creationId xmlns:p14="http://schemas.microsoft.com/office/powerpoint/2010/main" val="2407166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54805" y="524176"/>
            <a:ext cx="10011177" cy="5878532"/>
          </a:xfrm>
          <a:prstGeom prst="rect">
            <a:avLst/>
          </a:prstGeom>
        </p:spPr>
        <p:txBody>
          <a:bodyPr wrap="square">
            <a:spAutoFit/>
          </a:bodyPr>
          <a:lstStyle/>
          <a:p>
            <a:pPr algn="ctr"/>
            <a:r>
              <a:rPr lang="en-US" sz="2800" b="1" dirty="0">
                <a:latin typeface="Times New Roman" panose="02020603050405020304" pitchFamily="18" charset="0"/>
                <a:cs typeface="Times New Roman" panose="02020603050405020304" pitchFamily="18" charset="0"/>
              </a:rPr>
              <a:t>DEVELOPMENT OF AN ONLINE AUTOMATED ATTENDANCE SYSTEM USING FACIAL RECOGNITION FOR BAZE UNIVERSITY, ABUJA</a:t>
            </a:r>
          </a:p>
          <a:p>
            <a:pPr algn="ctr"/>
            <a:endParaRPr lang="en-US" sz="2800" b="1" dirty="0">
              <a:latin typeface="Times New Roman" panose="02020603050405020304" pitchFamily="18" charset="0"/>
              <a:cs typeface="Times New Roman" panose="02020603050405020304" pitchFamily="18" charset="0"/>
            </a:endParaRPr>
          </a:p>
          <a:p>
            <a:pPr algn="ctr"/>
            <a:r>
              <a:rPr lang="en-GB" sz="3200" b="1" dirty="0">
                <a:latin typeface="Times New Roman" panose="02020603050405020304" pitchFamily="18" charset="0"/>
                <a:cs typeface="Times New Roman" panose="02020603050405020304" pitchFamily="18" charset="0"/>
              </a:rPr>
              <a:t>BY</a:t>
            </a:r>
          </a:p>
          <a:p>
            <a:pPr algn="ctr"/>
            <a:endParaRPr lang="en-GB" sz="3200" b="1" dirty="0">
              <a:latin typeface="Times New Roman" panose="02020603050405020304" pitchFamily="18" charset="0"/>
              <a:cs typeface="Times New Roman" panose="02020603050405020304" pitchFamily="18" charset="0"/>
            </a:endParaRPr>
          </a:p>
          <a:p>
            <a:pPr algn="ctr"/>
            <a:endParaRPr lang="en-GB" sz="3200" b="1" dirty="0">
              <a:latin typeface="Times New Roman" panose="02020603050405020304" pitchFamily="18" charset="0"/>
              <a:cs typeface="Times New Roman" panose="02020603050405020304" pitchFamily="18" charset="0"/>
            </a:endParaRPr>
          </a:p>
          <a:p>
            <a:pPr algn="ctr"/>
            <a:r>
              <a:rPr lang="es-ES" sz="2800" b="1" dirty="0">
                <a:latin typeface="Times New Roman" panose="02020603050405020304" pitchFamily="18" charset="0"/>
                <a:cs typeface="Times New Roman" panose="02020603050405020304" pitchFamily="18" charset="0"/>
              </a:rPr>
              <a:t>ALIYU MUSA LABARAN</a:t>
            </a:r>
          </a:p>
          <a:p>
            <a:pPr algn="ctr"/>
            <a:r>
              <a:rPr lang="es-ES" sz="2800" b="1" dirty="0">
                <a:latin typeface="Times New Roman" panose="02020603050405020304" pitchFamily="18" charset="0"/>
                <a:cs typeface="Times New Roman" panose="02020603050405020304" pitchFamily="18" charset="0"/>
              </a:rPr>
              <a:t>BU/21A/IT/5374</a:t>
            </a:r>
          </a:p>
          <a:p>
            <a:pPr algn="ctr"/>
            <a:endParaRPr lang="en-GB" sz="2800" b="1" dirty="0">
              <a:latin typeface="Times New Roman" panose="02020603050405020304" pitchFamily="18" charset="0"/>
              <a:cs typeface="Times New Roman" panose="02020603050405020304" pitchFamily="18" charset="0"/>
            </a:endParaRPr>
          </a:p>
          <a:p>
            <a:pPr algn="ctr"/>
            <a:endParaRPr lang="en-GB" sz="2800" b="1" dirty="0">
              <a:latin typeface="Times New Roman" panose="02020603050405020304" pitchFamily="18" charset="0"/>
              <a:cs typeface="Times New Roman" panose="02020603050405020304" pitchFamily="18" charset="0"/>
            </a:endParaRPr>
          </a:p>
          <a:p>
            <a:pPr algn="ctr"/>
            <a:endParaRPr lang="en-GB" sz="2800" b="1" dirty="0">
              <a:latin typeface="Times New Roman" panose="02020603050405020304" pitchFamily="18" charset="0"/>
              <a:cs typeface="Times New Roman" panose="02020603050405020304" pitchFamily="18" charset="0"/>
            </a:endParaRPr>
          </a:p>
          <a:p>
            <a:pPr algn="ctr"/>
            <a:r>
              <a:rPr lang="en-GB" sz="2800" b="1" dirty="0">
                <a:latin typeface="Times New Roman" panose="02020603050405020304" pitchFamily="18" charset="0"/>
                <a:cs typeface="Times New Roman" panose="02020603050405020304" pitchFamily="18" charset="0"/>
              </a:rPr>
              <a:t>MAY, 2024</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771700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60608"/>
            <a:ext cx="9144000" cy="599338"/>
          </a:xfrm>
        </p:spPr>
        <p:txBody>
          <a:bodyPr>
            <a:normAutofit/>
          </a:bodyPr>
          <a:lstStyle/>
          <a:p>
            <a:r>
              <a:rPr lang="en-US" sz="3600" b="1" dirty="0">
                <a:latin typeface="Times New Roman" panose="02020603050405020304" pitchFamily="18" charset="0"/>
                <a:cs typeface="Times New Roman" panose="02020603050405020304" pitchFamily="18" charset="0"/>
              </a:rPr>
              <a:t>REVIEW OF RELATED LITERATURE</a:t>
            </a:r>
          </a:p>
        </p:txBody>
      </p:sp>
      <p:graphicFrame>
        <p:nvGraphicFramePr>
          <p:cNvPr id="4" name="Table 3">
            <a:extLst>
              <a:ext uri="{FF2B5EF4-FFF2-40B4-BE49-F238E27FC236}">
                <a16:creationId xmlns:a16="http://schemas.microsoft.com/office/drawing/2014/main" id="{4AD8EF81-419D-4806-9DC2-1B98DDD5859D}"/>
              </a:ext>
            </a:extLst>
          </p:cNvPr>
          <p:cNvGraphicFramePr>
            <a:graphicFrameLocks noGrp="1"/>
          </p:cNvGraphicFramePr>
          <p:nvPr>
            <p:extLst>
              <p:ext uri="{D42A27DB-BD31-4B8C-83A1-F6EECF244321}">
                <p14:modId xmlns:p14="http://schemas.microsoft.com/office/powerpoint/2010/main" val="327968940"/>
              </p:ext>
            </p:extLst>
          </p:nvPr>
        </p:nvGraphicFramePr>
        <p:xfrm>
          <a:off x="838200" y="1216148"/>
          <a:ext cx="10515600" cy="5136388"/>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val="2097238223"/>
                    </a:ext>
                  </a:extLst>
                </a:gridCol>
                <a:gridCol w="2628900">
                  <a:extLst>
                    <a:ext uri="{9D8B030D-6E8A-4147-A177-3AD203B41FA5}">
                      <a16:colId xmlns:a16="http://schemas.microsoft.com/office/drawing/2014/main" val="565699837"/>
                    </a:ext>
                  </a:extLst>
                </a:gridCol>
                <a:gridCol w="2628900">
                  <a:extLst>
                    <a:ext uri="{9D8B030D-6E8A-4147-A177-3AD203B41FA5}">
                      <a16:colId xmlns:a16="http://schemas.microsoft.com/office/drawing/2014/main" val="2168034460"/>
                    </a:ext>
                  </a:extLst>
                </a:gridCol>
                <a:gridCol w="2628900">
                  <a:extLst>
                    <a:ext uri="{9D8B030D-6E8A-4147-A177-3AD203B41FA5}">
                      <a16:colId xmlns:a16="http://schemas.microsoft.com/office/drawing/2014/main" val="1243032409"/>
                    </a:ext>
                  </a:extLst>
                </a:gridCol>
              </a:tblGrid>
              <a:tr h="0">
                <a:tc>
                  <a:txBody>
                    <a:bodyPr/>
                    <a:lstStyle/>
                    <a:p>
                      <a:pPr marL="0" marR="0" algn="ctr">
                        <a:lnSpc>
                          <a:spcPct val="200000"/>
                        </a:lnSpc>
                        <a:spcBef>
                          <a:spcPts val="0"/>
                        </a:spcBef>
                        <a:spcAft>
                          <a:spcPts val="0"/>
                        </a:spcAft>
                      </a:pPr>
                      <a:r>
                        <a:rPr lang="en-US" sz="1500">
                          <a:effectLst/>
                          <a:latin typeface="Times" panose="02020603050405020304" pitchFamily="18" charset="0"/>
                        </a:rPr>
                        <a:t>Study</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500">
                          <a:effectLst/>
                          <a:latin typeface="Times" panose="02020603050405020304" pitchFamily="18" charset="0"/>
                        </a:rPr>
                        <a:t>Method Used</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500">
                          <a:effectLst/>
                          <a:latin typeface="Times" panose="02020603050405020304" pitchFamily="18" charset="0"/>
                        </a:rPr>
                        <a:t>Strengths</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500">
                          <a:effectLst/>
                          <a:latin typeface="Times" panose="02020603050405020304" pitchFamily="18" charset="0"/>
                        </a:rPr>
                        <a:t>Weaknesses</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4613237"/>
                  </a:ext>
                </a:extLst>
              </a:tr>
              <a:tr h="0">
                <a:tc>
                  <a:txBody>
                    <a:bodyPr/>
                    <a:lstStyle/>
                    <a:p>
                      <a:pPr marL="0" marR="0">
                        <a:lnSpc>
                          <a:spcPct val="200000"/>
                        </a:lnSpc>
                        <a:spcBef>
                          <a:spcPts val="0"/>
                        </a:spcBef>
                        <a:spcAft>
                          <a:spcPts val="0"/>
                        </a:spcAft>
                      </a:pPr>
                      <a:r>
                        <a:rPr lang="en-US" sz="1500">
                          <a:effectLst/>
                          <a:latin typeface="Times" panose="02020603050405020304" pitchFamily="18" charset="0"/>
                        </a:rPr>
                        <a:t>Kumar and Srivastava (2017)</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Face recognition</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Automated attendance tracking, reduced manual work</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Requires image processing software and hardware, privacy concerns</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7288483"/>
                  </a:ext>
                </a:extLst>
              </a:tr>
              <a:tr h="0">
                <a:tc>
                  <a:txBody>
                    <a:bodyPr/>
                    <a:lstStyle/>
                    <a:p>
                      <a:pPr marL="0" marR="0">
                        <a:lnSpc>
                          <a:spcPct val="200000"/>
                        </a:lnSpc>
                        <a:spcBef>
                          <a:spcPts val="0"/>
                        </a:spcBef>
                        <a:spcAft>
                          <a:spcPts val="0"/>
                        </a:spcAft>
                      </a:pPr>
                      <a:r>
                        <a:rPr lang="en-US" sz="1500">
                          <a:effectLst/>
                          <a:latin typeface="Times" panose="02020603050405020304" pitchFamily="18" charset="0"/>
                        </a:rPr>
                        <a:t>Liu, Yang, and Liu (2019)</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RFID technology</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Accuracy, efficiency, real-time monitoring</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Cost of RFID tags, specialized RFID readers required</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5962917"/>
                  </a:ext>
                </a:extLst>
              </a:tr>
              <a:tr h="0">
                <a:tc>
                  <a:txBody>
                    <a:bodyPr/>
                    <a:lstStyle/>
                    <a:p>
                      <a:pPr marL="0" marR="0">
                        <a:lnSpc>
                          <a:spcPct val="200000"/>
                        </a:lnSpc>
                        <a:spcBef>
                          <a:spcPts val="0"/>
                        </a:spcBef>
                        <a:spcAft>
                          <a:spcPts val="0"/>
                        </a:spcAft>
                      </a:pPr>
                      <a:r>
                        <a:rPr lang="en-US" sz="1500">
                          <a:effectLst/>
                          <a:latin typeface="Times" panose="02020603050405020304" pitchFamily="18" charset="0"/>
                        </a:rPr>
                        <a:t>Bin Anuar, Zainal, and Yussof (2018)</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QR code scanning</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Ease of implementation, user-friendly</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Requires mobile devices with cameras, QR codes need to be generated and placed</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3803477"/>
                  </a:ext>
                </a:extLst>
              </a:tr>
              <a:tr h="0">
                <a:tc>
                  <a:txBody>
                    <a:bodyPr/>
                    <a:lstStyle/>
                    <a:p>
                      <a:pPr marL="0" marR="0">
                        <a:lnSpc>
                          <a:spcPct val="200000"/>
                        </a:lnSpc>
                        <a:spcBef>
                          <a:spcPts val="0"/>
                        </a:spcBef>
                        <a:spcAft>
                          <a:spcPts val="0"/>
                        </a:spcAft>
                      </a:pPr>
                      <a:r>
                        <a:rPr lang="en-US" sz="1500">
                          <a:effectLst/>
                          <a:latin typeface="Times" panose="02020603050405020304" pitchFamily="18" charset="0"/>
                        </a:rPr>
                        <a:t>Chatterjee, Mitra, and Bhattacharya (2018)</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Mobile app with GPS</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Convenience, accessibility</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dirty="0">
                          <a:effectLst/>
                          <a:latin typeface="Times" panose="02020603050405020304" pitchFamily="18" charset="0"/>
                        </a:rPr>
                        <a:t>Reliant on GPS accuracy, requires constant internet connectivity</a:t>
                      </a:r>
                      <a:endParaRPr lang="en-US" sz="1500" dirty="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6101142"/>
                  </a:ext>
                </a:extLst>
              </a:tr>
            </a:tbl>
          </a:graphicData>
        </a:graphic>
      </p:graphicFrame>
    </p:spTree>
    <p:extLst>
      <p:ext uri="{BB962C8B-B14F-4D97-AF65-F5344CB8AC3E}">
        <p14:creationId xmlns:p14="http://schemas.microsoft.com/office/powerpoint/2010/main" val="412276914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60608"/>
            <a:ext cx="9144000" cy="599338"/>
          </a:xfrm>
        </p:spPr>
        <p:txBody>
          <a:bodyPr>
            <a:normAutofit/>
          </a:bodyPr>
          <a:lstStyle/>
          <a:p>
            <a:r>
              <a:rPr lang="en-US" sz="3600" b="1" dirty="0">
                <a:latin typeface="Times New Roman" panose="02020603050405020304" pitchFamily="18" charset="0"/>
                <a:cs typeface="Times New Roman" panose="02020603050405020304" pitchFamily="18" charset="0"/>
              </a:rPr>
              <a:t>REVIEW OF RELATED LITERATURE</a:t>
            </a:r>
          </a:p>
        </p:txBody>
      </p:sp>
      <p:graphicFrame>
        <p:nvGraphicFramePr>
          <p:cNvPr id="3" name="Table 2">
            <a:extLst>
              <a:ext uri="{FF2B5EF4-FFF2-40B4-BE49-F238E27FC236}">
                <a16:creationId xmlns:a16="http://schemas.microsoft.com/office/drawing/2014/main" id="{CC2A829A-F641-4312-B107-6BBBBF146C6A}"/>
              </a:ext>
            </a:extLst>
          </p:cNvPr>
          <p:cNvGraphicFramePr>
            <a:graphicFrameLocks noGrp="1"/>
          </p:cNvGraphicFramePr>
          <p:nvPr>
            <p:extLst>
              <p:ext uri="{D42A27DB-BD31-4B8C-83A1-F6EECF244321}">
                <p14:modId xmlns:p14="http://schemas.microsoft.com/office/powerpoint/2010/main" val="3590908882"/>
              </p:ext>
            </p:extLst>
          </p:nvPr>
        </p:nvGraphicFramePr>
        <p:xfrm>
          <a:off x="930965" y="1283144"/>
          <a:ext cx="10515600" cy="5117656"/>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val="2661514127"/>
                    </a:ext>
                  </a:extLst>
                </a:gridCol>
                <a:gridCol w="2628900">
                  <a:extLst>
                    <a:ext uri="{9D8B030D-6E8A-4147-A177-3AD203B41FA5}">
                      <a16:colId xmlns:a16="http://schemas.microsoft.com/office/drawing/2014/main" val="2096572780"/>
                    </a:ext>
                  </a:extLst>
                </a:gridCol>
                <a:gridCol w="2628900">
                  <a:extLst>
                    <a:ext uri="{9D8B030D-6E8A-4147-A177-3AD203B41FA5}">
                      <a16:colId xmlns:a16="http://schemas.microsoft.com/office/drawing/2014/main" val="2595656990"/>
                    </a:ext>
                  </a:extLst>
                </a:gridCol>
                <a:gridCol w="2628900">
                  <a:extLst>
                    <a:ext uri="{9D8B030D-6E8A-4147-A177-3AD203B41FA5}">
                      <a16:colId xmlns:a16="http://schemas.microsoft.com/office/drawing/2014/main" val="2088792662"/>
                    </a:ext>
                  </a:extLst>
                </a:gridCol>
              </a:tblGrid>
              <a:tr h="1550759">
                <a:tc>
                  <a:txBody>
                    <a:bodyPr/>
                    <a:lstStyle/>
                    <a:p>
                      <a:pPr marL="0" marR="0">
                        <a:lnSpc>
                          <a:spcPct val="200000"/>
                        </a:lnSpc>
                        <a:spcBef>
                          <a:spcPts val="0"/>
                        </a:spcBef>
                        <a:spcAft>
                          <a:spcPts val="0"/>
                        </a:spcAft>
                      </a:pPr>
                      <a:r>
                        <a:rPr lang="en-US" sz="1500">
                          <a:effectLst/>
                          <a:latin typeface="Times" panose="02020603050405020304" pitchFamily="18" charset="0"/>
                        </a:rPr>
                        <a:t>Al-Fahad, Al-Shammari, and Al-Hajraf (2016)</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Fingerprint biometric authentication</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Improved security, real-time monitoring</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Additional biometric hardware required, user acceptance issues</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8694104"/>
                  </a:ext>
                </a:extLst>
              </a:tr>
              <a:tr h="1007236">
                <a:tc>
                  <a:txBody>
                    <a:bodyPr/>
                    <a:lstStyle/>
                    <a:p>
                      <a:pPr marL="0" marR="0">
                        <a:lnSpc>
                          <a:spcPct val="200000"/>
                        </a:lnSpc>
                        <a:spcBef>
                          <a:spcPts val="0"/>
                        </a:spcBef>
                        <a:spcAft>
                          <a:spcPts val="0"/>
                        </a:spcAft>
                      </a:pPr>
                      <a:r>
                        <a:rPr lang="en-US" sz="1500">
                          <a:effectLst/>
                          <a:latin typeface="Times" panose="02020603050405020304" pitchFamily="18" charset="0"/>
                        </a:rPr>
                        <a:t>Yasin, Ahmad, and Hamzah (2018)</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Cloud-based system</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Scalability, accessibility, data security</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Reliant on internet connectivity, potential data privacy risks</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3196349"/>
                  </a:ext>
                </a:extLst>
              </a:tr>
              <a:tr h="1552425">
                <a:tc>
                  <a:txBody>
                    <a:bodyPr/>
                    <a:lstStyle/>
                    <a:p>
                      <a:pPr marL="0" marR="0">
                        <a:lnSpc>
                          <a:spcPct val="200000"/>
                        </a:lnSpc>
                        <a:spcBef>
                          <a:spcPts val="0"/>
                        </a:spcBef>
                        <a:spcAft>
                          <a:spcPts val="0"/>
                        </a:spcAft>
                      </a:pPr>
                      <a:r>
                        <a:rPr lang="en-US" sz="1500">
                          <a:effectLst/>
                          <a:latin typeface="Times" panose="02020603050405020304" pitchFamily="18" charset="0"/>
                        </a:rPr>
                        <a:t>Mahajan, Kaur, and Singh (2018)</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Iris recognition</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Highly accurate identification</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Specialized iris scanning hardware required, slower process</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1802537"/>
                  </a:ext>
                </a:extLst>
              </a:tr>
              <a:tr h="1007236">
                <a:tc>
                  <a:txBody>
                    <a:bodyPr/>
                    <a:lstStyle/>
                    <a:p>
                      <a:pPr marL="0" marR="0">
                        <a:lnSpc>
                          <a:spcPct val="200000"/>
                        </a:lnSpc>
                        <a:spcBef>
                          <a:spcPts val="0"/>
                        </a:spcBef>
                        <a:spcAft>
                          <a:spcPts val="0"/>
                        </a:spcAft>
                      </a:pPr>
                      <a:r>
                        <a:rPr lang="en-US" sz="1500">
                          <a:effectLst/>
                          <a:latin typeface="Times" panose="02020603050405020304" pitchFamily="18" charset="0"/>
                        </a:rPr>
                        <a:t>Gupta and Gupta (2017)</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Facial recognition with machine learning</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Automated face recognition, continuous self-learning</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dirty="0">
                          <a:effectLst/>
                          <a:latin typeface="Times" panose="02020603050405020304" pitchFamily="18" charset="0"/>
                        </a:rPr>
                        <a:t>Complex algorithms, large training datasets required</a:t>
                      </a:r>
                      <a:endParaRPr lang="en-US" sz="1500" dirty="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4512818"/>
                  </a:ext>
                </a:extLst>
              </a:tr>
            </a:tbl>
          </a:graphicData>
        </a:graphic>
      </p:graphicFrame>
    </p:spTree>
    <p:extLst>
      <p:ext uri="{BB962C8B-B14F-4D97-AF65-F5344CB8AC3E}">
        <p14:creationId xmlns:p14="http://schemas.microsoft.com/office/powerpoint/2010/main" val="6949514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60608"/>
            <a:ext cx="9144000" cy="599338"/>
          </a:xfrm>
        </p:spPr>
        <p:txBody>
          <a:bodyPr>
            <a:normAutofit/>
          </a:bodyPr>
          <a:lstStyle/>
          <a:p>
            <a:r>
              <a:rPr lang="en-US" sz="3600" b="1" dirty="0">
                <a:latin typeface="Times New Roman" panose="02020603050405020304" pitchFamily="18" charset="0"/>
                <a:cs typeface="Times New Roman" panose="02020603050405020304" pitchFamily="18" charset="0"/>
              </a:rPr>
              <a:t>REVIEW OF RELATED LITERATURE</a:t>
            </a:r>
          </a:p>
        </p:txBody>
      </p:sp>
      <p:graphicFrame>
        <p:nvGraphicFramePr>
          <p:cNvPr id="4" name="Table 3">
            <a:extLst>
              <a:ext uri="{FF2B5EF4-FFF2-40B4-BE49-F238E27FC236}">
                <a16:creationId xmlns:a16="http://schemas.microsoft.com/office/drawing/2014/main" id="{9185AE41-B7CD-4A90-B91B-846D26C59FED}"/>
              </a:ext>
            </a:extLst>
          </p:cNvPr>
          <p:cNvGraphicFramePr>
            <a:graphicFrameLocks noGrp="1"/>
          </p:cNvGraphicFramePr>
          <p:nvPr>
            <p:extLst>
              <p:ext uri="{D42A27DB-BD31-4B8C-83A1-F6EECF244321}">
                <p14:modId xmlns:p14="http://schemas.microsoft.com/office/powerpoint/2010/main" val="1410037604"/>
              </p:ext>
            </p:extLst>
          </p:nvPr>
        </p:nvGraphicFramePr>
        <p:xfrm>
          <a:off x="718930" y="1318005"/>
          <a:ext cx="10515600" cy="5029786"/>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val="472200588"/>
                    </a:ext>
                  </a:extLst>
                </a:gridCol>
                <a:gridCol w="2628900">
                  <a:extLst>
                    <a:ext uri="{9D8B030D-6E8A-4147-A177-3AD203B41FA5}">
                      <a16:colId xmlns:a16="http://schemas.microsoft.com/office/drawing/2014/main" val="441909395"/>
                    </a:ext>
                  </a:extLst>
                </a:gridCol>
                <a:gridCol w="2628900">
                  <a:extLst>
                    <a:ext uri="{9D8B030D-6E8A-4147-A177-3AD203B41FA5}">
                      <a16:colId xmlns:a16="http://schemas.microsoft.com/office/drawing/2014/main" val="3728289826"/>
                    </a:ext>
                  </a:extLst>
                </a:gridCol>
                <a:gridCol w="2628900">
                  <a:extLst>
                    <a:ext uri="{9D8B030D-6E8A-4147-A177-3AD203B41FA5}">
                      <a16:colId xmlns:a16="http://schemas.microsoft.com/office/drawing/2014/main" val="2911131853"/>
                    </a:ext>
                  </a:extLst>
                </a:gridCol>
              </a:tblGrid>
              <a:tr h="1004626">
                <a:tc>
                  <a:txBody>
                    <a:bodyPr/>
                    <a:lstStyle/>
                    <a:p>
                      <a:pPr marL="0" marR="0">
                        <a:lnSpc>
                          <a:spcPct val="200000"/>
                        </a:lnSpc>
                        <a:spcBef>
                          <a:spcPts val="0"/>
                        </a:spcBef>
                        <a:spcAft>
                          <a:spcPts val="0"/>
                        </a:spcAft>
                      </a:pPr>
                      <a:r>
                        <a:rPr lang="en-US" sz="1500">
                          <a:effectLst/>
                          <a:latin typeface="Times" panose="02020603050405020304" pitchFamily="18" charset="0"/>
                        </a:rPr>
                        <a:t>Jain and Keskar (2016)</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Wireless sensors</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Automated attendance tracking</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Installation of sensors in each classroom needed</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7566302"/>
                  </a:ext>
                </a:extLst>
              </a:tr>
              <a:tr h="1006290">
                <a:tc>
                  <a:txBody>
                    <a:bodyPr/>
                    <a:lstStyle/>
                    <a:p>
                      <a:pPr marL="0" marR="0">
                        <a:lnSpc>
                          <a:spcPct val="200000"/>
                        </a:lnSpc>
                        <a:spcBef>
                          <a:spcPts val="0"/>
                        </a:spcBef>
                        <a:spcAft>
                          <a:spcPts val="0"/>
                        </a:spcAft>
                      </a:pPr>
                      <a:r>
                        <a:rPr lang="en-US" sz="1500">
                          <a:effectLst/>
                          <a:latin typeface="Times" panose="02020603050405020304" pitchFamily="18" charset="0"/>
                        </a:rPr>
                        <a:t>Srinivasan and Prakash (2018)</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RFID + WSN</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Automated tracking, no student participation needed</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Cost of hardware, power requirements</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0671737"/>
                  </a:ext>
                </a:extLst>
              </a:tr>
              <a:tr h="1006290">
                <a:tc>
                  <a:txBody>
                    <a:bodyPr/>
                    <a:lstStyle/>
                    <a:p>
                      <a:pPr marL="0" marR="0">
                        <a:lnSpc>
                          <a:spcPct val="200000"/>
                        </a:lnSpc>
                        <a:spcBef>
                          <a:spcPts val="0"/>
                        </a:spcBef>
                        <a:spcAft>
                          <a:spcPts val="0"/>
                        </a:spcAft>
                      </a:pPr>
                      <a:r>
                        <a:rPr lang="en-US" sz="1500">
                          <a:effectLst/>
                          <a:latin typeface="Times" panose="02020603050405020304" pitchFamily="18" charset="0"/>
                        </a:rPr>
                        <a:t>Hassan, Khan, and Khan (2020)</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Machine learning algorithms</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Predictive capabilities, absenteeism tracking</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Requires large datasets, complex modeling</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8397622"/>
                  </a:ext>
                </a:extLst>
              </a:tr>
              <a:tr h="1006290">
                <a:tc>
                  <a:txBody>
                    <a:bodyPr/>
                    <a:lstStyle/>
                    <a:p>
                      <a:pPr marL="0" marR="0">
                        <a:lnSpc>
                          <a:spcPct val="200000"/>
                        </a:lnSpc>
                        <a:spcBef>
                          <a:spcPts val="0"/>
                        </a:spcBef>
                        <a:spcAft>
                          <a:spcPts val="0"/>
                        </a:spcAft>
                      </a:pPr>
                      <a:r>
                        <a:rPr lang="en-US" sz="1500">
                          <a:effectLst/>
                          <a:latin typeface="Times" panose="02020603050405020304" pitchFamily="18" charset="0"/>
                        </a:rPr>
                        <a:t>Chaudhary, Bhatt, and Bhatt (2018)</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Data analytics on attendance data</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Useful insights from trends and correlations</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Skilled data analysis needed</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5721320"/>
                  </a:ext>
                </a:extLst>
              </a:tr>
              <a:tr h="1006290">
                <a:tc>
                  <a:txBody>
                    <a:bodyPr/>
                    <a:lstStyle/>
                    <a:p>
                      <a:pPr marL="0" marR="0">
                        <a:lnSpc>
                          <a:spcPct val="200000"/>
                        </a:lnSpc>
                        <a:spcBef>
                          <a:spcPts val="0"/>
                        </a:spcBef>
                        <a:spcAft>
                          <a:spcPts val="0"/>
                        </a:spcAft>
                      </a:pPr>
                      <a:r>
                        <a:rPr lang="en-US" sz="1500">
                          <a:effectLst/>
                          <a:latin typeface="Times" panose="02020603050405020304" pitchFamily="18" charset="0"/>
                        </a:rPr>
                        <a:t>Banaei and Mosadegh (2016)</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Cloud-based system</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Remote access, centralized storage</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dirty="0">
                          <a:effectLst/>
                          <a:latin typeface="Times" panose="02020603050405020304" pitchFamily="18" charset="0"/>
                        </a:rPr>
                        <a:t>Reliant on internet connectivity</a:t>
                      </a:r>
                      <a:endParaRPr lang="en-US" sz="1500" dirty="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9177124"/>
                  </a:ext>
                </a:extLst>
              </a:tr>
            </a:tbl>
          </a:graphicData>
        </a:graphic>
      </p:graphicFrame>
    </p:spTree>
    <p:extLst>
      <p:ext uri="{BB962C8B-B14F-4D97-AF65-F5344CB8AC3E}">
        <p14:creationId xmlns:p14="http://schemas.microsoft.com/office/powerpoint/2010/main" val="177172862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7839"/>
            <a:ext cx="10515600" cy="5478004"/>
          </a:xfrm>
        </p:spPr>
        <p:txBody>
          <a:bodyPr>
            <a:normAutofit fontScale="77500" lnSpcReduction="20000"/>
          </a:bodyPr>
          <a:lstStyle/>
          <a:p>
            <a:pPr marL="0" indent="0" algn="just">
              <a:lnSpc>
                <a:spcPct val="200000"/>
              </a:lnSpc>
              <a:buNone/>
            </a:pPr>
            <a:r>
              <a:rPr lang="en-US" dirty="0">
                <a:latin typeface="Times New Roman" panose="02020603050405020304" pitchFamily="18" charset="0"/>
                <a:cs typeface="Times New Roman" panose="02020603050405020304" pitchFamily="18" charset="0"/>
              </a:rPr>
              <a:t>The literature review provided a comprehensive overview of the historical evolution and current landscape of attendance management systems. It is evident that the field has progressed from manual paper-based methods to automated online systems utilizing advanced technologies like biometrics, RFID, GPS, etc.</a:t>
            </a:r>
          </a:p>
          <a:p>
            <a:pPr marL="0" indent="0" algn="just">
              <a:lnSpc>
                <a:spcPct val="200000"/>
              </a:lnSpc>
              <a:buNone/>
            </a:pPr>
            <a:r>
              <a:rPr lang="en-US" dirty="0">
                <a:latin typeface="Times New Roman" panose="02020603050405020304" pitchFamily="18" charset="0"/>
                <a:cs typeface="Times New Roman" panose="02020603050405020304" pitchFamily="18" charset="0"/>
              </a:rPr>
              <a:t>The review of related studies highlighted the diverse approaches and technologies that can be leveraged to develop online automated attendance systems. Each approach offers unique advantages and use cases. Factors like accuracy, efficiency, accessibility, security, scalability need to be evaluated when selecting an appropriate technology.</a:t>
            </a:r>
          </a:p>
        </p:txBody>
      </p:sp>
      <p:sp>
        <p:nvSpPr>
          <p:cNvPr id="4" name="Title 1"/>
          <p:cNvSpPr txBox="1">
            <a:spLocks/>
          </p:cNvSpPr>
          <p:nvPr/>
        </p:nvSpPr>
        <p:spPr>
          <a:xfrm>
            <a:off x="1524000" y="360608"/>
            <a:ext cx="9144000" cy="599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SUMMARY OF RELATED WORKS</a:t>
            </a:r>
          </a:p>
        </p:txBody>
      </p:sp>
    </p:spTree>
    <p:extLst>
      <p:ext uri="{BB962C8B-B14F-4D97-AF65-F5344CB8AC3E}">
        <p14:creationId xmlns:p14="http://schemas.microsoft.com/office/powerpoint/2010/main" val="160315470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70112"/>
            <a:ext cx="10515600" cy="2958549"/>
          </a:xfrm>
        </p:spPr>
        <p:txBody>
          <a:bodyPr>
            <a:normAutofit fontScale="62500" lnSpcReduction="20000"/>
          </a:bodyPr>
          <a:lstStyle/>
          <a:p>
            <a:pPr marL="0" indent="0" algn="just">
              <a:lnSpc>
                <a:spcPct val="200000"/>
              </a:lnSpc>
              <a:buNone/>
            </a:pPr>
            <a:r>
              <a:rPr lang="en-US" b="1" dirty="0">
                <a:latin typeface="Times New Roman" panose="02020603050405020304" pitchFamily="18" charset="0"/>
                <a:cs typeface="Times New Roman" panose="02020603050405020304" pitchFamily="18" charset="0"/>
              </a:rPr>
              <a:t>Proposed Model</a:t>
            </a:r>
          </a:p>
          <a:p>
            <a:pPr marL="0" indent="0" algn="just">
              <a:lnSpc>
                <a:spcPct val="200000"/>
              </a:lnSpc>
              <a:buNone/>
            </a:pPr>
            <a:r>
              <a:rPr lang="en-US" dirty="0">
                <a:latin typeface="Times New Roman" panose="02020603050405020304" pitchFamily="18" charset="0"/>
                <a:cs typeface="Times New Roman" panose="02020603050405020304" pitchFamily="18" charset="0"/>
              </a:rPr>
              <a:t>SDLC stands for Software Development Life Cycle, and it is a systematic procedure for developing software that assures its quality and accuracy. The goal of the SDLC process is to develop high-quality software that fulfills client requirements. The system should be developed within the schedule and budget constraints. SDLC is a step-by-step process that describes how to design, develop, and maintain software. </a:t>
            </a:r>
          </a:p>
        </p:txBody>
      </p:sp>
      <p:sp>
        <p:nvSpPr>
          <p:cNvPr id="4" name="Title 1"/>
          <p:cNvSpPr txBox="1">
            <a:spLocks/>
          </p:cNvSpPr>
          <p:nvPr/>
        </p:nvSpPr>
        <p:spPr>
          <a:xfrm>
            <a:off x="1524000" y="360608"/>
            <a:ext cx="9144000" cy="599338"/>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REQUIREMENTS, ANALYSIS, AND DESIGN</a:t>
            </a:r>
          </a:p>
        </p:txBody>
      </p:sp>
      <p:pic>
        <p:nvPicPr>
          <p:cNvPr id="6" name="Picture 5" descr="SDLC-Maintenance-Highlighted">
            <a:extLst>
              <a:ext uri="{FF2B5EF4-FFF2-40B4-BE49-F238E27FC236}">
                <a16:creationId xmlns:a16="http://schemas.microsoft.com/office/drawing/2014/main" id="{60B3DA8B-38A1-4416-8657-7BD828317A0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7757" y="4138827"/>
            <a:ext cx="5698434" cy="2157875"/>
          </a:xfrm>
          <a:prstGeom prst="rect">
            <a:avLst/>
          </a:prstGeom>
          <a:noFill/>
        </p:spPr>
      </p:pic>
    </p:spTree>
    <p:extLst>
      <p:ext uri="{BB962C8B-B14F-4D97-AF65-F5344CB8AC3E}">
        <p14:creationId xmlns:p14="http://schemas.microsoft.com/office/powerpoint/2010/main" val="127509297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0" y="360608"/>
            <a:ext cx="9144000" cy="599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REQUIREMENT ANALYSIS</a:t>
            </a:r>
          </a:p>
        </p:txBody>
      </p:sp>
      <p:sp>
        <p:nvSpPr>
          <p:cNvPr id="5" name="Content Placeholder 2"/>
          <p:cNvSpPr txBox="1">
            <a:spLocks/>
          </p:cNvSpPr>
          <p:nvPr/>
        </p:nvSpPr>
        <p:spPr>
          <a:xfrm>
            <a:off x="1338470" y="1217469"/>
            <a:ext cx="9757893" cy="500153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nSpc>
                <a:spcPct val="200000"/>
              </a:lnSpc>
              <a:buNone/>
            </a:pPr>
            <a:r>
              <a:rPr lang="en-US" sz="2000" b="1" dirty="0">
                <a:solidFill>
                  <a:schemeClr val="tx1"/>
                </a:solidFill>
                <a:latin typeface="Times" panose="02020603050405020304" pitchFamily="18" charset="0"/>
                <a:cs typeface="Times New Roman" panose="02020603050405020304" pitchFamily="18" charset="0"/>
              </a:rPr>
              <a:t>SOFTWARE REQUIREMENTS</a:t>
            </a:r>
            <a:endParaRPr lang="en-US" sz="2000" dirty="0">
              <a:solidFill>
                <a:schemeClr val="tx1"/>
              </a:solidFill>
              <a:latin typeface="Times" panose="02020603050405020304" pitchFamily="18" charset="0"/>
              <a:cs typeface="Times New Roman" panose="02020603050405020304" pitchFamily="18" charset="0"/>
            </a:endParaRPr>
          </a:p>
          <a:p>
            <a:pPr lvl="0"/>
            <a:r>
              <a:rPr lang="en-US" sz="2000" dirty="0">
                <a:latin typeface="Times" panose="02020603050405020304" pitchFamily="18" charset="0"/>
              </a:rPr>
              <a:t>Operating System: Windows</a:t>
            </a:r>
          </a:p>
          <a:p>
            <a:pPr lvl="0"/>
            <a:r>
              <a:rPr lang="en-US" sz="2000" dirty="0">
                <a:latin typeface="Times" panose="02020603050405020304" pitchFamily="18" charset="0"/>
              </a:rPr>
              <a:t>Database: SQLite</a:t>
            </a:r>
          </a:p>
          <a:p>
            <a:pPr lvl="0"/>
            <a:r>
              <a:rPr lang="en-US" sz="2000" dirty="0">
                <a:latin typeface="Times" panose="02020603050405020304" pitchFamily="18" charset="0"/>
              </a:rPr>
              <a:t>Server: Django</a:t>
            </a:r>
          </a:p>
          <a:p>
            <a:pPr lvl="0"/>
            <a:r>
              <a:rPr lang="en-US" sz="2000" dirty="0">
                <a:latin typeface="Times" panose="02020603050405020304" pitchFamily="18" charset="0"/>
              </a:rPr>
              <a:t>Application program: Notepad++</a:t>
            </a:r>
          </a:p>
          <a:p>
            <a:pPr lvl="0"/>
            <a:r>
              <a:rPr lang="en-US" sz="2000" dirty="0">
                <a:latin typeface="Times" panose="02020603050405020304" pitchFamily="18" charset="0"/>
              </a:rPr>
              <a:t>Python</a:t>
            </a:r>
          </a:p>
          <a:p>
            <a:pPr marL="0" lvl="0" indent="0">
              <a:lnSpc>
                <a:spcPct val="200000"/>
              </a:lnSpc>
              <a:buNone/>
            </a:pPr>
            <a:r>
              <a:rPr lang="en-US" sz="2000" b="1" dirty="0">
                <a:solidFill>
                  <a:schemeClr val="tx1"/>
                </a:solidFill>
                <a:latin typeface="Times" panose="02020603050405020304" pitchFamily="18" charset="0"/>
                <a:cs typeface="Times New Roman" panose="02020603050405020304" pitchFamily="18" charset="0"/>
              </a:rPr>
              <a:t>HARDWARE REQUIREMENTS</a:t>
            </a:r>
            <a:endParaRPr lang="en-US" sz="2000" dirty="0">
              <a:solidFill>
                <a:schemeClr val="tx1"/>
              </a:solidFill>
              <a:latin typeface="Times" panose="02020603050405020304" pitchFamily="18" charset="0"/>
              <a:cs typeface="Times New Roman" panose="02020603050405020304" pitchFamily="18" charset="0"/>
            </a:endParaRPr>
          </a:p>
          <a:p>
            <a:pPr lvl="0"/>
            <a:r>
              <a:rPr lang="en-US" sz="2000" dirty="0">
                <a:latin typeface="Times" panose="02020603050405020304" pitchFamily="18" charset="0"/>
              </a:rPr>
              <a:t>HP </a:t>
            </a:r>
          </a:p>
          <a:p>
            <a:pPr lvl="0"/>
            <a:r>
              <a:rPr lang="en-US" sz="2000" dirty="0">
                <a:latin typeface="Times" panose="02020603050405020304" pitchFamily="18" charset="0"/>
              </a:rPr>
              <a:t>8GB RAM</a:t>
            </a:r>
          </a:p>
          <a:p>
            <a:pPr lvl="0"/>
            <a:r>
              <a:rPr lang="en-US" sz="2000" dirty="0">
                <a:latin typeface="Times" panose="02020603050405020304" pitchFamily="18" charset="0"/>
              </a:rPr>
              <a:t>500GB hard disk</a:t>
            </a:r>
          </a:p>
          <a:p>
            <a:pPr lvl="0"/>
            <a:r>
              <a:rPr lang="en-US" sz="2000" dirty="0">
                <a:latin typeface="Times" panose="02020603050405020304" pitchFamily="18" charset="0"/>
              </a:rPr>
              <a:t>Browser</a:t>
            </a:r>
          </a:p>
          <a:p>
            <a:pPr marL="0" indent="0">
              <a:buNone/>
            </a:pPr>
            <a:endParaRPr lang="en-US" dirty="0"/>
          </a:p>
        </p:txBody>
      </p:sp>
    </p:spTree>
    <p:extLst>
      <p:ext uri="{BB962C8B-B14F-4D97-AF65-F5344CB8AC3E}">
        <p14:creationId xmlns:p14="http://schemas.microsoft.com/office/powerpoint/2010/main" val="84756239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431924" y="246143"/>
            <a:ext cx="8915400" cy="503071"/>
          </a:xfrm>
        </p:spPr>
        <p:txBody>
          <a:bodyPr/>
          <a:lstStyle/>
          <a:p>
            <a:pPr marL="0" indent="0" algn="ctr">
              <a:buNone/>
            </a:pPr>
            <a:r>
              <a:rPr lang="en-US" b="1" dirty="0">
                <a:latin typeface="Times New Roman" panose="02020603050405020304" pitchFamily="18" charset="0"/>
                <a:cs typeface="Times New Roman" panose="02020603050405020304" pitchFamily="18" charset="0"/>
              </a:rPr>
              <a:t>FUNCTIONAL SPECIFICATION REQUIREMENT</a:t>
            </a:r>
          </a:p>
          <a:p>
            <a:pPr marL="0" indent="0">
              <a:buNone/>
            </a:pPr>
            <a:endParaRPr lang="en-US" dirty="0"/>
          </a:p>
        </p:txBody>
      </p:sp>
      <p:graphicFrame>
        <p:nvGraphicFramePr>
          <p:cNvPr id="3" name="Table 2">
            <a:extLst>
              <a:ext uri="{FF2B5EF4-FFF2-40B4-BE49-F238E27FC236}">
                <a16:creationId xmlns:a16="http://schemas.microsoft.com/office/drawing/2014/main" id="{2CBFA441-F177-408F-8C76-B9E0CCC513AA}"/>
              </a:ext>
            </a:extLst>
          </p:cNvPr>
          <p:cNvGraphicFramePr>
            <a:graphicFrameLocks noGrp="1"/>
          </p:cNvGraphicFramePr>
          <p:nvPr>
            <p:extLst>
              <p:ext uri="{D42A27DB-BD31-4B8C-83A1-F6EECF244321}">
                <p14:modId xmlns:p14="http://schemas.microsoft.com/office/powerpoint/2010/main" val="2583280337"/>
              </p:ext>
            </p:extLst>
          </p:nvPr>
        </p:nvGraphicFramePr>
        <p:xfrm>
          <a:off x="838200" y="1189734"/>
          <a:ext cx="10515600" cy="4667728"/>
        </p:xfrm>
        <a:graphic>
          <a:graphicData uri="http://schemas.openxmlformats.org/drawingml/2006/table">
            <a:tbl>
              <a:tblPr firstRow="1" firstCol="1" bandRow="1">
                <a:tableStyleId>{5C22544A-7EE6-4342-B048-85BDC9FD1C3A}</a:tableStyleId>
              </a:tblPr>
              <a:tblGrid>
                <a:gridCol w="632791">
                  <a:extLst>
                    <a:ext uri="{9D8B030D-6E8A-4147-A177-3AD203B41FA5}">
                      <a16:colId xmlns:a16="http://schemas.microsoft.com/office/drawing/2014/main" val="469339390"/>
                    </a:ext>
                  </a:extLst>
                </a:gridCol>
                <a:gridCol w="3246782">
                  <a:extLst>
                    <a:ext uri="{9D8B030D-6E8A-4147-A177-3AD203B41FA5}">
                      <a16:colId xmlns:a16="http://schemas.microsoft.com/office/drawing/2014/main" val="3214718219"/>
                    </a:ext>
                  </a:extLst>
                </a:gridCol>
                <a:gridCol w="6636027">
                  <a:extLst>
                    <a:ext uri="{9D8B030D-6E8A-4147-A177-3AD203B41FA5}">
                      <a16:colId xmlns:a16="http://schemas.microsoft.com/office/drawing/2014/main" val="2564782558"/>
                    </a:ext>
                  </a:extLst>
                </a:gridCol>
              </a:tblGrid>
              <a:tr h="1111856">
                <a:tc>
                  <a:txBody>
                    <a:bodyPr/>
                    <a:lstStyle/>
                    <a:p>
                      <a:pPr marL="0" marR="0" algn="ctr">
                        <a:lnSpc>
                          <a:spcPct val="200000"/>
                        </a:lnSpc>
                        <a:spcBef>
                          <a:spcPts val="0"/>
                        </a:spcBef>
                        <a:spcAft>
                          <a:spcPts val="0"/>
                        </a:spcAft>
                      </a:pPr>
                      <a:r>
                        <a:rPr lang="en-US" sz="1500">
                          <a:effectLst/>
                          <a:latin typeface="Times" panose="02020603050405020304" pitchFamily="18" charset="0"/>
                        </a:rPr>
                        <a:t>ID</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500">
                          <a:effectLst/>
                          <a:latin typeface="Times" panose="02020603050405020304" pitchFamily="18" charset="0"/>
                        </a:rPr>
                        <a:t>Requirement</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500">
                          <a:effectLst/>
                          <a:latin typeface="Times" panose="02020603050405020304" pitchFamily="18" charset="0"/>
                        </a:rPr>
                        <a:t>Description</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4204518"/>
                  </a:ext>
                </a:extLst>
              </a:tr>
              <a:tr h="888968">
                <a:tc>
                  <a:txBody>
                    <a:bodyPr/>
                    <a:lstStyle/>
                    <a:p>
                      <a:pPr marL="0" marR="0">
                        <a:lnSpc>
                          <a:spcPct val="200000"/>
                        </a:lnSpc>
                        <a:spcBef>
                          <a:spcPts val="0"/>
                        </a:spcBef>
                        <a:spcAft>
                          <a:spcPts val="0"/>
                        </a:spcAft>
                      </a:pPr>
                      <a:r>
                        <a:rPr lang="en-US" sz="1500">
                          <a:effectLst/>
                          <a:latin typeface="Times" panose="02020603050405020304" pitchFamily="18" charset="0"/>
                        </a:rPr>
                        <a:t>F1</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Student management</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Tools for student registration, managing student profiles, courses etc.</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082735"/>
                  </a:ext>
                </a:extLst>
              </a:tr>
              <a:tr h="888968">
                <a:tc>
                  <a:txBody>
                    <a:bodyPr/>
                    <a:lstStyle/>
                    <a:p>
                      <a:pPr marL="0" marR="0">
                        <a:lnSpc>
                          <a:spcPct val="200000"/>
                        </a:lnSpc>
                        <a:spcBef>
                          <a:spcPts val="0"/>
                        </a:spcBef>
                        <a:spcAft>
                          <a:spcPts val="0"/>
                        </a:spcAft>
                      </a:pPr>
                      <a:r>
                        <a:rPr lang="en-US" sz="1500">
                          <a:effectLst/>
                          <a:latin typeface="Times" panose="02020603050405020304" pitchFamily="18" charset="0"/>
                        </a:rPr>
                        <a:t>F2</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Faculty management</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Managing faculty availability, schedules, students assigned etc.</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7609825"/>
                  </a:ext>
                </a:extLst>
              </a:tr>
              <a:tr h="888968">
                <a:tc>
                  <a:txBody>
                    <a:bodyPr/>
                    <a:lstStyle/>
                    <a:p>
                      <a:pPr marL="0" marR="0">
                        <a:lnSpc>
                          <a:spcPct val="200000"/>
                        </a:lnSpc>
                        <a:spcBef>
                          <a:spcPts val="0"/>
                        </a:spcBef>
                        <a:spcAft>
                          <a:spcPts val="0"/>
                        </a:spcAft>
                      </a:pPr>
                      <a:r>
                        <a:rPr lang="en-US" sz="1500">
                          <a:effectLst/>
                          <a:latin typeface="Times" panose="02020603050405020304" pitchFamily="18" charset="0"/>
                        </a:rPr>
                        <a:t>F3</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Attendance tracking</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Automated student attendance at classes based on ID/Facial Recognition.</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2568602"/>
                  </a:ext>
                </a:extLst>
              </a:tr>
              <a:tr h="888968">
                <a:tc>
                  <a:txBody>
                    <a:bodyPr/>
                    <a:lstStyle/>
                    <a:p>
                      <a:pPr marL="0" marR="0">
                        <a:lnSpc>
                          <a:spcPct val="200000"/>
                        </a:lnSpc>
                        <a:spcBef>
                          <a:spcPts val="0"/>
                        </a:spcBef>
                        <a:spcAft>
                          <a:spcPts val="0"/>
                        </a:spcAft>
                      </a:pPr>
                      <a:r>
                        <a:rPr lang="en-US" sz="1500">
                          <a:effectLst/>
                          <a:latin typeface="Times" panose="02020603050405020304" pitchFamily="18" charset="0"/>
                        </a:rPr>
                        <a:t>F4</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Reporting</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dirty="0">
                          <a:effectLst/>
                          <a:latin typeface="Times" panose="02020603050405020304" pitchFamily="18" charset="0"/>
                        </a:rPr>
                        <a:t>Administrative reports on attendance, student records, course records etc.</a:t>
                      </a:r>
                      <a:endParaRPr lang="en-US" sz="1500" dirty="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6298453"/>
                  </a:ext>
                </a:extLst>
              </a:tr>
            </a:tbl>
          </a:graphicData>
        </a:graphic>
      </p:graphicFrame>
    </p:spTree>
    <p:extLst>
      <p:ext uri="{BB962C8B-B14F-4D97-AF65-F5344CB8AC3E}">
        <p14:creationId xmlns:p14="http://schemas.microsoft.com/office/powerpoint/2010/main" val="338036763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638300" y="430954"/>
            <a:ext cx="8915400" cy="503071"/>
          </a:xfrm>
        </p:spPr>
        <p:txBody>
          <a:bodyPr>
            <a:normAutofit fontScale="92500"/>
          </a:bodyPr>
          <a:lstStyle/>
          <a:p>
            <a:pPr marL="0" indent="0" algn="ctr">
              <a:buNone/>
            </a:pPr>
            <a:r>
              <a:rPr lang="en-US" b="1" dirty="0">
                <a:latin typeface="Times New Roman" panose="02020603050405020304" pitchFamily="18" charset="0"/>
                <a:cs typeface="Times New Roman" panose="02020603050405020304" pitchFamily="18" charset="0"/>
              </a:rPr>
              <a:t>NON-FUNCTIONAL SPECIFICATION REQUIREMENT</a:t>
            </a:r>
          </a:p>
          <a:p>
            <a:pPr marL="0" indent="0">
              <a:buNone/>
            </a:pPr>
            <a:endParaRPr lang="en-US" dirty="0"/>
          </a:p>
        </p:txBody>
      </p:sp>
      <p:graphicFrame>
        <p:nvGraphicFramePr>
          <p:cNvPr id="3" name="Table 2">
            <a:extLst>
              <a:ext uri="{FF2B5EF4-FFF2-40B4-BE49-F238E27FC236}">
                <a16:creationId xmlns:a16="http://schemas.microsoft.com/office/drawing/2014/main" id="{A97F1405-7D81-4581-815B-6B1E07BCB76F}"/>
              </a:ext>
            </a:extLst>
          </p:cNvPr>
          <p:cNvGraphicFramePr>
            <a:graphicFrameLocks noGrp="1"/>
          </p:cNvGraphicFramePr>
          <p:nvPr>
            <p:extLst>
              <p:ext uri="{D42A27DB-BD31-4B8C-83A1-F6EECF244321}">
                <p14:modId xmlns:p14="http://schemas.microsoft.com/office/powerpoint/2010/main" val="4030539731"/>
              </p:ext>
            </p:extLst>
          </p:nvPr>
        </p:nvGraphicFramePr>
        <p:xfrm>
          <a:off x="838200" y="1361485"/>
          <a:ext cx="10515600" cy="4920047"/>
        </p:xfrm>
        <a:graphic>
          <a:graphicData uri="http://schemas.openxmlformats.org/drawingml/2006/table">
            <a:tbl>
              <a:tblPr firstRow="1" firstCol="1" bandRow="1">
                <a:tableStyleId>{5C22544A-7EE6-4342-B048-85BDC9FD1C3A}</a:tableStyleId>
              </a:tblPr>
              <a:tblGrid>
                <a:gridCol w="619540">
                  <a:extLst>
                    <a:ext uri="{9D8B030D-6E8A-4147-A177-3AD203B41FA5}">
                      <a16:colId xmlns:a16="http://schemas.microsoft.com/office/drawing/2014/main" val="3439294596"/>
                    </a:ext>
                  </a:extLst>
                </a:gridCol>
                <a:gridCol w="2173356">
                  <a:extLst>
                    <a:ext uri="{9D8B030D-6E8A-4147-A177-3AD203B41FA5}">
                      <a16:colId xmlns:a16="http://schemas.microsoft.com/office/drawing/2014/main" val="1129225788"/>
                    </a:ext>
                  </a:extLst>
                </a:gridCol>
                <a:gridCol w="7722704">
                  <a:extLst>
                    <a:ext uri="{9D8B030D-6E8A-4147-A177-3AD203B41FA5}">
                      <a16:colId xmlns:a16="http://schemas.microsoft.com/office/drawing/2014/main" val="595733963"/>
                    </a:ext>
                  </a:extLst>
                </a:gridCol>
              </a:tblGrid>
              <a:tr h="817542">
                <a:tc>
                  <a:txBody>
                    <a:bodyPr/>
                    <a:lstStyle/>
                    <a:p>
                      <a:pPr marL="0" marR="0" algn="ctr">
                        <a:lnSpc>
                          <a:spcPct val="200000"/>
                        </a:lnSpc>
                        <a:spcBef>
                          <a:spcPts val="0"/>
                        </a:spcBef>
                        <a:spcAft>
                          <a:spcPts val="0"/>
                        </a:spcAft>
                      </a:pPr>
                      <a:r>
                        <a:rPr lang="en-US" sz="1500">
                          <a:effectLst/>
                          <a:latin typeface="Times" panose="02020603050405020304" pitchFamily="18" charset="0"/>
                        </a:rPr>
                        <a:t>ID</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500">
                          <a:effectLst/>
                          <a:latin typeface="Times" panose="02020603050405020304" pitchFamily="18" charset="0"/>
                        </a:rPr>
                        <a:t>Requirement</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500">
                          <a:effectLst/>
                          <a:latin typeface="Times" panose="02020603050405020304" pitchFamily="18" charset="0"/>
                        </a:rPr>
                        <a:t>Description</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044421"/>
                  </a:ext>
                </a:extLst>
              </a:tr>
              <a:tr h="820501">
                <a:tc>
                  <a:txBody>
                    <a:bodyPr/>
                    <a:lstStyle/>
                    <a:p>
                      <a:pPr marL="0" marR="0">
                        <a:lnSpc>
                          <a:spcPct val="200000"/>
                        </a:lnSpc>
                        <a:spcBef>
                          <a:spcPts val="0"/>
                        </a:spcBef>
                        <a:spcAft>
                          <a:spcPts val="0"/>
                        </a:spcAft>
                      </a:pPr>
                      <a:r>
                        <a:rPr lang="en-US" sz="1500">
                          <a:effectLst/>
                          <a:latin typeface="Times" panose="02020603050405020304" pitchFamily="18" charset="0"/>
                        </a:rPr>
                        <a:t>NF1</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Usability</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Intuitive interface and navigation for diverse users including students, faculty, and administrators.</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0150869"/>
                  </a:ext>
                </a:extLst>
              </a:tr>
              <a:tr h="820501">
                <a:tc>
                  <a:txBody>
                    <a:bodyPr/>
                    <a:lstStyle/>
                    <a:p>
                      <a:pPr marL="0" marR="0">
                        <a:lnSpc>
                          <a:spcPct val="200000"/>
                        </a:lnSpc>
                        <a:spcBef>
                          <a:spcPts val="0"/>
                        </a:spcBef>
                        <a:spcAft>
                          <a:spcPts val="0"/>
                        </a:spcAft>
                      </a:pPr>
                      <a:r>
                        <a:rPr lang="en-US" sz="1500">
                          <a:effectLst/>
                          <a:latin typeface="Times" panose="02020603050405020304" pitchFamily="18" charset="0"/>
                        </a:rPr>
                        <a:t>NF2</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Security</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Access controls, encryption for student data privacy and preventing unauthorized access.</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3619349"/>
                  </a:ext>
                </a:extLst>
              </a:tr>
              <a:tr h="820501">
                <a:tc>
                  <a:txBody>
                    <a:bodyPr/>
                    <a:lstStyle/>
                    <a:p>
                      <a:pPr marL="0" marR="0">
                        <a:lnSpc>
                          <a:spcPct val="200000"/>
                        </a:lnSpc>
                        <a:spcBef>
                          <a:spcPts val="0"/>
                        </a:spcBef>
                        <a:spcAft>
                          <a:spcPts val="0"/>
                        </a:spcAft>
                      </a:pPr>
                      <a:r>
                        <a:rPr lang="en-US" sz="1500">
                          <a:effectLst/>
                          <a:latin typeface="Times" panose="02020603050405020304" pitchFamily="18" charset="0"/>
                        </a:rPr>
                        <a:t>NF3</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Accuracy</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Validation of inputs, checks in workflows to ensure accurate attendance records.</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0114436"/>
                  </a:ext>
                </a:extLst>
              </a:tr>
              <a:tr h="820501">
                <a:tc>
                  <a:txBody>
                    <a:bodyPr/>
                    <a:lstStyle/>
                    <a:p>
                      <a:pPr marL="0" marR="0">
                        <a:lnSpc>
                          <a:spcPct val="200000"/>
                        </a:lnSpc>
                        <a:spcBef>
                          <a:spcPts val="0"/>
                        </a:spcBef>
                        <a:spcAft>
                          <a:spcPts val="0"/>
                        </a:spcAft>
                      </a:pPr>
                      <a:r>
                        <a:rPr lang="en-US" sz="1500">
                          <a:effectLst/>
                          <a:latin typeface="Times" panose="02020603050405020304" pitchFamily="18" charset="0"/>
                        </a:rPr>
                        <a:t>NF4</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Scalability</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Ability to handle increased users and data as university grows.</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5824169"/>
                  </a:ext>
                </a:extLst>
              </a:tr>
              <a:tr h="820501">
                <a:tc>
                  <a:txBody>
                    <a:bodyPr/>
                    <a:lstStyle/>
                    <a:p>
                      <a:pPr marL="0" marR="0">
                        <a:lnSpc>
                          <a:spcPct val="200000"/>
                        </a:lnSpc>
                        <a:spcBef>
                          <a:spcPts val="0"/>
                        </a:spcBef>
                        <a:spcAft>
                          <a:spcPts val="0"/>
                        </a:spcAft>
                      </a:pPr>
                      <a:r>
                        <a:rPr lang="en-US" sz="1500">
                          <a:effectLst/>
                          <a:latin typeface="Times" panose="02020603050405020304" pitchFamily="18" charset="0"/>
                        </a:rPr>
                        <a:t>NF5</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Availability</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dirty="0">
                          <a:effectLst/>
                          <a:latin typeface="Times" panose="02020603050405020304" pitchFamily="18" charset="0"/>
                        </a:rPr>
                        <a:t>24x7 access with minimal downtime.</a:t>
                      </a:r>
                      <a:endParaRPr lang="en-US" sz="1500" dirty="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8079007"/>
                  </a:ext>
                </a:extLst>
              </a:tr>
            </a:tbl>
          </a:graphicData>
        </a:graphic>
      </p:graphicFrame>
    </p:spTree>
    <p:extLst>
      <p:ext uri="{BB962C8B-B14F-4D97-AF65-F5344CB8AC3E}">
        <p14:creationId xmlns:p14="http://schemas.microsoft.com/office/powerpoint/2010/main" val="371700156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1524000" y="360608"/>
            <a:ext cx="9144000" cy="599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APPLICATION ARCHITECTURE</a:t>
            </a:r>
          </a:p>
        </p:txBody>
      </p:sp>
      <p:grpSp>
        <p:nvGrpSpPr>
          <p:cNvPr id="28" name="Group 27">
            <a:extLst>
              <a:ext uri="{FF2B5EF4-FFF2-40B4-BE49-F238E27FC236}">
                <a16:creationId xmlns:a16="http://schemas.microsoft.com/office/drawing/2014/main" id="{71C78319-B268-4C33-94C0-F8D81220DD23}"/>
              </a:ext>
            </a:extLst>
          </p:cNvPr>
          <p:cNvGrpSpPr/>
          <p:nvPr/>
        </p:nvGrpSpPr>
        <p:grpSpPr>
          <a:xfrm>
            <a:off x="1417984" y="1457740"/>
            <a:ext cx="9250016" cy="4346712"/>
            <a:chOff x="-66212" y="0"/>
            <a:chExt cx="6018716" cy="1524000"/>
          </a:xfrm>
        </p:grpSpPr>
        <p:grpSp>
          <p:nvGrpSpPr>
            <p:cNvPr id="29" name="Group 28">
              <a:extLst>
                <a:ext uri="{FF2B5EF4-FFF2-40B4-BE49-F238E27FC236}">
                  <a16:creationId xmlns:a16="http://schemas.microsoft.com/office/drawing/2014/main" id="{0B1455B8-6396-4947-A686-A604AB62A235}"/>
                </a:ext>
              </a:extLst>
            </p:cNvPr>
            <p:cNvGrpSpPr/>
            <p:nvPr/>
          </p:nvGrpSpPr>
          <p:grpSpPr>
            <a:xfrm>
              <a:off x="-66212" y="0"/>
              <a:ext cx="5638960" cy="1365884"/>
              <a:chOff x="-66220" y="0"/>
              <a:chExt cx="5639677" cy="1367006"/>
            </a:xfrm>
          </p:grpSpPr>
          <p:grpSp>
            <p:nvGrpSpPr>
              <p:cNvPr id="36" name="Group 35">
                <a:extLst>
                  <a:ext uri="{FF2B5EF4-FFF2-40B4-BE49-F238E27FC236}">
                    <a16:creationId xmlns:a16="http://schemas.microsoft.com/office/drawing/2014/main" id="{4E209AD0-A713-4EC9-B506-972ED0AE7753}"/>
                  </a:ext>
                </a:extLst>
              </p:cNvPr>
              <p:cNvGrpSpPr/>
              <p:nvPr/>
            </p:nvGrpSpPr>
            <p:grpSpPr>
              <a:xfrm>
                <a:off x="0" y="0"/>
                <a:ext cx="5573457" cy="1367006"/>
                <a:chOff x="0" y="0"/>
                <a:chExt cx="5573457" cy="1367006"/>
              </a:xfrm>
            </p:grpSpPr>
            <p:sp>
              <p:nvSpPr>
                <p:cNvPr id="38" name="Rounded Rectangle 76">
                  <a:extLst>
                    <a:ext uri="{FF2B5EF4-FFF2-40B4-BE49-F238E27FC236}">
                      <a16:creationId xmlns:a16="http://schemas.microsoft.com/office/drawing/2014/main" id="{76EE7FC1-0D46-4F7E-9F58-DCD6C1321CFD}"/>
                    </a:ext>
                  </a:extLst>
                </p:cNvPr>
                <p:cNvSpPr/>
                <p:nvPr/>
              </p:nvSpPr>
              <p:spPr>
                <a:xfrm>
                  <a:off x="127221" y="0"/>
                  <a:ext cx="803082" cy="294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URL</a:t>
                  </a:r>
                  <a:endParaRPr lang="en-US" sz="1100">
                    <a:effectLst/>
                    <a:ea typeface="Calibri" panose="020F0502020204030204" pitchFamily="34" charset="0"/>
                    <a:cs typeface="Times New Roman" panose="02020603050405020304" pitchFamily="18" charset="0"/>
                  </a:endParaRPr>
                </a:p>
              </p:txBody>
            </p:sp>
            <p:sp>
              <p:nvSpPr>
                <p:cNvPr id="39" name="Rounded Rectangle 77">
                  <a:extLst>
                    <a:ext uri="{FF2B5EF4-FFF2-40B4-BE49-F238E27FC236}">
                      <a16:creationId xmlns:a16="http://schemas.microsoft.com/office/drawing/2014/main" id="{E342237C-9717-4C90-A072-44AB85075DA4}"/>
                    </a:ext>
                  </a:extLst>
                </p:cNvPr>
                <p:cNvSpPr/>
                <p:nvPr/>
              </p:nvSpPr>
              <p:spPr>
                <a:xfrm>
                  <a:off x="0" y="1033631"/>
                  <a:ext cx="1116419" cy="333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Dashboard</a:t>
                  </a:r>
                  <a:endParaRPr lang="en-US" sz="1100">
                    <a:effectLst/>
                    <a:ea typeface="Calibri" panose="020F0502020204030204" pitchFamily="34" charset="0"/>
                    <a:cs typeface="Times New Roman" panose="02020603050405020304" pitchFamily="18" charset="0"/>
                  </a:endParaRPr>
                </a:p>
              </p:txBody>
            </p:sp>
            <p:sp>
              <p:nvSpPr>
                <p:cNvPr id="40" name="Rounded Rectangle 79">
                  <a:extLst>
                    <a:ext uri="{FF2B5EF4-FFF2-40B4-BE49-F238E27FC236}">
                      <a16:creationId xmlns:a16="http://schemas.microsoft.com/office/drawing/2014/main" id="{23F91BFD-E2C5-4290-9B8D-19937E9E46E0}"/>
                    </a:ext>
                  </a:extLst>
                </p:cNvPr>
                <p:cNvSpPr/>
                <p:nvPr/>
              </p:nvSpPr>
              <p:spPr>
                <a:xfrm>
                  <a:off x="1323235" y="349856"/>
                  <a:ext cx="898050" cy="3334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Login</a:t>
                  </a:r>
                  <a:endParaRPr lang="en-US" sz="1100">
                    <a:effectLst/>
                    <a:ea typeface="Calibri" panose="020F0502020204030204" pitchFamily="34" charset="0"/>
                    <a:cs typeface="Times New Roman" panose="02020603050405020304" pitchFamily="18" charset="0"/>
                  </a:endParaRPr>
                </a:p>
              </p:txBody>
            </p:sp>
            <p:cxnSp>
              <p:nvCxnSpPr>
                <p:cNvPr id="41" name="Straight Connector 40">
                  <a:extLst>
                    <a:ext uri="{FF2B5EF4-FFF2-40B4-BE49-F238E27FC236}">
                      <a16:creationId xmlns:a16="http://schemas.microsoft.com/office/drawing/2014/main" id="{C2CF3103-7D56-4079-B642-C8D6F22B5936}"/>
                    </a:ext>
                  </a:extLst>
                </p:cNvPr>
                <p:cNvCxnSpPr/>
                <p:nvPr/>
              </p:nvCxnSpPr>
              <p:spPr>
                <a:xfrm>
                  <a:off x="930303" y="159026"/>
                  <a:ext cx="81147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89E7FA1-E945-4AD0-BCEC-0E205BD0C0EA}"/>
                    </a:ext>
                  </a:extLst>
                </p:cNvPr>
                <p:cNvCxnSpPr/>
                <p:nvPr/>
              </p:nvCxnSpPr>
              <p:spPr>
                <a:xfrm>
                  <a:off x="1741336" y="159026"/>
                  <a:ext cx="0" cy="1908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47B0462-34FA-4CDB-8D7A-E7279F392D07}"/>
                    </a:ext>
                  </a:extLst>
                </p:cNvPr>
                <p:cNvCxnSpPr/>
                <p:nvPr/>
              </p:nvCxnSpPr>
              <p:spPr>
                <a:xfrm>
                  <a:off x="397541" y="834502"/>
                  <a:ext cx="517591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D854559-BDA0-4C35-BD27-09A0328A1BE2}"/>
                    </a:ext>
                  </a:extLst>
                </p:cNvPr>
                <p:cNvCxnSpPr/>
                <p:nvPr/>
              </p:nvCxnSpPr>
              <p:spPr>
                <a:xfrm>
                  <a:off x="397566" y="834887"/>
                  <a:ext cx="0" cy="19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60E9633-A569-496F-8D54-7595DBD6A227}"/>
                    </a:ext>
                  </a:extLst>
                </p:cNvPr>
                <p:cNvCxnSpPr/>
                <p:nvPr/>
              </p:nvCxnSpPr>
              <p:spPr>
                <a:xfrm>
                  <a:off x="3383722" y="834887"/>
                  <a:ext cx="0" cy="198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556224C-92CA-4C0B-AB0F-6E3EA71CAFD3}"/>
                    </a:ext>
                  </a:extLst>
                </p:cNvPr>
                <p:cNvCxnSpPr/>
                <p:nvPr/>
              </p:nvCxnSpPr>
              <p:spPr>
                <a:xfrm>
                  <a:off x="2041989" y="835265"/>
                  <a:ext cx="0" cy="20494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86444BD-72E8-4D6D-A96F-E29B343465E1}"/>
                    </a:ext>
                  </a:extLst>
                </p:cNvPr>
                <p:cNvCxnSpPr/>
                <p:nvPr/>
              </p:nvCxnSpPr>
              <p:spPr>
                <a:xfrm>
                  <a:off x="1741336" y="683812"/>
                  <a:ext cx="0" cy="15165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B5F15A6-0C4B-4720-BF7E-54045B127E80}"/>
                    </a:ext>
                  </a:extLst>
                </p:cNvPr>
                <p:cNvCxnSpPr/>
                <p:nvPr/>
              </p:nvCxnSpPr>
              <p:spPr>
                <a:xfrm>
                  <a:off x="4593551" y="834887"/>
                  <a:ext cx="0" cy="198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7" name="Text Box 85">
                <a:extLst>
                  <a:ext uri="{FF2B5EF4-FFF2-40B4-BE49-F238E27FC236}">
                    <a16:creationId xmlns:a16="http://schemas.microsoft.com/office/drawing/2014/main" id="{A6482983-23D2-4284-A917-F4B1CA791702}"/>
                  </a:ext>
                </a:extLst>
              </p:cNvPr>
              <p:cNvSpPr txBox="1"/>
              <p:nvPr/>
            </p:nvSpPr>
            <p:spPr>
              <a:xfrm>
                <a:off x="-66220" y="411886"/>
                <a:ext cx="1389417" cy="28401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Attendance View</a:t>
                </a:r>
                <a:endParaRPr lang="en-US" sz="1100">
                  <a:effectLst/>
                  <a:ea typeface="Calibri" panose="020F0502020204030204" pitchFamily="34" charset="0"/>
                  <a:cs typeface="Times New Roman" panose="02020603050405020304" pitchFamily="18" charset="0"/>
                </a:endParaRPr>
              </a:p>
            </p:txBody>
          </p:sp>
        </p:grpSp>
        <p:sp>
          <p:nvSpPr>
            <p:cNvPr id="30" name="Rounded Rectangle 104">
              <a:extLst>
                <a:ext uri="{FF2B5EF4-FFF2-40B4-BE49-F238E27FC236}">
                  <a16:creationId xmlns:a16="http://schemas.microsoft.com/office/drawing/2014/main" id="{CA942A5D-3026-468D-9B05-8E10868BD557}"/>
                </a:ext>
              </a:extLst>
            </p:cNvPr>
            <p:cNvSpPr/>
            <p:nvPr/>
          </p:nvSpPr>
          <p:spPr>
            <a:xfrm>
              <a:off x="1390650" y="1038225"/>
              <a:ext cx="1257300" cy="485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Add Student Profile</a:t>
              </a:r>
              <a:endParaRPr lang="en-US" sz="1100">
                <a:effectLst/>
                <a:ea typeface="Calibri" panose="020F0502020204030204" pitchFamily="34" charset="0"/>
                <a:cs typeface="Times New Roman" panose="02020603050405020304" pitchFamily="18" charset="0"/>
              </a:endParaRPr>
            </a:p>
          </p:txBody>
        </p:sp>
        <p:sp>
          <p:nvSpPr>
            <p:cNvPr id="31" name="Rounded Rectangle 105">
              <a:extLst>
                <a:ext uri="{FF2B5EF4-FFF2-40B4-BE49-F238E27FC236}">
                  <a16:creationId xmlns:a16="http://schemas.microsoft.com/office/drawing/2014/main" id="{153B98C4-75C6-4D4B-9C53-BE1A4AA56BB9}"/>
                </a:ext>
              </a:extLst>
            </p:cNvPr>
            <p:cNvSpPr/>
            <p:nvPr/>
          </p:nvSpPr>
          <p:spPr>
            <a:xfrm>
              <a:off x="2828925" y="1038226"/>
              <a:ext cx="1257300"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Take Attendance</a:t>
              </a:r>
              <a:endParaRPr lang="en-US" sz="1100">
                <a:effectLst/>
                <a:ea typeface="Calibri" panose="020F0502020204030204" pitchFamily="34" charset="0"/>
                <a:cs typeface="Times New Roman" panose="02020603050405020304" pitchFamily="18" charset="0"/>
              </a:endParaRPr>
            </a:p>
          </p:txBody>
        </p:sp>
        <p:sp>
          <p:nvSpPr>
            <p:cNvPr id="32" name="Rounded Rectangle 106">
              <a:extLst>
                <a:ext uri="{FF2B5EF4-FFF2-40B4-BE49-F238E27FC236}">
                  <a16:creationId xmlns:a16="http://schemas.microsoft.com/office/drawing/2014/main" id="{C22651C6-D3ED-4D74-B9C0-7A67D4B1770D}"/>
                </a:ext>
              </a:extLst>
            </p:cNvPr>
            <p:cNvSpPr/>
            <p:nvPr/>
          </p:nvSpPr>
          <p:spPr>
            <a:xfrm>
              <a:off x="4229100" y="1038225"/>
              <a:ext cx="819758" cy="342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Reporting</a:t>
              </a:r>
              <a:endParaRPr lang="en-US" sz="1100">
                <a:effectLst/>
                <a:ea typeface="Calibri" panose="020F0502020204030204" pitchFamily="34" charset="0"/>
                <a:cs typeface="Times New Roman" panose="02020603050405020304" pitchFamily="18" charset="0"/>
              </a:endParaRPr>
            </a:p>
          </p:txBody>
        </p:sp>
        <p:sp>
          <p:nvSpPr>
            <p:cNvPr id="33" name="Rounded Rectangle 110">
              <a:extLst>
                <a:ext uri="{FF2B5EF4-FFF2-40B4-BE49-F238E27FC236}">
                  <a16:creationId xmlns:a16="http://schemas.microsoft.com/office/drawing/2014/main" id="{D80B698B-F426-4D90-AF20-5E601C44C783}"/>
                </a:ext>
              </a:extLst>
            </p:cNvPr>
            <p:cNvSpPr/>
            <p:nvPr/>
          </p:nvSpPr>
          <p:spPr>
            <a:xfrm>
              <a:off x="5219079" y="1090993"/>
              <a:ext cx="733425"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Logout</a:t>
              </a:r>
              <a:endParaRPr lang="en-US" sz="1100">
                <a:effectLst/>
                <a:ea typeface="Calibri" panose="020F0502020204030204" pitchFamily="34" charset="0"/>
                <a:cs typeface="Times New Roman" panose="02020603050405020304" pitchFamily="18" charset="0"/>
              </a:endParaRPr>
            </a:p>
          </p:txBody>
        </p:sp>
        <p:cxnSp>
          <p:nvCxnSpPr>
            <p:cNvPr id="35" name="Straight Arrow Connector 34">
              <a:extLst>
                <a:ext uri="{FF2B5EF4-FFF2-40B4-BE49-F238E27FC236}">
                  <a16:creationId xmlns:a16="http://schemas.microsoft.com/office/drawing/2014/main" id="{8F684561-7DB1-40C6-9012-5DEB1009F6C9}"/>
                </a:ext>
              </a:extLst>
            </p:cNvPr>
            <p:cNvCxnSpPr/>
            <p:nvPr/>
          </p:nvCxnSpPr>
          <p:spPr>
            <a:xfrm>
              <a:off x="5552453" y="833818"/>
              <a:ext cx="0" cy="257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1072137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1524000" y="360608"/>
            <a:ext cx="9144000" cy="599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USECASE DIAGRAM</a:t>
            </a:r>
          </a:p>
        </p:txBody>
      </p:sp>
      <p:grpSp>
        <p:nvGrpSpPr>
          <p:cNvPr id="27" name="Group 26">
            <a:extLst>
              <a:ext uri="{FF2B5EF4-FFF2-40B4-BE49-F238E27FC236}">
                <a16:creationId xmlns:a16="http://schemas.microsoft.com/office/drawing/2014/main" id="{747177AC-8A76-4F3C-99F6-8A8BB15A4DDE}"/>
              </a:ext>
            </a:extLst>
          </p:cNvPr>
          <p:cNvGrpSpPr/>
          <p:nvPr/>
        </p:nvGrpSpPr>
        <p:grpSpPr>
          <a:xfrm>
            <a:off x="3009900" y="2086292"/>
            <a:ext cx="6172201" cy="3360351"/>
            <a:chOff x="0" y="0"/>
            <a:chExt cx="6172614" cy="2686022"/>
          </a:xfrm>
        </p:grpSpPr>
        <p:grpSp>
          <p:nvGrpSpPr>
            <p:cNvPr id="28" name="Group 27">
              <a:extLst>
                <a:ext uri="{FF2B5EF4-FFF2-40B4-BE49-F238E27FC236}">
                  <a16:creationId xmlns:a16="http://schemas.microsoft.com/office/drawing/2014/main" id="{B308B078-6B59-4D6A-BDE1-E6B16E57C7D0}"/>
                </a:ext>
              </a:extLst>
            </p:cNvPr>
            <p:cNvGrpSpPr/>
            <p:nvPr/>
          </p:nvGrpSpPr>
          <p:grpSpPr>
            <a:xfrm>
              <a:off x="0" y="0"/>
              <a:ext cx="6034791" cy="2686022"/>
              <a:chOff x="0" y="0"/>
              <a:chExt cx="6034791" cy="2686022"/>
            </a:xfrm>
          </p:grpSpPr>
          <p:cxnSp>
            <p:nvCxnSpPr>
              <p:cNvPr id="30" name="Straight Arrow Connector 29">
                <a:extLst>
                  <a:ext uri="{FF2B5EF4-FFF2-40B4-BE49-F238E27FC236}">
                    <a16:creationId xmlns:a16="http://schemas.microsoft.com/office/drawing/2014/main" id="{F2C4249B-3DF9-4241-8F6B-A0305BDAB8F3}"/>
                  </a:ext>
                </a:extLst>
              </p:cNvPr>
              <p:cNvCxnSpPr/>
              <p:nvPr/>
            </p:nvCxnSpPr>
            <p:spPr>
              <a:xfrm flipH="1">
                <a:off x="4691270" y="1121134"/>
                <a:ext cx="834887" cy="757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014F5BC-105B-4367-A546-92CBE44F7830}"/>
                  </a:ext>
                </a:extLst>
              </p:cNvPr>
              <p:cNvCxnSpPr/>
              <p:nvPr/>
            </p:nvCxnSpPr>
            <p:spPr>
              <a:xfrm flipH="1" flipV="1">
                <a:off x="4675367" y="532738"/>
                <a:ext cx="864042" cy="586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D15EC307-1579-41E2-997B-344D34DF3B00}"/>
                  </a:ext>
                </a:extLst>
              </p:cNvPr>
              <p:cNvGrpSpPr/>
              <p:nvPr/>
            </p:nvGrpSpPr>
            <p:grpSpPr>
              <a:xfrm>
                <a:off x="0" y="0"/>
                <a:ext cx="6034791" cy="2686022"/>
                <a:chOff x="0" y="685800"/>
                <a:chExt cx="6034791" cy="2686050"/>
              </a:xfrm>
            </p:grpSpPr>
            <p:sp>
              <p:nvSpPr>
                <p:cNvPr id="33" name="Rounded Rectangle 1">
                  <a:extLst>
                    <a:ext uri="{FF2B5EF4-FFF2-40B4-BE49-F238E27FC236}">
                      <a16:creationId xmlns:a16="http://schemas.microsoft.com/office/drawing/2014/main" id="{56A4120A-7594-4F0F-A175-DF7846FE971C}"/>
                    </a:ext>
                  </a:extLst>
                </p:cNvPr>
                <p:cNvSpPr/>
                <p:nvPr/>
              </p:nvSpPr>
              <p:spPr>
                <a:xfrm>
                  <a:off x="1457325" y="1085850"/>
                  <a:ext cx="1257300" cy="504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Register Student Profile</a:t>
                  </a:r>
                  <a:endParaRPr lang="en-US" sz="1100">
                    <a:effectLst/>
                    <a:ea typeface="Calibri" panose="020F0502020204030204" pitchFamily="34" charset="0"/>
                    <a:cs typeface="Times New Roman" panose="02020603050405020304" pitchFamily="18" charset="0"/>
                  </a:endParaRPr>
                </a:p>
              </p:txBody>
            </p:sp>
            <p:sp>
              <p:nvSpPr>
                <p:cNvPr id="35" name="Rounded Rectangle 2">
                  <a:extLst>
                    <a:ext uri="{FF2B5EF4-FFF2-40B4-BE49-F238E27FC236}">
                      <a16:creationId xmlns:a16="http://schemas.microsoft.com/office/drawing/2014/main" id="{2BD6D1A1-6665-45F8-BAC7-79DD1C53766E}"/>
                    </a:ext>
                  </a:extLst>
                </p:cNvPr>
                <p:cNvSpPr/>
                <p:nvPr/>
              </p:nvSpPr>
              <p:spPr>
                <a:xfrm>
                  <a:off x="1457325" y="685800"/>
                  <a:ext cx="1257300" cy="295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Login</a:t>
                  </a:r>
                  <a:endParaRPr lang="en-US" sz="1100">
                    <a:effectLst/>
                    <a:ea typeface="Calibri" panose="020F0502020204030204" pitchFamily="34" charset="0"/>
                    <a:cs typeface="Times New Roman" panose="02020603050405020304" pitchFamily="18" charset="0"/>
                  </a:endParaRPr>
                </a:p>
              </p:txBody>
            </p:sp>
            <p:sp>
              <p:nvSpPr>
                <p:cNvPr id="36" name="Rounded Rectangle 3">
                  <a:extLst>
                    <a:ext uri="{FF2B5EF4-FFF2-40B4-BE49-F238E27FC236}">
                      <a16:creationId xmlns:a16="http://schemas.microsoft.com/office/drawing/2014/main" id="{DE2D3EB4-2F7E-4E3B-8DD1-9D301E8CCCF1}"/>
                    </a:ext>
                  </a:extLst>
                </p:cNvPr>
                <p:cNvSpPr/>
                <p:nvPr/>
              </p:nvSpPr>
              <p:spPr>
                <a:xfrm>
                  <a:off x="1457325" y="1743075"/>
                  <a:ext cx="1257300" cy="504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Take Attendance</a:t>
                  </a:r>
                  <a:endParaRPr lang="en-US" sz="1100">
                    <a:effectLst/>
                    <a:ea typeface="Calibri" panose="020F0502020204030204" pitchFamily="34" charset="0"/>
                    <a:cs typeface="Times New Roman" panose="02020603050405020304" pitchFamily="18" charset="0"/>
                  </a:endParaRPr>
                </a:p>
              </p:txBody>
            </p:sp>
            <p:sp>
              <p:nvSpPr>
                <p:cNvPr id="37" name="Rounded Rectangle 4">
                  <a:extLst>
                    <a:ext uri="{FF2B5EF4-FFF2-40B4-BE49-F238E27FC236}">
                      <a16:creationId xmlns:a16="http://schemas.microsoft.com/office/drawing/2014/main" id="{AC99AC96-C2B0-46D9-9C5A-0FB5E66AFD17}"/>
                    </a:ext>
                  </a:extLst>
                </p:cNvPr>
                <p:cNvSpPr/>
                <p:nvPr/>
              </p:nvSpPr>
              <p:spPr>
                <a:xfrm>
                  <a:off x="1457325" y="2362199"/>
                  <a:ext cx="1257300" cy="4667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Reporting</a:t>
                  </a:r>
                  <a:endParaRPr lang="en-US" sz="1100">
                    <a:effectLst/>
                    <a:ea typeface="Calibri" panose="020F0502020204030204" pitchFamily="34" charset="0"/>
                    <a:cs typeface="Times New Roman" panose="02020603050405020304" pitchFamily="18" charset="0"/>
                  </a:endParaRPr>
                </a:p>
              </p:txBody>
            </p:sp>
            <p:sp>
              <p:nvSpPr>
                <p:cNvPr id="38" name="Rounded Rectangle 5">
                  <a:extLst>
                    <a:ext uri="{FF2B5EF4-FFF2-40B4-BE49-F238E27FC236}">
                      <a16:creationId xmlns:a16="http://schemas.microsoft.com/office/drawing/2014/main" id="{F7A7BB42-3530-46EF-AD29-15D3F4CD2D0E}"/>
                    </a:ext>
                  </a:extLst>
                </p:cNvPr>
                <p:cNvSpPr/>
                <p:nvPr/>
              </p:nvSpPr>
              <p:spPr>
                <a:xfrm>
                  <a:off x="1457325" y="2914650"/>
                  <a:ext cx="12573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Logout</a:t>
                  </a:r>
                  <a:endParaRPr lang="en-US" sz="1100">
                    <a:effectLst/>
                    <a:ea typeface="Calibri" panose="020F0502020204030204" pitchFamily="34" charset="0"/>
                    <a:cs typeface="Times New Roman" panose="02020603050405020304" pitchFamily="18" charset="0"/>
                  </a:endParaRPr>
                </a:p>
              </p:txBody>
            </p:sp>
            <p:sp>
              <p:nvSpPr>
                <p:cNvPr id="39" name="Oval 38">
                  <a:extLst>
                    <a:ext uri="{FF2B5EF4-FFF2-40B4-BE49-F238E27FC236}">
                      <a16:creationId xmlns:a16="http://schemas.microsoft.com/office/drawing/2014/main" id="{4BB6A987-F9C8-46C0-AB15-197F4A1902B5}"/>
                    </a:ext>
                  </a:extLst>
                </p:cNvPr>
                <p:cNvSpPr/>
                <p:nvPr/>
              </p:nvSpPr>
              <p:spPr>
                <a:xfrm>
                  <a:off x="190500" y="1247775"/>
                  <a:ext cx="4857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0" name="Straight Connector 39">
                  <a:extLst>
                    <a:ext uri="{FF2B5EF4-FFF2-40B4-BE49-F238E27FC236}">
                      <a16:creationId xmlns:a16="http://schemas.microsoft.com/office/drawing/2014/main" id="{DA9BC512-355F-4C3A-96FB-FD335BB9C27D}"/>
                    </a:ext>
                  </a:extLst>
                </p:cNvPr>
                <p:cNvCxnSpPr/>
                <p:nvPr/>
              </p:nvCxnSpPr>
              <p:spPr>
                <a:xfrm>
                  <a:off x="428625" y="1714500"/>
                  <a:ext cx="0" cy="1057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94E9D72-5435-4247-AEDB-8A924D09EA65}"/>
                    </a:ext>
                  </a:extLst>
                </p:cNvPr>
                <p:cNvCxnSpPr/>
                <p:nvPr/>
              </p:nvCxnSpPr>
              <p:spPr>
                <a:xfrm flipH="1">
                  <a:off x="57150" y="2771775"/>
                  <a:ext cx="371475" cy="35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DFC7450-53E4-46A3-B965-60A696BF9416}"/>
                    </a:ext>
                  </a:extLst>
                </p:cNvPr>
                <p:cNvCxnSpPr/>
                <p:nvPr/>
              </p:nvCxnSpPr>
              <p:spPr>
                <a:xfrm>
                  <a:off x="428625" y="2771775"/>
                  <a:ext cx="295275" cy="35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A84208D-C2DF-49CF-887D-F547C322C5D5}"/>
                    </a:ext>
                  </a:extLst>
                </p:cNvPr>
                <p:cNvCxnSpPr/>
                <p:nvPr/>
              </p:nvCxnSpPr>
              <p:spPr>
                <a:xfrm>
                  <a:off x="0" y="215265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D281EE0-2359-455D-A4CC-C7E8D7070B0A}"/>
                    </a:ext>
                  </a:extLst>
                </p:cNvPr>
                <p:cNvCxnSpPr/>
                <p:nvPr/>
              </p:nvCxnSpPr>
              <p:spPr>
                <a:xfrm flipV="1">
                  <a:off x="428625" y="838200"/>
                  <a:ext cx="1028700" cy="1314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A5F0778-1D3B-4151-AC8E-FBAB2882C83C}"/>
                    </a:ext>
                  </a:extLst>
                </p:cNvPr>
                <p:cNvCxnSpPr/>
                <p:nvPr/>
              </p:nvCxnSpPr>
              <p:spPr>
                <a:xfrm flipV="1">
                  <a:off x="428625" y="1362075"/>
                  <a:ext cx="1028700" cy="790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8153D71-15F4-4682-B828-2B3B373C88F1}"/>
                    </a:ext>
                  </a:extLst>
                </p:cNvPr>
                <p:cNvCxnSpPr/>
                <p:nvPr/>
              </p:nvCxnSpPr>
              <p:spPr>
                <a:xfrm flipV="1">
                  <a:off x="428625" y="1876425"/>
                  <a:ext cx="1038225" cy="276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8F6A189-F52F-44A3-B86C-0EE460AA2F3D}"/>
                    </a:ext>
                  </a:extLst>
                </p:cNvPr>
                <p:cNvCxnSpPr/>
                <p:nvPr/>
              </p:nvCxnSpPr>
              <p:spPr>
                <a:xfrm>
                  <a:off x="428625" y="2152650"/>
                  <a:ext cx="1028700" cy="990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643248B-6985-4825-AEEE-D2E9C23DFB7D}"/>
                    </a:ext>
                  </a:extLst>
                </p:cNvPr>
                <p:cNvCxnSpPr/>
                <p:nvPr/>
              </p:nvCxnSpPr>
              <p:spPr>
                <a:xfrm>
                  <a:off x="428625" y="2152650"/>
                  <a:ext cx="1057275" cy="31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A577C50D-CD4E-430C-BBBE-4232E1F6011E}"/>
                    </a:ext>
                  </a:extLst>
                </p:cNvPr>
                <p:cNvSpPr/>
                <p:nvPr/>
              </p:nvSpPr>
              <p:spPr>
                <a:xfrm>
                  <a:off x="5310891" y="915891"/>
                  <a:ext cx="4857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52" name="Straight Connector 51">
                  <a:extLst>
                    <a:ext uri="{FF2B5EF4-FFF2-40B4-BE49-F238E27FC236}">
                      <a16:creationId xmlns:a16="http://schemas.microsoft.com/office/drawing/2014/main" id="{69FE8807-65FD-4970-BCCA-AE17E07F737B}"/>
                    </a:ext>
                  </a:extLst>
                </p:cNvPr>
                <p:cNvCxnSpPr/>
                <p:nvPr/>
              </p:nvCxnSpPr>
              <p:spPr>
                <a:xfrm>
                  <a:off x="5549016" y="1382616"/>
                  <a:ext cx="0" cy="1057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BEE8BF5-71A6-4EDF-8DFF-3344BC184B96}"/>
                    </a:ext>
                  </a:extLst>
                </p:cNvPr>
                <p:cNvCxnSpPr/>
                <p:nvPr/>
              </p:nvCxnSpPr>
              <p:spPr>
                <a:xfrm flipH="1">
                  <a:off x="5177541" y="2439890"/>
                  <a:ext cx="371475" cy="35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D3F5E68-9B3D-4876-84D8-BAD23B8A0C5A}"/>
                    </a:ext>
                  </a:extLst>
                </p:cNvPr>
                <p:cNvCxnSpPr/>
                <p:nvPr/>
              </p:nvCxnSpPr>
              <p:spPr>
                <a:xfrm>
                  <a:off x="5549016" y="2439890"/>
                  <a:ext cx="295275" cy="35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B9F5F8B-F965-4ABA-90BE-EE8B50367776}"/>
                    </a:ext>
                  </a:extLst>
                </p:cNvPr>
                <p:cNvCxnSpPr/>
                <p:nvPr/>
              </p:nvCxnSpPr>
              <p:spPr>
                <a:xfrm>
                  <a:off x="5120391" y="1820765"/>
                  <a:ext cx="914400"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Rounded Rectangle 2">
                  <a:extLst>
                    <a:ext uri="{FF2B5EF4-FFF2-40B4-BE49-F238E27FC236}">
                      <a16:creationId xmlns:a16="http://schemas.microsoft.com/office/drawing/2014/main" id="{10239E32-CF37-461C-BC4F-3612C22CC7E6}"/>
                    </a:ext>
                  </a:extLst>
                </p:cNvPr>
                <p:cNvSpPr/>
                <p:nvPr/>
              </p:nvSpPr>
              <p:spPr>
                <a:xfrm>
                  <a:off x="3366964" y="1100597"/>
                  <a:ext cx="1257300" cy="295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Login</a:t>
                  </a:r>
                  <a:endParaRPr lang="en-US" sz="1100">
                    <a:effectLst/>
                    <a:ea typeface="Calibri" panose="020F0502020204030204" pitchFamily="34" charset="0"/>
                    <a:cs typeface="Times New Roman" panose="02020603050405020304" pitchFamily="18" charset="0"/>
                  </a:endParaRPr>
                </a:p>
              </p:txBody>
            </p:sp>
            <p:sp>
              <p:nvSpPr>
                <p:cNvPr id="57" name="Rounded Rectangle 3">
                  <a:extLst>
                    <a:ext uri="{FF2B5EF4-FFF2-40B4-BE49-F238E27FC236}">
                      <a16:creationId xmlns:a16="http://schemas.microsoft.com/office/drawing/2014/main" id="{F6FDA656-0BE3-4562-AC18-9BB6562BA920}"/>
                    </a:ext>
                  </a:extLst>
                </p:cNvPr>
                <p:cNvSpPr/>
                <p:nvPr/>
              </p:nvSpPr>
              <p:spPr>
                <a:xfrm>
                  <a:off x="3442899" y="1714496"/>
                  <a:ext cx="1257300" cy="2776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Take Attendance</a:t>
                  </a:r>
                  <a:endParaRPr lang="en-US" sz="1100">
                    <a:effectLst/>
                    <a:ea typeface="Calibri" panose="020F0502020204030204" pitchFamily="34" charset="0"/>
                    <a:cs typeface="Times New Roman" panose="02020603050405020304" pitchFamily="18" charset="0"/>
                  </a:endParaRPr>
                </a:p>
              </p:txBody>
            </p:sp>
            <p:sp>
              <p:nvSpPr>
                <p:cNvPr id="58" name="Rounded Rectangle 5">
                  <a:extLst>
                    <a:ext uri="{FF2B5EF4-FFF2-40B4-BE49-F238E27FC236}">
                      <a16:creationId xmlns:a16="http://schemas.microsoft.com/office/drawing/2014/main" id="{973E3628-B4B2-4FD6-979E-9502DDEFA2B5}"/>
                    </a:ext>
                  </a:extLst>
                </p:cNvPr>
                <p:cNvSpPr/>
                <p:nvPr/>
              </p:nvSpPr>
              <p:spPr>
                <a:xfrm>
                  <a:off x="3430370" y="2473584"/>
                  <a:ext cx="1257300" cy="298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Logout</a:t>
                  </a:r>
                  <a:endParaRPr lang="en-US" sz="1100">
                    <a:effectLst/>
                    <a:ea typeface="Calibri" panose="020F0502020204030204" pitchFamily="34" charset="0"/>
                    <a:cs typeface="Times New Roman" panose="02020603050405020304" pitchFamily="18" charset="0"/>
                  </a:endParaRPr>
                </a:p>
              </p:txBody>
            </p:sp>
          </p:grpSp>
        </p:grpSp>
        <p:sp>
          <p:nvSpPr>
            <p:cNvPr id="29" name="Text Box 39">
              <a:extLst>
                <a:ext uri="{FF2B5EF4-FFF2-40B4-BE49-F238E27FC236}">
                  <a16:creationId xmlns:a16="http://schemas.microsoft.com/office/drawing/2014/main" id="{3857581A-89FF-41F0-8F23-1E85B8DB8D3E}"/>
                </a:ext>
              </a:extLst>
            </p:cNvPr>
            <p:cNvSpPr txBox="1"/>
            <p:nvPr/>
          </p:nvSpPr>
          <p:spPr>
            <a:xfrm>
              <a:off x="4810539" y="2313830"/>
              <a:ext cx="1362075" cy="3333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Student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404691947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68802"/>
            <a:ext cx="10559603" cy="5051693"/>
          </a:xfrm>
        </p:spPr>
        <p:txBody>
          <a:bodyPr>
            <a:normAutofit fontScale="92500" lnSpcReduction="20000"/>
          </a:bodyPr>
          <a:lstStyle/>
          <a:p>
            <a:pPr marL="0" indent="0" algn="just">
              <a:lnSpc>
                <a:spcPct val="200000"/>
              </a:lnSpc>
              <a:buNone/>
            </a:pPr>
            <a:r>
              <a:rPr lang="en-US" dirty="0">
                <a:latin typeface="Times New Roman" panose="02020603050405020304" pitchFamily="18" charset="0"/>
                <a:cs typeface="Times New Roman" panose="02020603050405020304" pitchFamily="18" charset="0"/>
              </a:rPr>
              <a:t>Attendance tracking has been a fundamental aspect of educational institutions for many years, and its methods have evolved over time. The traditional approach to attendance management involved manual processes, such as taking roll call in classrooms and manually recording attendance data on paper registers (Liu, Yang, &amp; Liu, 2019). These paper-based systems were time-consuming, prone to errors, and made it challenging to retrieve and analyze attendance data efficiently.</a:t>
            </a:r>
          </a:p>
        </p:txBody>
      </p:sp>
      <p:sp>
        <p:nvSpPr>
          <p:cNvPr id="4" name="Title 1"/>
          <p:cNvSpPr txBox="1">
            <a:spLocks/>
          </p:cNvSpPr>
          <p:nvPr/>
        </p:nvSpPr>
        <p:spPr>
          <a:xfrm>
            <a:off x="1524000" y="360608"/>
            <a:ext cx="9144000" cy="599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BACKGROUND</a:t>
            </a:r>
          </a:p>
        </p:txBody>
      </p:sp>
    </p:spTree>
    <p:extLst>
      <p:ext uri="{BB962C8B-B14F-4D97-AF65-F5344CB8AC3E}">
        <p14:creationId xmlns:p14="http://schemas.microsoft.com/office/powerpoint/2010/main" val="343426787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1524000" y="360608"/>
            <a:ext cx="9144000" cy="599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ENTITY RELATIONSHIP DIAGRAM</a:t>
            </a:r>
          </a:p>
        </p:txBody>
      </p:sp>
      <p:pic>
        <p:nvPicPr>
          <p:cNvPr id="4" name="Picture 3">
            <a:extLst>
              <a:ext uri="{FF2B5EF4-FFF2-40B4-BE49-F238E27FC236}">
                <a16:creationId xmlns:a16="http://schemas.microsoft.com/office/drawing/2014/main" id="{E64F6A86-1894-464E-B9C3-DDDA22953DB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00425" y="1847850"/>
            <a:ext cx="5391150" cy="3162300"/>
          </a:xfrm>
          <a:prstGeom prst="rect">
            <a:avLst/>
          </a:prstGeom>
          <a:noFill/>
          <a:ln>
            <a:noFill/>
          </a:ln>
        </p:spPr>
      </p:pic>
      <p:pic>
        <p:nvPicPr>
          <p:cNvPr id="6" name="Picture 5">
            <a:extLst>
              <a:ext uri="{FF2B5EF4-FFF2-40B4-BE49-F238E27FC236}">
                <a16:creationId xmlns:a16="http://schemas.microsoft.com/office/drawing/2014/main" id="{FE6839FB-F357-46EC-8C39-289A2C4B060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89042" y="1391477"/>
            <a:ext cx="8468141" cy="4625009"/>
          </a:xfrm>
          <a:prstGeom prst="rect">
            <a:avLst/>
          </a:prstGeom>
          <a:noFill/>
          <a:ln>
            <a:noFill/>
          </a:ln>
        </p:spPr>
      </p:pic>
    </p:spTree>
    <p:extLst>
      <p:ext uri="{BB962C8B-B14F-4D97-AF65-F5344CB8AC3E}">
        <p14:creationId xmlns:p14="http://schemas.microsoft.com/office/powerpoint/2010/main" val="15492015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1524000" y="360608"/>
            <a:ext cx="9144000" cy="599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ACTIVITY DIAGRAM</a:t>
            </a:r>
          </a:p>
        </p:txBody>
      </p:sp>
      <p:pic>
        <p:nvPicPr>
          <p:cNvPr id="5" name="Picture 4">
            <a:extLst>
              <a:ext uri="{FF2B5EF4-FFF2-40B4-BE49-F238E27FC236}">
                <a16:creationId xmlns:a16="http://schemas.microsoft.com/office/drawing/2014/main" id="{E322C7B2-7E5B-45E2-8F09-462AEEB75EF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849217" y="1364974"/>
            <a:ext cx="6361044" cy="4797288"/>
          </a:xfrm>
          <a:prstGeom prst="rect">
            <a:avLst/>
          </a:prstGeom>
        </p:spPr>
      </p:pic>
    </p:spTree>
    <p:extLst>
      <p:ext uri="{BB962C8B-B14F-4D97-AF65-F5344CB8AC3E}">
        <p14:creationId xmlns:p14="http://schemas.microsoft.com/office/powerpoint/2010/main" val="57275423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1524000" y="360608"/>
            <a:ext cx="9144000" cy="599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ACTIVITY DIAGRAM</a:t>
            </a:r>
          </a:p>
        </p:txBody>
      </p:sp>
      <p:pic>
        <p:nvPicPr>
          <p:cNvPr id="4" name="Picture 3">
            <a:extLst>
              <a:ext uri="{FF2B5EF4-FFF2-40B4-BE49-F238E27FC236}">
                <a16:creationId xmlns:a16="http://schemas.microsoft.com/office/drawing/2014/main" id="{0BF8A3D9-7CE7-4F36-919D-5A41B4C99A0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623930" y="1391478"/>
            <a:ext cx="6665844" cy="5105914"/>
          </a:xfrm>
          <a:prstGeom prst="rect">
            <a:avLst/>
          </a:prstGeom>
        </p:spPr>
      </p:pic>
    </p:spTree>
    <p:extLst>
      <p:ext uri="{BB962C8B-B14F-4D97-AF65-F5344CB8AC3E}">
        <p14:creationId xmlns:p14="http://schemas.microsoft.com/office/powerpoint/2010/main" val="531197789"/>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1524000" y="360608"/>
            <a:ext cx="9144000" cy="599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ACTIVITY DIAGRAM</a:t>
            </a:r>
          </a:p>
        </p:txBody>
      </p:sp>
      <p:pic>
        <p:nvPicPr>
          <p:cNvPr id="5" name="Picture 4">
            <a:extLst>
              <a:ext uri="{FF2B5EF4-FFF2-40B4-BE49-F238E27FC236}">
                <a16:creationId xmlns:a16="http://schemas.microsoft.com/office/drawing/2014/main" id="{8DB3E796-A3C3-45D8-9524-8AA696A9BC7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199861" y="1285462"/>
            <a:ext cx="7580243" cy="4731026"/>
          </a:xfrm>
          <a:prstGeom prst="rect">
            <a:avLst/>
          </a:prstGeom>
        </p:spPr>
      </p:pic>
    </p:spTree>
    <p:extLst>
      <p:ext uri="{BB962C8B-B14F-4D97-AF65-F5344CB8AC3E}">
        <p14:creationId xmlns:p14="http://schemas.microsoft.com/office/powerpoint/2010/main" val="2708481639"/>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1524000" y="360608"/>
            <a:ext cx="9144000" cy="599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USER INTERFACE</a:t>
            </a:r>
          </a:p>
        </p:txBody>
      </p:sp>
      <p:pic>
        <p:nvPicPr>
          <p:cNvPr id="7" name="Picture 6">
            <a:extLst>
              <a:ext uri="{FF2B5EF4-FFF2-40B4-BE49-F238E27FC236}">
                <a16:creationId xmlns:a16="http://schemas.microsoft.com/office/drawing/2014/main" id="{F6ADCD05-AE50-4084-B699-D897500EE7A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58347" y="1173065"/>
            <a:ext cx="9475305" cy="4856673"/>
          </a:xfrm>
          <a:prstGeom prst="rect">
            <a:avLst/>
          </a:prstGeom>
          <a:noFill/>
          <a:ln>
            <a:noFill/>
          </a:ln>
        </p:spPr>
      </p:pic>
    </p:spTree>
    <p:extLst>
      <p:ext uri="{BB962C8B-B14F-4D97-AF65-F5344CB8AC3E}">
        <p14:creationId xmlns:p14="http://schemas.microsoft.com/office/powerpoint/2010/main" val="1269349949"/>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1524000" y="360608"/>
            <a:ext cx="9144000" cy="599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USER INTERFACE</a:t>
            </a:r>
          </a:p>
        </p:txBody>
      </p:sp>
      <p:pic>
        <p:nvPicPr>
          <p:cNvPr id="4" name="Picture 3">
            <a:extLst>
              <a:ext uri="{FF2B5EF4-FFF2-40B4-BE49-F238E27FC236}">
                <a16:creationId xmlns:a16="http://schemas.microsoft.com/office/drawing/2014/main" id="{E2330A53-7F52-4A05-B708-71DAC83BD279}"/>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431234" y="1063942"/>
            <a:ext cx="9727095" cy="5058562"/>
          </a:xfrm>
          <a:prstGeom prst="rect">
            <a:avLst/>
          </a:prstGeom>
          <a:noFill/>
          <a:ln>
            <a:noFill/>
          </a:ln>
        </p:spPr>
      </p:pic>
    </p:spTree>
    <p:extLst>
      <p:ext uri="{BB962C8B-B14F-4D97-AF65-F5344CB8AC3E}">
        <p14:creationId xmlns:p14="http://schemas.microsoft.com/office/powerpoint/2010/main" val="385653546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1524000" y="360608"/>
            <a:ext cx="9144000" cy="599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USER INTERFACE</a:t>
            </a:r>
          </a:p>
        </p:txBody>
      </p:sp>
      <p:pic>
        <p:nvPicPr>
          <p:cNvPr id="8" name="Picture 7">
            <a:extLst>
              <a:ext uri="{FF2B5EF4-FFF2-40B4-BE49-F238E27FC236}">
                <a16:creationId xmlns:a16="http://schemas.microsoft.com/office/drawing/2014/main" id="{8CB55B08-D8CD-47B6-88C4-EA6810B690F8}"/>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311965" y="1170504"/>
            <a:ext cx="9978887" cy="5084521"/>
          </a:xfrm>
          <a:prstGeom prst="rect">
            <a:avLst/>
          </a:prstGeom>
          <a:noFill/>
          <a:ln>
            <a:noFill/>
          </a:ln>
        </p:spPr>
      </p:pic>
    </p:spTree>
    <p:extLst>
      <p:ext uri="{BB962C8B-B14F-4D97-AF65-F5344CB8AC3E}">
        <p14:creationId xmlns:p14="http://schemas.microsoft.com/office/powerpoint/2010/main" val="4147202381"/>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1524000" y="360608"/>
            <a:ext cx="9144000" cy="599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USER INTERFACE</a:t>
            </a:r>
          </a:p>
        </p:txBody>
      </p:sp>
      <p:pic>
        <p:nvPicPr>
          <p:cNvPr id="5" name="Picture 4">
            <a:extLst>
              <a:ext uri="{FF2B5EF4-FFF2-40B4-BE49-F238E27FC236}">
                <a16:creationId xmlns:a16="http://schemas.microsoft.com/office/drawing/2014/main" id="{F41E8278-A9D5-4EA8-8466-A23D5B9F79A8}"/>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046922" y="1018857"/>
            <a:ext cx="10151165" cy="5130152"/>
          </a:xfrm>
          <a:prstGeom prst="rect">
            <a:avLst/>
          </a:prstGeom>
          <a:noFill/>
          <a:ln>
            <a:noFill/>
          </a:ln>
        </p:spPr>
      </p:pic>
    </p:spTree>
    <p:extLst>
      <p:ext uri="{BB962C8B-B14F-4D97-AF65-F5344CB8AC3E}">
        <p14:creationId xmlns:p14="http://schemas.microsoft.com/office/powerpoint/2010/main" val="965542472"/>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1524000" y="360608"/>
            <a:ext cx="9144000" cy="599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TESTING</a:t>
            </a:r>
          </a:p>
        </p:txBody>
      </p:sp>
      <p:graphicFrame>
        <p:nvGraphicFramePr>
          <p:cNvPr id="2" name="Table 1">
            <a:extLst>
              <a:ext uri="{FF2B5EF4-FFF2-40B4-BE49-F238E27FC236}">
                <a16:creationId xmlns:a16="http://schemas.microsoft.com/office/drawing/2014/main" id="{5DC098C3-9324-45BC-9BD4-9A9439A29FC3}"/>
              </a:ext>
            </a:extLst>
          </p:cNvPr>
          <p:cNvGraphicFramePr>
            <a:graphicFrameLocks noGrp="1"/>
          </p:cNvGraphicFramePr>
          <p:nvPr>
            <p:extLst>
              <p:ext uri="{D42A27DB-BD31-4B8C-83A1-F6EECF244321}">
                <p14:modId xmlns:p14="http://schemas.microsoft.com/office/powerpoint/2010/main" val="1947825307"/>
              </p:ext>
            </p:extLst>
          </p:nvPr>
        </p:nvGraphicFramePr>
        <p:xfrm>
          <a:off x="1524000" y="959946"/>
          <a:ext cx="9144000" cy="5436235"/>
        </p:xfrm>
        <a:graphic>
          <a:graphicData uri="http://schemas.openxmlformats.org/drawingml/2006/table">
            <a:tbl>
              <a:tblPr firstRow="1" firstCol="1" bandRow="1">
                <a:tableStyleId>{5C22544A-7EE6-4342-B048-85BDC9FD1C3A}</a:tableStyleId>
              </a:tblPr>
              <a:tblGrid>
                <a:gridCol w="3603812">
                  <a:extLst>
                    <a:ext uri="{9D8B030D-6E8A-4147-A177-3AD203B41FA5}">
                      <a16:colId xmlns:a16="http://schemas.microsoft.com/office/drawing/2014/main" val="2381587503"/>
                    </a:ext>
                  </a:extLst>
                </a:gridCol>
                <a:gridCol w="5540188">
                  <a:extLst>
                    <a:ext uri="{9D8B030D-6E8A-4147-A177-3AD203B41FA5}">
                      <a16:colId xmlns:a16="http://schemas.microsoft.com/office/drawing/2014/main" val="101802293"/>
                    </a:ext>
                  </a:extLst>
                </a:gridCol>
              </a:tblGrid>
              <a:tr h="303078">
                <a:tc>
                  <a:txBody>
                    <a:bodyPr/>
                    <a:lstStyle/>
                    <a:p>
                      <a:pPr marL="0" marR="0">
                        <a:lnSpc>
                          <a:spcPct val="200000"/>
                        </a:lnSpc>
                        <a:spcBef>
                          <a:spcPts val="0"/>
                        </a:spcBef>
                        <a:spcAft>
                          <a:spcPts val="0"/>
                        </a:spcAft>
                      </a:pPr>
                      <a:r>
                        <a:rPr lang="en-US" sz="1200">
                          <a:effectLst/>
                          <a:latin typeface="Times" panose="02020603050405020304" pitchFamily="18" charset="0"/>
                        </a:rPr>
                        <a:t>Test Case </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4375" marR="54375" marT="0" marB="0"/>
                </a:tc>
                <a:tc>
                  <a:txBody>
                    <a:bodyPr/>
                    <a:lstStyle/>
                    <a:p>
                      <a:pPr marL="0" marR="0">
                        <a:lnSpc>
                          <a:spcPct val="200000"/>
                        </a:lnSpc>
                        <a:spcBef>
                          <a:spcPts val="0"/>
                        </a:spcBef>
                        <a:spcAft>
                          <a:spcPts val="0"/>
                        </a:spcAft>
                      </a:pPr>
                      <a:r>
                        <a:rPr lang="en-US" sz="1200">
                          <a:effectLst/>
                          <a:latin typeface="Times" panose="02020603050405020304" pitchFamily="18" charset="0"/>
                        </a:rPr>
                        <a:t>User Login</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4375" marR="54375" marT="0" marB="0"/>
                </a:tc>
                <a:extLst>
                  <a:ext uri="{0D108BD9-81ED-4DB2-BD59-A6C34878D82A}">
                    <a16:rowId xmlns:a16="http://schemas.microsoft.com/office/drawing/2014/main" val="198020676"/>
                  </a:ext>
                </a:extLst>
              </a:tr>
              <a:tr h="304228">
                <a:tc>
                  <a:txBody>
                    <a:bodyPr/>
                    <a:lstStyle/>
                    <a:p>
                      <a:pPr marL="0" marR="0">
                        <a:lnSpc>
                          <a:spcPct val="200000"/>
                        </a:lnSpc>
                        <a:spcBef>
                          <a:spcPts val="0"/>
                        </a:spcBef>
                        <a:spcAft>
                          <a:spcPts val="0"/>
                        </a:spcAft>
                      </a:pPr>
                      <a:r>
                        <a:rPr lang="en-US" sz="1200">
                          <a:effectLst/>
                          <a:latin typeface="Times" panose="02020603050405020304" pitchFamily="18" charset="0"/>
                        </a:rPr>
                        <a:t>Related Requirement </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4375" marR="54375" marT="0" marB="0"/>
                </a:tc>
                <a:tc>
                  <a:txBody>
                    <a:bodyPr/>
                    <a:lstStyle/>
                    <a:p>
                      <a:pPr marL="0" marR="0">
                        <a:lnSpc>
                          <a:spcPct val="200000"/>
                        </a:lnSpc>
                        <a:spcBef>
                          <a:spcPts val="0"/>
                        </a:spcBef>
                        <a:spcAft>
                          <a:spcPts val="0"/>
                        </a:spcAft>
                      </a:pPr>
                      <a:r>
                        <a:rPr lang="en-US" sz="1200">
                          <a:effectLst/>
                          <a:latin typeface="Times" panose="02020603050405020304" pitchFamily="18" charset="0"/>
                        </a:rPr>
                        <a:t>FR01 </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4375" marR="54375" marT="0" marB="0"/>
                </a:tc>
                <a:extLst>
                  <a:ext uri="{0D108BD9-81ED-4DB2-BD59-A6C34878D82A}">
                    <a16:rowId xmlns:a16="http://schemas.microsoft.com/office/drawing/2014/main" val="2497202073"/>
                  </a:ext>
                </a:extLst>
              </a:tr>
              <a:tr h="663159">
                <a:tc>
                  <a:txBody>
                    <a:bodyPr/>
                    <a:lstStyle/>
                    <a:p>
                      <a:pPr marL="0" marR="0">
                        <a:lnSpc>
                          <a:spcPct val="200000"/>
                        </a:lnSpc>
                        <a:spcBef>
                          <a:spcPts val="0"/>
                        </a:spcBef>
                        <a:spcAft>
                          <a:spcPts val="0"/>
                        </a:spcAft>
                      </a:pPr>
                      <a:r>
                        <a:rPr lang="en-US" sz="1200">
                          <a:effectLst/>
                          <a:latin typeface="Times" panose="02020603050405020304" pitchFamily="18" charset="0"/>
                        </a:rPr>
                        <a:t>Prerequisites</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4375" marR="54375" marT="0" marB="0"/>
                </a:tc>
                <a:tc>
                  <a:txBody>
                    <a:bodyPr/>
                    <a:lstStyle/>
                    <a:p>
                      <a:pPr marL="0" marR="0">
                        <a:lnSpc>
                          <a:spcPct val="200000"/>
                        </a:lnSpc>
                        <a:spcBef>
                          <a:spcPts val="0"/>
                        </a:spcBef>
                        <a:spcAft>
                          <a:spcPts val="0"/>
                        </a:spcAft>
                      </a:pPr>
                      <a:r>
                        <a:rPr lang="en-US" sz="1200">
                          <a:effectLst/>
                          <a:latin typeface="Times" panose="02020603050405020304" pitchFamily="18" charset="0"/>
                        </a:rPr>
                        <a:t>- User has a valid account    </a:t>
                      </a:r>
                    </a:p>
                    <a:p>
                      <a:pPr marL="0" marR="0">
                        <a:lnSpc>
                          <a:spcPct val="200000"/>
                        </a:lnSpc>
                        <a:spcBef>
                          <a:spcPts val="0"/>
                        </a:spcBef>
                        <a:spcAft>
                          <a:spcPts val="0"/>
                        </a:spcAft>
                      </a:pPr>
                      <a:r>
                        <a:rPr lang="en-US" sz="1200">
                          <a:effectLst/>
                          <a:latin typeface="Times" panose="02020603050405020304" pitchFamily="18" charset="0"/>
                        </a:rPr>
                        <a:t>- User has access to the login page</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4375" marR="54375" marT="0" marB="0"/>
                </a:tc>
                <a:extLst>
                  <a:ext uri="{0D108BD9-81ED-4DB2-BD59-A6C34878D82A}">
                    <a16:rowId xmlns:a16="http://schemas.microsoft.com/office/drawing/2014/main" val="1701384947"/>
                  </a:ext>
                </a:extLst>
              </a:tr>
              <a:tr h="1022089">
                <a:tc>
                  <a:txBody>
                    <a:bodyPr/>
                    <a:lstStyle/>
                    <a:p>
                      <a:pPr marL="0" marR="0">
                        <a:lnSpc>
                          <a:spcPct val="200000"/>
                        </a:lnSpc>
                        <a:spcBef>
                          <a:spcPts val="0"/>
                        </a:spcBef>
                        <a:spcAft>
                          <a:spcPts val="0"/>
                        </a:spcAft>
                      </a:pPr>
                      <a:r>
                        <a:rPr lang="en-US" sz="1200">
                          <a:effectLst/>
                          <a:latin typeface="Times" panose="02020603050405020304" pitchFamily="18" charset="0"/>
                        </a:rPr>
                        <a:t>Test Procedure</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4375" marR="54375" marT="0" marB="0"/>
                </a:tc>
                <a:tc>
                  <a:txBody>
                    <a:bodyPr/>
                    <a:lstStyle/>
                    <a:p>
                      <a:pPr marL="0" marR="0">
                        <a:lnSpc>
                          <a:spcPct val="200000"/>
                        </a:lnSpc>
                        <a:spcBef>
                          <a:spcPts val="0"/>
                        </a:spcBef>
                        <a:spcAft>
                          <a:spcPts val="0"/>
                        </a:spcAft>
                      </a:pPr>
                      <a:r>
                        <a:rPr lang="en-US" sz="1200">
                          <a:effectLst/>
                          <a:latin typeface="Times" panose="02020603050405020304" pitchFamily="18" charset="0"/>
                        </a:rPr>
                        <a:t>1. Navigate to the login page</a:t>
                      </a:r>
                    </a:p>
                    <a:p>
                      <a:pPr marL="0" marR="0">
                        <a:lnSpc>
                          <a:spcPct val="200000"/>
                        </a:lnSpc>
                        <a:spcBef>
                          <a:spcPts val="0"/>
                        </a:spcBef>
                        <a:spcAft>
                          <a:spcPts val="0"/>
                        </a:spcAft>
                      </a:pPr>
                      <a:r>
                        <a:rPr lang="en-US" sz="1200">
                          <a:effectLst/>
                          <a:latin typeface="Times" panose="02020603050405020304" pitchFamily="18" charset="0"/>
                        </a:rPr>
                        <a:t>2. Enter valid username and password    </a:t>
                      </a:r>
                    </a:p>
                    <a:p>
                      <a:pPr marL="0" marR="0">
                        <a:lnSpc>
                          <a:spcPct val="200000"/>
                        </a:lnSpc>
                        <a:spcBef>
                          <a:spcPts val="0"/>
                        </a:spcBef>
                        <a:spcAft>
                          <a:spcPts val="0"/>
                        </a:spcAft>
                      </a:pPr>
                      <a:r>
                        <a:rPr lang="en-US" sz="1200">
                          <a:effectLst/>
                          <a:latin typeface="Times" panose="02020603050405020304" pitchFamily="18" charset="0"/>
                        </a:rPr>
                        <a:t>3. Click on the "Login" button  </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4375" marR="54375" marT="0" marB="0"/>
                </a:tc>
                <a:extLst>
                  <a:ext uri="{0D108BD9-81ED-4DB2-BD59-A6C34878D82A}">
                    <a16:rowId xmlns:a16="http://schemas.microsoft.com/office/drawing/2014/main" val="3902949361"/>
                  </a:ext>
                </a:extLst>
              </a:tr>
              <a:tr h="304228">
                <a:tc>
                  <a:txBody>
                    <a:bodyPr/>
                    <a:lstStyle/>
                    <a:p>
                      <a:pPr marL="0" marR="0">
                        <a:lnSpc>
                          <a:spcPct val="200000"/>
                        </a:lnSpc>
                        <a:spcBef>
                          <a:spcPts val="0"/>
                        </a:spcBef>
                        <a:spcAft>
                          <a:spcPts val="0"/>
                        </a:spcAft>
                      </a:pPr>
                      <a:r>
                        <a:rPr lang="en-US" sz="1200">
                          <a:effectLst/>
                          <a:latin typeface="Times" panose="02020603050405020304" pitchFamily="18" charset="0"/>
                        </a:rPr>
                        <a:t>Test Data</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4375" marR="54375" marT="0" marB="0"/>
                </a:tc>
                <a:tc>
                  <a:txBody>
                    <a:bodyPr/>
                    <a:lstStyle/>
                    <a:p>
                      <a:pPr marL="0" marR="0">
                        <a:lnSpc>
                          <a:spcPct val="200000"/>
                        </a:lnSpc>
                        <a:spcBef>
                          <a:spcPts val="0"/>
                        </a:spcBef>
                        <a:spcAft>
                          <a:spcPts val="0"/>
                        </a:spcAft>
                      </a:pPr>
                      <a:r>
                        <a:rPr lang="en-US" sz="1200">
                          <a:effectLst/>
                          <a:latin typeface="Times" panose="02020603050405020304" pitchFamily="18" charset="0"/>
                        </a:rPr>
                        <a:t>- Valid username and password</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4375" marR="54375" marT="0" marB="0"/>
                </a:tc>
                <a:extLst>
                  <a:ext uri="{0D108BD9-81ED-4DB2-BD59-A6C34878D82A}">
                    <a16:rowId xmlns:a16="http://schemas.microsoft.com/office/drawing/2014/main" val="2931613816"/>
                  </a:ext>
                </a:extLst>
              </a:tr>
              <a:tr h="304228">
                <a:tc>
                  <a:txBody>
                    <a:bodyPr/>
                    <a:lstStyle/>
                    <a:p>
                      <a:pPr marL="0" marR="0">
                        <a:lnSpc>
                          <a:spcPct val="200000"/>
                        </a:lnSpc>
                        <a:spcBef>
                          <a:spcPts val="0"/>
                        </a:spcBef>
                        <a:spcAft>
                          <a:spcPts val="0"/>
                        </a:spcAft>
                      </a:pPr>
                      <a:r>
                        <a:rPr lang="en-US" sz="1200">
                          <a:effectLst/>
                          <a:latin typeface="Times" panose="02020603050405020304" pitchFamily="18" charset="0"/>
                        </a:rPr>
                        <a:t>Expected Result</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4375" marR="54375" marT="0" marB="0"/>
                </a:tc>
                <a:tc>
                  <a:txBody>
                    <a:bodyPr/>
                    <a:lstStyle/>
                    <a:p>
                      <a:pPr marL="0" marR="0">
                        <a:lnSpc>
                          <a:spcPct val="200000"/>
                        </a:lnSpc>
                        <a:spcBef>
                          <a:spcPts val="0"/>
                        </a:spcBef>
                        <a:spcAft>
                          <a:spcPts val="0"/>
                        </a:spcAft>
                      </a:pPr>
                      <a:r>
                        <a:rPr lang="en-US" sz="1200">
                          <a:effectLst/>
                          <a:latin typeface="Times" panose="02020603050405020304" pitchFamily="18" charset="0"/>
                        </a:rPr>
                        <a:t>- User logged in successfully</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4375" marR="54375" marT="0" marB="0"/>
                </a:tc>
                <a:extLst>
                  <a:ext uri="{0D108BD9-81ED-4DB2-BD59-A6C34878D82A}">
                    <a16:rowId xmlns:a16="http://schemas.microsoft.com/office/drawing/2014/main" val="832793156"/>
                  </a:ext>
                </a:extLst>
              </a:tr>
              <a:tr h="304228">
                <a:tc>
                  <a:txBody>
                    <a:bodyPr/>
                    <a:lstStyle/>
                    <a:p>
                      <a:pPr marL="0" marR="0">
                        <a:lnSpc>
                          <a:spcPct val="200000"/>
                        </a:lnSpc>
                        <a:spcBef>
                          <a:spcPts val="0"/>
                        </a:spcBef>
                        <a:spcAft>
                          <a:spcPts val="0"/>
                        </a:spcAft>
                      </a:pPr>
                      <a:r>
                        <a:rPr lang="en-US" sz="1200">
                          <a:effectLst/>
                          <a:latin typeface="Times" panose="02020603050405020304" pitchFamily="18" charset="0"/>
                        </a:rPr>
                        <a:t>Actual Result</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4375" marR="54375" marT="0" marB="0"/>
                </a:tc>
                <a:tc>
                  <a:txBody>
                    <a:bodyPr/>
                    <a:lstStyle/>
                    <a:p>
                      <a:pPr marL="0" marR="0">
                        <a:lnSpc>
                          <a:spcPct val="200000"/>
                        </a:lnSpc>
                        <a:spcBef>
                          <a:spcPts val="0"/>
                        </a:spcBef>
                        <a:spcAft>
                          <a:spcPts val="0"/>
                        </a:spcAft>
                      </a:pPr>
                      <a:r>
                        <a:rPr lang="en-US" sz="1200">
                          <a:effectLst/>
                          <a:latin typeface="Times" panose="02020603050405020304" pitchFamily="18" charset="0"/>
                        </a:rPr>
                        <a:t>User logged in successfully</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4375" marR="54375" marT="0" marB="0"/>
                </a:tc>
                <a:extLst>
                  <a:ext uri="{0D108BD9-81ED-4DB2-BD59-A6C34878D82A}">
                    <a16:rowId xmlns:a16="http://schemas.microsoft.com/office/drawing/2014/main" val="4167683125"/>
                  </a:ext>
                </a:extLst>
              </a:tr>
              <a:tr h="304228">
                <a:tc>
                  <a:txBody>
                    <a:bodyPr/>
                    <a:lstStyle/>
                    <a:p>
                      <a:pPr marL="0" marR="0">
                        <a:lnSpc>
                          <a:spcPct val="200000"/>
                        </a:lnSpc>
                        <a:spcBef>
                          <a:spcPts val="0"/>
                        </a:spcBef>
                        <a:spcAft>
                          <a:spcPts val="0"/>
                        </a:spcAft>
                      </a:pPr>
                      <a:r>
                        <a:rPr lang="en-US" sz="1200">
                          <a:effectLst/>
                          <a:latin typeface="Times" panose="02020603050405020304" pitchFamily="18" charset="0"/>
                        </a:rPr>
                        <a:t>Status</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4375" marR="54375" marT="0" marB="0"/>
                </a:tc>
                <a:tc>
                  <a:txBody>
                    <a:bodyPr/>
                    <a:lstStyle/>
                    <a:p>
                      <a:pPr marL="0" marR="0">
                        <a:lnSpc>
                          <a:spcPct val="200000"/>
                        </a:lnSpc>
                        <a:spcBef>
                          <a:spcPts val="0"/>
                        </a:spcBef>
                        <a:spcAft>
                          <a:spcPts val="0"/>
                        </a:spcAft>
                      </a:pPr>
                      <a:r>
                        <a:rPr lang="en-US" sz="1200">
                          <a:effectLst/>
                          <a:latin typeface="Times" panose="02020603050405020304" pitchFamily="18" charset="0"/>
                        </a:rPr>
                        <a:t>Pass</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4375" marR="54375" marT="0" marB="0"/>
                </a:tc>
                <a:extLst>
                  <a:ext uri="{0D108BD9-81ED-4DB2-BD59-A6C34878D82A}">
                    <a16:rowId xmlns:a16="http://schemas.microsoft.com/office/drawing/2014/main" val="1794835233"/>
                  </a:ext>
                </a:extLst>
              </a:tr>
              <a:tr h="304228">
                <a:tc>
                  <a:txBody>
                    <a:bodyPr/>
                    <a:lstStyle/>
                    <a:p>
                      <a:pPr marL="0" marR="0">
                        <a:lnSpc>
                          <a:spcPct val="200000"/>
                        </a:lnSpc>
                        <a:spcBef>
                          <a:spcPts val="0"/>
                        </a:spcBef>
                        <a:spcAft>
                          <a:spcPts val="0"/>
                        </a:spcAft>
                      </a:pPr>
                      <a:r>
                        <a:rPr lang="en-US" sz="1200">
                          <a:effectLst/>
                          <a:latin typeface="Times" panose="02020603050405020304" pitchFamily="18" charset="0"/>
                        </a:rPr>
                        <a:t>Remark </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4375" marR="54375" marT="0" marB="0"/>
                </a:tc>
                <a:tc>
                  <a:txBody>
                    <a:bodyPr/>
                    <a:lstStyle/>
                    <a:p>
                      <a:pPr marL="0" marR="0">
                        <a:lnSpc>
                          <a:spcPct val="200000"/>
                        </a:lnSpc>
                        <a:spcBef>
                          <a:spcPts val="0"/>
                        </a:spcBef>
                        <a:spcAft>
                          <a:spcPts val="0"/>
                        </a:spcAft>
                      </a:pPr>
                      <a:r>
                        <a:rPr lang="en-US" sz="1200">
                          <a:effectLst/>
                          <a:latin typeface="Times" panose="02020603050405020304" pitchFamily="18" charset="0"/>
                        </a:rPr>
                        <a:t>None</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4375" marR="54375" marT="0" marB="0"/>
                </a:tc>
                <a:extLst>
                  <a:ext uri="{0D108BD9-81ED-4DB2-BD59-A6C34878D82A}">
                    <a16:rowId xmlns:a16="http://schemas.microsoft.com/office/drawing/2014/main" val="2258060842"/>
                  </a:ext>
                </a:extLst>
              </a:tr>
              <a:tr h="304228">
                <a:tc>
                  <a:txBody>
                    <a:bodyPr/>
                    <a:lstStyle/>
                    <a:p>
                      <a:pPr marL="0" marR="0">
                        <a:lnSpc>
                          <a:spcPct val="200000"/>
                        </a:lnSpc>
                        <a:spcBef>
                          <a:spcPts val="0"/>
                        </a:spcBef>
                        <a:spcAft>
                          <a:spcPts val="0"/>
                        </a:spcAft>
                      </a:pPr>
                      <a:r>
                        <a:rPr lang="en-US" sz="1200">
                          <a:effectLst/>
                          <a:latin typeface="Times" panose="02020603050405020304" pitchFamily="18" charset="0"/>
                        </a:rPr>
                        <a:t>Created By</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4375" marR="54375" marT="0" marB="0"/>
                </a:tc>
                <a:tc>
                  <a:txBody>
                    <a:bodyPr/>
                    <a:lstStyle/>
                    <a:p>
                      <a:pPr marL="0" marR="0">
                        <a:lnSpc>
                          <a:spcPct val="200000"/>
                        </a:lnSpc>
                        <a:spcBef>
                          <a:spcPts val="0"/>
                        </a:spcBef>
                        <a:spcAft>
                          <a:spcPts val="0"/>
                        </a:spcAft>
                      </a:pPr>
                      <a:r>
                        <a:rPr lang="en-US" sz="1200">
                          <a:effectLst/>
                          <a:latin typeface="Times" panose="02020603050405020304" pitchFamily="18" charset="0"/>
                        </a:rPr>
                        <a:t>Aliyu Musa Labaran</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4375" marR="54375" marT="0" marB="0"/>
                </a:tc>
                <a:extLst>
                  <a:ext uri="{0D108BD9-81ED-4DB2-BD59-A6C34878D82A}">
                    <a16:rowId xmlns:a16="http://schemas.microsoft.com/office/drawing/2014/main" val="1477264210"/>
                  </a:ext>
                </a:extLst>
              </a:tr>
              <a:tr h="304228">
                <a:tc>
                  <a:txBody>
                    <a:bodyPr/>
                    <a:lstStyle/>
                    <a:p>
                      <a:pPr marL="0" marR="0">
                        <a:lnSpc>
                          <a:spcPct val="200000"/>
                        </a:lnSpc>
                        <a:spcBef>
                          <a:spcPts val="0"/>
                        </a:spcBef>
                        <a:spcAft>
                          <a:spcPts val="0"/>
                        </a:spcAft>
                      </a:pPr>
                      <a:r>
                        <a:rPr lang="en-US" sz="1200">
                          <a:effectLst/>
                          <a:latin typeface="Times" panose="02020603050405020304" pitchFamily="18" charset="0"/>
                        </a:rPr>
                        <a:t>Date of Creation</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4375" marR="54375" marT="0" marB="0"/>
                </a:tc>
                <a:tc>
                  <a:txBody>
                    <a:bodyPr/>
                    <a:lstStyle/>
                    <a:p>
                      <a:pPr marL="0" marR="0">
                        <a:lnSpc>
                          <a:spcPct val="200000"/>
                        </a:lnSpc>
                        <a:spcBef>
                          <a:spcPts val="0"/>
                        </a:spcBef>
                        <a:spcAft>
                          <a:spcPts val="0"/>
                        </a:spcAft>
                      </a:pPr>
                      <a:r>
                        <a:rPr lang="en-US" sz="1200">
                          <a:effectLst/>
                          <a:latin typeface="Times" panose="02020603050405020304" pitchFamily="18" charset="0"/>
                        </a:rPr>
                        <a:t>7</a:t>
                      </a:r>
                      <a:r>
                        <a:rPr lang="en-US" sz="1200" baseline="30000">
                          <a:effectLst/>
                          <a:latin typeface="Times" panose="02020603050405020304" pitchFamily="18" charset="0"/>
                        </a:rPr>
                        <a:t>th</a:t>
                      </a:r>
                      <a:r>
                        <a:rPr lang="en-US" sz="1200">
                          <a:effectLst/>
                          <a:latin typeface="Times" panose="02020603050405020304" pitchFamily="18" charset="0"/>
                        </a:rPr>
                        <a:t> April, 2024</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4375" marR="54375" marT="0" marB="0"/>
                </a:tc>
                <a:extLst>
                  <a:ext uri="{0D108BD9-81ED-4DB2-BD59-A6C34878D82A}">
                    <a16:rowId xmlns:a16="http://schemas.microsoft.com/office/drawing/2014/main" val="106675062"/>
                  </a:ext>
                </a:extLst>
              </a:tr>
              <a:tr h="304228">
                <a:tc>
                  <a:txBody>
                    <a:bodyPr/>
                    <a:lstStyle/>
                    <a:p>
                      <a:pPr marL="0" marR="0">
                        <a:lnSpc>
                          <a:spcPct val="200000"/>
                        </a:lnSpc>
                        <a:spcBef>
                          <a:spcPts val="0"/>
                        </a:spcBef>
                        <a:spcAft>
                          <a:spcPts val="0"/>
                        </a:spcAft>
                      </a:pPr>
                      <a:r>
                        <a:rPr lang="en-US" sz="1200">
                          <a:effectLst/>
                          <a:latin typeface="Times" panose="02020603050405020304" pitchFamily="18" charset="0"/>
                        </a:rPr>
                        <a:t>Executed By</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4375" marR="54375" marT="0" marB="0"/>
                </a:tc>
                <a:tc>
                  <a:txBody>
                    <a:bodyPr/>
                    <a:lstStyle/>
                    <a:p>
                      <a:pPr marL="0" marR="0">
                        <a:lnSpc>
                          <a:spcPct val="200000"/>
                        </a:lnSpc>
                        <a:spcBef>
                          <a:spcPts val="0"/>
                        </a:spcBef>
                        <a:spcAft>
                          <a:spcPts val="0"/>
                        </a:spcAft>
                      </a:pPr>
                      <a:r>
                        <a:rPr lang="en-US" sz="1200">
                          <a:effectLst/>
                          <a:latin typeface="Times" panose="02020603050405020304" pitchFamily="18" charset="0"/>
                        </a:rPr>
                        <a:t>Aliyu Musa Labaran</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4375" marR="54375" marT="0" marB="0"/>
                </a:tc>
                <a:extLst>
                  <a:ext uri="{0D108BD9-81ED-4DB2-BD59-A6C34878D82A}">
                    <a16:rowId xmlns:a16="http://schemas.microsoft.com/office/drawing/2014/main" val="754979464"/>
                  </a:ext>
                </a:extLst>
              </a:tr>
              <a:tr h="304228">
                <a:tc>
                  <a:txBody>
                    <a:bodyPr/>
                    <a:lstStyle/>
                    <a:p>
                      <a:pPr marL="0" marR="0">
                        <a:lnSpc>
                          <a:spcPct val="200000"/>
                        </a:lnSpc>
                        <a:spcBef>
                          <a:spcPts val="0"/>
                        </a:spcBef>
                        <a:spcAft>
                          <a:spcPts val="0"/>
                        </a:spcAft>
                      </a:pPr>
                      <a:r>
                        <a:rPr lang="en-US" sz="1200">
                          <a:effectLst/>
                          <a:latin typeface="Times" panose="02020603050405020304" pitchFamily="18" charset="0"/>
                        </a:rPr>
                        <a:t>Date of Execution</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4375" marR="54375" marT="0" marB="0"/>
                </a:tc>
                <a:tc>
                  <a:txBody>
                    <a:bodyPr/>
                    <a:lstStyle/>
                    <a:p>
                      <a:pPr marL="0" marR="0">
                        <a:lnSpc>
                          <a:spcPct val="200000"/>
                        </a:lnSpc>
                        <a:spcBef>
                          <a:spcPts val="0"/>
                        </a:spcBef>
                        <a:spcAft>
                          <a:spcPts val="0"/>
                        </a:spcAft>
                      </a:pPr>
                      <a:r>
                        <a:rPr lang="en-US" sz="1200">
                          <a:effectLst/>
                          <a:latin typeface="Times" panose="02020603050405020304" pitchFamily="18" charset="0"/>
                        </a:rPr>
                        <a:t>7</a:t>
                      </a:r>
                      <a:r>
                        <a:rPr lang="en-US" sz="1200" baseline="30000">
                          <a:effectLst/>
                          <a:latin typeface="Times" panose="02020603050405020304" pitchFamily="18" charset="0"/>
                        </a:rPr>
                        <a:t>th</a:t>
                      </a:r>
                      <a:r>
                        <a:rPr lang="en-US" sz="1200">
                          <a:effectLst/>
                          <a:latin typeface="Times" panose="02020603050405020304" pitchFamily="18" charset="0"/>
                        </a:rPr>
                        <a:t> April, 2024</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4375" marR="54375" marT="0" marB="0"/>
                </a:tc>
                <a:extLst>
                  <a:ext uri="{0D108BD9-81ED-4DB2-BD59-A6C34878D82A}">
                    <a16:rowId xmlns:a16="http://schemas.microsoft.com/office/drawing/2014/main" val="659751227"/>
                  </a:ext>
                </a:extLst>
              </a:tr>
              <a:tr h="304228">
                <a:tc>
                  <a:txBody>
                    <a:bodyPr/>
                    <a:lstStyle/>
                    <a:p>
                      <a:pPr marL="0" marR="0">
                        <a:lnSpc>
                          <a:spcPct val="200000"/>
                        </a:lnSpc>
                        <a:spcBef>
                          <a:spcPts val="0"/>
                        </a:spcBef>
                        <a:spcAft>
                          <a:spcPts val="0"/>
                        </a:spcAft>
                      </a:pPr>
                      <a:r>
                        <a:rPr lang="en-US" sz="1200">
                          <a:effectLst/>
                          <a:latin typeface="Times" panose="02020603050405020304" pitchFamily="18" charset="0"/>
                        </a:rPr>
                        <a:t>Test Environment</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4375" marR="54375" marT="0" marB="0"/>
                </a:tc>
                <a:tc>
                  <a:txBody>
                    <a:bodyPr/>
                    <a:lstStyle/>
                    <a:p>
                      <a:pPr marL="0" marR="0">
                        <a:lnSpc>
                          <a:spcPct val="200000"/>
                        </a:lnSpc>
                        <a:spcBef>
                          <a:spcPts val="0"/>
                        </a:spcBef>
                        <a:spcAft>
                          <a:spcPts val="0"/>
                        </a:spcAft>
                      </a:pPr>
                      <a:r>
                        <a:rPr lang="en-US" sz="1200" dirty="0">
                          <a:effectLst/>
                          <a:latin typeface="Times" panose="02020603050405020304" pitchFamily="18" charset="0"/>
                        </a:rPr>
                        <a:t>Laptop Computer </a:t>
                      </a:r>
                      <a:endParaRPr lang="en-US" sz="1200" dirty="0">
                        <a:effectLst/>
                        <a:latin typeface="Times" panose="02020603050405020304" pitchFamily="18" charset="0"/>
                        <a:ea typeface="Calibri" panose="020F0502020204030204" pitchFamily="34" charset="0"/>
                        <a:cs typeface="Times New Roman" panose="02020603050405020304" pitchFamily="18" charset="0"/>
                      </a:endParaRPr>
                    </a:p>
                  </a:txBody>
                  <a:tcPr marL="54375" marR="54375" marT="0" marB="0"/>
                </a:tc>
                <a:extLst>
                  <a:ext uri="{0D108BD9-81ED-4DB2-BD59-A6C34878D82A}">
                    <a16:rowId xmlns:a16="http://schemas.microsoft.com/office/drawing/2014/main" val="2304754946"/>
                  </a:ext>
                </a:extLst>
              </a:tr>
            </a:tbl>
          </a:graphicData>
        </a:graphic>
      </p:graphicFrame>
    </p:spTree>
    <p:extLst>
      <p:ext uri="{BB962C8B-B14F-4D97-AF65-F5344CB8AC3E}">
        <p14:creationId xmlns:p14="http://schemas.microsoft.com/office/powerpoint/2010/main" val="2322665742"/>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1524000" y="360608"/>
            <a:ext cx="9144000" cy="599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TESTING</a:t>
            </a:r>
          </a:p>
        </p:txBody>
      </p:sp>
      <p:graphicFrame>
        <p:nvGraphicFramePr>
          <p:cNvPr id="3" name="Table 2">
            <a:extLst>
              <a:ext uri="{FF2B5EF4-FFF2-40B4-BE49-F238E27FC236}">
                <a16:creationId xmlns:a16="http://schemas.microsoft.com/office/drawing/2014/main" id="{462067A0-CAD8-47C7-B84F-96DB8284192E}"/>
              </a:ext>
            </a:extLst>
          </p:cNvPr>
          <p:cNvGraphicFramePr>
            <a:graphicFrameLocks noGrp="1"/>
          </p:cNvGraphicFramePr>
          <p:nvPr>
            <p:extLst>
              <p:ext uri="{D42A27DB-BD31-4B8C-83A1-F6EECF244321}">
                <p14:modId xmlns:p14="http://schemas.microsoft.com/office/powerpoint/2010/main" val="451326987"/>
              </p:ext>
            </p:extLst>
          </p:nvPr>
        </p:nvGraphicFramePr>
        <p:xfrm>
          <a:off x="1524000" y="959946"/>
          <a:ext cx="9143999" cy="5749995"/>
        </p:xfrm>
        <a:graphic>
          <a:graphicData uri="http://schemas.openxmlformats.org/drawingml/2006/table">
            <a:tbl>
              <a:tblPr firstRow="1" firstCol="1" bandRow="1">
                <a:tableStyleId>{5C22544A-7EE6-4342-B048-85BDC9FD1C3A}</a:tableStyleId>
              </a:tblPr>
              <a:tblGrid>
                <a:gridCol w="3603812">
                  <a:extLst>
                    <a:ext uri="{9D8B030D-6E8A-4147-A177-3AD203B41FA5}">
                      <a16:colId xmlns:a16="http://schemas.microsoft.com/office/drawing/2014/main" val="2792983146"/>
                    </a:ext>
                  </a:extLst>
                </a:gridCol>
                <a:gridCol w="5540187">
                  <a:extLst>
                    <a:ext uri="{9D8B030D-6E8A-4147-A177-3AD203B41FA5}">
                      <a16:colId xmlns:a16="http://schemas.microsoft.com/office/drawing/2014/main" val="1563815805"/>
                    </a:ext>
                  </a:extLst>
                </a:gridCol>
              </a:tblGrid>
              <a:tr h="186514">
                <a:tc>
                  <a:txBody>
                    <a:bodyPr/>
                    <a:lstStyle/>
                    <a:p>
                      <a:pPr marL="0" marR="0">
                        <a:lnSpc>
                          <a:spcPct val="200000"/>
                        </a:lnSpc>
                        <a:spcBef>
                          <a:spcPts val="0"/>
                        </a:spcBef>
                        <a:spcAft>
                          <a:spcPts val="0"/>
                        </a:spcAft>
                      </a:pPr>
                      <a:r>
                        <a:rPr lang="en-US" sz="1000">
                          <a:effectLst/>
                          <a:latin typeface="Times" panose="02020603050405020304" pitchFamily="18" charset="0"/>
                        </a:rPr>
                        <a:t>Test Case </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0785" marR="40785" marT="0" marB="0"/>
                </a:tc>
                <a:tc>
                  <a:txBody>
                    <a:bodyPr/>
                    <a:lstStyle/>
                    <a:p>
                      <a:pPr marL="0" marR="0">
                        <a:lnSpc>
                          <a:spcPct val="200000"/>
                        </a:lnSpc>
                        <a:spcBef>
                          <a:spcPts val="0"/>
                        </a:spcBef>
                        <a:spcAft>
                          <a:spcPts val="0"/>
                        </a:spcAft>
                      </a:pPr>
                      <a:r>
                        <a:rPr lang="en-US" sz="1000">
                          <a:effectLst/>
                          <a:latin typeface="Times" panose="02020603050405020304" pitchFamily="18" charset="0"/>
                        </a:rPr>
                        <a:t>Take Attendance    </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0785" marR="40785" marT="0" marB="0"/>
                </a:tc>
                <a:extLst>
                  <a:ext uri="{0D108BD9-81ED-4DB2-BD59-A6C34878D82A}">
                    <a16:rowId xmlns:a16="http://schemas.microsoft.com/office/drawing/2014/main" val="1323715242"/>
                  </a:ext>
                </a:extLst>
              </a:tr>
              <a:tr h="186514">
                <a:tc>
                  <a:txBody>
                    <a:bodyPr/>
                    <a:lstStyle/>
                    <a:p>
                      <a:pPr marL="0" marR="0">
                        <a:lnSpc>
                          <a:spcPct val="200000"/>
                        </a:lnSpc>
                        <a:spcBef>
                          <a:spcPts val="0"/>
                        </a:spcBef>
                        <a:spcAft>
                          <a:spcPts val="0"/>
                        </a:spcAft>
                      </a:pPr>
                      <a:r>
                        <a:rPr lang="en-US" sz="1000">
                          <a:effectLst/>
                          <a:latin typeface="Times" panose="02020603050405020304" pitchFamily="18" charset="0"/>
                        </a:rPr>
                        <a:t>Related Requirement </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0785" marR="40785" marT="0" marB="0"/>
                </a:tc>
                <a:tc>
                  <a:txBody>
                    <a:bodyPr/>
                    <a:lstStyle/>
                    <a:p>
                      <a:pPr marL="0" marR="0">
                        <a:lnSpc>
                          <a:spcPct val="200000"/>
                        </a:lnSpc>
                        <a:spcBef>
                          <a:spcPts val="0"/>
                        </a:spcBef>
                        <a:spcAft>
                          <a:spcPts val="0"/>
                        </a:spcAft>
                      </a:pPr>
                      <a:r>
                        <a:rPr lang="en-US" sz="1000">
                          <a:effectLst/>
                          <a:latin typeface="Times" panose="02020603050405020304" pitchFamily="18" charset="0"/>
                        </a:rPr>
                        <a:t>FR02  </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0785" marR="40785" marT="0" marB="0"/>
                </a:tc>
                <a:extLst>
                  <a:ext uri="{0D108BD9-81ED-4DB2-BD59-A6C34878D82A}">
                    <a16:rowId xmlns:a16="http://schemas.microsoft.com/office/drawing/2014/main" val="3580190550"/>
                  </a:ext>
                </a:extLst>
              </a:tr>
              <a:tr h="621549">
                <a:tc>
                  <a:txBody>
                    <a:bodyPr/>
                    <a:lstStyle/>
                    <a:p>
                      <a:pPr marL="0" marR="0">
                        <a:lnSpc>
                          <a:spcPct val="200000"/>
                        </a:lnSpc>
                        <a:spcBef>
                          <a:spcPts val="0"/>
                        </a:spcBef>
                        <a:spcAft>
                          <a:spcPts val="0"/>
                        </a:spcAft>
                      </a:pPr>
                      <a:r>
                        <a:rPr lang="en-US" sz="1000">
                          <a:effectLst/>
                          <a:latin typeface="Times" panose="02020603050405020304" pitchFamily="18" charset="0"/>
                        </a:rPr>
                        <a:t>Prerequisites</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0785" marR="40785" marT="0" marB="0"/>
                </a:tc>
                <a:tc>
                  <a:txBody>
                    <a:bodyPr/>
                    <a:lstStyle/>
                    <a:p>
                      <a:pPr marL="0" marR="0">
                        <a:lnSpc>
                          <a:spcPct val="200000"/>
                        </a:lnSpc>
                        <a:spcBef>
                          <a:spcPts val="0"/>
                        </a:spcBef>
                        <a:spcAft>
                          <a:spcPts val="0"/>
                        </a:spcAft>
                      </a:pPr>
                      <a:r>
                        <a:rPr lang="en-US" sz="1000">
                          <a:effectLst/>
                          <a:latin typeface="Times" panose="02020603050405020304" pitchFamily="18" charset="0"/>
                        </a:rPr>
                        <a:t>- Instructor logged into the system</a:t>
                      </a:r>
                    </a:p>
                    <a:p>
                      <a:pPr marL="0" marR="0">
                        <a:lnSpc>
                          <a:spcPct val="200000"/>
                        </a:lnSpc>
                        <a:spcBef>
                          <a:spcPts val="0"/>
                        </a:spcBef>
                        <a:spcAft>
                          <a:spcPts val="0"/>
                        </a:spcAft>
                      </a:pPr>
                      <a:r>
                        <a:rPr lang="en-US" sz="1000">
                          <a:effectLst/>
                          <a:latin typeface="Times" panose="02020603050405020304" pitchFamily="18" charset="0"/>
                        </a:rPr>
                        <a:t>- Access to the attendance management section</a:t>
                      </a:r>
                    </a:p>
                    <a:p>
                      <a:pPr marL="0" marR="0">
                        <a:lnSpc>
                          <a:spcPct val="200000"/>
                        </a:lnSpc>
                        <a:spcBef>
                          <a:spcPts val="0"/>
                        </a:spcBef>
                        <a:spcAft>
                          <a:spcPts val="0"/>
                        </a:spcAft>
                      </a:pPr>
                      <a:r>
                        <a:rPr lang="en-US" sz="1000">
                          <a:effectLst/>
                          <a:latin typeface="Times" panose="02020603050405020304" pitchFamily="18" charset="0"/>
                        </a:rPr>
                        <a:t>- Students' face data registered in the system  </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0785" marR="40785" marT="0" marB="0"/>
                </a:tc>
                <a:extLst>
                  <a:ext uri="{0D108BD9-81ED-4DB2-BD59-A6C34878D82A}">
                    <a16:rowId xmlns:a16="http://schemas.microsoft.com/office/drawing/2014/main" val="598479579"/>
                  </a:ext>
                </a:extLst>
              </a:tr>
              <a:tr h="1491620">
                <a:tc>
                  <a:txBody>
                    <a:bodyPr/>
                    <a:lstStyle/>
                    <a:p>
                      <a:pPr marL="0" marR="0">
                        <a:lnSpc>
                          <a:spcPct val="200000"/>
                        </a:lnSpc>
                        <a:spcBef>
                          <a:spcPts val="0"/>
                        </a:spcBef>
                        <a:spcAft>
                          <a:spcPts val="0"/>
                        </a:spcAft>
                      </a:pPr>
                      <a:r>
                        <a:rPr lang="en-US" sz="1000">
                          <a:effectLst/>
                          <a:latin typeface="Times" panose="02020603050405020304" pitchFamily="18" charset="0"/>
                        </a:rPr>
                        <a:t>Test Procedure</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0785" marR="40785" marT="0" marB="0"/>
                </a:tc>
                <a:tc>
                  <a:txBody>
                    <a:bodyPr/>
                    <a:lstStyle/>
                    <a:p>
                      <a:pPr marL="0" marR="0">
                        <a:lnSpc>
                          <a:spcPct val="200000"/>
                        </a:lnSpc>
                        <a:spcBef>
                          <a:spcPts val="0"/>
                        </a:spcBef>
                        <a:spcAft>
                          <a:spcPts val="0"/>
                        </a:spcAft>
                      </a:pPr>
                      <a:r>
                        <a:rPr lang="en-US" sz="1000">
                          <a:effectLst/>
                          <a:latin typeface="Times" panose="02020603050405020304" pitchFamily="18" charset="0"/>
                        </a:rPr>
                        <a:t>1. Navigate to the "Take Attendance"</a:t>
                      </a:r>
                    </a:p>
                    <a:p>
                      <a:pPr marL="0" marR="0">
                        <a:lnSpc>
                          <a:spcPct val="200000"/>
                        </a:lnSpc>
                        <a:spcBef>
                          <a:spcPts val="0"/>
                        </a:spcBef>
                        <a:spcAft>
                          <a:spcPts val="0"/>
                        </a:spcAft>
                      </a:pPr>
                      <a:r>
                        <a:rPr lang="en-US" sz="1000">
                          <a:effectLst/>
                          <a:latin typeface="Times" panose="02020603050405020304" pitchFamily="18" charset="0"/>
                        </a:rPr>
                        <a:t>2. Select the class or group</a:t>
                      </a:r>
                    </a:p>
                    <a:p>
                      <a:pPr marL="0" marR="0">
                        <a:lnSpc>
                          <a:spcPct val="200000"/>
                        </a:lnSpc>
                        <a:spcBef>
                          <a:spcPts val="0"/>
                        </a:spcBef>
                        <a:spcAft>
                          <a:spcPts val="0"/>
                        </a:spcAft>
                      </a:pPr>
                      <a:r>
                        <a:rPr lang="en-US" sz="1000">
                          <a:effectLst/>
                          <a:latin typeface="Times" panose="02020603050405020304" pitchFamily="18" charset="0"/>
                        </a:rPr>
                        <a:t>3. Click on the "Start Attendance" button</a:t>
                      </a:r>
                    </a:p>
                    <a:p>
                      <a:pPr marL="0" marR="0">
                        <a:lnSpc>
                          <a:spcPct val="200000"/>
                        </a:lnSpc>
                        <a:spcBef>
                          <a:spcPts val="0"/>
                        </a:spcBef>
                        <a:spcAft>
                          <a:spcPts val="0"/>
                        </a:spcAft>
                      </a:pPr>
                      <a:r>
                        <a:rPr lang="en-US" sz="1000">
                          <a:effectLst/>
                          <a:latin typeface="Times" panose="02020603050405020304" pitchFamily="18" charset="0"/>
                        </a:rPr>
                        <a:t>4. Instruct students to align their faces with the camera</a:t>
                      </a:r>
                    </a:p>
                    <a:p>
                      <a:pPr marL="0" marR="0">
                        <a:lnSpc>
                          <a:spcPct val="200000"/>
                        </a:lnSpc>
                        <a:spcBef>
                          <a:spcPts val="0"/>
                        </a:spcBef>
                        <a:spcAft>
                          <a:spcPts val="0"/>
                        </a:spcAft>
                      </a:pPr>
                      <a:r>
                        <a:rPr lang="en-US" sz="1000">
                          <a:effectLst/>
                          <a:latin typeface="Times" panose="02020603050405020304" pitchFamily="18" charset="0"/>
                        </a:rPr>
                        <a:t>5. The system will automatically mark the attendance for recognized Students</a:t>
                      </a:r>
                    </a:p>
                    <a:p>
                      <a:pPr marL="0" marR="0">
                        <a:lnSpc>
                          <a:spcPct val="200000"/>
                        </a:lnSpc>
                        <a:spcBef>
                          <a:spcPts val="0"/>
                        </a:spcBef>
                        <a:spcAft>
                          <a:spcPts val="0"/>
                        </a:spcAft>
                      </a:pPr>
                      <a:r>
                        <a:rPr lang="en-US" sz="1000">
                          <a:effectLst/>
                          <a:latin typeface="Times" panose="02020603050405020304" pitchFamily="18" charset="0"/>
                        </a:rPr>
                        <a:t>6. Review the attendance report</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0785" marR="40785" marT="0" marB="0"/>
                </a:tc>
                <a:extLst>
                  <a:ext uri="{0D108BD9-81ED-4DB2-BD59-A6C34878D82A}">
                    <a16:rowId xmlns:a16="http://schemas.microsoft.com/office/drawing/2014/main" val="2978855876"/>
                  </a:ext>
                </a:extLst>
              </a:tr>
              <a:tr h="186514">
                <a:tc>
                  <a:txBody>
                    <a:bodyPr/>
                    <a:lstStyle/>
                    <a:p>
                      <a:pPr marL="0" marR="0">
                        <a:lnSpc>
                          <a:spcPct val="200000"/>
                        </a:lnSpc>
                        <a:spcBef>
                          <a:spcPts val="0"/>
                        </a:spcBef>
                        <a:spcAft>
                          <a:spcPts val="0"/>
                        </a:spcAft>
                      </a:pPr>
                      <a:r>
                        <a:rPr lang="en-US" sz="1000">
                          <a:effectLst/>
                          <a:latin typeface="Times" panose="02020603050405020304" pitchFamily="18" charset="0"/>
                        </a:rPr>
                        <a:t>Test Data</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0785" marR="40785" marT="0" marB="0"/>
                </a:tc>
                <a:tc>
                  <a:txBody>
                    <a:bodyPr/>
                    <a:lstStyle/>
                    <a:p>
                      <a:pPr marL="0" marR="0">
                        <a:lnSpc>
                          <a:spcPct val="200000"/>
                        </a:lnSpc>
                        <a:spcBef>
                          <a:spcPts val="0"/>
                        </a:spcBef>
                        <a:spcAft>
                          <a:spcPts val="0"/>
                        </a:spcAft>
                      </a:pPr>
                      <a:r>
                        <a:rPr lang="en-US" sz="1000">
                          <a:effectLst/>
                          <a:latin typeface="Times" panose="02020603050405020304" pitchFamily="18" charset="0"/>
                        </a:rPr>
                        <a:t>- Students' face data    </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0785" marR="40785" marT="0" marB="0"/>
                </a:tc>
                <a:extLst>
                  <a:ext uri="{0D108BD9-81ED-4DB2-BD59-A6C34878D82A}">
                    <a16:rowId xmlns:a16="http://schemas.microsoft.com/office/drawing/2014/main" val="108528529"/>
                  </a:ext>
                </a:extLst>
              </a:tr>
              <a:tr h="186514">
                <a:tc>
                  <a:txBody>
                    <a:bodyPr/>
                    <a:lstStyle/>
                    <a:p>
                      <a:pPr marL="0" marR="0">
                        <a:lnSpc>
                          <a:spcPct val="200000"/>
                        </a:lnSpc>
                        <a:spcBef>
                          <a:spcPts val="0"/>
                        </a:spcBef>
                        <a:spcAft>
                          <a:spcPts val="0"/>
                        </a:spcAft>
                      </a:pPr>
                      <a:r>
                        <a:rPr lang="en-US" sz="1000">
                          <a:effectLst/>
                          <a:latin typeface="Times" panose="02020603050405020304" pitchFamily="18" charset="0"/>
                        </a:rPr>
                        <a:t>Expected Result</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0785" marR="40785" marT="0" marB="0"/>
                </a:tc>
                <a:tc>
                  <a:txBody>
                    <a:bodyPr/>
                    <a:lstStyle/>
                    <a:p>
                      <a:pPr marL="0" marR="0">
                        <a:lnSpc>
                          <a:spcPct val="200000"/>
                        </a:lnSpc>
                        <a:spcBef>
                          <a:spcPts val="0"/>
                        </a:spcBef>
                        <a:spcAft>
                          <a:spcPts val="0"/>
                        </a:spcAft>
                      </a:pPr>
                      <a:r>
                        <a:rPr lang="en-US" sz="1000">
                          <a:effectLst/>
                          <a:latin typeface="Times" panose="02020603050405020304" pitchFamily="18" charset="0"/>
                        </a:rPr>
                        <a:t>- Attendance taken successfully</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0785" marR="40785" marT="0" marB="0"/>
                </a:tc>
                <a:extLst>
                  <a:ext uri="{0D108BD9-81ED-4DB2-BD59-A6C34878D82A}">
                    <a16:rowId xmlns:a16="http://schemas.microsoft.com/office/drawing/2014/main" val="3597662677"/>
                  </a:ext>
                </a:extLst>
              </a:tr>
              <a:tr h="186514">
                <a:tc>
                  <a:txBody>
                    <a:bodyPr/>
                    <a:lstStyle/>
                    <a:p>
                      <a:pPr marL="0" marR="0">
                        <a:lnSpc>
                          <a:spcPct val="200000"/>
                        </a:lnSpc>
                        <a:spcBef>
                          <a:spcPts val="0"/>
                        </a:spcBef>
                        <a:spcAft>
                          <a:spcPts val="0"/>
                        </a:spcAft>
                      </a:pPr>
                      <a:r>
                        <a:rPr lang="en-US" sz="1000">
                          <a:effectLst/>
                          <a:latin typeface="Times" panose="02020603050405020304" pitchFamily="18" charset="0"/>
                        </a:rPr>
                        <a:t>Actual Result</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0785" marR="40785" marT="0" marB="0"/>
                </a:tc>
                <a:tc>
                  <a:txBody>
                    <a:bodyPr/>
                    <a:lstStyle/>
                    <a:p>
                      <a:pPr marL="0" marR="0">
                        <a:lnSpc>
                          <a:spcPct val="200000"/>
                        </a:lnSpc>
                        <a:spcBef>
                          <a:spcPts val="0"/>
                        </a:spcBef>
                        <a:spcAft>
                          <a:spcPts val="0"/>
                        </a:spcAft>
                      </a:pPr>
                      <a:r>
                        <a:rPr lang="en-US" sz="1000">
                          <a:effectLst/>
                          <a:latin typeface="Times" panose="02020603050405020304" pitchFamily="18" charset="0"/>
                        </a:rPr>
                        <a:t>Attendance taken successfully</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0785" marR="40785" marT="0" marB="0"/>
                </a:tc>
                <a:extLst>
                  <a:ext uri="{0D108BD9-81ED-4DB2-BD59-A6C34878D82A}">
                    <a16:rowId xmlns:a16="http://schemas.microsoft.com/office/drawing/2014/main" val="2063943628"/>
                  </a:ext>
                </a:extLst>
              </a:tr>
              <a:tr h="186514">
                <a:tc>
                  <a:txBody>
                    <a:bodyPr/>
                    <a:lstStyle/>
                    <a:p>
                      <a:pPr marL="0" marR="0">
                        <a:lnSpc>
                          <a:spcPct val="200000"/>
                        </a:lnSpc>
                        <a:spcBef>
                          <a:spcPts val="0"/>
                        </a:spcBef>
                        <a:spcAft>
                          <a:spcPts val="0"/>
                        </a:spcAft>
                      </a:pPr>
                      <a:r>
                        <a:rPr lang="en-US" sz="1000">
                          <a:effectLst/>
                          <a:latin typeface="Times" panose="02020603050405020304" pitchFamily="18" charset="0"/>
                        </a:rPr>
                        <a:t>Status</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0785" marR="40785" marT="0" marB="0"/>
                </a:tc>
                <a:tc>
                  <a:txBody>
                    <a:bodyPr/>
                    <a:lstStyle/>
                    <a:p>
                      <a:pPr marL="0" marR="0">
                        <a:lnSpc>
                          <a:spcPct val="200000"/>
                        </a:lnSpc>
                        <a:spcBef>
                          <a:spcPts val="0"/>
                        </a:spcBef>
                        <a:spcAft>
                          <a:spcPts val="0"/>
                        </a:spcAft>
                      </a:pPr>
                      <a:r>
                        <a:rPr lang="en-US" sz="1000">
                          <a:effectLst/>
                          <a:latin typeface="Times" panose="02020603050405020304" pitchFamily="18" charset="0"/>
                        </a:rPr>
                        <a:t>Pass</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0785" marR="40785" marT="0" marB="0"/>
                </a:tc>
                <a:extLst>
                  <a:ext uri="{0D108BD9-81ED-4DB2-BD59-A6C34878D82A}">
                    <a16:rowId xmlns:a16="http://schemas.microsoft.com/office/drawing/2014/main" val="1020352085"/>
                  </a:ext>
                </a:extLst>
              </a:tr>
              <a:tr h="186514">
                <a:tc>
                  <a:txBody>
                    <a:bodyPr/>
                    <a:lstStyle/>
                    <a:p>
                      <a:pPr marL="0" marR="0">
                        <a:lnSpc>
                          <a:spcPct val="200000"/>
                        </a:lnSpc>
                        <a:spcBef>
                          <a:spcPts val="0"/>
                        </a:spcBef>
                        <a:spcAft>
                          <a:spcPts val="0"/>
                        </a:spcAft>
                      </a:pPr>
                      <a:r>
                        <a:rPr lang="en-US" sz="1000">
                          <a:effectLst/>
                          <a:latin typeface="Times" panose="02020603050405020304" pitchFamily="18" charset="0"/>
                        </a:rPr>
                        <a:t>Remark </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0785" marR="40785" marT="0" marB="0"/>
                </a:tc>
                <a:tc>
                  <a:txBody>
                    <a:bodyPr/>
                    <a:lstStyle/>
                    <a:p>
                      <a:pPr marL="0" marR="0">
                        <a:lnSpc>
                          <a:spcPct val="200000"/>
                        </a:lnSpc>
                        <a:spcBef>
                          <a:spcPts val="0"/>
                        </a:spcBef>
                        <a:spcAft>
                          <a:spcPts val="0"/>
                        </a:spcAft>
                      </a:pPr>
                      <a:r>
                        <a:rPr lang="en-US" sz="1000">
                          <a:effectLst/>
                          <a:latin typeface="Times" panose="02020603050405020304" pitchFamily="18" charset="0"/>
                        </a:rPr>
                        <a:t>None</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0785" marR="40785" marT="0" marB="0"/>
                </a:tc>
                <a:extLst>
                  <a:ext uri="{0D108BD9-81ED-4DB2-BD59-A6C34878D82A}">
                    <a16:rowId xmlns:a16="http://schemas.microsoft.com/office/drawing/2014/main" val="2219802869"/>
                  </a:ext>
                </a:extLst>
              </a:tr>
              <a:tr h="186514">
                <a:tc>
                  <a:txBody>
                    <a:bodyPr/>
                    <a:lstStyle/>
                    <a:p>
                      <a:pPr marL="0" marR="0">
                        <a:lnSpc>
                          <a:spcPct val="200000"/>
                        </a:lnSpc>
                        <a:spcBef>
                          <a:spcPts val="0"/>
                        </a:spcBef>
                        <a:spcAft>
                          <a:spcPts val="0"/>
                        </a:spcAft>
                      </a:pPr>
                      <a:r>
                        <a:rPr lang="en-US" sz="1000">
                          <a:effectLst/>
                          <a:latin typeface="Times" panose="02020603050405020304" pitchFamily="18" charset="0"/>
                        </a:rPr>
                        <a:t>Created By</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0785" marR="40785" marT="0" marB="0"/>
                </a:tc>
                <a:tc>
                  <a:txBody>
                    <a:bodyPr/>
                    <a:lstStyle/>
                    <a:p>
                      <a:pPr marL="0" marR="0">
                        <a:lnSpc>
                          <a:spcPct val="200000"/>
                        </a:lnSpc>
                        <a:spcBef>
                          <a:spcPts val="0"/>
                        </a:spcBef>
                        <a:spcAft>
                          <a:spcPts val="0"/>
                        </a:spcAft>
                      </a:pPr>
                      <a:r>
                        <a:rPr lang="en-US" sz="1000">
                          <a:effectLst/>
                          <a:latin typeface="Times" panose="02020603050405020304" pitchFamily="18" charset="0"/>
                        </a:rPr>
                        <a:t>Aliyu Musa Labaran</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0785" marR="40785" marT="0" marB="0"/>
                </a:tc>
                <a:extLst>
                  <a:ext uri="{0D108BD9-81ED-4DB2-BD59-A6C34878D82A}">
                    <a16:rowId xmlns:a16="http://schemas.microsoft.com/office/drawing/2014/main" val="1991695711"/>
                  </a:ext>
                </a:extLst>
              </a:tr>
              <a:tr h="186514">
                <a:tc>
                  <a:txBody>
                    <a:bodyPr/>
                    <a:lstStyle/>
                    <a:p>
                      <a:pPr marL="0" marR="0">
                        <a:lnSpc>
                          <a:spcPct val="200000"/>
                        </a:lnSpc>
                        <a:spcBef>
                          <a:spcPts val="0"/>
                        </a:spcBef>
                        <a:spcAft>
                          <a:spcPts val="0"/>
                        </a:spcAft>
                      </a:pPr>
                      <a:r>
                        <a:rPr lang="en-US" sz="1000">
                          <a:effectLst/>
                          <a:latin typeface="Times" panose="02020603050405020304" pitchFamily="18" charset="0"/>
                        </a:rPr>
                        <a:t>Date of Creation</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0785" marR="40785" marT="0" marB="0"/>
                </a:tc>
                <a:tc>
                  <a:txBody>
                    <a:bodyPr/>
                    <a:lstStyle/>
                    <a:p>
                      <a:pPr marL="0" marR="0">
                        <a:lnSpc>
                          <a:spcPct val="200000"/>
                        </a:lnSpc>
                        <a:spcBef>
                          <a:spcPts val="0"/>
                        </a:spcBef>
                        <a:spcAft>
                          <a:spcPts val="0"/>
                        </a:spcAft>
                      </a:pPr>
                      <a:r>
                        <a:rPr lang="en-US" sz="1000">
                          <a:effectLst/>
                          <a:latin typeface="Times" panose="02020603050405020304" pitchFamily="18" charset="0"/>
                        </a:rPr>
                        <a:t>7</a:t>
                      </a:r>
                      <a:r>
                        <a:rPr lang="en-US" sz="1000" baseline="30000">
                          <a:effectLst/>
                          <a:latin typeface="Times" panose="02020603050405020304" pitchFamily="18" charset="0"/>
                        </a:rPr>
                        <a:t>th</a:t>
                      </a:r>
                      <a:r>
                        <a:rPr lang="en-US" sz="1000">
                          <a:effectLst/>
                          <a:latin typeface="Times" panose="02020603050405020304" pitchFamily="18" charset="0"/>
                        </a:rPr>
                        <a:t> April, 2024</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0785" marR="40785" marT="0" marB="0"/>
                </a:tc>
                <a:extLst>
                  <a:ext uri="{0D108BD9-81ED-4DB2-BD59-A6C34878D82A}">
                    <a16:rowId xmlns:a16="http://schemas.microsoft.com/office/drawing/2014/main" val="71150552"/>
                  </a:ext>
                </a:extLst>
              </a:tr>
              <a:tr h="186514">
                <a:tc>
                  <a:txBody>
                    <a:bodyPr/>
                    <a:lstStyle/>
                    <a:p>
                      <a:pPr marL="0" marR="0">
                        <a:lnSpc>
                          <a:spcPct val="200000"/>
                        </a:lnSpc>
                        <a:spcBef>
                          <a:spcPts val="0"/>
                        </a:spcBef>
                        <a:spcAft>
                          <a:spcPts val="0"/>
                        </a:spcAft>
                      </a:pPr>
                      <a:r>
                        <a:rPr lang="en-US" sz="1000">
                          <a:effectLst/>
                          <a:latin typeface="Times" panose="02020603050405020304" pitchFamily="18" charset="0"/>
                        </a:rPr>
                        <a:t>Executed By</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0785" marR="40785" marT="0" marB="0"/>
                </a:tc>
                <a:tc>
                  <a:txBody>
                    <a:bodyPr/>
                    <a:lstStyle/>
                    <a:p>
                      <a:pPr marL="0" marR="0">
                        <a:lnSpc>
                          <a:spcPct val="200000"/>
                        </a:lnSpc>
                        <a:spcBef>
                          <a:spcPts val="0"/>
                        </a:spcBef>
                        <a:spcAft>
                          <a:spcPts val="0"/>
                        </a:spcAft>
                      </a:pPr>
                      <a:r>
                        <a:rPr lang="en-US" sz="1000">
                          <a:effectLst/>
                          <a:latin typeface="Times" panose="02020603050405020304" pitchFamily="18" charset="0"/>
                        </a:rPr>
                        <a:t>Aliyu Musa Labaran</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0785" marR="40785" marT="0" marB="0"/>
                </a:tc>
                <a:extLst>
                  <a:ext uri="{0D108BD9-81ED-4DB2-BD59-A6C34878D82A}">
                    <a16:rowId xmlns:a16="http://schemas.microsoft.com/office/drawing/2014/main" val="2338960174"/>
                  </a:ext>
                </a:extLst>
              </a:tr>
              <a:tr h="186514">
                <a:tc>
                  <a:txBody>
                    <a:bodyPr/>
                    <a:lstStyle/>
                    <a:p>
                      <a:pPr marL="0" marR="0">
                        <a:lnSpc>
                          <a:spcPct val="200000"/>
                        </a:lnSpc>
                        <a:spcBef>
                          <a:spcPts val="0"/>
                        </a:spcBef>
                        <a:spcAft>
                          <a:spcPts val="0"/>
                        </a:spcAft>
                      </a:pPr>
                      <a:r>
                        <a:rPr lang="en-US" sz="1000">
                          <a:effectLst/>
                          <a:latin typeface="Times" panose="02020603050405020304" pitchFamily="18" charset="0"/>
                        </a:rPr>
                        <a:t>Date of Execution</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0785" marR="40785" marT="0" marB="0"/>
                </a:tc>
                <a:tc>
                  <a:txBody>
                    <a:bodyPr/>
                    <a:lstStyle/>
                    <a:p>
                      <a:pPr marL="0" marR="0">
                        <a:lnSpc>
                          <a:spcPct val="200000"/>
                        </a:lnSpc>
                        <a:spcBef>
                          <a:spcPts val="0"/>
                        </a:spcBef>
                        <a:spcAft>
                          <a:spcPts val="0"/>
                        </a:spcAft>
                      </a:pPr>
                      <a:r>
                        <a:rPr lang="en-US" sz="1000">
                          <a:effectLst/>
                          <a:latin typeface="Times" panose="02020603050405020304" pitchFamily="18" charset="0"/>
                        </a:rPr>
                        <a:t>7</a:t>
                      </a:r>
                      <a:r>
                        <a:rPr lang="en-US" sz="1000" baseline="30000">
                          <a:effectLst/>
                          <a:latin typeface="Times" panose="02020603050405020304" pitchFamily="18" charset="0"/>
                        </a:rPr>
                        <a:t>th</a:t>
                      </a:r>
                      <a:r>
                        <a:rPr lang="en-US" sz="1000">
                          <a:effectLst/>
                          <a:latin typeface="Times" panose="02020603050405020304" pitchFamily="18" charset="0"/>
                        </a:rPr>
                        <a:t> April, 2024</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0785" marR="40785" marT="0" marB="0"/>
                </a:tc>
                <a:extLst>
                  <a:ext uri="{0D108BD9-81ED-4DB2-BD59-A6C34878D82A}">
                    <a16:rowId xmlns:a16="http://schemas.microsoft.com/office/drawing/2014/main" val="1125044792"/>
                  </a:ext>
                </a:extLst>
              </a:tr>
              <a:tr h="186514">
                <a:tc>
                  <a:txBody>
                    <a:bodyPr/>
                    <a:lstStyle/>
                    <a:p>
                      <a:pPr marL="0" marR="0">
                        <a:lnSpc>
                          <a:spcPct val="200000"/>
                        </a:lnSpc>
                        <a:spcBef>
                          <a:spcPts val="0"/>
                        </a:spcBef>
                        <a:spcAft>
                          <a:spcPts val="0"/>
                        </a:spcAft>
                      </a:pPr>
                      <a:r>
                        <a:rPr lang="en-US" sz="1000">
                          <a:effectLst/>
                          <a:latin typeface="Times" panose="02020603050405020304" pitchFamily="18" charset="0"/>
                        </a:rPr>
                        <a:t>Test Environment</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0785" marR="40785" marT="0" marB="0"/>
                </a:tc>
                <a:tc>
                  <a:txBody>
                    <a:bodyPr/>
                    <a:lstStyle/>
                    <a:p>
                      <a:pPr marL="0" marR="0">
                        <a:lnSpc>
                          <a:spcPct val="200000"/>
                        </a:lnSpc>
                        <a:spcBef>
                          <a:spcPts val="0"/>
                        </a:spcBef>
                        <a:spcAft>
                          <a:spcPts val="0"/>
                        </a:spcAft>
                      </a:pPr>
                      <a:r>
                        <a:rPr lang="en-US" sz="1000" dirty="0">
                          <a:effectLst/>
                          <a:latin typeface="Times" panose="02020603050405020304" pitchFamily="18" charset="0"/>
                        </a:rPr>
                        <a:t>Laptop Computer with Webcam</a:t>
                      </a:r>
                      <a:endParaRPr lang="en-US" sz="1000" dirty="0">
                        <a:effectLst/>
                        <a:latin typeface="Times" panose="02020603050405020304" pitchFamily="18" charset="0"/>
                        <a:ea typeface="Calibri" panose="020F0502020204030204" pitchFamily="34" charset="0"/>
                        <a:cs typeface="Times New Roman" panose="02020603050405020304" pitchFamily="18" charset="0"/>
                      </a:endParaRPr>
                    </a:p>
                  </a:txBody>
                  <a:tcPr marL="40785" marR="40785" marT="0" marB="0"/>
                </a:tc>
                <a:extLst>
                  <a:ext uri="{0D108BD9-81ED-4DB2-BD59-A6C34878D82A}">
                    <a16:rowId xmlns:a16="http://schemas.microsoft.com/office/drawing/2014/main" val="4175030378"/>
                  </a:ext>
                </a:extLst>
              </a:tr>
            </a:tbl>
          </a:graphicData>
        </a:graphic>
      </p:graphicFrame>
    </p:spTree>
    <p:extLst>
      <p:ext uri="{BB962C8B-B14F-4D97-AF65-F5344CB8AC3E}">
        <p14:creationId xmlns:p14="http://schemas.microsoft.com/office/powerpoint/2010/main" val="416182387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6198" y="965735"/>
            <a:ext cx="10559603" cy="5779622"/>
          </a:xfrm>
        </p:spPr>
        <p:txBody>
          <a:bodyPr>
            <a:normAutofit fontScale="92500" lnSpcReduction="20000"/>
          </a:bodyPr>
          <a:lstStyle/>
          <a:p>
            <a:pPr marL="0" indent="0" algn="just">
              <a:lnSpc>
                <a:spcPct val="200000"/>
              </a:lnSpc>
              <a:buNone/>
            </a:pPr>
            <a:r>
              <a:rPr lang="en-US" dirty="0">
                <a:latin typeface="Times New Roman" panose="02020603050405020304" pitchFamily="18" charset="0"/>
                <a:cs typeface="Times New Roman" panose="02020603050405020304" pitchFamily="18" charset="0"/>
              </a:rPr>
              <a:t>The motivation for developing an Online Automated Attendance System arises from the limitations and inefficiencies of manual and early digital attendance tracking methods. The need for a more efficient, accurate, and real-time attendance management system has become increasingly evident. Educational institutions, including </a:t>
            </a:r>
            <a:r>
              <a:rPr lang="en-US" dirty="0" err="1">
                <a:latin typeface="Times New Roman" panose="02020603050405020304" pitchFamily="18" charset="0"/>
                <a:cs typeface="Times New Roman" panose="02020603050405020304" pitchFamily="18" charset="0"/>
              </a:rPr>
              <a:t>Baze</a:t>
            </a:r>
            <a:r>
              <a:rPr lang="en-US" dirty="0">
                <a:latin typeface="Times New Roman" panose="02020603050405020304" pitchFamily="18" charset="0"/>
                <a:cs typeface="Times New Roman" panose="02020603050405020304" pitchFamily="18" charset="0"/>
              </a:rPr>
              <a:t> University in Abuja, recognize the potential benefits of implementing an automated system to streamline attendance tracking processes and improve overall efficiency (Liu, Yang, &amp; Liu, 2019).</a:t>
            </a:r>
          </a:p>
        </p:txBody>
      </p:sp>
      <p:sp>
        <p:nvSpPr>
          <p:cNvPr id="4" name="Title 1"/>
          <p:cNvSpPr txBox="1">
            <a:spLocks/>
          </p:cNvSpPr>
          <p:nvPr/>
        </p:nvSpPr>
        <p:spPr>
          <a:xfrm>
            <a:off x="1524000" y="360608"/>
            <a:ext cx="9144000" cy="599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MOTIVATION</a:t>
            </a:r>
          </a:p>
        </p:txBody>
      </p:sp>
    </p:spTree>
    <p:extLst>
      <p:ext uri="{BB962C8B-B14F-4D97-AF65-F5344CB8AC3E}">
        <p14:creationId xmlns:p14="http://schemas.microsoft.com/office/powerpoint/2010/main" val="284969121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1524000" y="360608"/>
            <a:ext cx="9144000" cy="599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TESTING</a:t>
            </a:r>
          </a:p>
        </p:txBody>
      </p:sp>
      <p:graphicFrame>
        <p:nvGraphicFramePr>
          <p:cNvPr id="2" name="Table 1">
            <a:extLst>
              <a:ext uri="{FF2B5EF4-FFF2-40B4-BE49-F238E27FC236}">
                <a16:creationId xmlns:a16="http://schemas.microsoft.com/office/drawing/2014/main" id="{96EA6E6D-3B8C-4464-94FB-4DD30690151A}"/>
              </a:ext>
            </a:extLst>
          </p:cNvPr>
          <p:cNvGraphicFramePr>
            <a:graphicFrameLocks noGrp="1"/>
          </p:cNvGraphicFramePr>
          <p:nvPr>
            <p:extLst>
              <p:ext uri="{D42A27DB-BD31-4B8C-83A1-F6EECF244321}">
                <p14:modId xmlns:p14="http://schemas.microsoft.com/office/powerpoint/2010/main" val="625719557"/>
              </p:ext>
            </p:extLst>
          </p:nvPr>
        </p:nvGraphicFramePr>
        <p:xfrm>
          <a:off x="1444487" y="959946"/>
          <a:ext cx="9303025" cy="5749995"/>
        </p:xfrm>
        <a:graphic>
          <a:graphicData uri="http://schemas.openxmlformats.org/drawingml/2006/table">
            <a:tbl>
              <a:tblPr firstRow="1" firstCol="1" bandRow="1">
                <a:tableStyleId>{5C22544A-7EE6-4342-B048-85BDC9FD1C3A}</a:tableStyleId>
              </a:tblPr>
              <a:tblGrid>
                <a:gridCol w="3666487">
                  <a:extLst>
                    <a:ext uri="{9D8B030D-6E8A-4147-A177-3AD203B41FA5}">
                      <a16:colId xmlns:a16="http://schemas.microsoft.com/office/drawing/2014/main" val="917194353"/>
                    </a:ext>
                  </a:extLst>
                </a:gridCol>
                <a:gridCol w="5636538">
                  <a:extLst>
                    <a:ext uri="{9D8B030D-6E8A-4147-A177-3AD203B41FA5}">
                      <a16:colId xmlns:a16="http://schemas.microsoft.com/office/drawing/2014/main" val="2485088692"/>
                    </a:ext>
                  </a:extLst>
                </a:gridCol>
              </a:tblGrid>
              <a:tr h="196328">
                <a:tc>
                  <a:txBody>
                    <a:bodyPr/>
                    <a:lstStyle/>
                    <a:p>
                      <a:pPr marL="0" marR="0">
                        <a:lnSpc>
                          <a:spcPct val="200000"/>
                        </a:lnSpc>
                        <a:spcBef>
                          <a:spcPts val="0"/>
                        </a:spcBef>
                        <a:spcAft>
                          <a:spcPts val="0"/>
                        </a:spcAft>
                      </a:pPr>
                      <a:r>
                        <a:rPr lang="en-US" sz="1000">
                          <a:effectLst/>
                          <a:latin typeface="Times" panose="02020603050405020304" pitchFamily="18" charset="0"/>
                        </a:rPr>
                        <a:t>Test Case </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2931" marR="42931" marT="0" marB="0"/>
                </a:tc>
                <a:tc>
                  <a:txBody>
                    <a:bodyPr/>
                    <a:lstStyle/>
                    <a:p>
                      <a:pPr marL="0" marR="0">
                        <a:lnSpc>
                          <a:spcPct val="200000"/>
                        </a:lnSpc>
                        <a:spcBef>
                          <a:spcPts val="0"/>
                        </a:spcBef>
                        <a:spcAft>
                          <a:spcPts val="0"/>
                        </a:spcAft>
                      </a:pPr>
                      <a:r>
                        <a:rPr lang="en-US" sz="1000">
                          <a:effectLst/>
                          <a:latin typeface="Times" panose="02020603050405020304" pitchFamily="18" charset="0"/>
                        </a:rPr>
                        <a:t>Add Student Profile</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2931" marR="42931" marT="0" marB="0"/>
                </a:tc>
                <a:extLst>
                  <a:ext uri="{0D108BD9-81ED-4DB2-BD59-A6C34878D82A}">
                    <a16:rowId xmlns:a16="http://schemas.microsoft.com/office/drawing/2014/main" val="3082292681"/>
                  </a:ext>
                </a:extLst>
              </a:tr>
              <a:tr h="196328">
                <a:tc>
                  <a:txBody>
                    <a:bodyPr/>
                    <a:lstStyle/>
                    <a:p>
                      <a:pPr marL="0" marR="0">
                        <a:lnSpc>
                          <a:spcPct val="200000"/>
                        </a:lnSpc>
                        <a:spcBef>
                          <a:spcPts val="0"/>
                        </a:spcBef>
                        <a:spcAft>
                          <a:spcPts val="0"/>
                        </a:spcAft>
                      </a:pPr>
                      <a:r>
                        <a:rPr lang="en-US" sz="1000">
                          <a:effectLst/>
                          <a:latin typeface="Times" panose="02020603050405020304" pitchFamily="18" charset="0"/>
                        </a:rPr>
                        <a:t>Related Requirement </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2931" marR="42931" marT="0" marB="0"/>
                </a:tc>
                <a:tc>
                  <a:txBody>
                    <a:bodyPr/>
                    <a:lstStyle/>
                    <a:p>
                      <a:pPr marL="0" marR="0">
                        <a:lnSpc>
                          <a:spcPct val="200000"/>
                        </a:lnSpc>
                        <a:spcBef>
                          <a:spcPts val="0"/>
                        </a:spcBef>
                        <a:spcAft>
                          <a:spcPts val="0"/>
                        </a:spcAft>
                      </a:pPr>
                      <a:r>
                        <a:rPr lang="en-US" sz="1000">
                          <a:effectLst/>
                          <a:latin typeface="Times" panose="02020603050405020304" pitchFamily="18" charset="0"/>
                        </a:rPr>
                        <a:t>FR01</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2931" marR="42931" marT="0" marB="0"/>
                </a:tc>
                <a:extLst>
                  <a:ext uri="{0D108BD9-81ED-4DB2-BD59-A6C34878D82A}">
                    <a16:rowId xmlns:a16="http://schemas.microsoft.com/office/drawing/2014/main" val="3016800005"/>
                  </a:ext>
                </a:extLst>
              </a:tr>
              <a:tr h="654255">
                <a:tc>
                  <a:txBody>
                    <a:bodyPr/>
                    <a:lstStyle/>
                    <a:p>
                      <a:pPr marL="0" marR="0">
                        <a:lnSpc>
                          <a:spcPct val="200000"/>
                        </a:lnSpc>
                        <a:spcBef>
                          <a:spcPts val="0"/>
                        </a:spcBef>
                        <a:spcAft>
                          <a:spcPts val="0"/>
                        </a:spcAft>
                      </a:pPr>
                      <a:r>
                        <a:rPr lang="en-US" sz="1000">
                          <a:effectLst/>
                          <a:latin typeface="Times" panose="02020603050405020304" pitchFamily="18" charset="0"/>
                        </a:rPr>
                        <a:t>Prerequisites</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2931" marR="42931" marT="0" marB="0"/>
                </a:tc>
                <a:tc>
                  <a:txBody>
                    <a:bodyPr/>
                    <a:lstStyle/>
                    <a:p>
                      <a:pPr marL="0" marR="0">
                        <a:lnSpc>
                          <a:spcPct val="200000"/>
                        </a:lnSpc>
                        <a:spcBef>
                          <a:spcPts val="0"/>
                        </a:spcBef>
                        <a:spcAft>
                          <a:spcPts val="0"/>
                        </a:spcAft>
                      </a:pPr>
                      <a:r>
                        <a:rPr lang="en-US" sz="1000">
                          <a:effectLst/>
                          <a:latin typeface="Times" panose="02020603050405020304" pitchFamily="18" charset="0"/>
                        </a:rPr>
                        <a:t>- Admin logged into the system  </a:t>
                      </a:r>
                    </a:p>
                    <a:p>
                      <a:pPr marL="0" marR="0">
                        <a:lnSpc>
                          <a:spcPct val="200000"/>
                        </a:lnSpc>
                        <a:spcBef>
                          <a:spcPts val="0"/>
                        </a:spcBef>
                        <a:spcAft>
                          <a:spcPts val="0"/>
                        </a:spcAft>
                      </a:pPr>
                      <a:r>
                        <a:rPr lang="en-US" sz="1000">
                          <a:effectLst/>
                          <a:latin typeface="Times" panose="02020603050405020304" pitchFamily="18" charset="0"/>
                        </a:rPr>
                        <a:t>- Access to the student profile management section</a:t>
                      </a:r>
                    </a:p>
                    <a:p>
                      <a:pPr marL="0" marR="0">
                        <a:lnSpc>
                          <a:spcPct val="200000"/>
                        </a:lnSpc>
                        <a:spcBef>
                          <a:spcPts val="0"/>
                        </a:spcBef>
                        <a:spcAft>
                          <a:spcPts val="0"/>
                        </a:spcAft>
                      </a:pPr>
                      <a:r>
                        <a:rPr lang="en-US" sz="1000">
                          <a:effectLst/>
                          <a:latin typeface="Times" panose="02020603050405020304" pitchFamily="18" charset="0"/>
                        </a:rPr>
                        <a:t>- Student details       </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2931" marR="42931" marT="0" marB="0"/>
                </a:tc>
                <a:extLst>
                  <a:ext uri="{0D108BD9-81ED-4DB2-BD59-A6C34878D82A}">
                    <a16:rowId xmlns:a16="http://schemas.microsoft.com/office/drawing/2014/main" val="937304055"/>
                  </a:ext>
                </a:extLst>
              </a:tr>
              <a:tr h="1112181">
                <a:tc>
                  <a:txBody>
                    <a:bodyPr/>
                    <a:lstStyle/>
                    <a:p>
                      <a:pPr marL="0" marR="0">
                        <a:lnSpc>
                          <a:spcPct val="200000"/>
                        </a:lnSpc>
                        <a:spcBef>
                          <a:spcPts val="0"/>
                        </a:spcBef>
                        <a:spcAft>
                          <a:spcPts val="0"/>
                        </a:spcAft>
                      </a:pPr>
                      <a:r>
                        <a:rPr lang="en-US" sz="1000">
                          <a:effectLst/>
                          <a:latin typeface="Times" panose="02020603050405020304" pitchFamily="18" charset="0"/>
                        </a:rPr>
                        <a:t>Test Procedure</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2931" marR="42931" marT="0" marB="0"/>
                </a:tc>
                <a:tc>
                  <a:txBody>
                    <a:bodyPr/>
                    <a:lstStyle/>
                    <a:p>
                      <a:pPr marL="0" marR="0">
                        <a:lnSpc>
                          <a:spcPct val="200000"/>
                        </a:lnSpc>
                        <a:spcBef>
                          <a:spcPts val="0"/>
                        </a:spcBef>
                        <a:spcAft>
                          <a:spcPts val="0"/>
                        </a:spcAft>
                      </a:pPr>
                      <a:r>
                        <a:rPr lang="en-US" sz="1000">
                          <a:effectLst/>
                          <a:latin typeface="Times" panose="02020603050405020304" pitchFamily="18" charset="0"/>
                        </a:rPr>
                        <a:t>1. Navigate to the " Student Profiles" section</a:t>
                      </a:r>
                    </a:p>
                    <a:p>
                      <a:pPr marL="0" marR="0">
                        <a:lnSpc>
                          <a:spcPct val="200000"/>
                        </a:lnSpc>
                        <a:spcBef>
                          <a:spcPts val="0"/>
                        </a:spcBef>
                        <a:spcAft>
                          <a:spcPts val="0"/>
                        </a:spcAft>
                      </a:pPr>
                      <a:r>
                        <a:rPr lang="en-US" sz="1000">
                          <a:effectLst/>
                          <a:latin typeface="Times" panose="02020603050405020304" pitchFamily="18" charset="0"/>
                        </a:rPr>
                        <a:t>2. Click on the "Add Student" button</a:t>
                      </a:r>
                    </a:p>
                    <a:p>
                      <a:pPr marL="0" marR="0">
                        <a:lnSpc>
                          <a:spcPct val="200000"/>
                        </a:lnSpc>
                        <a:spcBef>
                          <a:spcPts val="0"/>
                        </a:spcBef>
                        <a:spcAft>
                          <a:spcPts val="0"/>
                        </a:spcAft>
                      </a:pPr>
                      <a:r>
                        <a:rPr lang="en-US" sz="1000">
                          <a:effectLst/>
                          <a:latin typeface="Times" panose="02020603050405020304" pitchFamily="18" charset="0"/>
                        </a:rPr>
                        <a:t>3. Enter the student details</a:t>
                      </a:r>
                    </a:p>
                    <a:p>
                      <a:pPr marL="0" marR="0">
                        <a:lnSpc>
                          <a:spcPct val="200000"/>
                        </a:lnSpc>
                        <a:spcBef>
                          <a:spcPts val="0"/>
                        </a:spcBef>
                        <a:spcAft>
                          <a:spcPts val="0"/>
                        </a:spcAft>
                      </a:pPr>
                      <a:r>
                        <a:rPr lang="en-US" sz="1000">
                          <a:effectLst/>
                          <a:latin typeface="Times" panose="02020603050405020304" pitchFamily="18" charset="0"/>
                        </a:rPr>
                        <a:t>4. Capture the student's face using the webcam</a:t>
                      </a:r>
                    </a:p>
                    <a:p>
                      <a:pPr marL="0" marR="0">
                        <a:lnSpc>
                          <a:spcPct val="200000"/>
                        </a:lnSpc>
                        <a:spcBef>
                          <a:spcPts val="0"/>
                        </a:spcBef>
                        <a:spcAft>
                          <a:spcPts val="0"/>
                        </a:spcAft>
                      </a:pPr>
                      <a:r>
                        <a:rPr lang="en-US" sz="1000">
                          <a:effectLst/>
                          <a:latin typeface="Times" panose="02020603050405020304" pitchFamily="18" charset="0"/>
                        </a:rPr>
                        <a:t>5. Click on the "Save" button  </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2931" marR="42931" marT="0" marB="0"/>
                </a:tc>
                <a:extLst>
                  <a:ext uri="{0D108BD9-81ED-4DB2-BD59-A6C34878D82A}">
                    <a16:rowId xmlns:a16="http://schemas.microsoft.com/office/drawing/2014/main" val="3712790905"/>
                  </a:ext>
                </a:extLst>
              </a:tr>
              <a:tr h="425291">
                <a:tc>
                  <a:txBody>
                    <a:bodyPr/>
                    <a:lstStyle/>
                    <a:p>
                      <a:pPr marL="0" marR="0">
                        <a:lnSpc>
                          <a:spcPct val="200000"/>
                        </a:lnSpc>
                        <a:spcBef>
                          <a:spcPts val="0"/>
                        </a:spcBef>
                        <a:spcAft>
                          <a:spcPts val="0"/>
                        </a:spcAft>
                      </a:pPr>
                      <a:r>
                        <a:rPr lang="en-US" sz="1000">
                          <a:effectLst/>
                          <a:latin typeface="Times" panose="02020603050405020304" pitchFamily="18" charset="0"/>
                        </a:rPr>
                        <a:t>Test Data</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2931" marR="42931" marT="0" marB="0"/>
                </a:tc>
                <a:tc>
                  <a:txBody>
                    <a:bodyPr/>
                    <a:lstStyle/>
                    <a:p>
                      <a:pPr marL="0" marR="0">
                        <a:lnSpc>
                          <a:spcPct val="200000"/>
                        </a:lnSpc>
                        <a:spcBef>
                          <a:spcPts val="0"/>
                        </a:spcBef>
                        <a:spcAft>
                          <a:spcPts val="0"/>
                        </a:spcAft>
                      </a:pPr>
                      <a:r>
                        <a:rPr lang="en-US" sz="1000">
                          <a:effectLst/>
                          <a:latin typeface="Times" panose="02020603050405020304" pitchFamily="18" charset="0"/>
                        </a:rPr>
                        <a:t>- Student details  </a:t>
                      </a:r>
                    </a:p>
                    <a:p>
                      <a:pPr marL="0" marR="0">
                        <a:lnSpc>
                          <a:spcPct val="200000"/>
                        </a:lnSpc>
                        <a:spcBef>
                          <a:spcPts val="0"/>
                        </a:spcBef>
                        <a:spcAft>
                          <a:spcPts val="0"/>
                        </a:spcAft>
                      </a:pPr>
                      <a:r>
                        <a:rPr lang="en-US" sz="1000">
                          <a:effectLst/>
                          <a:latin typeface="Times" panose="02020603050405020304" pitchFamily="18" charset="0"/>
                        </a:rPr>
                        <a:t>- Students' face data    </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2931" marR="42931" marT="0" marB="0"/>
                </a:tc>
                <a:extLst>
                  <a:ext uri="{0D108BD9-81ED-4DB2-BD59-A6C34878D82A}">
                    <a16:rowId xmlns:a16="http://schemas.microsoft.com/office/drawing/2014/main" val="1078978208"/>
                  </a:ext>
                </a:extLst>
              </a:tr>
              <a:tr h="196328">
                <a:tc>
                  <a:txBody>
                    <a:bodyPr/>
                    <a:lstStyle/>
                    <a:p>
                      <a:pPr marL="0" marR="0">
                        <a:lnSpc>
                          <a:spcPct val="200000"/>
                        </a:lnSpc>
                        <a:spcBef>
                          <a:spcPts val="0"/>
                        </a:spcBef>
                        <a:spcAft>
                          <a:spcPts val="0"/>
                        </a:spcAft>
                      </a:pPr>
                      <a:r>
                        <a:rPr lang="en-US" sz="1000">
                          <a:effectLst/>
                          <a:latin typeface="Times" panose="02020603050405020304" pitchFamily="18" charset="0"/>
                        </a:rPr>
                        <a:t>Expected Result</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2931" marR="42931" marT="0" marB="0"/>
                </a:tc>
                <a:tc>
                  <a:txBody>
                    <a:bodyPr/>
                    <a:lstStyle/>
                    <a:p>
                      <a:pPr marL="0" marR="0">
                        <a:lnSpc>
                          <a:spcPct val="200000"/>
                        </a:lnSpc>
                        <a:spcBef>
                          <a:spcPts val="0"/>
                        </a:spcBef>
                        <a:spcAft>
                          <a:spcPts val="0"/>
                        </a:spcAft>
                      </a:pPr>
                      <a:r>
                        <a:rPr lang="en-US" sz="1000">
                          <a:effectLst/>
                          <a:latin typeface="Times" panose="02020603050405020304" pitchFamily="18" charset="0"/>
                        </a:rPr>
                        <a:t>- Student profile added successfully</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2931" marR="42931" marT="0" marB="0"/>
                </a:tc>
                <a:extLst>
                  <a:ext uri="{0D108BD9-81ED-4DB2-BD59-A6C34878D82A}">
                    <a16:rowId xmlns:a16="http://schemas.microsoft.com/office/drawing/2014/main" val="2401419168"/>
                  </a:ext>
                </a:extLst>
              </a:tr>
              <a:tr h="196328">
                <a:tc>
                  <a:txBody>
                    <a:bodyPr/>
                    <a:lstStyle/>
                    <a:p>
                      <a:pPr marL="0" marR="0">
                        <a:lnSpc>
                          <a:spcPct val="200000"/>
                        </a:lnSpc>
                        <a:spcBef>
                          <a:spcPts val="0"/>
                        </a:spcBef>
                        <a:spcAft>
                          <a:spcPts val="0"/>
                        </a:spcAft>
                      </a:pPr>
                      <a:r>
                        <a:rPr lang="en-US" sz="1000">
                          <a:effectLst/>
                          <a:latin typeface="Times" panose="02020603050405020304" pitchFamily="18" charset="0"/>
                        </a:rPr>
                        <a:t>Actual Result</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2931" marR="42931" marT="0" marB="0"/>
                </a:tc>
                <a:tc>
                  <a:txBody>
                    <a:bodyPr/>
                    <a:lstStyle/>
                    <a:p>
                      <a:pPr marL="0" marR="0">
                        <a:lnSpc>
                          <a:spcPct val="200000"/>
                        </a:lnSpc>
                        <a:spcBef>
                          <a:spcPts val="0"/>
                        </a:spcBef>
                        <a:spcAft>
                          <a:spcPts val="0"/>
                        </a:spcAft>
                      </a:pPr>
                      <a:r>
                        <a:rPr lang="en-US" sz="1000">
                          <a:effectLst/>
                          <a:latin typeface="Times" panose="02020603050405020304" pitchFamily="18" charset="0"/>
                        </a:rPr>
                        <a:t>Student profile added successfully</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2931" marR="42931" marT="0" marB="0"/>
                </a:tc>
                <a:extLst>
                  <a:ext uri="{0D108BD9-81ED-4DB2-BD59-A6C34878D82A}">
                    <a16:rowId xmlns:a16="http://schemas.microsoft.com/office/drawing/2014/main" val="2348291126"/>
                  </a:ext>
                </a:extLst>
              </a:tr>
              <a:tr h="196328">
                <a:tc>
                  <a:txBody>
                    <a:bodyPr/>
                    <a:lstStyle/>
                    <a:p>
                      <a:pPr marL="0" marR="0">
                        <a:lnSpc>
                          <a:spcPct val="200000"/>
                        </a:lnSpc>
                        <a:spcBef>
                          <a:spcPts val="0"/>
                        </a:spcBef>
                        <a:spcAft>
                          <a:spcPts val="0"/>
                        </a:spcAft>
                      </a:pPr>
                      <a:r>
                        <a:rPr lang="en-US" sz="1000">
                          <a:effectLst/>
                          <a:latin typeface="Times" panose="02020603050405020304" pitchFamily="18" charset="0"/>
                        </a:rPr>
                        <a:t>Status</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2931" marR="42931" marT="0" marB="0"/>
                </a:tc>
                <a:tc>
                  <a:txBody>
                    <a:bodyPr/>
                    <a:lstStyle/>
                    <a:p>
                      <a:pPr marL="0" marR="0">
                        <a:lnSpc>
                          <a:spcPct val="200000"/>
                        </a:lnSpc>
                        <a:spcBef>
                          <a:spcPts val="0"/>
                        </a:spcBef>
                        <a:spcAft>
                          <a:spcPts val="0"/>
                        </a:spcAft>
                      </a:pPr>
                      <a:r>
                        <a:rPr lang="en-US" sz="1000">
                          <a:effectLst/>
                          <a:latin typeface="Times" panose="02020603050405020304" pitchFamily="18" charset="0"/>
                        </a:rPr>
                        <a:t>Pass</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2931" marR="42931" marT="0" marB="0"/>
                </a:tc>
                <a:extLst>
                  <a:ext uri="{0D108BD9-81ED-4DB2-BD59-A6C34878D82A}">
                    <a16:rowId xmlns:a16="http://schemas.microsoft.com/office/drawing/2014/main" val="2505092426"/>
                  </a:ext>
                </a:extLst>
              </a:tr>
              <a:tr h="196328">
                <a:tc>
                  <a:txBody>
                    <a:bodyPr/>
                    <a:lstStyle/>
                    <a:p>
                      <a:pPr marL="0" marR="0">
                        <a:lnSpc>
                          <a:spcPct val="200000"/>
                        </a:lnSpc>
                        <a:spcBef>
                          <a:spcPts val="0"/>
                        </a:spcBef>
                        <a:spcAft>
                          <a:spcPts val="0"/>
                        </a:spcAft>
                      </a:pPr>
                      <a:r>
                        <a:rPr lang="en-US" sz="1000">
                          <a:effectLst/>
                          <a:latin typeface="Times" panose="02020603050405020304" pitchFamily="18" charset="0"/>
                        </a:rPr>
                        <a:t>Remark </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2931" marR="42931" marT="0" marB="0"/>
                </a:tc>
                <a:tc>
                  <a:txBody>
                    <a:bodyPr/>
                    <a:lstStyle/>
                    <a:p>
                      <a:pPr marL="0" marR="0">
                        <a:lnSpc>
                          <a:spcPct val="200000"/>
                        </a:lnSpc>
                        <a:spcBef>
                          <a:spcPts val="0"/>
                        </a:spcBef>
                        <a:spcAft>
                          <a:spcPts val="0"/>
                        </a:spcAft>
                      </a:pPr>
                      <a:r>
                        <a:rPr lang="en-US" sz="1000">
                          <a:effectLst/>
                          <a:latin typeface="Times" panose="02020603050405020304" pitchFamily="18" charset="0"/>
                        </a:rPr>
                        <a:t>None</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2931" marR="42931" marT="0" marB="0"/>
                </a:tc>
                <a:extLst>
                  <a:ext uri="{0D108BD9-81ED-4DB2-BD59-A6C34878D82A}">
                    <a16:rowId xmlns:a16="http://schemas.microsoft.com/office/drawing/2014/main" val="1411919286"/>
                  </a:ext>
                </a:extLst>
              </a:tr>
              <a:tr h="196328">
                <a:tc>
                  <a:txBody>
                    <a:bodyPr/>
                    <a:lstStyle/>
                    <a:p>
                      <a:pPr marL="0" marR="0">
                        <a:lnSpc>
                          <a:spcPct val="200000"/>
                        </a:lnSpc>
                        <a:spcBef>
                          <a:spcPts val="0"/>
                        </a:spcBef>
                        <a:spcAft>
                          <a:spcPts val="0"/>
                        </a:spcAft>
                      </a:pPr>
                      <a:r>
                        <a:rPr lang="en-US" sz="1000">
                          <a:effectLst/>
                          <a:latin typeface="Times" panose="02020603050405020304" pitchFamily="18" charset="0"/>
                        </a:rPr>
                        <a:t>Created By</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2931" marR="42931" marT="0" marB="0"/>
                </a:tc>
                <a:tc>
                  <a:txBody>
                    <a:bodyPr/>
                    <a:lstStyle/>
                    <a:p>
                      <a:pPr marL="0" marR="0">
                        <a:lnSpc>
                          <a:spcPct val="200000"/>
                        </a:lnSpc>
                        <a:spcBef>
                          <a:spcPts val="0"/>
                        </a:spcBef>
                        <a:spcAft>
                          <a:spcPts val="0"/>
                        </a:spcAft>
                      </a:pPr>
                      <a:r>
                        <a:rPr lang="en-US" sz="1000">
                          <a:effectLst/>
                          <a:latin typeface="Times" panose="02020603050405020304" pitchFamily="18" charset="0"/>
                        </a:rPr>
                        <a:t>Aliyu Musa Labaran</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2931" marR="42931" marT="0" marB="0"/>
                </a:tc>
                <a:extLst>
                  <a:ext uri="{0D108BD9-81ED-4DB2-BD59-A6C34878D82A}">
                    <a16:rowId xmlns:a16="http://schemas.microsoft.com/office/drawing/2014/main" val="3711809749"/>
                  </a:ext>
                </a:extLst>
              </a:tr>
              <a:tr h="196328">
                <a:tc>
                  <a:txBody>
                    <a:bodyPr/>
                    <a:lstStyle/>
                    <a:p>
                      <a:pPr marL="0" marR="0">
                        <a:lnSpc>
                          <a:spcPct val="200000"/>
                        </a:lnSpc>
                        <a:spcBef>
                          <a:spcPts val="0"/>
                        </a:spcBef>
                        <a:spcAft>
                          <a:spcPts val="0"/>
                        </a:spcAft>
                      </a:pPr>
                      <a:r>
                        <a:rPr lang="en-US" sz="1000">
                          <a:effectLst/>
                          <a:latin typeface="Times" panose="02020603050405020304" pitchFamily="18" charset="0"/>
                        </a:rPr>
                        <a:t>Date of Creation</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2931" marR="42931" marT="0" marB="0"/>
                </a:tc>
                <a:tc>
                  <a:txBody>
                    <a:bodyPr/>
                    <a:lstStyle/>
                    <a:p>
                      <a:pPr marL="0" marR="0">
                        <a:lnSpc>
                          <a:spcPct val="200000"/>
                        </a:lnSpc>
                        <a:spcBef>
                          <a:spcPts val="0"/>
                        </a:spcBef>
                        <a:spcAft>
                          <a:spcPts val="0"/>
                        </a:spcAft>
                      </a:pPr>
                      <a:r>
                        <a:rPr lang="en-US" sz="1000">
                          <a:effectLst/>
                          <a:latin typeface="Times" panose="02020603050405020304" pitchFamily="18" charset="0"/>
                        </a:rPr>
                        <a:t>7</a:t>
                      </a:r>
                      <a:r>
                        <a:rPr lang="en-US" sz="1000" baseline="30000">
                          <a:effectLst/>
                          <a:latin typeface="Times" panose="02020603050405020304" pitchFamily="18" charset="0"/>
                        </a:rPr>
                        <a:t>th</a:t>
                      </a:r>
                      <a:r>
                        <a:rPr lang="en-US" sz="1000">
                          <a:effectLst/>
                          <a:latin typeface="Times" panose="02020603050405020304" pitchFamily="18" charset="0"/>
                        </a:rPr>
                        <a:t> April, 2024</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2931" marR="42931" marT="0" marB="0"/>
                </a:tc>
                <a:extLst>
                  <a:ext uri="{0D108BD9-81ED-4DB2-BD59-A6C34878D82A}">
                    <a16:rowId xmlns:a16="http://schemas.microsoft.com/office/drawing/2014/main" val="1153118411"/>
                  </a:ext>
                </a:extLst>
              </a:tr>
              <a:tr h="196328">
                <a:tc>
                  <a:txBody>
                    <a:bodyPr/>
                    <a:lstStyle/>
                    <a:p>
                      <a:pPr marL="0" marR="0">
                        <a:lnSpc>
                          <a:spcPct val="200000"/>
                        </a:lnSpc>
                        <a:spcBef>
                          <a:spcPts val="0"/>
                        </a:spcBef>
                        <a:spcAft>
                          <a:spcPts val="0"/>
                        </a:spcAft>
                      </a:pPr>
                      <a:r>
                        <a:rPr lang="en-US" sz="1000">
                          <a:effectLst/>
                          <a:latin typeface="Times" panose="02020603050405020304" pitchFamily="18" charset="0"/>
                        </a:rPr>
                        <a:t>Executed By</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2931" marR="42931" marT="0" marB="0"/>
                </a:tc>
                <a:tc>
                  <a:txBody>
                    <a:bodyPr/>
                    <a:lstStyle/>
                    <a:p>
                      <a:pPr marL="0" marR="0">
                        <a:lnSpc>
                          <a:spcPct val="200000"/>
                        </a:lnSpc>
                        <a:spcBef>
                          <a:spcPts val="0"/>
                        </a:spcBef>
                        <a:spcAft>
                          <a:spcPts val="0"/>
                        </a:spcAft>
                      </a:pPr>
                      <a:r>
                        <a:rPr lang="en-US" sz="1000">
                          <a:effectLst/>
                          <a:latin typeface="Times" panose="02020603050405020304" pitchFamily="18" charset="0"/>
                        </a:rPr>
                        <a:t>Aliyu Musa Labaran</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2931" marR="42931" marT="0" marB="0"/>
                </a:tc>
                <a:extLst>
                  <a:ext uri="{0D108BD9-81ED-4DB2-BD59-A6C34878D82A}">
                    <a16:rowId xmlns:a16="http://schemas.microsoft.com/office/drawing/2014/main" val="3582885172"/>
                  </a:ext>
                </a:extLst>
              </a:tr>
              <a:tr h="196328">
                <a:tc>
                  <a:txBody>
                    <a:bodyPr/>
                    <a:lstStyle/>
                    <a:p>
                      <a:pPr marL="0" marR="0">
                        <a:lnSpc>
                          <a:spcPct val="200000"/>
                        </a:lnSpc>
                        <a:spcBef>
                          <a:spcPts val="0"/>
                        </a:spcBef>
                        <a:spcAft>
                          <a:spcPts val="0"/>
                        </a:spcAft>
                      </a:pPr>
                      <a:r>
                        <a:rPr lang="en-US" sz="1000">
                          <a:effectLst/>
                          <a:latin typeface="Times" panose="02020603050405020304" pitchFamily="18" charset="0"/>
                        </a:rPr>
                        <a:t>Date of Execution</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2931" marR="42931" marT="0" marB="0"/>
                </a:tc>
                <a:tc>
                  <a:txBody>
                    <a:bodyPr/>
                    <a:lstStyle/>
                    <a:p>
                      <a:pPr marL="0" marR="0">
                        <a:lnSpc>
                          <a:spcPct val="200000"/>
                        </a:lnSpc>
                        <a:spcBef>
                          <a:spcPts val="0"/>
                        </a:spcBef>
                        <a:spcAft>
                          <a:spcPts val="0"/>
                        </a:spcAft>
                      </a:pPr>
                      <a:r>
                        <a:rPr lang="en-US" sz="1000">
                          <a:effectLst/>
                          <a:latin typeface="Times" panose="02020603050405020304" pitchFamily="18" charset="0"/>
                        </a:rPr>
                        <a:t>7</a:t>
                      </a:r>
                      <a:r>
                        <a:rPr lang="en-US" sz="1000" baseline="30000">
                          <a:effectLst/>
                          <a:latin typeface="Times" panose="02020603050405020304" pitchFamily="18" charset="0"/>
                        </a:rPr>
                        <a:t>th</a:t>
                      </a:r>
                      <a:r>
                        <a:rPr lang="en-US" sz="1000">
                          <a:effectLst/>
                          <a:latin typeface="Times" panose="02020603050405020304" pitchFamily="18" charset="0"/>
                        </a:rPr>
                        <a:t> April, 2024</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2931" marR="42931" marT="0" marB="0"/>
                </a:tc>
                <a:extLst>
                  <a:ext uri="{0D108BD9-81ED-4DB2-BD59-A6C34878D82A}">
                    <a16:rowId xmlns:a16="http://schemas.microsoft.com/office/drawing/2014/main" val="225817862"/>
                  </a:ext>
                </a:extLst>
              </a:tr>
              <a:tr h="196328">
                <a:tc>
                  <a:txBody>
                    <a:bodyPr/>
                    <a:lstStyle/>
                    <a:p>
                      <a:pPr marL="0" marR="0">
                        <a:lnSpc>
                          <a:spcPct val="200000"/>
                        </a:lnSpc>
                        <a:spcBef>
                          <a:spcPts val="0"/>
                        </a:spcBef>
                        <a:spcAft>
                          <a:spcPts val="0"/>
                        </a:spcAft>
                      </a:pPr>
                      <a:r>
                        <a:rPr lang="en-US" sz="1000">
                          <a:effectLst/>
                          <a:latin typeface="Times" panose="02020603050405020304" pitchFamily="18" charset="0"/>
                        </a:rPr>
                        <a:t>Test Environment</a:t>
                      </a:r>
                      <a:endParaRPr lang="en-US" sz="1000">
                        <a:effectLst/>
                        <a:latin typeface="Times" panose="02020603050405020304" pitchFamily="18" charset="0"/>
                        <a:ea typeface="Calibri" panose="020F0502020204030204" pitchFamily="34" charset="0"/>
                        <a:cs typeface="Times New Roman" panose="02020603050405020304" pitchFamily="18" charset="0"/>
                      </a:endParaRPr>
                    </a:p>
                  </a:txBody>
                  <a:tcPr marL="42931" marR="42931" marT="0" marB="0"/>
                </a:tc>
                <a:tc>
                  <a:txBody>
                    <a:bodyPr/>
                    <a:lstStyle/>
                    <a:p>
                      <a:pPr marL="0" marR="0">
                        <a:lnSpc>
                          <a:spcPct val="200000"/>
                        </a:lnSpc>
                        <a:spcBef>
                          <a:spcPts val="0"/>
                        </a:spcBef>
                        <a:spcAft>
                          <a:spcPts val="0"/>
                        </a:spcAft>
                      </a:pPr>
                      <a:r>
                        <a:rPr lang="en-US" sz="1000" dirty="0">
                          <a:effectLst/>
                          <a:latin typeface="Times" panose="02020603050405020304" pitchFamily="18" charset="0"/>
                        </a:rPr>
                        <a:t>Laptop Computer with Webcam</a:t>
                      </a:r>
                      <a:endParaRPr lang="en-US" sz="1000" dirty="0">
                        <a:effectLst/>
                        <a:latin typeface="Times" panose="02020603050405020304" pitchFamily="18" charset="0"/>
                        <a:ea typeface="Calibri" panose="020F0502020204030204" pitchFamily="34" charset="0"/>
                        <a:cs typeface="Times New Roman" panose="02020603050405020304" pitchFamily="18" charset="0"/>
                      </a:endParaRPr>
                    </a:p>
                  </a:txBody>
                  <a:tcPr marL="42931" marR="42931" marT="0" marB="0"/>
                </a:tc>
                <a:extLst>
                  <a:ext uri="{0D108BD9-81ED-4DB2-BD59-A6C34878D82A}">
                    <a16:rowId xmlns:a16="http://schemas.microsoft.com/office/drawing/2014/main" val="3612222278"/>
                  </a:ext>
                </a:extLst>
              </a:tr>
            </a:tbl>
          </a:graphicData>
        </a:graphic>
      </p:graphicFrame>
    </p:spTree>
    <p:extLst>
      <p:ext uri="{BB962C8B-B14F-4D97-AF65-F5344CB8AC3E}">
        <p14:creationId xmlns:p14="http://schemas.microsoft.com/office/powerpoint/2010/main" val="1097098416"/>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1524000" y="360608"/>
            <a:ext cx="9144000" cy="599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TESTING</a:t>
            </a:r>
          </a:p>
        </p:txBody>
      </p:sp>
      <p:graphicFrame>
        <p:nvGraphicFramePr>
          <p:cNvPr id="3" name="Table 2">
            <a:extLst>
              <a:ext uri="{FF2B5EF4-FFF2-40B4-BE49-F238E27FC236}">
                <a16:creationId xmlns:a16="http://schemas.microsoft.com/office/drawing/2014/main" id="{6B5F9BE0-C884-4338-98C8-5F3A4E4FFCF7}"/>
              </a:ext>
            </a:extLst>
          </p:cNvPr>
          <p:cNvGraphicFramePr>
            <a:graphicFrameLocks noGrp="1"/>
          </p:cNvGraphicFramePr>
          <p:nvPr>
            <p:extLst>
              <p:ext uri="{D42A27DB-BD31-4B8C-83A1-F6EECF244321}">
                <p14:modId xmlns:p14="http://schemas.microsoft.com/office/powerpoint/2010/main" val="1039578664"/>
              </p:ext>
            </p:extLst>
          </p:nvPr>
        </p:nvGraphicFramePr>
        <p:xfrm>
          <a:off x="1524000" y="959945"/>
          <a:ext cx="9143999" cy="5692647"/>
        </p:xfrm>
        <a:graphic>
          <a:graphicData uri="http://schemas.openxmlformats.org/drawingml/2006/table">
            <a:tbl>
              <a:tblPr firstRow="1" firstCol="1" bandRow="1">
                <a:tableStyleId>{5C22544A-7EE6-4342-B048-85BDC9FD1C3A}</a:tableStyleId>
              </a:tblPr>
              <a:tblGrid>
                <a:gridCol w="3603811">
                  <a:extLst>
                    <a:ext uri="{9D8B030D-6E8A-4147-A177-3AD203B41FA5}">
                      <a16:colId xmlns:a16="http://schemas.microsoft.com/office/drawing/2014/main" val="2229191966"/>
                    </a:ext>
                  </a:extLst>
                </a:gridCol>
                <a:gridCol w="5540188">
                  <a:extLst>
                    <a:ext uri="{9D8B030D-6E8A-4147-A177-3AD203B41FA5}">
                      <a16:colId xmlns:a16="http://schemas.microsoft.com/office/drawing/2014/main" val="249731565"/>
                    </a:ext>
                  </a:extLst>
                </a:gridCol>
              </a:tblGrid>
              <a:tr h="323002">
                <a:tc>
                  <a:txBody>
                    <a:bodyPr/>
                    <a:lstStyle/>
                    <a:p>
                      <a:pPr marL="0" marR="0">
                        <a:lnSpc>
                          <a:spcPct val="200000"/>
                        </a:lnSpc>
                        <a:spcBef>
                          <a:spcPts val="0"/>
                        </a:spcBef>
                        <a:spcAft>
                          <a:spcPts val="0"/>
                        </a:spcAft>
                      </a:pPr>
                      <a:r>
                        <a:rPr lang="en-US" sz="1200">
                          <a:effectLst/>
                          <a:latin typeface="Times" panose="02020603050405020304" pitchFamily="18" charset="0"/>
                        </a:rPr>
                        <a:t>Test Case </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0978" marR="50978" marT="0" marB="0"/>
                </a:tc>
                <a:tc>
                  <a:txBody>
                    <a:bodyPr/>
                    <a:lstStyle/>
                    <a:p>
                      <a:pPr marL="0" marR="0">
                        <a:lnSpc>
                          <a:spcPct val="200000"/>
                        </a:lnSpc>
                        <a:spcBef>
                          <a:spcPts val="0"/>
                        </a:spcBef>
                        <a:spcAft>
                          <a:spcPts val="0"/>
                        </a:spcAft>
                      </a:pPr>
                      <a:r>
                        <a:rPr lang="en-US" sz="1200">
                          <a:effectLst/>
                          <a:latin typeface="Times" panose="02020603050405020304" pitchFamily="18" charset="0"/>
                        </a:rPr>
                        <a:t>View Attendance</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0978" marR="50978" marT="0" marB="0"/>
                </a:tc>
                <a:extLst>
                  <a:ext uri="{0D108BD9-81ED-4DB2-BD59-A6C34878D82A}">
                    <a16:rowId xmlns:a16="http://schemas.microsoft.com/office/drawing/2014/main" val="1909938545"/>
                  </a:ext>
                </a:extLst>
              </a:tr>
              <a:tr h="324197">
                <a:tc>
                  <a:txBody>
                    <a:bodyPr/>
                    <a:lstStyle/>
                    <a:p>
                      <a:pPr marL="0" marR="0">
                        <a:lnSpc>
                          <a:spcPct val="200000"/>
                        </a:lnSpc>
                        <a:spcBef>
                          <a:spcPts val="0"/>
                        </a:spcBef>
                        <a:spcAft>
                          <a:spcPts val="0"/>
                        </a:spcAft>
                      </a:pPr>
                      <a:r>
                        <a:rPr lang="en-US" sz="1200">
                          <a:effectLst/>
                          <a:latin typeface="Times" panose="02020603050405020304" pitchFamily="18" charset="0"/>
                        </a:rPr>
                        <a:t>Related Requirement </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0978" marR="50978" marT="0" marB="0"/>
                </a:tc>
                <a:tc>
                  <a:txBody>
                    <a:bodyPr/>
                    <a:lstStyle/>
                    <a:p>
                      <a:pPr marL="0" marR="0">
                        <a:lnSpc>
                          <a:spcPct val="200000"/>
                        </a:lnSpc>
                        <a:spcBef>
                          <a:spcPts val="0"/>
                        </a:spcBef>
                        <a:spcAft>
                          <a:spcPts val="0"/>
                        </a:spcAft>
                      </a:pPr>
                      <a:r>
                        <a:rPr lang="en-US" sz="1200">
                          <a:effectLst/>
                          <a:latin typeface="Times" panose="02020603050405020304" pitchFamily="18" charset="0"/>
                        </a:rPr>
                        <a:t>FR02</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0978" marR="50978" marT="0" marB="0"/>
                </a:tc>
                <a:extLst>
                  <a:ext uri="{0D108BD9-81ED-4DB2-BD59-A6C34878D82A}">
                    <a16:rowId xmlns:a16="http://schemas.microsoft.com/office/drawing/2014/main" val="1275730297"/>
                  </a:ext>
                </a:extLst>
              </a:tr>
              <a:tr h="706699">
                <a:tc>
                  <a:txBody>
                    <a:bodyPr/>
                    <a:lstStyle/>
                    <a:p>
                      <a:pPr marL="0" marR="0">
                        <a:lnSpc>
                          <a:spcPct val="200000"/>
                        </a:lnSpc>
                        <a:spcBef>
                          <a:spcPts val="0"/>
                        </a:spcBef>
                        <a:spcAft>
                          <a:spcPts val="0"/>
                        </a:spcAft>
                      </a:pPr>
                      <a:r>
                        <a:rPr lang="en-US" sz="1200">
                          <a:effectLst/>
                          <a:latin typeface="Times" panose="02020603050405020304" pitchFamily="18" charset="0"/>
                        </a:rPr>
                        <a:t>Prerequisites</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0978" marR="50978" marT="0" marB="0"/>
                </a:tc>
                <a:tc>
                  <a:txBody>
                    <a:bodyPr/>
                    <a:lstStyle/>
                    <a:p>
                      <a:pPr marL="0" marR="0">
                        <a:lnSpc>
                          <a:spcPct val="200000"/>
                        </a:lnSpc>
                        <a:spcBef>
                          <a:spcPts val="0"/>
                        </a:spcBef>
                        <a:spcAft>
                          <a:spcPts val="0"/>
                        </a:spcAft>
                      </a:pPr>
                      <a:r>
                        <a:rPr lang="en-US" sz="1200">
                          <a:effectLst/>
                          <a:latin typeface="Times" panose="02020603050405020304" pitchFamily="18" charset="0"/>
                        </a:rPr>
                        <a:t>- Admin logged into the system  </a:t>
                      </a:r>
                    </a:p>
                    <a:p>
                      <a:pPr marL="0" marR="0">
                        <a:lnSpc>
                          <a:spcPct val="200000"/>
                        </a:lnSpc>
                        <a:spcBef>
                          <a:spcPts val="0"/>
                        </a:spcBef>
                        <a:spcAft>
                          <a:spcPts val="0"/>
                        </a:spcAft>
                      </a:pPr>
                      <a:r>
                        <a:rPr lang="en-US" sz="1200">
                          <a:effectLst/>
                          <a:latin typeface="Times" panose="02020603050405020304" pitchFamily="18" charset="0"/>
                        </a:rPr>
                        <a:t>- Access to the attendance management section</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0978" marR="50978" marT="0" marB="0"/>
                </a:tc>
                <a:extLst>
                  <a:ext uri="{0D108BD9-81ED-4DB2-BD59-A6C34878D82A}">
                    <a16:rowId xmlns:a16="http://schemas.microsoft.com/office/drawing/2014/main" val="4232792048"/>
                  </a:ext>
                </a:extLst>
              </a:tr>
              <a:tr h="1096779">
                <a:tc>
                  <a:txBody>
                    <a:bodyPr/>
                    <a:lstStyle/>
                    <a:p>
                      <a:pPr marL="0" marR="0">
                        <a:lnSpc>
                          <a:spcPct val="200000"/>
                        </a:lnSpc>
                        <a:spcBef>
                          <a:spcPts val="0"/>
                        </a:spcBef>
                        <a:spcAft>
                          <a:spcPts val="0"/>
                        </a:spcAft>
                      </a:pPr>
                      <a:r>
                        <a:rPr lang="en-US" sz="1200">
                          <a:effectLst/>
                          <a:latin typeface="Times" panose="02020603050405020304" pitchFamily="18" charset="0"/>
                        </a:rPr>
                        <a:t>Test Procedure</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0978" marR="50978" marT="0" marB="0"/>
                </a:tc>
                <a:tc>
                  <a:txBody>
                    <a:bodyPr/>
                    <a:lstStyle/>
                    <a:p>
                      <a:pPr marL="0" marR="0">
                        <a:lnSpc>
                          <a:spcPct val="200000"/>
                        </a:lnSpc>
                        <a:spcBef>
                          <a:spcPts val="0"/>
                        </a:spcBef>
                        <a:spcAft>
                          <a:spcPts val="0"/>
                        </a:spcAft>
                      </a:pPr>
                      <a:r>
                        <a:rPr lang="en-US" sz="1200">
                          <a:effectLst/>
                          <a:latin typeface="Times" panose="02020603050405020304" pitchFamily="18" charset="0"/>
                        </a:rPr>
                        <a:t>1. Navigate to the "Attendance" section</a:t>
                      </a:r>
                    </a:p>
                    <a:p>
                      <a:pPr marL="0" marR="0">
                        <a:lnSpc>
                          <a:spcPct val="200000"/>
                        </a:lnSpc>
                        <a:spcBef>
                          <a:spcPts val="0"/>
                        </a:spcBef>
                        <a:spcAft>
                          <a:spcPts val="0"/>
                        </a:spcAft>
                      </a:pPr>
                      <a:r>
                        <a:rPr lang="en-US" sz="1200">
                          <a:effectLst/>
                          <a:latin typeface="Times" panose="02020603050405020304" pitchFamily="18" charset="0"/>
                        </a:rPr>
                        <a:t>2. Select the class, group, or individual attendance report</a:t>
                      </a:r>
                    </a:p>
                    <a:p>
                      <a:pPr marL="0" marR="0">
                        <a:lnSpc>
                          <a:spcPct val="200000"/>
                        </a:lnSpc>
                        <a:spcBef>
                          <a:spcPts val="0"/>
                        </a:spcBef>
                        <a:spcAft>
                          <a:spcPts val="0"/>
                        </a:spcAft>
                      </a:pPr>
                      <a:r>
                        <a:rPr lang="en-US" sz="1200">
                          <a:effectLst/>
                          <a:latin typeface="Times" panose="02020603050405020304" pitchFamily="18" charset="0"/>
                        </a:rPr>
                        <a:t>3. View the attendance details  </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0978" marR="50978" marT="0" marB="0"/>
                </a:tc>
                <a:extLst>
                  <a:ext uri="{0D108BD9-81ED-4DB2-BD59-A6C34878D82A}">
                    <a16:rowId xmlns:a16="http://schemas.microsoft.com/office/drawing/2014/main" val="4226441629"/>
                  </a:ext>
                </a:extLst>
              </a:tr>
              <a:tr h="324197">
                <a:tc>
                  <a:txBody>
                    <a:bodyPr/>
                    <a:lstStyle/>
                    <a:p>
                      <a:pPr marL="0" marR="0">
                        <a:lnSpc>
                          <a:spcPct val="200000"/>
                        </a:lnSpc>
                        <a:spcBef>
                          <a:spcPts val="0"/>
                        </a:spcBef>
                        <a:spcAft>
                          <a:spcPts val="0"/>
                        </a:spcAft>
                      </a:pPr>
                      <a:r>
                        <a:rPr lang="en-US" sz="1200">
                          <a:effectLst/>
                          <a:latin typeface="Times" panose="02020603050405020304" pitchFamily="18" charset="0"/>
                        </a:rPr>
                        <a:t>Test Data</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0978" marR="50978" marT="0" marB="0"/>
                </a:tc>
                <a:tc>
                  <a:txBody>
                    <a:bodyPr/>
                    <a:lstStyle/>
                    <a:p>
                      <a:pPr marL="0" marR="0">
                        <a:lnSpc>
                          <a:spcPct val="200000"/>
                        </a:lnSpc>
                        <a:spcBef>
                          <a:spcPts val="0"/>
                        </a:spcBef>
                        <a:spcAft>
                          <a:spcPts val="0"/>
                        </a:spcAft>
                      </a:pPr>
                      <a:r>
                        <a:rPr lang="en-US" sz="1200">
                          <a:effectLst/>
                          <a:latin typeface="Times" panose="02020603050405020304" pitchFamily="18" charset="0"/>
                        </a:rPr>
                        <a:t>- Attendance records</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0978" marR="50978" marT="0" marB="0"/>
                </a:tc>
                <a:extLst>
                  <a:ext uri="{0D108BD9-81ED-4DB2-BD59-A6C34878D82A}">
                    <a16:rowId xmlns:a16="http://schemas.microsoft.com/office/drawing/2014/main" val="3956685320"/>
                  </a:ext>
                </a:extLst>
              </a:tr>
              <a:tr h="324197">
                <a:tc>
                  <a:txBody>
                    <a:bodyPr/>
                    <a:lstStyle/>
                    <a:p>
                      <a:pPr marL="0" marR="0">
                        <a:lnSpc>
                          <a:spcPct val="200000"/>
                        </a:lnSpc>
                        <a:spcBef>
                          <a:spcPts val="0"/>
                        </a:spcBef>
                        <a:spcAft>
                          <a:spcPts val="0"/>
                        </a:spcAft>
                      </a:pPr>
                      <a:r>
                        <a:rPr lang="en-US" sz="1200">
                          <a:effectLst/>
                          <a:latin typeface="Times" panose="02020603050405020304" pitchFamily="18" charset="0"/>
                        </a:rPr>
                        <a:t>Expected Result</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0978" marR="50978" marT="0" marB="0"/>
                </a:tc>
                <a:tc>
                  <a:txBody>
                    <a:bodyPr/>
                    <a:lstStyle/>
                    <a:p>
                      <a:pPr marL="0" marR="0">
                        <a:lnSpc>
                          <a:spcPct val="200000"/>
                        </a:lnSpc>
                        <a:spcBef>
                          <a:spcPts val="0"/>
                        </a:spcBef>
                        <a:spcAft>
                          <a:spcPts val="0"/>
                        </a:spcAft>
                      </a:pPr>
                      <a:r>
                        <a:rPr lang="en-US" sz="1200">
                          <a:effectLst/>
                          <a:latin typeface="Times" panose="02020603050405020304" pitchFamily="18" charset="0"/>
                        </a:rPr>
                        <a:t>- Attendance report displayed successfully</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0978" marR="50978" marT="0" marB="0"/>
                </a:tc>
                <a:extLst>
                  <a:ext uri="{0D108BD9-81ED-4DB2-BD59-A6C34878D82A}">
                    <a16:rowId xmlns:a16="http://schemas.microsoft.com/office/drawing/2014/main" val="3306647932"/>
                  </a:ext>
                </a:extLst>
              </a:tr>
              <a:tr h="324197">
                <a:tc>
                  <a:txBody>
                    <a:bodyPr/>
                    <a:lstStyle/>
                    <a:p>
                      <a:pPr marL="0" marR="0">
                        <a:lnSpc>
                          <a:spcPct val="200000"/>
                        </a:lnSpc>
                        <a:spcBef>
                          <a:spcPts val="0"/>
                        </a:spcBef>
                        <a:spcAft>
                          <a:spcPts val="0"/>
                        </a:spcAft>
                      </a:pPr>
                      <a:r>
                        <a:rPr lang="en-US" sz="1200">
                          <a:effectLst/>
                          <a:latin typeface="Times" panose="02020603050405020304" pitchFamily="18" charset="0"/>
                        </a:rPr>
                        <a:t>Actual Result</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0978" marR="50978" marT="0" marB="0"/>
                </a:tc>
                <a:tc>
                  <a:txBody>
                    <a:bodyPr/>
                    <a:lstStyle/>
                    <a:p>
                      <a:pPr marL="0" marR="0">
                        <a:lnSpc>
                          <a:spcPct val="200000"/>
                        </a:lnSpc>
                        <a:spcBef>
                          <a:spcPts val="0"/>
                        </a:spcBef>
                        <a:spcAft>
                          <a:spcPts val="0"/>
                        </a:spcAft>
                      </a:pPr>
                      <a:r>
                        <a:rPr lang="en-US" sz="1200">
                          <a:effectLst/>
                          <a:latin typeface="Times" panose="02020603050405020304" pitchFamily="18" charset="0"/>
                        </a:rPr>
                        <a:t>Attendance report displayed successfully</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0978" marR="50978" marT="0" marB="0"/>
                </a:tc>
                <a:extLst>
                  <a:ext uri="{0D108BD9-81ED-4DB2-BD59-A6C34878D82A}">
                    <a16:rowId xmlns:a16="http://schemas.microsoft.com/office/drawing/2014/main" val="118393581"/>
                  </a:ext>
                </a:extLst>
              </a:tr>
              <a:tr h="324197">
                <a:tc>
                  <a:txBody>
                    <a:bodyPr/>
                    <a:lstStyle/>
                    <a:p>
                      <a:pPr marL="0" marR="0">
                        <a:lnSpc>
                          <a:spcPct val="200000"/>
                        </a:lnSpc>
                        <a:spcBef>
                          <a:spcPts val="0"/>
                        </a:spcBef>
                        <a:spcAft>
                          <a:spcPts val="0"/>
                        </a:spcAft>
                      </a:pPr>
                      <a:r>
                        <a:rPr lang="en-US" sz="1200">
                          <a:effectLst/>
                          <a:latin typeface="Times" panose="02020603050405020304" pitchFamily="18" charset="0"/>
                        </a:rPr>
                        <a:t>Status</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0978" marR="50978" marT="0" marB="0"/>
                </a:tc>
                <a:tc>
                  <a:txBody>
                    <a:bodyPr/>
                    <a:lstStyle/>
                    <a:p>
                      <a:pPr marL="0" marR="0">
                        <a:lnSpc>
                          <a:spcPct val="200000"/>
                        </a:lnSpc>
                        <a:spcBef>
                          <a:spcPts val="0"/>
                        </a:spcBef>
                        <a:spcAft>
                          <a:spcPts val="0"/>
                        </a:spcAft>
                      </a:pPr>
                      <a:r>
                        <a:rPr lang="en-US" sz="1200">
                          <a:effectLst/>
                          <a:latin typeface="Times" panose="02020603050405020304" pitchFamily="18" charset="0"/>
                        </a:rPr>
                        <a:t>Pass</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0978" marR="50978" marT="0" marB="0"/>
                </a:tc>
                <a:extLst>
                  <a:ext uri="{0D108BD9-81ED-4DB2-BD59-A6C34878D82A}">
                    <a16:rowId xmlns:a16="http://schemas.microsoft.com/office/drawing/2014/main" val="2447266561"/>
                  </a:ext>
                </a:extLst>
              </a:tr>
              <a:tr h="324197">
                <a:tc>
                  <a:txBody>
                    <a:bodyPr/>
                    <a:lstStyle/>
                    <a:p>
                      <a:pPr marL="0" marR="0">
                        <a:lnSpc>
                          <a:spcPct val="200000"/>
                        </a:lnSpc>
                        <a:spcBef>
                          <a:spcPts val="0"/>
                        </a:spcBef>
                        <a:spcAft>
                          <a:spcPts val="0"/>
                        </a:spcAft>
                      </a:pPr>
                      <a:r>
                        <a:rPr lang="en-US" sz="1200">
                          <a:effectLst/>
                          <a:latin typeface="Times" panose="02020603050405020304" pitchFamily="18" charset="0"/>
                        </a:rPr>
                        <a:t>Remark </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0978" marR="50978" marT="0" marB="0"/>
                </a:tc>
                <a:tc>
                  <a:txBody>
                    <a:bodyPr/>
                    <a:lstStyle/>
                    <a:p>
                      <a:pPr marL="0" marR="0">
                        <a:lnSpc>
                          <a:spcPct val="200000"/>
                        </a:lnSpc>
                        <a:spcBef>
                          <a:spcPts val="0"/>
                        </a:spcBef>
                        <a:spcAft>
                          <a:spcPts val="0"/>
                        </a:spcAft>
                      </a:pPr>
                      <a:r>
                        <a:rPr lang="en-US" sz="1200">
                          <a:effectLst/>
                          <a:latin typeface="Times" panose="02020603050405020304" pitchFamily="18" charset="0"/>
                        </a:rPr>
                        <a:t>None</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0978" marR="50978" marT="0" marB="0"/>
                </a:tc>
                <a:extLst>
                  <a:ext uri="{0D108BD9-81ED-4DB2-BD59-A6C34878D82A}">
                    <a16:rowId xmlns:a16="http://schemas.microsoft.com/office/drawing/2014/main" val="605688950"/>
                  </a:ext>
                </a:extLst>
              </a:tr>
              <a:tr h="324197">
                <a:tc>
                  <a:txBody>
                    <a:bodyPr/>
                    <a:lstStyle/>
                    <a:p>
                      <a:pPr marL="0" marR="0">
                        <a:lnSpc>
                          <a:spcPct val="200000"/>
                        </a:lnSpc>
                        <a:spcBef>
                          <a:spcPts val="0"/>
                        </a:spcBef>
                        <a:spcAft>
                          <a:spcPts val="0"/>
                        </a:spcAft>
                      </a:pPr>
                      <a:r>
                        <a:rPr lang="en-US" sz="1200">
                          <a:effectLst/>
                          <a:latin typeface="Times" panose="02020603050405020304" pitchFamily="18" charset="0"/>
                        </a:rPr>
                        <a:t>Created By</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0978" marR="50978" marT="0" marB="0"/>
                </a:tc>
                <a:tc>
                  <a:txBody>
                    <a:bodyPr/>
                    <a:lstStyle/>
                    <a:p>
                      <a:pPr marL="0" marR="0">
                        <a:lnSpc>
                          <a:spcPct val="200000"/>
                        </a:lnSpc>
                        <a:spcBef>
                          <a:spcPts val="0"/>
                        </a:spcBef>
                        <a:spcAft>
                          <a:spcPts val="0"/>
                        </a:spcAft>
                      </a:pPr>
                      <a:r>
                        <a:rPr lang="en-US" sz="1200">
                          <a:effectLst/>
                          <a:latin typeface="Times" panose="02020603050405020304" pitchFamily="18" charset="0"/>
                        </a:rPr>
                        <a:t>Aliyu Musa Labaran</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0978" marR="50978" marT="0" marB="0"/>
                </a:tc>
                <a:extLst>
                  <a:ext uri="{0D108BD9-81ED-4DB2-BD59-A6C34878D82A}">
                    <a16:rowId xmlns:a16="http://schemas.microsoft.com/office/drawing/2014/main" val="3616774222"/>
                  </a:ext>
                </a:extLst>
              </a:tr>
              <a:tr h="324197">
                <a:tc>
                  <a:txBody>
                    <a:bodyPr/>
                    <a:lstStyle/>
                    <a:p>
                      <a:pPr marL="0" marR="0">
                        <a:lnSpc>
                          <a:spcPct val="200000"/>
                        </a:lnSpc>
                        <a:spcBef>
                          <a:spcPts val="0"/>
                        </a:spcBef>
                        <a:spcAft>
                          <a:spcPts val="0"/>
                        </a:spcAft>
                      </a:pPr>
                      <a:r>
                        <a:rPr lang="en-US" sz="1200">
                          <a:effectLst/>
                          <a:latin typeface="Times" panose="02020603050405020304" pitchFamily="18" charset="0"/>
                        </a:rPr>
                        <a:t>Date of Creation</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0978" marR="50978" marT="0" marB="0"/>
                </a:tc>
                <a:tc>
                  <a:txBody>
                    <a:bodyPr/>
                    <a:lstStyle/>
                    <a:p>
                      <a:pPr marL="0" marR="0">
                        <a:lnSpc>
                          <a:spcPct val="200000"/>
                        </a:lnSpc>
                        <a:spcBef>
                          <a:spcPts val="0"/>
                        </a:spcBef>
                        <a:spcAft>
                          <a:spcPts val="0"/>
                        </a:spcAft>
                      </a:pPr>
                      <a:r>
                        <a:rPr lang="en-US" sz="1200">
                          <a:effectLst/>
                          <a:latin typeface="Times" panose="02020603050405020304" pitchFamily="18" charset="0"/>
                        </a:rPr>
                        <a:t>7</a:t>
                      </a:r>
                      <a:r>
                        <a:rPr lang="en-US" sz="1200" baseline="30000">
                          <a:effectLst/>
                          <a:latin typeface="Times" panose="02020603050405020304" pitchFamily="18" charset="0"/>
                        </a:rPr>
                        <a:t>th</a:t>
                      </a:r>
                      <a:r>
                        <a:rPr lang="en-US" sz="1200">
                          <a:effectLst/>
                          <a:latin typeface="Times" panose="02020603050405020304" pitchFamily="18" charset="0"/>
                        </a:rPr>
                        <a:t> April, 2024</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0978" marR="50978" marT="0" marB="0"/>
                </a:tc>
                <a:extLst>
                  <a:ext uri="{0D108BD9-81ED-4DB2-BD59-A6C34878D82A}">
                    <a16:rowId xmlns:a16="http://schemas.microsoft.com/office/drawing/2014/main" val="297424983"/>
                  </a:ext>
                </a:extLst>
              </a:tr>
              <a:tr h="324197">
                <a:tc>
                  <a:txBody>
                    <a:bodyPr/>
                    <a:lstStyle/>
                    <a:p>
                      <a:pPr marL="0" marR="0">
                        <a:lnSpc>
                          <a:spcPct val="200000"/>
                        </a:lnSpc>
                        <a:spcBef>
                          <a:spcPts val="0"/>
                        </a:spcBef>
                        <a:spcAft>
                          <a:spcPts val="0"/>
                        </a:spcAft>
                      </a:pPr>
                      <a:r>
                        <a:rPr lang="en-US" sz="1200">
                          <a:effectLst/>
                          <a:latin typeface="Times" panose="02020603050405020304" pitchFamily="18" charset="0"/>
                        </a:rPr>
                        <a:t>Executed By</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0978" marR="50978" marT="0" marB="0"/>
                </a:tc>
                <a:tc>
                  <a:txBody>
                    <a:bodyPr/>
                    <a:lstStyle/>
                    <a:p>
                      <a:pPr marL="0" marR="0">
                        <a:lnSpc>
                          <a:spcPct val="200000"/>
                        </a:lnSpc>
                        <a:spcBef>
                          <a:spcPts val="0"/>
                        </a:spcBef>
                        <a:spcAft>
                          <a:spcPts val="0"/>
                        </a:spcAft>
                      </a:pPr>
                      <a:r>
                        <a:rPr lang="en-US" sz="1200">
                          <a:effectLst/>
                          <a:latin typeface="Times" panose="02020603050405020304" pitchFamily="18" charset="0"/>
                        </a:rPr>
                        <a:t>Aliyu Musa Labaran</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0978" marR="50978" marT="0" marB="0"/>
                </a:tc>
                <a:extLst>
                  <a:ext uri="{0D108BD9-81ED-4DB2-BD59-A6C34878D82A}">
                    <a16:rowId xmlns:a16="http://schemas.microsoft.com/office/drawing/2014/main" val="3089847584"/>
                  </a:ext>
                </a:extLst>
              </a:tr>
              <a:tr h="324197">
                <a:tc>
                  <a:txBody>
                    <a:bodyPr/>
                    <a:lstStyle/>
                    <a:p>
                      <a:pPr marL="0" marR="0">
                        <a:lnSpc>
                          <a:spcPct val="200000"/>
                        </a:lnSpc>
                        <a:spcBef>
                          <a:spcPts val="0"/>
                        </a:spcBef>
                        <a:spcAft>
                          <a:spcPts val="0"/>
                        </a:spcAft>
                      </a:pPr>
                      <a:r>
                        <a:rPr lang="en-US" sz="1200">
                          <a:effectLst/>
                          <a:latin typeface="Times" panose="02020603050405020304" pitchFamily="18" charset="0"/>
                        </a:rPr>
                        <a:t>Date of Execution</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0978" marR="50978" marT="0" marB="0"/>
                </a:tc>
                <a:tc>
                  <a:txBody>
                    <a:bodyPr/>
                    <a:lstStyle/>
                    <a:p>
                      <a:pPr marL="0" marR="0">
                        <a:lnSpc>
                          <a:spcPct val="200000"/>
                        </a:lnSpc>
                        <a:spcBef>
                          <a:spcPts val="0"/>
                        </a:spcBef>
                        <a:spcAft>
                          <a:spcPts val="0"/>
                        </a:spcAft>
                      </a:pPr>
                      <a:r>
                        <a:rPr lang="en-US" sz="1200">
                          <a:effectLst/>
                          <a:latin typeface="Times" panose="02020603050405020304" pitchFamily="18" charset="0"/>
                        </a:rPr>
                        <a:t>7</a:t>
                      </a:r>
                      <a:r>
                        <a:rPr lang="en-US" sz="1200" baseline="30000">
                          <a:effectLst/>
                          <a:latin typeface="Times" panose="02020603050405020304" pitchFamily="18" charset="0"/>
                        </a:rPr>
                        <a:t>th</a:t>
                      </a:r>
                      <a:r>
                        <a:rPr lang="en-US" sz="1200">
                          <a:effectLst/>
                          <a:latin typeface="Times" panose="02020603050405020304" pitchFamily="18" charset="0"/>
                        </a:rPr>
                        <a:t> April, 2024</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0978" marR="50978" marT="0" marB="0"/>
                </a:tc>
                <a:extLst>
                  <a:ext uri="{0D108BD9-81ED-4DB2-BD59-A6C34878D82A}">
                    <a16:rowId xmlns:a16="http://schemas.microsoft.com/office/drawing/2014/main" val="1327865651"/>
                  </a:ext>
                </a:extLst>
              </a:tr>
              <a:tr h="324197">
                <a:tc>
                  <a:txBody>
                    <a:bodyPr/>
                    <a:lstStyle/>
                    <a:p>
                      <a:pPr marL="0" marR="0">
                        <a:lnSpc>
                          <a:spcPct val="200000"/>
                        </a:lnSpc>
                        <a:spcBef>
                          <a:spcPts val="0"/>
                        </a:spcBef>
                        <a:spcAft>
                          <a:spcPts val="0"/>
                        </a:spcAft>
                      </a:pPr>
                      <a:r>
                        <a:rPr lang="en-US" sz="1200">
                          <a:effectLst/>
                          <a:latin typeface="Times" panose="02020603050405020304" pitchFamily="18" charset="0"/>
                        </a:rPr>
                        <a:t>Test Environment</a:t>
                      </a:r>
                      <a:endParaRPr lang="en-US" sz="1200">
                        <a:effectLst/>
                        <a:latin typeface="Times" panose="02020603050405020304" pitchFamily="18" charset="0"/>
                        <a:ea typeface="Calibri" panose="020F0502020204030204" pitchFamily="34" charset="0"/>
                        <a:cs typeface="Times New Roman" panose="02020603050405020304" pitchFamily="18" charset="0"/>
                      </a:endParaRPr>
                    </a:p>
                  </a:txBody>
                  <a:tcPr marL="50978" marR="50978" marT="0" marB="0"/>
                </a:tc>
                <a:tc>
                  <a:txBody>
                    <a:bodyPr/>
                    <a:lstStyle/>
                    <a:p>
                      <a:pPr marL="0" marR="0">
                        <a:lnSpc>
                          <a:spcPct val="200000"/>
                        </a:lnSpc>
                        <a:spcBef>
                          <a:spcPts val="0"/>
                        </a:spcBef>
                        <a:spcAft>
                          <a:spcPts val="0"/>
                        </a:spcAft>
                      </a:pPr>
                      <a:r>
                        <a:rPr lang="en-US" sz="1200" dirty="0">
                          <a:effectLst/>
                          <a:latin typeface="Times" panose="02020603050405020304" pitchFamily="18" charset="0"/>
                        </a:rPr>
                        <a:t>Laptop Computer </a:t>
                      </a:r>
                      <a:endParaRPr lang="en-US" sz="1200" dirty="0">
                        <a:effectLst/>
                        <a:latin typeface="Times" panose="02020603050405020304" pitchFamily="18" charset="0"/>
                        <a:ea typeface="Calibri" panose="020F0502020204030204" pitchFamily="34" charset="0"/>
                        <a:cs typeface="Times New Roman" panose="02020603050405020304" pitchFamily="18" charset="0"/>
                      </a:endParaRPr>
                    </a:p>
                  </a:txBody>
                  <a:tcPr marL="50978" marR="50978" marT="0" marB="0"/>
                </a:tc>
                <a:extLst>
                  <a:ext uri="{0D108BD9-81ED-4DB2-BD59-A6C34878D82A}">
                    <a16:rowId xmlns:a16="http://schemas.microsoft.com/office/drawing/2014/main" val="2188155841"/>
                  </a:ext>
                </a:extLst>
              </a:tr>
            </a:tbl>
          </a:graphicData>
        </a:graphic>
      </p:graphicFrame>
    </p:spTree>
    <p:extLst>
      <p:ext uri="{BB962C8B-B14F-4D97-AF65-F5344CB8AC3E}">
        <p14:creationId xmlns:p14="http://schemas.microsoft.com/office/powerpoint/2010/main" val="791378963"/>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1524000" y="360608"/>
            <a:ext cx="9144000" cy="599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TESTING</a:t>
            </a:r>
          </a:p>
        </p:txBody>
      </p:sp>
      <p:graphicFrame>
        <p:nvGraphicFramePr>
          <p:cNvPr id="2" name="Table 1">
            <a:extLst>
              <a:ext uri="{FF2B5EF4-FFF2-40B4-BE49-F238E27FC236}">
                <a16:creationId xmlns:a16="http://schemas.microsoft.com/office/drawing/2014/main" id="{9A02A36B-61EB-4881-BD71-1D4ECD087101}"/>
              </a:ext>
            </a:extLst>
          </p:cNvPr>
          <p:cNvGraphicFramePr>
            <a:graphicFrameLocks noGrp="1"/>
          </p:cNvGraphicFramePr>
          <p:nvPr>
            <p:extLst>
              <p:ext uri="{D42A27DB-BD31-4B8C-83A1-F6EECF244321}">
                <p14:modId xmlns:p14="http://schemas.microsoft.com/office/powerpoint/2010/main" val="3720935199"/>
              </p:ext>
            </p:extLst>
          </p:nvPr>
        </p:nvGraphicFramePr>
        <p:xfrm>
          <a:off x="1669774" y="1132286"/>
          <a:ext cx="8998226" cy="5365104"/>
        </p:xfrm>
        <a:graphic>
          <a:graphicData uri="http://schemas.openxmlformats.org/drawingml/2006/table">
            <a:tbl>
              <a:tblPr firstRow="1" firstCol="1" bandRow="1">
                <a:tableStyleId>{5C22544A-7EE6-4342-B048-85BDC9FD1C3A}</a:tableStyleId>
              </a:tblPr>
              <a:tblGrid>
                <a:gridCol w="3546360">
                  <a:extLst>
                    <a:ext uri="{9D8B030D-6E8A-4147-A177-3AD203B41FA5}">
                      <a16:colId xmlns:a16="http://schemas.microsoft.com/office/drawing/2014/main" val="703335516"/>
                    </a:ext>
                  </a:extLst>
                </a:gridCol>
                <a:gridCol w="5451866">
                  <a:extLst>
                    <a:ext uri="{9D8B030D-6E8A-4147-A177-3AD203B41FA5}">
                      <a16:colId xmlns:a16="http://schemas.microsoft.com/office/drawing/2014/main" val="2557907385"/>
                    </a:ext>
                  </a:extLst>
                </a:gridCol>
              </a:tblGrid>
              <a:tr h="352188">
                <a:tc>
                  <a:txBody>
                    <a:bodyPr/>
                    <a:lstStyle/>
                    <a:p>
                      <a:pPr marL="0" marR="0">
                        <a:lnSpc>
                          <a:spcPct val="200000"/>
                        </a:lnSpc>
                        <a:spcBef>
                          <a:spcPts val="0"/>
                        </a:spcBef>
                        <a:spcAft>
                          <a:spcPts val="0"/>
                        </a:spcAft>
                      </a:pPr>
                      <a:r>
                        <a:rPr lang="en-US" sz="1300">
                          <a:effectLst/>
                          <a:latin typeface="Times" panose="02020603050405020304" pitchFamily="18" charset="0"/>
                        </a:rPr>
                        <a:t>Test Case </a:t>
                      </a:r>
                      <a:endParaRPr lang="en-US" sz="1300">
                        <a:effectLst/>
                        <a:latin typeface="Times" panose="02020603050405020304" pitchFamily="18" charset="0"/>
                        <a:ea typeface="Calibri" panose="020F0502020204030204" pitchFamily="34" charset="0"/>
                        <a:cs typeface="Times New Roman" panose="02020603050405020304" pitchFamily="18" charset="0"/>
                      </a:endParaRPr>
                    </a:p>
                  </a:txBody>
                  <a:tcPr marL="62738" marR="62738" marT="0" marB="0"/>
                </a:tc>
                <a:tc>
                  <a:txBody>
                    <a:bodyPr/>
                    <a:lstStyle/>
                    <a:p>
                      <a:pPr marL="0" marR="0">
                        <a:lnSpc>
                          <a:spcPct val="200000"/>
                        </a:lnSpc>
                        <a:spcBef>
                          <a:spcPts val="0"/>
                        </a:spcBef>
                        <a:spcAft>
                          <a:spcPts val="0"/>
                        </a:spcAft>
                      </a:pPr>
                      <a:r>
                        <a:rPr lang="en-US" sz="1300">
                          <a:effectLst/>
                          <a:latin typeface="Times" panose="02020603050405020304" pitchFamily="18" charset="0"/>
                        </a:rPr>
                        <a:t>User Logout</a:t>
                      </a:r>
                      <a:endParaRPr lang="en-US" sz="1300">
                        <a:effectLst/>
                        <a:latin typeface="Times" panose="02020603050405020304" pitchFamily="18" charset="0"/>
                        <a:ea typeface="Calibri" panose="020F0502020204030204" pitchFamily="34" charset="0"/>
                        <a:cs typeface="Times New Roman" panose="02020603050405020304" pitchFamily="18" charset="0"/>
                      </a:endParaRPr>
                    </a:p>
                  </a:txBody>
                  <a:tcPr marL="62738" marR="62738" marT="0" marB="0"/>
                </a:tc>
                <a:extLst>
                  <a:ext uri="{0D108BD9-81ED-4DB2-BD59-A6C34878D82A}">
                    <a16:rowId xmlns:a16="http://schemas.microsoft.com/office/drawing/2014/main" val="2518671552"/>
                  </a:ext>
                </a:extLst>
              </a:tr>
              <a:tr h="353525">
                <a:tc>
                  <a:txBody>
                    <a:bodyPr/>
                    <a:lstStyle/>
                    <a:p>
                      <a:pPr marL="0" marR="0">
                        <a:lnSpc>
                          <a:spcPct val="200000"/>
                        </a:lnSpc>
                        <a:spcBef>
                          <a:spcPts val="0"/>
                        </a:spcBef>
                        <a:spcAft>
                          <a:spcPts val="0"/>
                        </a:spcAft>
                      </a:pPr>
                      <a:r>
                        <a:rPr lang="en-US" sz="1300">
                          <a:effectLst/>
                          <a:latin typeface="Times" panose="02020603050405020304" pitchFamily="18" charset="0"/>
                        </a:rPr>
                        <a:t>Related Requirement </a:t>
                      </a:r>
                      <a:endParaRPr lang="en-US" sz="1300">
                        <a:effectLst/>
                        <a:latin typeface="Times" panose="02020603050405020304" pitchFamily="18" charset="0"/>
                        <a:ea typeface="Calibri" panose="020F0502020204030204" pitchFamily="34" charset="0"/>
                        <a:cs typeface="Times New Roman" panose="02020603050405020304" pitchFamily="18" charset="0"/>
                      </a:endParaRPr>
                    </a:p>
                  </a:txBody>
                  <a:tcPr marL="62738" marR="62738" marT="0" marB="0"/>
                </a:tc>
                <a:tc>
                  <a:txBody>
                    <a:bodyPr/>
                    <a:lstStyle/>
                    <a:p>
                      <a:pPr marL="0" marR="0">
                        <a:lnSpc>
                          <a:spcPct val="200000"/>
                        </a:lnSpc>
                        <a:spcBef>
                          <a:spcPts val="0"/>
                        </a:spcBef>
                        <a:spcAft>
                          <a:spcPts val="0"/>
                        </a:spcAft>
                      </a:pPr>
                      <a:r>
                        <a:rPr lang="en-US" sz="1300">
                          <a:effectLst/>
                          <a:latin typeface="Times" panose="02020603050405020304" pitchFamily="18" charset="0"/>
                        </a:rPr>
                        <a:t>FR01</a:t>
                      </a:r>
                      <a:endParaRPr lang="en-US" sz="1300">
                        <a:effectLst/>
                        <a:latin typeface="Times" panose="02020603050405020304" pitchFamily="18" charset="0"/>
                        <a:ea typeface="Calibri" panose="020F0502020204030204" pitchFamily="34" charset="0"/>
                        <a:cs typeface="Times New Roman" panose="02020603050405020304" pitchFamily="18" charset="0"/>
                      </a:endParaRPr>
                    </a:p>
                  </a:txBody>
                  <a:tcPr marL="62738" marR="62738" marT="0" marB="0"/>
                </a:tc>
                <a:extLst>
                  <a:ext uri="{0D108BD9-81ED-4DB2-BD59-A6C34878D82A}">
                    <a16:rowId xmlns:a16="http://schemas.microsoft.com/office/drawing/2014/main" val="2576125089"/>
                  </a:ext>
                </a:extLst>
              </a:tr>
              <a:tr h="353525">
                <a:tc>
                  <a:txBody>
                    <a:bodyPr/>
                    <a:lstStyle/>
                    <a:p>
                      <a:pPr marL="0" marR="0">
                        <a:lnSpc>
                          <a:spcPct val="200000"/>
                        </a:lnSpc>
                        <a:spcBef>
                          <a:spcPts val="0"/>
                        </a:spcBef>
                        <a:spcAft>
                          <a:spcPts val="0"/>
                        </a:spcAft>
                      </a:pPr>
                      <a:r>
                        <a:rPr lang="en-US" sz="1300">
                          <a:effectLst/>
                          <a:latin typeface="Times" panose="02020603050405020304" pitchFamily="18" charset="0"/>
                        </a:rPr>
                        <a:t>Prerequisites</a:t>
                      </a:r>
                      <a:endParaRPr lang="en-US" sz="1300">
                        <a:effectLst/>
                        <a:latin typeface="Times" panose="02020603050405020304" pitchFamily="18" charset="0"/>
                        <a:ea typeface="Calibri" panose="020F0502020204030204" pitchFamily="34" charset="0"/>
                        <a:cs typeface="Times New Roman" panose="02020603050405020304" pitchFamily="18" charset="0"/>
                      </a:endParaRPr>
                    </a:p>
                  </a:txBody>
                  <a:tcPr marL="62738" marR="62738" marT="0" marB="0"/>
                </a:tc>
                <a:tc>
                  <a:txBody>
                    <a:bodyPr/>
                    <a:lstStyle/>
                    <a:p>
                      <a:pPr marL="0" marR="0">
                        <a:lnSpc>
                          <a:spcPct val="200000"/>
                        </a:lnSpc>
                        <a:spcBef>
                          <a:spcPts val="0"/>
                        </a:spcBef>
                        <a:spcAft>
                          <a:spcPts val="0"/>
                        </a:spcAft>
                      </a:pPr>
                      <a:r>
                        <a:rPr lang="en-US" sz="1300">
                          <a:effectLst/>
                          <a:latin typeface="Times" panose="02020603050405020304" pitchFamily="18" charset="0"/>
                        </a:rPr>
                        <a:t>- User logged into the system  </a:t>
                      </a:r>
                      <a:endParaRPr lang="en-US" sz="1300">
                        <a:effectLst/>
                        <a:latin typeface="Times" panose="02020603050405020304" pitchFamily="18" charset="0"/>
                        <a:ea typeface="Calibri" panose="020F0502020204030204" pitchFamily="34" charset="0"/>
                        <a:cs typeface="Times New Roman" panose="02020603050405020304" pitchFamily="18" charset="0"/>
                      </a:endParaRPr>
                    </a:p>
                  </a:txBody>
                  <a:tcPr marL="62738" marR="62738" marT="0" marB="0"/>
                </a:tc>
                <a:extLst>
                  <a:ext uri="{0D108BD9-81ED-4DB2-BD59-A6C34878D82A}">
                    <a16:rowId xmlns:a16="http://schemas.microsoft.com/office/drawing/2014/main" val="3982531492"/>
                  </a:ext>
                </a:extLst>
              </a:tr>
              <a:tr h="770616">
                <a:tc>
                  <a:txBody>
                    <a:bodyPr/>
                    <a:lstStyle/>
                    <a:p>
                      <a:pPr marL="0" marR="0">
                        <a:lnSpc>
                          <a:spcPct val="200000"/>
                        </a:lnSpc>
                        <a:spcBef>
                          <a:spcPts val="0"/>
                        </a:spcBef>
                        <a:spcAft>
                          <a:spcPts val="0"/>
                        </a:spcAft>
                      </a:pPr>
                      <a:r>
                        <a:rPr lang="en-US" sz="1300">
                          <a:effectLst/>
                          <a:latin typeface="Times" panose="02020603050405020304" pitchFamily="18" charset="0"/>
                        </a:rPr>
                        <a:t>Test Procedure</a:t>
                      </a:r>
                      <a:endParaRPr lang="en-US" sz="1300">
                        <a:effectLst/>
                        <a:latin typeface="Times" panose="02020603050405020304" pitchFamily="18" charset="0"/>
                        <a:ea typeface="Calibri" panose="020F0502020204030204" pitchFamily="34" charset="0"/>
                        <a:cs typeface="Times New Roman" panose="02020603050405020304" pitchFamily="18" charset="0"/>
                      </a:endParaRPr>
                    </a:p>
                  </a:txBody>
                  <a:tcPr marL="62738" marR="62738" marT="0" marB="0"/>
                </a:tc>
                <a:tc>
                  <a:txBody>
                    <a:bodyPr/>
                    <a:lstStyle/>
                    <a:p>
                      <a:pPr marL="0" marR="0">
                        <a:lnSpc>
                          <a:spcPct val="200000"/>
                        </a:lnSpc>
                        <a:spcBef>
                          <a:spcPts val="0"/>
                        </a:spcBef>
                        <a:spcAft>
                          <a:spcPts val="0"/>
                        </a:spcAft>
                      </a:pPr>
                      <a:r>
                        <a:rPr lang="en-US" sz="1300">
                          <a:effectLst/>
                          <a:latin typeface="Times" panose="02020603050405020304" pitchFamily="18" charset="0"/>
                        </a:rPr>
                        <a:t>1. Click on the user profile or menu</a:t>
                      </a:r>
                    </a:p>
                    <a:p>
                      <a:pPr marL="0" marR="0">
                        <a:lnSpc>
                          <a:spcPct val="200000"/>
                        </a:lnSpc>
                        <a:spcBef>
                          <a:spcPts val="0"/>
                        </a:spcBef>
                        <a:spcAft>
                          <a:spcPts val="0"/>
                        </a:spcAft>
                      </a:pPr>
                      <a:r>
                        <a:rPr lang="en-US" sz="1300">
                          <a:effectLst/>
                          <a:latin typeface="Times" panose="02020603050405020304" pitchFamily="18" charset="0"/>
                        </a:rPr>
                        <a:t>2. Select the "Logout" option</a:t>
                      </a:r>
                      <a:endParaRPr lang="en-US" sz="1300">
                        <a:effectLst/>
                        <a:latin typeface="Times" panose="02020603050405020304" pitchFamily="18" charset="0"/>
                        <a:ea typeface="Calibri" panose="020F0502020204030204" pitchFamily="34" charset="0"/>
                        <a:cs typeface="Times New Roman" panose="02020603050405020304" pitchFamily="18" charset="0"/>
                      </a:endParaRPr>
                    </a:p>
                  </a:txBody>
                  <a:tcPr marL="62738" marR="62738" marT="0" marB="0"/>
                </a:tc>
                <a:extLst>
                  <a:ext uri="{0D108BD9-81ED-4DB2-BD59-A6C34878D82A}">
                    <a16:rowId xmlns:a16="http://schemas.microsoft.com/office/drawing/2014/main" val="1714791109"/>
                  </a:ext>
                </a:extLst>
              </a:tr>
              <a:tr h="353525">
                <a:tc>
                  <a:txBody>
                    <a:bodyPr/>
                    <a:lstStyle/>
                    <a:p>
                      <a:pPr marL="0" marR="0">
                        <a:lnSpc>
                          <a:spcPct val="200000"/>
                        </a:lnSpc>
                        <a:spcBef>
                          <a:spcPts val="0"/>
                        </a:spcBef>
                        <a:spcAft>
                          <a:spcPts val="0"/>
                        </a:spcAft>
                      </a:pPr>
                      <a:r>
                        <a:rPr lang="en-US" sz="1300">
                          <a:effectLst/>
                          <a:latin typeface="Times" panose="02020603050405020304" pitchFamily="18" charset="0"/>
                        </a:rPr>
                        <a:t>Test Data</a:t>
                      </a:r>
                      <a:endParaRPr lang="en-US" sz="1300">
                        <a:effectLst/>
                        <a:latin typeface="Times" panose="02020603050405020304" pitchFamily="18" charset="0"/>
                        <a:ea typeface="Calibri" panose="020F0502020204030204" pitchFamily="34" charset="0"/>
                        <a:cs typeface="Times New Roman" panose="02020603050405020304" pitchFamily="18" charset="0"/>
                      </a:endParaRPr>
                    </a:p>
                  </a:txBody>
                  <a:tcPr marL="62738" marR="62738" marT="0" marB="0"/>
                </a:tc>
                <a:tc>
                  <a:txBody>
                    <a:bodyPr/>
                    <a:lstStyle/>
                    <a:p>
                      <a:pPr marL="0" marR="0">
                        <a:lnSpc>
                          <a:spcPct val="200000"/>
                        </a:lnSpc>
                        <a:spcBef>
                          <a:spcPts val="0"/>
                        </a:spcBef>
                        <a:spcAft>
                          <a:spcPts val="0"/>
                        </a:spcAft>
                      </a:pPr>
                      <a:r>
                        <a:rPr lang="en-US" sz="1300">
                          <a:effectLst/>
                          <a:latin typeface="Times" panose="02020603050405020304" pitchFamily="18" charset="0"/>
                        </a:rPr>
                        <a:t>N/A</a:t>
                      </a:r>
                      <a:endParaRPr lang="en-US" sz="1300">
                        <a:effectLst/>
                        <a:latin typeface="Times" panose="02020603050405020304" pitchFamily="18" charset="0"/>
                        <a:ea typeface="Calibri" panose="020F0502020204030204" pitchFamily="34" charset="0"/>
                        <a:cs typeface="Times New Roman" panose="02020603050405020304" pitchFamily="18" charset="0"/>
                      </a:endParaRPr>
                    </a:p>
                  </a:txBody>
                  <a:tcPr marL="62738" marR="62738" marT="0" marB="0"/>
                </a:tc>
                <a:extLst>
                  <a:ext uri="{0D108BD9-81ED-4DB2-BD59-A6C34878D82A}">
                    <a16:rowId xmlns:a16="http://schemas.microsoft.com/office/drawing/2014/main" val="2371912644"/>
                  </a:ext>
                </a:extLst>
              </a:tr>
              <a:tr h="353525">
                <a:tc>
                  <a:txBody>
                    <a:bodyPr/>
                    <a:lstStyle/>
                    <a:p>
                      <a:pPr marL="0" marR="0">
                        <a:lnSpc>
                          <a:spcPct val="200000"/>
                        </a:lnSpc>
                        <a:spcBef>
                          <a:spcPts val="0"/>
                        </a:spcBef>
                        <a:spcAft>
                          <a:spcPts val="0"/>
                        </a:spcAft>
                      </a:pPr>
                      <a:r>
                        <a:rPr lang="en-US" sz="1300">
                          <a:effectLst/>
                          <a:latin typeface="Times" panose="02020603050405020304" pitchFamily="18" charset="0"/>
                        </a:rPr>
                        <a:t>Expected Result</a:t>
                      </a:r>
                      <a:endParaRPr lang="en-US" sz="1300">
                        <a:effectLst/>
                        <a:latin typeface="Times" panose="02020603050405020304" pitchFamily="18" charset="0"/>
                        <a:ea typeface="Calibri" panose="020F0502020204030204" pitchFamily="34" charset="0"/>
                        <a:cs typeface="Times New Roman" panose="02020603050405020304" pitchFamily="18" charset="0"/>
                      </a:endParaRPr>
                    </a:p>
                  </a:txBody>
                  <a:tcPr marL="62738" marR="62738" marT="0" marB="0"/>
                </a:tc>
                <a:tc>
                  <a:txBody>
                    <a:bodyPr/>
                    <a:lstStyle/>
                    <a:p>
                      <a:pPr marL="0" marR="0">
                        <a:lnSpc>
                          <a:spcPct val="200000"/>
                        </a:lnSpc>
                        <a:spcBef>
                          <a:spcPts val="0"/>
                        </a:spcBef>
                        <a:spcAft>
                          <a:spcPts val="0"/>
                        </a:spcAft>
                      </a:pPr>
                      <a:r>
                        <a:rPr lang="en-US" sz="1300">
                          <a:effectLst/>
                          <a:latin typeface="Times" panose="02020603050405020304" pitchFamily="18" charset="0"/>
                        </a:rPr>
                        <a:t>- User logged out successfully  </a:t>
                      </a:r>
                      <a:endParaRPr lang="en-US" sz="1300">
                        <a:effectLst/>
                        <a:latin typeface="Times" panose="02020603050405020304" pitchFamily="18" charset="0"/>
                        <a:ea typeface="Calibri" panose="020F0502020204030204" pitchFamily="34" charset="0"/>
                        <a:cs typeface="Times New Roman" panose="02020603050405020304" pitchFamily="18" charset="0"/>
                      </a:endParaRPr>
                    </a:p>
                  </a:txBody>
                  <a:tcPr marL="62738" marR="62738" marT="0" marB="0"/>
                </a:tc>
                <a:extLst>
                  <a:ext uri="{0D108BD9-81ED-4DB2-BD59-A6C34878D82A}">
                    <a16:rowId xmlns:a16="http://schemas.microsoft.com/office/drawing/2014/main" val="3243282194"/>
                  </a:ext>
                </a:extLst>
              </a:tr>
              <a:tr h="353525">
                <a:tc>
                  <a:txBody>
                    <a:bodyPr/>
                    <a:lstStyle/>
                    <a:p>
                      <a:pPr marL="0" marR="0">
                        <a:lnSpc>
                          <a:spcPct val="200000"/>
                        </a:lnSpc>
                        <a:spcBef>
                          <a:spcPts val="0"/>
                        </a:spcBef>
                        <a:spcAft>
                          <a:spcPts val="0"/>
                        </a:spcAft>
                      </a:pPr>
                      <a:r>
                        <a:rPr lang="en-US" sz="1300">
                          <a:effectLst/>
                          <a:latin typeface="Times" panose="02020603050405020304" pitchFamily="18" charset="0"/>
                        </a:rPr>
                        <a:t>Actual Result</a:t>
                      </a:r>
                      <a:endParaRPr lang="en-US" sz="1300">
                        <a:effectLst/>
                        <a:latin typeface="Times" panose="02020603050405020304" pitchFamily="18" charset="0"/>
                        <a:ea typeface="Calibri" panose="020F0502020204030204" pitchFamily="34" charset="0"/>
                        <a:cs typeface="Times New Roman" panose="02020603050405020304" pitchFamily="18" charset="0"/>
                      </a:endParaRPr>
                    </a:p>
                  </a:txBody>
                  <a:tcPr marL="62738" marR="62738" marT="0" marB="0"/>
                </a:tc>
                <a:tc>
                  <a:txBody>
                    <a:bodyPr/>
                    <a:lstStyle/>
                    <a:p>
                      <a:pPr marL="0" marR="0">
                        <a:lnSpc>
                          <a:spcPct val="200000"/>
                        </a:lnSpc>
                        <a:spcBef>
                          <a:spcPts val="0"/>
                        </a:spcBef>
                        <a:spcAft>
                          <a:spcPts val="0"/>
                        </a:spcAft>
                      </a:pPr>
                      <a:r>
                        <a:rPr lang="en-US" sz="1300">
                          <a:effectLst/>
                          <a:latin typeface="Times" panose="02020603050405020304" pitchFamily="18" charset="0"/>
                        </a:rPr>
                        <a:t>User logged out successfully  </a:t>
                      </a:r>
                      <a:endParaRPr lang="en-US" sz="1300">
                        <a:effectLst/>
                        <a:latin typeface="Times" panose="02020603050405020304" pitchFamily="18" charset="0"/>
                        <a:ea typeface="Calibri" panose="020F0502020204030204" pitchFamily="34" charset="0"/>
                        <a:cs typeface="Times New Roman" panose="02020603050405020304" pitchFamily="18" charset="0"/>
                      </a:endParaRPr>
                    </a:p>
                  </a:txBody>
                  <a:tcPr marL="62738" marR="62738" marT="0" marB="0"/>
                </a:tc>
                <a:extLst>
                  <a:ext uri="{0D108BD9-81ED-4DB2-BD59-A6C34878D82A}">
                    <a16:rowId xmlns:a16="http://schemas.microsoft.com/office/drawing/2014/main" val="4024471001"/>
                  </a:ext>
                </a:extLst>
              </a:tr>
              <a:tr h="353525">
                <a:tc>
                  <a:txBody>
                    <a:bodyPr/>
                    <a:lstStyle/>
                    <a:p>
                      <a:pPr marL="0" marR="0">
                        <a:lnSpc>
                          <a:spcPct val="200000"/>
                        </a:lnSpc>
                        <a:spcBef>
                          <a:spcPts val="0"/>
                        </a:spcBef>
                        <a:spcAft>
                          <a:spcPts val="0"/>
                        </a:spcAft>
                      </a:pPr>
                      <a:r>
                        <a:rPr lang="en-US" sz="1300">
                          <a:effectLst/>
                          <a:latin typeface="Times" panose="02020603050405020304" pitchFamily="18" charset="0"/>
                        </a:rPr>
                        <a:t>Status</a:t>
                      </a:r>
                      <a:endParaRPr lang="en-US" sz="1300">
                        <a:effectLst/>
                        <a:latin typeface="Times" panose="02020603050405020304" pitchFamily="18" charset="0"/>
                        <a:ea typeface="Calibri" panose="020F0502020204030204" pitchFamily="34" charset="0"/>
                        <a:cs typeface="Times New Roman" panose="02020603050405020304" pitchFamily="18" charset="0"/>
                      </a:endParaRPr>
                    </a:p>
                  </a:txBody>
                  <a:tcPr marL="62738" marR="62738" marT="0" marB="0"/>
                </a:tc>
                <a:tc>
                  <a:txBody>
                    <a:bodyPr/>
                    <a:lstStyle/>
                    <a:p>
                      <a:pPr marL="0" marR="0">
                        <a:lnSpc>
                          <a:spcPct val="200000"/>
                        </a:lnSpc>
                        <a:spcBef>
                          <a:spcPts val="0"/>
                        </a:spcBef>
                        <a:spcAft>
                          <a:spcPts val="0"/>
                        </a:spcAft>
                      </a:pPr>
                      <a:r>
                        <a:rPr lang="en-US" sz="1300">
                          <a:effectLst/>
                          <a:latin typeface="Times" panose="02020603050405020304" pitchFamily="18" charset="0"/>
                        </a:rPr>
                        <a:t>Pass</a:t>
                      </a:r>
                      <a:endParaRPr lang="en-US" sz="1300">
                        <a:effectLst/>
                        <a:latin typeface="Times" panose="02020603050405020304" pitchFamily="18" charset="0"/>
                        <a:ea typeface="Calibri" panose="020F0502020204030204" pitchFamily="34" charset="0"/>
                        <a:cs typeface="Times New Roman" panose="02020603050405020304" pitchFamily="18" charset="0"/>
                      </a:endParaRPr>
                    </a:p>
                  </a:txBody>
                  <a:tcPr marL="62738" marR="62738" marT="0" marB="0"/>
                </a:tc>
                <a:extLst>
                  <a:ext uri="{0D108BD9-81ED-4DB2-BD59-A6C34878D82A}">
                    <a16:rowId xmlns:a16="http://schemas.microsoft.com/office/drawing/2014/main" val="2196199228"/>
                  </a:ext>
                </a:extLst>
              </a:tr>
              <a:tr h="353525">
                <a:tc>
                  <a:txBody>
                    <a:bodyPr/>
                    <a:lstStyle/>
                    <a:p>
                      <a:pPr marL="0" marR="0">
                        <a:lnSpc>
                          <a:spcPct val="200000"/>
                        </a:lnSpc>
                        <a:spcBef>
                          <a:spcPts val="0"/>
                        </a:spcBef>
                        <a:spcAft>
                          <a:spcPts val="0"/>
                        </a:spcAft>
                      </a:pPr>
                      <a:r>
                        <a:rPr lang="en-US" sz="1300">
                          <a:effectLst/>
                          <a:latin typeface="Times" panose="02020603050405020304" pitchFamily="18" charset="0"/>
                        </a:rPr>
                        <a:t>Remark </a:t>
                      </a:r>
                      <a:endParaRPr lang="en-US" sz="1300">
                        <a:effectLst/>
                        <a:latin typeface="Times" panose="02020603050405020304" pitchFamily="18" charset="0"/>
                        <a:ea typeface="Calibri" panose="020F0502020204030204" pitchFamily="34" charset="0"/>
                        <a:cs typeface="Times New Roman" panose="02020603050405020304" pitchFamily="18" charset="0"/>
                      </a:endParaRPr>
                    </a:p>
                  </a:txBody>
                  <a:tcPr marL="62738" marR="62738" marT="0" marB="0"/>
                </a:tc>
                <a:tc>
                  <a:txBody>
                    <a:bodyPr/>
                    <a:lstStyle/>
                    <a:p>
                      <a:pPr marL="0" marR="0">
                        <a:lnSpc>
                          <a:spcPct val="200000"/>
                        </a:lnSpc>
                        <a:spcBef>
                          <a:spcPts val="0"/>
                        </a:spcBef>
                        <a:spcAft>
                          <a:spcPts val="0"/>
                        </a:spcAft>
                      </a:pPr>
                      <a:r>
                        <a:rPr lang="en-US" sz="1300">
                          <a:effectLst/>
                          <a:latin typeface="Times" panose="02020603050405020304" pitchFamily="18" charset="0"/>
                        </a:rPr>
                        <a:t>None</a:t>
                      </a:r>
                      <a:endParaRPr lang="en-US" sz="1300">
                        <a:effectLst/>
                        <a:latin typeface="Times" panose="02020603050405020304" pitchFamily="18" charset="0"/>
                        <a:ea typeface="Calibri" panose="020F0502020204030204" pitchFamily="34" charset="0"/>
                        <a:cs typeface="Times New Roman" panose="02020603050405020304" pitchFamily="18" charset="0"/>
                      </a:endParaRPr>
                    </a:p>
                  </a:txBody>
                  <a:tcPr marL="62738" marR="62738" marT="0" marB="0"/>
                </a:tc>
                <a:extLst>
                  <a:ext uri="{0D108BD9-81ED-4DB2-BD59-A6C34878D82A}">
                    <a16:rowId xmlns:a16="http://schemas.microsoft.com/office/drawing/2014/main" val="18763467"/>
                  </a:ext>
                </a:extLst>
              </a:tr>
              <a:tr h="353525">
                <a:tc>
                  <a:txBody>
                    <a:bodyPr/>
                    <a:lstStyle/>
                    <a:p>
                      <a:pPr marL="0" marR="0">
                        <a:lnSpc>
                          <a:spcPct val="200000"/>
                        </a:lnSpc>
                        <a:spcBef>
                          <a:spcPts val="0"/>
                        </a:spcBef>
                        <a:spcAft>
                          <a:spcPts val="0"/>
                        </a:spcAft>
                      </a:pPr>
                      <a:r>
                        <a:rPr lang="en-US" sz="1300">
                          <a:effectLst/>
                          <a:latin typeface="Times" panose="02020603050405020304" pitchFamily="18" charset="0"/>
                        </a:rPr>
                        <a:t>Created By</a:t>
                      </a:r>
                      <a:endParaRPr lang="en-US" sz="1300">
                        <a:effectLst/>
                        <a:latin typeface="Times" panose="02020603050405020304" pitchFamily="18" charset="0"/>
                        <a:ea typeface="Calibri" panose="020F0502020204030204" pitchFamily="34" charset="0"/>
                        <a:cs typeface="Times New Roman" panose="02020603050405020304" pitchFamily="18" charset="0"/>
                      </a:endParaRPr>
                    </a:p>
                  </a:txBody>
                  <a:tcPr marL="62738" marR="62738" marT="0" marB="0"/>
                </a:tc>
                <a:tc>
                  <a:txBody>
                    <a:bodyPr/>
                    <a:lstStyle/>
                    <a:p>
                      <a:pPr marL="0" marR="0">
                        <a:lnSpc>
                          <a:spcPct val="200000"/>
                        </a:lnSpc>
                        <a:spcBef>
                          <a:spcPts val="0"/>
                        </a:spcBef>
                        <a:spcAft>
                          <a:spcPts val="0"/>
                        </a:spcAft>
                      </a:pPr>
                      <a:r>
                        <a:rPr lang="en-US" sz="1300">
                          <a:effectLst/>
                          <a:latin typeface="Times" panose="02020603050405020304" pitchFamily="18" charset="0"/>
                        </a:rPr>
                        <a:t>Aliyu Musa Labaran</a:t>
                      </a:r>
                      <a:endParaRPr lang="en-US" sz="1300">
                        <a:effectLst/>
                        <a:latin typeface="Times" panose="02020603050405020304" pitchFamily="18" charset="0"/>
                        <a:ea typeface="Calibri" panose="020F0502020204030204" pitchFamily="34" charset="0"/>
                        <a:cs typeface="Times New Roman" panose="02020603050405020304" pitchFamily="18" charset="0"/>
                      </a:endParaRPr>
                    </a:p>
                  </a:txBody>
                  <a:tcPr marL="62738" marR="62738" marT="0" marB="0"/>
                </a:tc>
                <a:extLst>
                  <a:ext uri="{0D108BD9-81ED-4DB2-BD59-A6C34878D82A}">
                    <a16:rowId xmlns:a16="http://schemas.microsoft.com/office/drawing/2014/main" val="1705296201"/>
                  </a:ext>
                </a:extLst>
              </a:tr>
              <a:tr h="353525">
                <a:tc>
                  <a:txBody>
                    <a:bodyPr/>
                    <a:lstStyle/>
                    <a:p>
                      <a:pPr marL="0" marR="0">
                        <a:lnSpc>
                          <a:spcPct val="200000"/>
                        </a:lnSpc>
                        <a:spcBef>
                          <a:spcPts val="0"/>
                        </a:spcBef>
                        <a:spcAft>
                          <a:spcPts val="0"/>
                        </a:spcAft>
                      </a:pPr>
                      <a:r>
                        <a:rPr lang="en-US" sz="1300">
                          <a:effectLst/>
                          <a:latin typeface="Times" panose="02020603050405020304" pitchFamily="18" charset="0"/>
                        </a:rPr>
                        <a:t>Date of Creation</a:t>
                      </a:r>
                      <a:endParaRPr lang="en-US" sz="1300">
                        <a:effectLst/>
                        <a:latin typeface="Times" panose="02020603050405020304" pitchFamily="18" charset="0"/>
                        <a:ea typeface="Calibri" panose="020F0502020204030204" pitchFamily="34" charset="0"/>
                        <a:cs typeface="Times New Roman" panose="02020603050405020304" pitchFamily="18" charset="0"/>
                      </a:endParaRPr>
                    </a:p>
                  </a:txBody>
                  <a:tcPr marL="62738" marR="62738" marT="0" marB="0"/>
                </a:tc>
                <a:tc>
                  <a:txBody>
                    <a:bodyPr/>
                    <a:lstStyle/>
                    <a:p>
                      <a:pPr marL="0" marR="0">
                        <a:lnSpc>
                          <a:spcPct val="200000"/>
                        </a:lnSpc>
                        <a:spcBef>
                          <a:spcPts val="0"/>
                        </a:spcBef>
                        <a:spcAft>
                          <a:spcPts val="0"/>
                        </a:spcAft>
                      </a:pPr>
                      <a:r>
                        <a:rPr lang="en-US" sz="1300">
                          <a:effectLst/>
                          <a:latin typeface="Times" panose="02020603050405020304" pitchFamily="18" charset="0"/>
                        </a:rPr>
                        <a:t>7</a:t>
                      </a:r>
                      <a:r>
                        <a:rPr lang="en-US" sz="1300" baseline="30000">
                          <a:effectLst/>
                          <a:latin typeface="Times" panose="02020603050405020304" pitchFamily="18" charset="0"/>
                        </a:rPr>
                        <a:t>th</a:t>
                      </a:r>
                      <a:r>
                        <a:rPr lang="en-US" sz="1300">
                          <a:effectLst/>
                          <a:latin typeface="Times" panose="02020603050405020304" pitchFamily="18" charset="0"/>
                        </a:rPr>
                        <a:t> April, 2024</a:t>
                      </a:r>
                      <a:endParaRPr lang="en-US" sz="1300">
                        <a:effectLst/>
                        <a:latin typeface="Times" panose="02020603050405020304" pitchFamily="18" charset="0"/>
                        <a:ea typeface="Calibri" panose="020F0502020204030204" pitchFamily="34" charset="0"/>
                        <a:cs typeface="Times New Roman" panose="02020603050405020304" pitchFamily="18" charset="0"/>
                      </a:endParaRPr>
                    </a:p>
                  </a:txBody>
                  <a:tcPr marL="62738" marR="62738" marT="0" marB="0"/>
                </a:tc>
                <a:extLst>
                  <a:ext uri="{0D108BD9-81ED-4DB2-BD59-A6C34878D82A}">
                    <a16:rowId xmlns:a16="http://schemas.microsoft.com/office/drawing/2014/main" val="1511440028"/>
                  </a:ext>
                </a:extLst>
              </a:tr>
              <a:tr h="353525">
                <a:tc>
                  <a:txBody>
                    <a:bodyPr/>
                    <a:lstStyle/>
                    <a:p>
                      <a:pPr marL="0" marR="0">
                        <a:lnSpc>
                          <a:spcPct val="200000"/>
                        </a:lnSpc>
                        <a:spcBef>
                          <a:spcPts val="0"/>
                        </a:spcBef>
                        <a:spcAft>
                          <a:spcPts val="0"/>
                        </a:spcAft>
                      </a:pPr>
                      <a:r>
                        <a:rPr lang="en-US" sz="1300">
                          <a:effectLst/>
                          <a:latin typeface="Times" panose="02020603050405020304" pitchFamily="18" charset="0"/>
                        </a:rPr>
                        <a:t>Executed By</a:t>
                      </a:r>
                      <a:endParaRPr lang="en-US" sz="1300">
                        <a:effectLst/>
                        <a:latin typeface="Times" panose="02020603050405020304" pitchFamily="18" charset="0"/>
                        <a:ea typeface="Calibri" panose="020F0502020204030204" pitchFamily="34" charset="0"/>
                        <a:cs typeface="Times New Roman" panose="02020603050405020304" pitchFamily="18" charset="0"/>
                      </a:endParaRPr>
                    </a:p>
                  </a:txBody>
                  <a:tcPr marL="62738" marR="62738" marT="0" marB="0"/>
                </a:tc>
                <a:tc>
                  <a:txBody>
                    <a:bodyPr/>
                    <a:lstStyle/>
                    <a:p>
                      <a:pPr marL="0" marR="0">
                        <a:lnSpc>
                          <a:spcPct val="200000"/>
                        </a:lnSpc>
                        <a:spcBef>
                          <a:spcPts val="0"/>
                        </a:spcBef>
                        <a:spcAft>
                          <a:spcPts val="0"/>
                        </a:spcAft>
                      </a:pPr>
                      <a:r>
                        <a:rPr lang="en-US" sz="1300">
                          <a:effectLst/>
                          <a:latin typeface="Times" panose="02020603050405020304" pitchFamily="18" charset="0"/>
                        </a:rPr>
                        <a:t>Aliyu Musa Labaran</a:t>
                      </a:r>
                      <a:endParaRPr lang="en-US" sz="1300">
                        <a:effectLst/>
                        <a:latin typeface="Times" panose="02020603050405020304" pitchFamily="18" charset="0"/>
                        <a:ea typeface="Calibri" panose="020F0502020204030204" pitchFamily="34" charset="0"/>
                        <a:cs typeface="Times New Roman" panose="02020603050405020304" pitchFamily="18" charset="0"/>
                      </a:endParaRPr>
                    </a:p>
                  </a:txBody>
                  <a:tcPr marL="62738" marR="62738" marT="0" marB="0"/>
                </a:tc>
                <a:extLst>
                  <a:ext uri="{0D108BD9-81ED-4DB2-BD59-A6C34878D82A}">
                    <a16:rowId xmlns:a16="http://schemas.microsoft.com/office/drawing/2014/main" val="2963150223"/>
                  </a:ext>
                </a:extLst>
              </a:tr>
              <a:tr h="353525">
                <a:tc>
                  <a:txBody>
                    <a:bodyPr/>
                    <a:lstStyle/>
                    <a:p>
                      <a:pPr marL="0" marR="0">
                        <a:lnSpc>
                          <a:spcPct val="200000"/>
                        </a:lnSpc>
                        <a:spcBef>
                          <a:spcPts val="0"/>
                        </a:spcBef>
                        <a:spcAft>
                          <a:spcPts val="0"/>
                        </a:spcAft>
                      </a:pPr>
                      <a:r>
                        <a:rPr lang="en-US" sz="1300">
                          <a:effectLst/>
                          <a:latin typeface="Times" panose="02020603050405020304" pitchFamily="18" charset="0"/>
                        </a:rPr>
                        <a:t>Date of Execution</a:t>
                      </a:r>
                      <a:endParaRPr lang="en-US" sz="1300">
                        <a:effectLst/>
                        <a:latin typeface="Times" panose="02020603050405020304" pitchFamily="18" charset="0"/>
                        <a:ea typeface="Calibri" panose="020F0502020204030204" pitchFamily="34" charset="0"/>
                        <a:cs typeface="Times New Roman" panose="02020603050405020304" pitchFamily="18" charset="0"/>
                      </a:endParaRPr>
                    </a:p>
                  </a:txBody>
                  <a:tcPr marL="62738" marR="62738" marT="0" marB="0"/>
                </a:tc>
                <a:tc>
                  <a:txBody>
                    <a:bodyPr/>
                    <a:lstStyle/>
                    <a:p>
                      <a:pPr marL="0" marR="0">
                        <a:lnSpc>
                          <a:spcPct val="200000"/>
                        </a:lnSpc>
                        <a:spcBef>
                          <a:spcPts val="0"/>
                        </a:spcBef>
                        <a:spcAft>
                          <a:spcPts val="0"/>
                        </a:spcAft>
                      </a:pPr>
                      <a:r>
                        <a:rPr lang="en-US" sz="1300">
                          <a:effectLst/>
                          <a:latin typeface="Times" panose="02020603050405020304" pitchFamily="18" charset="0"/>
                        </a:rPr>
                        <a:t>7</a:t>
                      </a:r>
                      <a:r>
                        <a:rPr lang="en-US" sz="1300" baseline="30000">
                          <a:effectLst/>
                          <a:latin typeface="Times" panose="02020603050405020304" pitchFamily="18" charset="0"/>
                        </a:rPr>
                        <a:t>th</a:t>
                      </a:r>
                      <a:r>
                        <a:rPr lang="en-US" sz="1300">
                          <a:effectLst/>
                          <a:latin typeface="Times" panose="02020603050405020304" pitchFamily="18" charset="0"/>
                        </a:rPr>
                        <a:t> April, 2024</a:t>
                      </a:r>
                      <a:endParaRPr lang="en-US" sz="1300">
                        <a:effectLst/>
                        <a:latin typeface="Times" panose="02020603050405020304" pitchFamily="18" charset="0"/>
                        <a:ea typeface="Calibri" panose="020F0502020204030204" pitchFamily="34" charset="0"/>
                        <a:cs typeface="Times New Roman" panose="02020603050405020304" pitchFamily="18" charset="0"/>
                      </a:endParaRPr>
                    </a:p>
                  </a:txBody>
                  <a:tcPr marL="62738" marR="62738" marT="0" marB="0"/>
                </a:tc>
                <a:extLst>
                  <a:ext uri="{0D108BD9-81ED-4DB2-BD59-A6C34878D82A}">
                    <a16:rowId xmlns:a16="http://schemas.microsoft.com/office/drawing/2014/main" val="1392586096"/>
                  </a:ext>
                </a:extLst>
              </a:tr>
              <a:tr h="353525">
                <a:tc>
                  <a:txBody>
                    <a:bodyPr/>
                    <a:lstStyle/>
                    <a:p>
                      <a:pPr marL="0" marR="0">
                        <a:lnSpc>
                          <a:spcPct val="200000"/>
                        </a:lnSpc>
                        <a:spcBef>
                          <a:spcPts val="0"/>
                        </a:spcBef>
                        <a:spcAft>
                          <a:spcPts val="0"/>
                        </a:spcAft>
                      </a:pPr>
                      <a:r>
                        <a:rPr lang="en-US" sz="1300">
                          <a:effectLst/>
                          <a:latin typeface="Times" panose="02020603050405020304" pitchFamily="18" charset="0"/>
                        </a:rPr>
                        <a:t>Test Environment</a:t>
                      </a:r>
                      <a:endParaRPr lang="en-US" sz="1300">
                        <a:effectLst/>
                        <a:latin typeface="Times" panose="02020603050405020304" pitchFamily="18" charset="0"/>
                        <a:ea typeface="Calibri" panose="020F0502020204030204" pitchFamily="34" charset="0"/>
                        <a:cs typeface="Times New Roman" panose="02020603050405020304" pitchFamily="18" charset="0"/>
                      </a:endParaRPr>
                    </a:p>
                  </a:txBody>
                  <a:tcPr marL="62738" marR="62738" marT="0" marB="0"/>
                </a:tc>
                <a:tc>
                  <a:txBody>
                    <a:bodyPr/>
                    <a:lstStyle/>
                    <a:p>
                      <a:pPr marL="0" marR="0">
                        <a:lnSpc>
                          <a:spcPct val="200000"/>
                        </a:lnSpc>
                        <a:spcBef>
                          <a:spcPts val="0"/>
                        </a:spcBef>
                        <a:spcAft>
                          <a:spcPts val="0"/>
                        </a:spcAft>
                      </a:pPr>
                      <a:r>
                        <a:rPr lang="en-US" sz="1300" dirty="0">
                          <a:effectLst/>
                          <a:latin typeface="Times" panose="02020603050405020304" pitchFamily="18" charset="0"/>
                        </a:rPr>
                        <a:t>Laptop Computer </a:t>
                      </a:r>
                      <a:endParaRPr lang="en-US" sz="1300" dirty="0">
                        <a:effectLst/>
                        <a:latin typeface="Times" panose="02020603050405020304" pitchFamily="18" charset="0"/>
                        <a:ea typeface="Calibri" panose="020F0502020204030204" pitchFamily="34" charset="0"/>
                        <a:cs typeface="Times New Roman" panose="02020603050405020304" pitchFamily="18" charset="0"/>
                      </a:endParaRPr>
                    </a:p>
                  </a:txBody>
                  <a:tcPr marL="62738" marR="62738" marT="0" marB="0"/>
                </a:tc>
                <a:extLst>
                  <a:ext uri="{0D108BD9-81ED-4DB2-BD59-A6C34878D82A}">
                    <a16:rowId xmlns:a16="http://schemas.microsoft.com/office/drawing/2014/main" val="2691455416"/>
                  </a:ext>
                </a:extLst>
              </a:tr>
            </a:tbl>
          </a:graphicData>
        </a:graphic>
      </p:graphicFrame>
    </p:spTree>
    <p:extLst>
      <p:ext uri="{BB962C8B-B14F-4D97-AF65-F5344CB8AC3E}">
        <p14:creationId xmlns:p14="http://schemas.microsoft.com/office/powerpoint/2010/main" val="3071096638"/>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8083"/>
            <a:ext cx="10515600" cy="5243293"/>
          </a:xfrm>
        </p:spPr>
        <p:txBody>
          <a:bodyPr>
            <a:normAutofit fontScale="70000" lnSpcReduction="20000"/>
          </a:bodyPr>
          <a:lstStyle/>
          <a:p>
            <a:pPr marL="0" indent="0" algn="just">
              <a:lnSpc>
                <a:spcPct val="200000"/>
              </a:lnSpc>
              <a:buNone/>
            </a:pPr>
            <a:r>
              <a:rPr lang="en-US" dirty="0">
                <a:latin typeface="Times New Roman" panose="02020603050405020304" pitchFamily="18" charset="0"/>
                <a:cs typeface="Times New Roman" panose="02020603050405020304" pitchFamily="18" charset="0"/>
              </a:rPr>
              <a:t>The development of the Online Automated Attendance System with facial recognition technology for </a:t>
            </a:r>
            <a:r>
              <a:rPr lang="en-US" dirty="0" err="1">
                <a:latin typeface="Times New Roman" panose="02020603050405020304" pitchFamily="18" charset="0"/>
                <a:cs typeface="Times New Roman" panose="02020603050405020304" pitchFamily="18" charset="0"/>
              </a:rPr>
              <a:t>Baze</a:t>
            </a:r>
            <a:r>
              <a:rPr lang="en-US" dirty="0">
                <a:latin typeface="Times New Roman" panose="02020603050405020304" pitchFamily="18" charset="0"/>
                <a:cs typeface="Times New Roman" panose="02020603050405020304" pitchFamily="18" charset="0"/>
              </a:rPr>
              <a:t> University was a comprehensive endeavor that successfully achieved its primary objectives. The system effectively automated the attendance tracking process using facial recognition, provided real-time access to attendance records, generated comprehensive reports and analytics, enhanced efficiency, and improved accuracy compared to manual attendance tracking methods.</a:t>
            </a:r>
          </a:p>
          <a:p>
            <a:pPr marL="0" indent="0" algn="just">
              <a:lnSpc>
                <a:spcPct val="200000"/>
              </a:lnSpc>
              <a:buNone/>
            </a:pPr>
            <a:r>
              <a:rPr lang="en-US" dirty="0">
                <a:latin typeface="Times New Roman" panose="02020603050405020304" pitchFamily="18" charset="0"/>
                <a:cs typeface="Times New Roman" panose="02020603050405020304" pitchFamily="18" charset="0"/>
              </a:rPr>
              <a:t>While the project faced challenges related to facial data collection and management, recognition accuracy, privacy and ethical concerns, infrastructure requirements, and user acceptance, the development team employed effective strategies to overcome these challenges and deliver a functional and reliable system.</a:t>
            </a:r>
          </a:p>
        </p:txBody>
      </p:sp>
      <p:sp>
        <p:nvSpPr>
          <p:cNvPr id="4" name="Title 1"/>
          <p:cNvSpPr txBox="1">
            <a:spLocks/>
          </p:cNvSpPr>
          <p:nvPr/>
        </p:nvSpPr>
        <p:spPr>
          <a:xfrm>
            <a:off x="1524000" y="360608"/>
            <a:ext cx="9144000" cy="599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SUMMARY/CONCLUSION</a:t>
            </a:r>
          </a:p>
        </p:txBody>
      </p:sp>
    </p:spTree>
    <p:extLst>
      <p:ext uri="{BB962C8B-B14F-4D97-AF65-F5344CB8AC3E}">
        <p14:creationId xmlns:p14="http://schemas.microsoft.com/office/powerpoint/2010/main" val="44244210"/>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390" y="994938"/>
            <a:ext cx="11203546" cy="5863062"/>
          </a:xfrm>
        </p:spPr>
        <p:txBody>
          <a:bodyPr>
            <a:noAutofit/>
          </a:bodyPr>
          <a:lstStyle/>
          <a:p>
            <a:pPr algn="just"/>
            <a:r>
              <a:rPr lang="en-US" sz="2200" dirty="0">
                <a:latin typeface="Times" panose="02020603050405020304" pitchFamily="18" charset="0"/>
              </a:rPr>
              <a:t>Abdullah, A. F., Salleh, M. N. M., &amp; Ismail, A. (2018). RFID-based student attendance management system. Indonesian Journal of Electrical Engineering and Computer Science, 10(1), 371-379.</a:t>
            </a:r>
          </a:p>
          <a:p>
            <a:pPr algn="just"/>
            <a:r>
              <a:rPr lang="en-US" sz="2200" dirty="0">
                <a:latin typeface="Times" panose="02020603050405020304" pitchFamily="18" charset="0"/>
              </a:rPr>
              <a:t>Al-Fahad, F. N., Al-</a:t>
            </a:r>
            <a:r>
              <a:rPr lang="en-US" sz="2200" dirty="0" err="1">
                <a:latin typeface="Times" panose="02020603050405020304" pitchFamily="18" charset="0"/>
              </a:rPr>
              <a:t>Shammari</a:t>
            </a:r>
            <a:r>
              <a:rPr lang="en-US" sz="2200" dirty="0">
                <a:latin typeface="Times" panose="02020603050405020304" pitchFamily="18" charset="0"/>
              </a:rPr>
              <a:t>, Z., &amp; Al-</a:t>
            </a:r>
            <a:r>
              <a:rPr lang="en-US" sz="2200" dirty="0" err="1">
                <a:latin typeface="Times" panose="02020603050405020304" pitchFamily="18" charset="0"/>
              </a:rPr>
              <a:t>Hajraf</a:t>
            </a:r>
            <a:r>
              <a:rPr lang="en-US" sz="2200" dirty="0">
                <a:latin typeface="Times" panose="02020603050405020304" pitchFamily="18" charset="0"/>
              </a:rPr>
              <a:t>, A. (2016). An online system for college attendance management using RFID. International Journal of Engineering Research and Development, 12(11), 18-23.</a:t>
            </a:r>
          </a:p>
          <a:p>
            <a:pPr algn="just"/>
            <a:r>
              <a:rPr lang="en-US" sz="2200" dirty="0">
                <a:latin typeface="Times" panose="02020603050405020304" pitchFamily="18" charset="0"/>
              </a:rPr>
              <a:t>Bajaj, M., Singh, S. K., &amp; Saini, H. P. (2018). Smart classroom attendance management system based on Bluetooth beacons. In 2018 IEEE International Conference on Internet of Things and Intelligence System (IOTAIS) (pp. 148-153). IEEE.</a:t>
            </a:r>
          </a:p>
          <a:p>
            <a:pPr algn="just"/>
            <a:r>
              <a:rPr lang="en-US" sz="2200" dirty="0" err="1">
                <a:latin typeface="Times" panose="02020603050405020304" pitchFamily="18" charset="0"/>
              </a:rPr>
              <a:t>Banaei</a:t>
            </a:r>
            <a:r>
              <a:rPr lang="en-US" sz="2200" dirty="0">
                <a:latin typeface="Times" panose="02020603050405020304" pitchFamily="18" charset="0"/>
              </a:rPr>
              <a:t>, M. B., &amp; </a:t>
            </a:r>
            <a:r>
              <a:rPr lang="en-US" sz="2200" dirty="0" err="1">
                <a:latin typeface="Times" panose="02020603050405020304" pitchFamily="18" charset="0"/>
              </a:rPr>
              <a:t>Mosadegh</a:t>
            </a:r>
            <a:r>
              <a:rPr lang="en-US" sz="2200" dirty="0">
                <a:latin typeface="Times" panose="02020603050405020304" pitchFamily="18" charset="0"/>
              </a:rPr>
              <a:t>, B. M. (2016). Cloud based attendance management information system. Journal of Humanities Insights, 1(01), 1-6.</a:t>
            </a:r>
          </a:p>
          <a:p>
            <a:pPr algn="just"/>
            <a:r>
              <a:rPr lang="en-US" sz="2200" dirty="0">
                <a:latin typeface="Times" panose="02020603050405020304" pitchFamily="18" charset="0"/>
              </a:rPr>
              <a:t>Bhatia, T., Gupta, P., &amp; Kumar, N. (2017). GPS based mobile attendance management system. International Journal of Computer Applications, 160(7), 6-10.</a:t>
            </a:r>
          </a:p>
          <a:p>
            <a:pPr algn="just"/>
            <a:r>
              <a:rPr lang="en-US" sz="2200" dirty="0">
                <a:latin typeface="Times" panose="02020603050405020304" pitchFamily="18" charset="0"/>
              </a:rPr>
              <a:t>Bin </a:t>
            </a:r>
            <a:r>
              <a:rPr lang="en-US" sz="2200" dirty="0" err="1">
                <a:latin typeface="Times" panose="02020603050405020304" pitchFamily="18" charset="0"/>
              </a:rPr>
              <a:t>Anuar</a:t>
            </a:r>
            <a:r>
              <a:rPr lang="en-US" sz="2200" dirty="0">
                <a:latin typeface="Times" panose="02020603050405020304" pitchFamily="18" charset="0"/>
              </a:rPr>
              <a:t>, N. A., Zainal, N., &amp; </a:t>
            </a:r>
            <a:r>
              <a:rPr lang="en-US" sz="2200" dirty="0" err="1">
                <a:latin typeface="Times" panose="02020603050405020304" pitchFamily="18" charset="0"/>
              </a:rPr>
              <a:t>Yussof</a:t>
            </a:r>
            <a:r>
              <a:rPr lang="en-US" sz="2200" dirty="0">
                <a:latin typeface="Times" panose="02020603050405020304" pitchFamily="18" charset="0"/>
              </a:rPr>
              <a:t>, S. (2018). Prototype of online student attendance management system using QR code scanning. Indonesian Journal of Electrical Engineering and Computer Science, 10(1), 299-306.</a:t>
            </a:r>
          </a:p>
        </p:txBody>
      </p:sp>
      <p:sp>
        <p:nvSpPr>
          <p:cNvPr id="4" name="Title 1"/>
          <p:cNvSpPr txBox="1">
            <a:spLocks/>
          </p:cNvSpPr>
          <p:nvPr/>
        </p:nvSpPr>
        <p:spPr>
          <a:xfrm>
            <a:off x="1524000" y="360608"/>
            <a:ext cx="9144000" cy="599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830565824"/>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390" y="590844"/>
            <a:ext cx="11203546" cy="6217920"/>
          </a:xfrm>
        </p:spPr>
        <p:txBody>
          <a:bodyPr>
            <a:noAutofit/>
          </a:bodyPr>
          <a:lstStyle/>
          <a:p>
            <a:pPr algn="just"/>
            <a:r>
              <a:rPr lang="en-US" sz="2200" dirty="0">
                <a:latin typeface="Times" panose="02020603050405020304" pitchFamily="18" charset="0"/>
              </a:rPr>
              <a:t>Chatterjee, S., Mitra, S., &amp; Bhattacharya, I. (2018). Student attendance management system for classroom using mobile application. International Journal on Recent and Innovation Trends in Computing and Communication, 6(8), 32-35.</a:t>
            </a:r>
          </a:p>
          <a:p>
            <a:pPr algn="just"/>
            <a:r>
              <a:rPr lang="en-US" sz="2200" dirty="0">
                <a:latin typeface="Times" panose="02020603050405020304" pitchFamily="18" charset="0"/>
              </a:rPr>
              <a:t>Chaudhary, A., Bhatt, N., &amp; Bhatt, R. (2018). Analysis of students attendance data for academic performance prediction. International Journal of Engineering and Technology(UAE), 7(2.7), 135-138.</a:t>
            </a:r>
          </a:p>
          <a:p>
            <a:pPr algn="just"/>
            <a:r>
              <a:rPr lang="en-US" sz="2200" dirty="0">
                <a:latin typeface="Times" panose="02020603050405020304" pitchFamily="18" charset="0"/>
              </a:rPr>
              <a:t>Chong, A., Lai, R., &amp; Wong, K. (2018). </a:t>
            </a:r>
            <a:r>
              <a:rPr lang="en-US" sz="2200" dirty="0" err="1">
                <a:latin typeface="Times" panose="02020603050405020304" pitchFamily="18" charset="0"/>
              </a:rPr>
              <a:t>DecentBTC</a:t>
            </a:r>
            <a:r>
              <a:rPr lang="en-US" sz="2200" dirty="0">
                <a:latin typeface="Times" panose="02020603050405020304" pitchFamily="18" charset="0"/>
              </a:rPr>
              <a:t>: A decentralized attendance and assignment system using blockchain. In 2018 International Carnahan Conference on Security Technology (ICCST) (pp. 1-6). IEEE.</a:t>
            </a:r>
          </a:p>
          <a:p>
            <a:pPr algn="just"/>
            <a:r>
              <a:rPr lang="en-US" sz="2200" dirty="0">
                <a:latin typeface="Times" panose="02020603050405020304" pitchFamily="18" charset="0"/>
              </a:rPr>
              <a:t>Doshi, R. K., </a:t>
            </a:r>
            <a:r>
              <a:rPr lang="en-US" sz="2200" dirty="0" err="1">
                <a:latin typeface="Times" panose="02020603050405020304" pitchFamily="18" charset="0"/>
              </a:rPr>
              <a:t>Kumavat</a:t>
            </a:r>
            <a:r>
              <a:rPr lang="en-US" sz="2200" dirty="0">
                <a:latin typeface="Times" panose="02020603050405020304" pitchFamily="18" charset="0"/>
              </a:rPr>
              <a:t>, N. J., &amp; Rathod, H. N. (2018). Android application for student attendance management system. International Journal of Computer Sciences and Engineering, 6(3), 74-76.</a:t>
            </a:r>
          </a:p>
          <a:p>
            <a:pPr algn="just"/>
            <a:r>
              <a:rPr lang="en-US" sz="2200" dirty="0">
                <a:latin typeface="Times" panose="02020603050405020304" pitchFamily="18" charset="0"/>
              </a:rPr>
              <a:t>Gupta, P., &amp; Gupta, B. (2017). Face recognition attendance system. International Journal of Advanced Research in Computer and Communication Engineering, 6(2), 197-201.</a:t>
            </a:r>
          </a:p>
          <a:p>
            <a:pPr algn="just"/>
            <a:r>
              <a:rPr lang="en-US" sz="2200" dirty="0">
                <a:latin typeface="Times" panose="02020603050405020304" pitchFamily="18" charset="0"/>
              </a:rPr>
              <a:t>Hassan, R., Khan, I. U., &amp; Khan, U. (2020). Predicting student attendance using decision trees and random forests. In 2020 International Conference on Engineering and Emerging Technologies (ICEET) (pp. 1-6). IEEE.</a:t>
            </a:r>
          </a:p>
        </p:txBody>
      </p:sp>
    </p:spTree>
    <p:extLst>
      <p:ext uri="{BB962C8B-B14F-4D97-AF65-F5344CB8AC3E}">
        <p14:creationId xmlns:p14="http://schemas.microsoft.com/office/powerpoint/2010/main" val="79088563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8802"/>
            <a:ext cx="10515600" cy="5536798"/>
          </a:xfrm>
        </p:spPr>
        <p:txBody>
          <a:bodyPr>
            <a:normAutofit fontScale="85000" lnSpcReduction="20000"/>
          </a:bodyPr>
          <a:lstStyle/>
          <a:p>
            <a:pPr marL="0" indent="0" algn="just">
              <a:lnSpc>
                <a:spcPct val="200000"/>
              </a:lnSpc>
              <a:buNone/>
            </a:pPr>
            <a:r>
              <a:rPr lang="en-US" dirty="0">
                <a:latin typeface="Times New Roman" panose="02020603050405020304" pitchFamily="18" charset="0"/>
                <a:cs typeface="Times New Roman" panose="02020603050405020304" pitchFamily="18" charset="0"/>
              </a:rPr>
              <a:t>The existing manual attendance tracking system at </a:t>
            </a:r>
            <a:r>
              <a:rPr lang="en-US" dirty="0" err="1">
                <a:latin typeface="Times New Roman" panose="02020603050405020304" pitchFamily="18" charset="0"/>
                <a:cs typeface="Times New Roman" panose="02020603050405020304" pitchFamily="18" charset="0"/>
              </a:rPr>
              <a:t>Baze</a:t>
            </a:r>
            <a:r>
              <a:rPr lang="en-US" dirty="0">
                <a:latin typeface="Times New Roman" panose="02020603050405020304" pitchFamily="18" charset="0"/>
                <a:cs typeface="Times New Roman" panose="02020603050405020304" pitchFamily="18" charset="0"/>
              </a:rPr>
              <a:t> University is labor-intensive, time-consuming, and error-prone. The process involves manual collection of attendance data, which is then inputted into spreadsheets or other record-keeping tools. This manual approach poses several challenges, including the potential for data entry errors, difficulties in data retrieval and analysis, and delays in generating attendance reports. Furthermore, the lack of a real-time monitoring mechanism hampers the university's ability to promptly address attendance-related issues or identify trends and patterns.</a:t>
            </a:r>
            <a:endParaRPr lang="en-US" dirty="0"/>
          </a:p>
        </p:txBody>
      </p:sp>
      <p:sp>
        <p:nvSpPr>
          <p:cNvPr id="4" name="Title 1"/>
          <p:cNvSpPr txBox="1">
            <a:spLocks/>
          </p:cNvSpPr>
          <p:nvPr/>
        </p:nvSpPr>
        <p:spPr>
          <a:xfrm>
            <a:off x="1524000" y="360608"/>
            <a:ext cx="9144000" cy="599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STATEMENT OF THE PROBLEM</a:t>
            </a:r>
          </a:p>
        </p:txBody>
      </p:sp>
    </p:spTree>
    <p:extLst>
      <p:ext uri="{BB962C8B-B14F-4D97-AF65-F5344CB8AC3E}">
        <p14:creationId xmlns:p14="http://schemas.microsoft.com/office/powerpoint/2010/main" val="402714259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8687" y="1115792"/>
            <a:ext cx="10863470" cy="5381600"/>
          </a:xfrm>
        </p:spPr>
        <p:txBody>
          <a:bodyPr>
            <a:normAutofit fontScale="85000" lnSpcReduction="20000"/>
          </a:bodyPr>
          <a:lstStyle/>
          <a:p>
            <a:pPr marL="0" indent="0" algn="just">
              <a:lnSpc>
                <a:spcPct val="200000"/>
              </a:lnSpc>
              <a:buNone/>
            </a:pPr>
            <a:r>
              <a:rPr lang="en-US" sz="2400" dirty="0">
                <a:latin typeface="Times New Roman" panose="02020603050405020304" pitchFamily="18" charset="0"/>
                <a:cs typeface="Times New Roman" panose="02020603050405020304" pitchFamily="18" charset="0"/>
              </a:rPr>
              <a:t>The aim of this project is to develop an Online Automated Attendance System for </a:t>
            </a:r>
            <a:r>
              <a:rPr lang="en-US" sz="2400" dirty="0" err="1">
                <a:latin typeface="Times New Roman" panose="02020603050405020304" pitchFamily="18" charset="0"/>
                <a:cs typeface="Times New Roman" panose="02020603050405020304" pitchFamily="18" charset="0"/>
              </a:rPr>
              <a:t>Baze</a:t>
            </a:r>
            <a:r>
              <a:rPr lang="en-US" sz="2400" dirty="0">
                <a:latin typeface="Times New Roman" panose="02020603050405020304" pitchFamily="18" charset="0"/>
                <a:cs typeface="Times New Roman" panose="02020603050405020304" pitchFamily="18" charset="0"/>
              </a:rPr>
              <a:t> University, Abuja, with the following objectives:</a:t>
            </a:r>
          </a:p>
          <a:p>
            <a:pPr marL="0" indent="0" algn="just">
              <a:lnSpc>
                <a:spcPct val="200000"/>
              </a:lnSpc>
              <a:buNone/>
            </a:pPr>
            <a:r>
              <a:rPr lang="en-US" sz="2400" dirty="0">
                <a:latin typeface="Times New Roman" panose="02020603050405020304" pitchFamily="18" charset="0"/>
                <a:cs typeface="Times New Roman" panose="02020603050405020304" pitchFamily="18" charset="0"/>
              </a:rPr>
              <a:t>The Objectives include:</a:t>
            </a:r>
          </a:p>
          <a:p>
            <a:pPr algn="just">
              <a:lnSpc>
                <a:spcPct val="20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To automate the process of capturing and recording student attendance.</a:t>
            </a:r>
          </a:p>
          <a:p>
            <a:pPr algn="just">
              <a:lnSpc>
                <a:spcPct val="20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To provide real-time access to attendance records for faculty, administrators, and students.</a:t>
            </a:r>
          </a:p>
          <a:p>
            <a:pPr algn="just">
              <a:lnSpc>
                <a:spcPct val="20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To generate comprehensive attendance reports and analytics for decision-making.</a:t>
            </a:r>
          </a:p>
          <a:p>
            <a:pPr algn="just">
              <a:lnSpc>
                <a:spcPct val="20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To enhance efficiency in attendance management and reduce administrative workload.</a:t>
            </a:r>
          </a:p>
          <a:p>
            <a:pPr algn="just">
              <a:lnSpc>
                <a:spcPct val="20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To improve accuracy and eliminate errors associated with manual attendance tracking methods.</a:t>
            </a:r>
          </a:p>
        </p:txBody>
      </p:sp>
      <p:sp>
        <p:nvSpPr>
          <p:cNvPr id="4" name="Title 1"/>
          <p:cNvSpPr txBox="1">
            <a:spLocks/>
          </p:cNvSpPr>
          <p:nvPr/>
        </p:nvSpPr>
        <p:spPr>
          <a:xfrm>
            <a:off x="1524000" y="360608"/>
            <a:ext cx="9144000" cy="599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AIM AND OBJECTIVES OF THE STUDY</a:t>
            </a:r>
          </a:p>
        </p:txBody>
      </p:sp>
    </p:spTree>
    <p:extLst>
      <p:ext uri="{BB962C8B-B14F-4D97-AF65-F5344CB8AC3E}">
        <p14:creationId xmlns:p14="http://schemas.microsoft.com/office/powerpoint/2010/main" val="14686701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59946"/>
            <a:ext cx="10515600" cy="5727834"/>
          </a:xfrm>
        </p:spPr>
        <p:txBody>
          <a:bodyPr>
            <a:normAutofit fontScale="92500"/>
          </a:bodyPr>
          <a:lstStyle/>
          <a:p>
            <a:pPr marL="0" indent="0" algn="just">
              <a:lnSpc>
                <a:spcPct val="200000"/>
              </a:lnSpc>
              <a:buNone/>
            </a:pPr>
            <a:r>
              <a:rPr lang="en-US" dirty="0">
                <a:latin typeface="Times New Roman" panose="02020603050405020304" pitchFamily="18" charset="0"/>
                <a:cs typeface="Times New Roman" panose="02020603050405020304" pitchFamily="18" charset="0"/>
              </a:rPr>
              <a:t>The development of an Online Automated Attendance System holds significant importance for </a:t>
            </a:r>
            <a:r>
              <a:rPr lang="en-US" dirty="0" err="1">
                <a:latin typeface="Times New Roman" panose="02020603050405020304" pitchFamily="18" charset="0"/>
                <a:cs typeface="Times New Roman" panose="02020603050405020304" pitchFamily="18" charset="0"/>
              </a:rPr>
              <a:t>Baze</a:t>
            </a:r>
            <a:r>
              <a:rPr lang="en-US" dirty="0">
                <a:latin typeface="Times New Roman" panose="02020603050405020304" pitchFamily="18" charset="0"/>
                <a:cs typeface="Times New Roman" panose="02020603050405020304" pitchFamily="18" charset="0"/>
              </a:rPr>
              <a:t> University and other educational institutions. The system's implementation will result in numerous benefits, such as:</a:t>
            </a:r>
          </a:p>
          <a:p>
            <a:pPr algn="just">
              <a:lnSpc>
                <a:spcPct val="20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Improved Efficiency</a:t>
            </a:r>
          </a:p>
          <a:p>
            <a:pPr algn="just">
              <a:lnSpc>
                <a:spcPct val="20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Real-Time Monitoring</a:t>
            </a:r>
          </a:p>
          <a:p>
            <a:pPr algn="just">
              <a:lnSpc>
                <a:spcPct val="20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Enhanced Transparency and Accountability</a:t>
            </a:r>
          </a:p>
        </p:txBody>
      </p:sp>
      <p:sp>
        <p:nvSpPr>
          <p:cNvPr id="4" name="Title 1"/>
          <p:cNvSpPr txBox="1">
            <a:spLocks/>
          </p:cNvSpPr>
          <p:nvPr/>
        </p:nvSpPr>
        <p:spPr>
          <a:xfrm>
            <a:off x="1524000" y="360608"/>
            <a:ext cx="9144000" cy="599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SIGNIFICANCE OF THE STUDY</a:t>
            </a:r>
          </a:p>
        </p:txBody>
      </p:sp>
    </p:spTree>
    <p:extLst>
      <p:ext uri="{BB962C8B-B14F-4D97-AF65-F5344CB8AC3E}">
        <p14:creationId xmlns:p14="http://schemas.microsoft.com/office/powerpoint/2010/main" val="228212382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0" y="360608"/>
            <a:ext cx="9144000" cy="599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PROJECT RISK ASSESSMENT</a:t>
            </a:r>
          </a:p>
        </p:txBody>
      </p:sp>
      <p:graphicFrame>
        <p:nvGraphicFramePr>
          <p:cNvPr id="2" name="Table 1">
            <a:extLst>
              <a:ext uri="{FF2B5EF4-FFF2-40B4-BE49-F238E27FC236}">
                <a16:creationId xmlns:a16="http://schemas.microsoft.com/office/drawing/2014/main" id="{33238615-CAE5-4F5F-8059-6EA975FC895C}"/>
              </a:ext>
            </a:extLst>
          </p:cNvPr>
          <p:cNvGraphicFramePr>
            <a:graphicFrameLocks noGrp="1"/>
          </p:cNvGraphicFramePr>
          <p:nvPr>
            <p:extLst>
              <p:ext uri="{D42A27DB-BD31-4B8C-83A1-F6EECF244321}">
                <p14:modId xmlns:p14="http://schemas.microsoft.com/office/powerpoint/2010/main" val="3528584685"/>
              </p:ext>
            </p:extLst>
          </p:nvPr>
        </p:nvGraphicFramePr>
        <p:xfrm>
          <a:off x="838200" y="1176829"/>
          <a:ext cx="10515600" cy="5320564"/>
        </p:xfrm>
        <a:graphic>
          <a:graphicData uri="http://schemas.openxmlformats.org/drawingml/2006/table">
            <a:tbl>
              <a:tblPr firstRow="1" firstCol="1" bandRow="1">
                <a:tableStyleId>{5C22544A-7EE6-4342-B048-85BDC9FD1C3A}</a:tableStyleId>
              </a:tblPr>
              <a:tblGrid>
                <a:gridCol w="3505200">
                  <a:extLst>
                    <a:ext uri="{9D8B030D-6E8A-4147-A177-3AD203B41FA5}">
                      <a16:colId xmlns:a16="http://schemas.microsoft.com/office/drawing/2014/main" val="1429667185"/>
                    </a:ext>
                  </a:extLst>
                </a:gridCol>
                <a:gridCol w="3505200">
                  <a:extLst>
                    <a:ext uri="{9D8B030D-6E8A-4147-A177-3AD203B41FA5}">
                      <a16:colId xmlns:a16="http://schemas.microsoft.com/office/drawing/2014/main" val="2243132038"/>
                    </a:ext>
                  </a:extLst>
                </a:gridCol>
                <a:gridCol w="3505200">
                  <a:extLst>
                    <a:ext uri="{9D8B030D-6E8A-4147-A177-3AD203B41FA5}">
                      <a16:colId xmlns:a16="http://schemas.microsoft.com/office/drawing/2014/main" val="2791191287"/>
                    </a:ext>
                  </a:extLst>
                </a:gridCol>
              </a:tblGrid>
              <a:tr h="432555">
                <a:tc>
                  <a:txBody>
                    <a:bodyPr/>
                    <a:lstStyle/>
                    <a:p>
                      <a:pPr marL="0" marR="0">
                        <a:lnSpc>
                          <a:spcPct val="200000"/>
                        </a:lnSpc>
                        <a:spcBef>
                          <a:spcPts val="0"/>
                        </a:spcBef>
                        <a:spcAft>
                          <a:spcPts val="0"/>
                        </a:spcAft>
                      </a:pPr>
                      <a:r>
                        <a:rPr lang="en-US" sz="1500">
                          <a:effectLst/>
                          <a:latin typeface="Times" panose="02020603050405020304" pitchFamily="18" charset="0"/>
                        </a:rPr>
                        <a:t>Risk</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Description</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Impact</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4094431"/>
                  </a:ext>
                </a:extLst>
              </a:tr>
              <a:tr h="1970827">
                <a:tc>
                  <a:txBody>
                    <a:bodyPr/>
                    <a:lstStyle/>
                    <a:p>
                      <a:pPr marL="0" marR="0">
                        <a:lnSpc>
                          <a:spcPct val="200000"/>
                        </a:lnSpc>
                        <a:spcBef>
                          <a:spcPts val="0"/>
                        </a:spcBef>
                        <a:spcAft>
                          <a:spcPts val="0"/>
                        </a:spcAft>
                      </a:pPr>
                      <a:r>
                        <a:rPr lang="en-US" sz="1500">
                          <a:effectLst/>
                          <a:latin typeface="Times" panose="02020603050405020304" pitchFamily="18" charset="0"/>
                        </a:rPr>
                        <a:t>Technical Challenges</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Potential technical difficulties in system development and deployment, including compatibility issues, data security concerns, and scalability challenges.</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Delayed project timeline, increased development costs, compromised data security.</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2746935"/>
                  </a:ext>
                </a:extLst>
              </a:tr>
              <a:tr h="1458591">
                <a:tc>
                  <a:txBody>
                    <a:bodyPr/>
                    <a:lstStyle/>
                    <a:p>
                      <a:pPr marL="0" marR="0">
                        <a:lnSpc>
                          <a:spcPct val="200000"/>
                        </a:lnSpc>
                        <a:spcBef>
                          <a:spcPts val="0"/>
                        </a:spcBef>
                        <a:spcAft>
                          <a:spcPts val="0"/>
                        </a:spcAft>
                      </a:pPr>
                      <a:r>
                        <a:rPr lang="en-US" sz="1500">
                          <a:effectLst/>
                          <a:latin typeface="Times" panose="02020603050405020304" pitchFamily="18" charset="0"/>
                        </a:rPr>
                        <a:t>User Adoption</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Resistance or reluctance from faculty, administrators, and students towards adopting and adapting to the new system.</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Incomplete or inconsistent data input, reduced system utilization, limited benefits realization.</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5620059"/>
                  </a:ext>
                </a:extLst>
              </a:tr>
              <a:tr h="1458591">
                <a:tc>
                  <a:txBody>
                    <a:bodyPr/>
                    <a:lstStyle/>
                    <a:p>
                      <a:pPr marL="0" marR="0">
                        <a:lnSpc>
                          <a:spcPct val="200000"/>
                        </a:lnSpc>
                        <a:spcBef>
                          <a:spcPts val="0"/>
                        </a:spcBef>
                        <a:spcAft>
                          <a:spcPts val="0"/>
                        </a:spcAft>
                      </a:pPr>
                      <a:r>
                        <a:rPr lang="en-US" sz="1500">
                          <a:effectLst/>
                          <a:latin typeface="Times" panose="02020603050405020304" pitchFamily="18" charset="0"/>
                        </a:rPr>
                        <a:t>Data Integrity</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a:effectLst/>
                          <a:latin typeface="Times" panose="02020603050405020304" pitchFamily="18" charset="0"/>
                        </a:rPr>
                        <a:t>Risks associated with maintaining data integrity, preventing unauthorized access or manipulation of attendance records.</a:t>
                      </a:r>
                      <a:endParaRPr lang="en-US" sz="15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500" dirty="0">
                          <a:effectLst/>
                          <a:latin typeface="Times" panose="02020603050405020304" pitchFamily="18" charset="0"/>
                        </a:rPr>
                        <a:t>Compromised data accuracy, potential privacy breaches, loss of trust in the system.</a:t>
                      </a:r>
                      <a:endParaRPr lang="en-US" sz="1500" dirty="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7281944"/>
                  </a:ext>
                </a:extLst>
              </a:tr>
            </a:tbl>
          </a:graphicData>
        </a:graphic>
      </p:graphicFrame>
    </p:spTree>
    <p:extLst>
      <p:ext uri="{BB962C8B-B14F-4D97-AF65-F5344CB8AC3E}">
        <p14:creationId xmlns:p14="http://schemas.microsoft.com/office/powerpoint/2010/main" val="327948020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7839"/>
            <a:ext cx="10515600" cy="5243293"/>
          </a:xfrm>
        </p:spPr>
        <p:txBody>
          <a:bodyPr>
            <a:normAutofit fontScale="92500" lnSpcReduction="20000"/>
          </a:bodyPr>
          <a:lstStyle/>
          <a:p>
            <a:pPr marL="0" indent="0" algn="just">
              <a:lnSpc>
                <a:spcPct val="200000"/>
              </a:lnSpc>
              <a:buNone/>
            </a:pPr>
            <a:r>
              <a:rPr lang="en-US" dirty="0">
                <a:latin typeface="Times New Roman" panose="02020603050405020304" pitchFamily="18" charset="0"/>
                <a:cs typeface="Times New Roman" panose="02020603050405020304" pitchFamily="18" charset="0"/>
              </a:rPr>
              <a:t>This section presents a comprehensive review of the literature related to the development of an Online Automated Attendance System. The literature review aims to provide a contextual understanding of the historical evolution of attendance management systems and highlight the existing research and practices in this field. By examining previous studies and related work, this chapter establishes a foundation for the current project and identifies gaps that the proposed system intends to address.</a:t>
            </a:r>
          </a:p>
        </p:txBody>
      </p:sp>
      <p:sp>
        <p:nvSpPr>
          <p:cNvPr id="4" name="Title 1"/>
          <p:cNvSpPr txBox="1">
            <a:spLocks/>
          </p:cNvSpPr>
          <p:nvPr/>
        </p:nvSpPr>
        <p:spPr>
          <a:xfrm>
            <a:off x="1524000" y="360608"/>
            <a:ext cx="9144000" cy="599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LITERATURE REVIEW</a:t>
            </a:r>
          </a:p>
        </p:txBody>
      </p:sp>
    </p:spTree>
    <p:extLst>
      <p:ext uri="{BB962C8B-B14F-4D97-AF65-F5344CB8AC3E}">
        <p14:creationId xmlns:p14="http://schemas.microsoft.com/office/powerpoint/2010/main" val="184153479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7839"/>
            <a:ext cx="10515600" cy="5243293"/>
          </a:xfrm>
        </p:spPr>
        <p:txBody>
          <a:bodyPr>
            <a:normAutofit/>
          </a:bodyPr>
          <a:lstStyle/>
          <a:p>
            <a:pPr marL="0" indent="0" algn="just">
              <a:lnSpc>
                <a:spcPct val="200000"/>
              </a:lnSpc>
              <a:buNone/>
            </a:pPr>
            <a:r>
              <a:rPr lang="en-US" dirty="0">
                <a:latin typeface="Times New Roman" panose="02020603050405020304" pitchFamily="18" charset="0"/>
                <a:cs typeface="Times New Roman" panose="02020603050405020304" pitchFamily="18" charset="0"/>
              </a:rPr>
              <a:t>The history of attendance management systems can be traced back to manual methods of recording attendance, such as paper-based registers and roll call. These traditional approaches were labor-intensive, time-consuming, and prone to errors. However, with the emergence of technology, educational institutions began exploring digital solutions to streamline attendance tracking processes.</a:t>
            </a:r>
          </a:p>
        </p:txBody>
      </p:sp>
      <p:sp>
        <p:nvSpPr>
          <p:cNvPr id="4" name="Title 1"/>
          <p:cNvSpPr txBox="1">
            <a:spLocks/>
          </p:cNvSpPr>
          <p:nvPr/>
        </p:nvSpPr>
        <p:spPr>
          <a:xfrm>
            <a:off x="1524000" y="360608"/>
            <a:ext cx="9144000" cy="599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HISTORICAL OVERVIEW</a:t>
            </a:r>
          </a:p>
        </p:txBody>
      </p:sp>
    </p:spTree>
    <p:extLst>
      <p:ext uri="{BB962C8B-B14F-4D97-AF65-F5344CB8AC3E}">
        <p14:creationId xmlns:p14="http://schemas.microsoft.com/office/powerpoint/2010/main" val="1309363741"/>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2546</Words>
  <PresentationFormat>Widescreen</PresentationFormat>
  <Paragraphs>368</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Courier New</vt:lpstr>
      <vt:lpstr>Times</vt:lpstr>
      <vt:lpstr>Times New Roman</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REVIEW OF RELATED LITERATURE</vt:lpstr>
      <vt:lpstr>REVIEW OF RELATED LITERATURE</vt:lpstr>
      <vt:lpstr>REVIEW OF RELATED LITERATURE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2024-05-11T14:22:43Z</dcterms:created>
  <dcterms:modified xsi:type="dcterms:W3CDTF">2024-05-11T14:50:56Z</dcterms:modified>
</cp:coreProperties>
</file>