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67" r:id="rId19"/>
  </p:sldIdLst>
  <p:sldSz cx="9144000" cy="5143500" type="screen16x9"/>
  <p:notesSz cx="6858000" cy="9144000"/>
  <p:embeddedFontLs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3b426ff4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3b426ff4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3b426ff41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3b426ff41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b426ff4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b426ff4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b426ff4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b426ff4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b426ff4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3b426ff4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3b426ff4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3b426ff4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3b426ff4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3b426ff4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3b426ff4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3b426ff4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3b426ff4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3b426ff4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3b426ff4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3b426ff4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835544"/>
            <a:ext cx="5361300" cy="24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a mobile app and web app for the Co-operative society of baze university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Anikwenze Olisa Harry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BU/21c/IT/5648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220F-1B54-F8EA-7ACD-D8C160EC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227475"/>
            <a:ext cx="7505700" cy="477300"/>
          </a:xfrm>
        </p:spPr>
        <p:txBody>
          <a:bodyPr>
            <a:normAutofit fontScale="90000"/>
          </a:bodyPr>
          <a:lstStyle/>
          <a:p>
            <a:r>
              <a:rPr lang="en-US" dirty="0"/>
              <a:t>Non-functional Requirements</a:t>
            </a:r>
            <a:endParaRPr lang="en-N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8924BC-828F-412F-C11C-A59EF7AB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34378"/>
              </p:ext>
            </p:extLst>
          </p:nvPr>
        </p:nvGraphicFramePr>
        <p:xfrm>
          <a:off x="819151" y="704774"/>
          <a:ext cx="7987498" cy="421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667">
                  <a:extLst>
                    <a:ext uri="{9D8B030D-6E8A-4147-A177-3AD203B41FA5}">
                      <a16:colId xmlns:a16="http://schemas.microsoft.com/office/drawing/2014/main" val="2608247183"/>
                    </a:ext>
                  </a:extLst>
                </a:gridCol>
                <a:gridCol w="5757977">
                  <a:extLst>
                    <a:ext uri="{9D8B030D-6E8A-4147-A177-3AD203B41FA5}">
                      <a16:colId xmlns:a16="http://schemas.microsoft.com/office/drawing/2014/main" val="2662976438"/>
                    </a:ext>
                  </a:extLst>
                </a:gridCol>
                <a:gridCol w="1364854">
                  <a:extLst>
                    <a:ext uri="{9D8B030D-6E8A-4147-A177-3AD203B41FA5}">
                      <a16:colId xmlns:a16="http://schemas.microsoft.com/office/drawing/2014/main" val="694853980"/>
                    </a:ext>
                  </a:extLst>
                </a:gridCol>
              </a:tblGrid>
              <a:tr h="6016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Req. No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Description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Type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373914"/>
                  </a:ext>
                </a:extLst>
              </a:tr>
              <a:tr h="6016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R-301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 system shouldn’t quit randomly after the user opens it and must stay active until closed or some hardware failure.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performance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722801"/>
                  </a:ext>
                </a:extLst>
              </a:tr>
              <a:tr h="6016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R-302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Users should be able to use the system at any time of the day if they have internet connectivity.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Availability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690719"/>
                  </a:ext>
                </a:extLst>
              </a:tr>
              <a:tr h="6016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R-303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 system should give results quickly if the result doesn’t rely on user input.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Performance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006818"/>
                  </a:ext>
                </a:extLst>
              </a:tr>
              <a:tr h="6016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R-304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 system should only provide data and prompts associated to an account to whoever has authorized access to the account.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Authorization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4855185"/>
                  </a:ext>
                </a:extLst>
              </a:tr>
              <a:tr h="6016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R-305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 system should be properly run across numerous smartphones (for the mobile app) and laptops/desktops (web application).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Portability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192945"/>
                  </a:ext>
                </a:extLst>
              </a:tr>
              <a:tr h="6016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R-306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 system should CPU and memory resources in an effective manner.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Efficiency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63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89800" y="304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l="9734" t="24474" r="13009" b="11390"/>
          <a:stretch/>
        </p:blipFill>
        <p:spPr>
          <a:xfrm>
            <a:off x="889800" y="1258750"/>
            <a:ext cx="7064176" cy="32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5668A0-2AE7-2EE9-6D9C-7A241D6CCF92}"/>
              </a:ext>
            </a:extLst>
          </p:cNvPr>
          <p:cNvSpPr txBox="1"/>
          <p:nvPr/>
        </p:nvSpPr>
        <p:spPr>
          <a:xfrm>
            <a:off x="3828965" y="4594056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 diagram</a:t>
            </a:r>
            <a:endParaRPr lang="en-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307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r="-867"/>
          <a:stretch/>
        </p:blipFill>
        <p:spPr>
          <a:xfrm>
            <a:off x="562476" y="953725"/>
            <a:ext cx="8393101" cy="3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93484-1E8A-0541-B044-5C783F0D6691}"/>
              </a:ext>
            </a:extLst>
          </p:cNvPr>
          <p:cNvSpPr txBox="1"/>
          <p:nvPr/>
        </p:nvSpPr>
        <p:spPr>
          <a:xfrm>
            <a:off x="914400" y="1990725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1.2</a:t>
            </a:r>
          </a:p>
          <a:p>
            <a:r>
              <a:rPr lang="en-US" dirty="0"/>
              <a:t>Activity diagram for member login</a:t>
            </a:r>
            <a:endParaRPr lang="en-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323633B-DB27-2BC5-7245-EF4DAA4DC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G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0711438-4EEF-37BC-4C9E-94A3CBDF1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18101"/>
              </p:ext>
            </p:extLst>
          </p:nvPr>
        </p:nvGraphicFramePr>
        <p:xfrm>
          <a:off x="3173768" y="266332"/>
          <a:ext cx="5567043" cy="461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71901" imgH="8458067" progId="Visio.Drawing.15">
                  <p:embed/>
                </p:oleObj>
              </mc:Choice>
              <mc:Fallback>
                <p:oleObj name="Visio" r:id="rId2" imgW="5371901" imgH="84580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768" y="266332"/>
                        <a:ext cx="5567043" cy="461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33419A-F5C8-02FA-5038-D7D6953145EC}"/>
              </a:ext>
            </a:extLst>
          </p:cNvPr>
          <p:cNvSpPr txBox="1"/>
          <p:nvPr/>
        </p:nvSpPr>
        <p:spPr>
          <a:xfrm>
            <a:off x="319596" y="1926454"/>
            <a:ext cx="3767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1.3</a:t>
            </a:r>
          </a:p>
          <a:p>
            <a:r>
              <a:rPr lang="en-US" dirty="0"/>
              <a:t>Activity diagram showing registration process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6931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7DB6FD-AF2C-7541-25C9-C9DC9CF21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7" t="14245" r="37340" b="9401"/>
          <a:stretch/>
        </p:blipFill>
        <p:spPr bwMode="auto">
          <a:xfrm>
            <a:off x="1686757" y="671861"/>
            <a:ext cx="6471822" cy="4261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21F775-2F70-FD89-DDA7-083E5997319E}"/>
              </a:ext>
            </a:extLst>
          </p:cNvPr>
          <p:cNvSpPr txBox="1"/>
          <p:nvPr/>
        </p:nvSpPr>
        <p:spPr>
          <a:xfrm>
            <a:off x="3240156" y="364084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1.4 entity relationship diagram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88667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D66A-EC56-AB2C-F7FE-F617D880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3214"/>
            <a:ext cx="7428205" cy="521561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</a:t>
            </a:r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5EA01E-FD83-8507-4948-5AD90709E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9946"/>
              </p:ext>
            </p:extLst>
          </p:nvPr>
        </p:nvGraphicFramePr>
        <p:xfrm>
          <a:off x="1573212" y="1158046"/>
          <a:ext cx="5997575" cy="3579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775">
                  <a:extLst>
                    <a:ext uri="{9D8B030D-6E8A-4147-A177-3AD203B41FA5}">
                      <a16:colId xmlns:a16="http://schemas.microsoft.com/office/drawing/2014/main" val="71686920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1144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Test Case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User Registration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Related requirements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R-5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2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Prerequisites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</a:rPr>
                        <a:t>User should be able to access the main login/register page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7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</a:rPr>
                        <a:t>Test procedures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</a:rPr>
                        <a:t>Click on the “Register” toggle button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</a:rPr>
                        <a:t>Enter valid signup details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</a:rPr>
                        <a:t>Click on “Register” button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626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Test Data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Users Valid details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3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Expected Results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Registration sent to executive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7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Actual Result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Registration information was sent to executives view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21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Status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Pass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7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Remarks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Created by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Anikwenze Olisa Harry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71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Date of creation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  <a:r>
                        <a:rPr lang="en" sz="1200" baseline="30000">
                          <a:solidFill>
                            <a:schemeClr val="bg2"/>
                          </a:solidFill>
                          <a:effectLst/>
                        </a:rPr>
                        <a:t>rd</a:t>
                      </a: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 August 2024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394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Executed by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Anikwenze olisa Harry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6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Date of execution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  <a:r>
                        <a:rPr lang="en" sz="1200" baseline="30000">
                          <a:solidFill>
                            <a:schemeClr val="bg2"/>
                          </a:solidFill>
                          <a:effectLst/>
                        </a:rPr>
                        <a:t>rd</a:t>
                      </a: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 August 2024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4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>
                          <a:solidFill>
                            <a:schemeClr val="bg2"/>
                          </a:solidFill>
                          <a:effectLst/>
                        </a:rPr>
                        <a:t>Test environment </a:t>
                      </a:r>
                      <a:endParaRPr lang="en-NG" sz="11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effectLst/>
                        </a:rPr>
                        <a:t>Hp laptop</a:t>
                      </a:r>
                      <a:endParaRPr lang="en-NG" sz="11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816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AF7C52A-50FC-0066-EDA9-99B48681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881047"/>
            <a:ext cx="36711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4.1	Test Summary for user registration</a:t>
            </a:r>
            <a:endParaRPr kumimoji="0" lang="en-NG" altLang="en-NG" sz="7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6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8B054D-C7B2-0EAB-6D33-5AD22053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85012"/>
              </p:ext>
            </p:extLst>
          </p:nvPr>
        </p:nvGraphicFramePr>
        <p:xfrm>
          <a:off x="1753070" y="1134301"/>
          <a:ext cx="5637860" cy="3391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9852">
                  <a:extLst>
                    <a:ext uri="{9D8B030D-6E8A-4147-A177-3AD203B41FA5}">
                      <a16:colId xmlns:a16="http://schemas.microsoft.com/office/drawing/2014/main" val="488812220"/>
                    </a:ext>
                  </a:extLst>
                </a:gridCol>
                <a:gridCol w="3868008">
                  <a:extLst>
                    <a:ext uri="{9D8B030D-6E8A-4147-A177-3AD203B41FA5}">
                      <a16:colId xmlns:a16="http://schemas.microsoft.com/office/drawing/2014/main" val="764340750"/>
                    </a:ext>
                  </a:extLst>
                </a:gridCol>
              </a:tblGrid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Test Case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User  login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72345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Related requirements 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R-4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5407"/>
                  </a:ext>
                </a:extLst>
              </a:tr>
              <a:tr h="37934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Prerequisites 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User should be able to access the main login/register page, member account must be active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49072"/>
                  </a:ext>
                </a:extLst>
              </a:tr>
              <a:tr h="815804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  <a:effectLst/>
                        </a:rPr>
                        <a:t>Test procedures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Click on the “login” toggle button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Enter valid staff-id and password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Click on “login” button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54516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Test Data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Valid staff id and password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70672"/>
                  </a:ext>
                </a:extLst>
              </a:tr>
              <a:tr h="379340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Expected Results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Member should be taken to the home page where they can see their loan and savings balance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94890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Status 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Pass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58577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Remarks 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52024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Created by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Anikwenze Olisa Harry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981646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Date of creation 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  <a:r>
                        <a:rPr lang="en" sz="1100" baseline="30000">
                          <a:solidFill>
                            <a:schemeClr val="bg2"/>
                          </a:solidFill>
                          <a:effectLst/>
                        </a:rPr>
                        <a:t>rd</a:t>
                      </a: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 August 2024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14079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Executed by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Anikwenze olisa Harry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24788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Date of execution 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  <a:r>
                        <a:rPr lang="en" sz="1100" baseline="30000">
                          <a:solidFill>
                            <a:schemeClr val="bg2"/>
                          </a:solidFill>
                          <a:effectLst/>
                        </a:rPr>
                        <a:t>rd</a:t>
                      </a: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 August 2024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71960"/>
                  </a:ext>
                </a:extLst>
              </a:tr>
              <a:tr h="181642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>
                          <a:solidFill>
                            <a:schemeClr val="bg2"/>
                          </a:solidFill>
                          <a:effectLst/>
                        </a:rPr>
                        <a:t>Test environment 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1100" dirty="0">
                          <a:solidFill>
                            <a:schemeClr val="bg2"/>
                          </a:solidFill>
                          <a:effectLst/>
                        </a:rPr>
                        <a:t>Hp laptop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4467" marR="64467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92424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A964345-8095-6023-E401-A783A23D2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070" y="683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4.2 user login testing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0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3D59A2-641A-DD7F-5B40-FC7997DD1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92700"/>
              </p:ext>
            </p:extLst>
          </p:nvPr>
        </p:nvGraphicFramePr>
        <p:xfrm>
          <a:off x="2370619" y="1005566"/>
          <a:ext cx="4402761" cy="37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127">
                  <a:extLst>
                    <a:ext uri="{9D8B030D-6E8A-4147-A177-3AD203B41FA5}">
                      <a16:colId xmlns:a16="http://schemas.microsoft.com/office/drawing/2014/main" val="4172573027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997529095"/>
                    </a:ext>
                  </a:extLst>
                </a:gridCol>
              </a:tblGrid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Test Case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User  loan request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09940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Related requirements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 dirty="0">
                          <a:solidFill>
                            <a:schemeClr val="bg2"/>
                          </a:solidFill>
                          <a:effectLst/>
                        </a:rPr>
                        <a:t>R-3</a:t>
                      </a:r>
                      <a:endParaRPr lang="en-NG" sz="8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68602"/>
                  </a:ext>
                </a:extLst>
              </a:tr>
              <a:tr h="637084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Prerequisites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 dirty="0">
                          <a:solidFill>
                            <a:schemeClr val="bg2"/>
                          </a:solidFill>
                          <a:effectLst/>
                        </a:rPr>
                        <a:t>Member is logged in </a:t>
                      </a:r>
                      <a:endParaRPr lang="en-NG" sz="800" dirty="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 dirty="0">
                          <a:solidFill>
                            <a:schemeClr val="bg2"/>
                          </a:solidFill>
                          <a:effectLst/>
                        </a:rPr>
                        <a:t>Member has paid over half of their current loans</a:t>
                      </a:r>
                      <a:endParaRPr lang="en-NG" sz="800" dirty="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 dirty="0">
                          <a:solidFill>
                            <a:schemeClr val="bg2"/>
                          </a:solidFill>
                          <a:effectLst/>
                        </a:rPr>
                        <a:t>Member has an active account </a:t>
                      </a:r>
                      <a:endParaRPr lang="en-NG" sz="8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59693"/>
                  </a:ext>
                </a:extLst>
              </a:tr>
              <a:tr h="884701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Test procedures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Navigate to loan requests page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Select loan type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Enter loan amount and select duration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</a:endParaRPr>
                    </a:p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Optionally enter reason for loan request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80638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Test Data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Amount must be a number, duration must correlate with loan type,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054215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Expected Results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 dirty="0">
                          <a:solidFill>
                            <a:schemeClr val="bg2"/>
                          </a:solidFill>
                          <a:effectLst/>
                        </a:rPr>
                        <a:t>Loan request should be stored in database and shown to the executive </a:t>
                      </a:r>
                      <a:endParaRPr lang="en-NG" sz="8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48811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Status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Pass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6913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Remarks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None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3033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Created by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Anikwenze Olisa Harry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25552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Date of creation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  <a:r>
                        <a:rPr lang="en" sz="900" baseline="30000">
                          <a:solidFill>
                            <a:schemeClr val="bg2"/>
                          </a:solidFill>
                          <a:effectLst/>
                        </a:rPr>
                        <a:t>rd</a:t>
                      </a: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 August 2024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75496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Executed by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Anikwenze olisa Harry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34744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Date of execution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  <a:r>
                        <a:rPr lang="en" sz="900" baseline="30000">
                          <a:solidFill>
                            <a:schemeClr val="bg2"/>
                          </a:solidFill>
                          <a:effectLst/>
                        </a:rPr>
                        <a:t>rd</a:t>
                      </a: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 August 2024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23297"/>
                  </a:ext>
                </a:extLst>
              </a:tr>
              <a:tr h="141849"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>
                          <a:solidFill>
                            <a:schemeClr val="bg2"/>
                          </a:solidFill>
                          <a:effectLst/>
                        </a:rPr>
                        <a:t>Test environment </a:t>
                      </a:r>
                      <a:endParaRPr lang="en-NG" sz="8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" sz="900" dirty="0">
                          <a:solidFill>
                            <a:schemeClr val="bg2"/>
                          </a:solidFill>
                          <a:effectLst/>
                        </a:rPr>
                        <a:t>Hp laptop</a:t>
                      </a:r>
                      <a:endParaRPr lang="en-NG" sz="8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0344" marR="50344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8175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B71E9F6-CBC3-B495-CE4B-9E6432DA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619" y="5483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200" b="1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4.3 user loan request</a:t>
            </a:r>
            <a:endParaRPr kumimoji="0" lang="en-NG" altLang="en-NG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4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19150" y="3486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819150" y="1009875"/>
            <a:ext cx="78672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developed applications meet the requirements of the members of the co-operatives like requesting for loans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executives have special access on the same app to the loan requests and registration requests made by other members.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executives can suspend a member, activate a suspended member, upload a members payments.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system also sends emails to the members in real time.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Future Recommendations</a:t>
            </a:r>
            <a:endParaRPr sz="1600" b="1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system may allow elections to be hosted on the application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payments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system to school’s bank records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co-operative system gives the members of the co-operative to perform their numerous activities using cutting edge technologies to deliver the utmost performance.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can’t see their balance at all times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can’t keep track of their activities in the society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difficult for the executive members to approve/ decline loan requests and registration requests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loan request process is a bit tedious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and objectives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objective of the apps is to develop a system that directly streamline the activities of the co-operatives by-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members of the Co-operative to request loans.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executive members to approve/decline loan requests and registration requests.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the admin to suspend or activate members.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33B9-95EF-089D-144B-36AD3146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Project</a:t>
            </a:r>
            <a:endParaRPr lang="en-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D75C-0407-C523-0DF0-5BC6FED57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Faster feed back on members requests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Streamline the loan request process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Provide a webapp that allows the admin to have an overview of all activites on the system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6773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767375" y="224400"/>
            <a:ext cx="75057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939F8C-D92A-B856-57C1-1BBE9DCD8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59156"/>
              </p:ext>
            </p:extLst>
          </p:nvPr>
        </p:nvGraphicFramePr>
        <p:xfrm>
          <a:off x="292962" y="715878"/>
          <a:ext cx="8478177" cy="39093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26059">
                  <a:extLst>
                    <a:ext uri="{9D8B030D-6E8A-4147-A177-3AD203B41FA5}">
                      <a16:colId xmlns:a16="http://schemas.microsoft.com/office/drawing/2014/main" val="2981267876"/>
                    </a:ext>
                  </a:extLst>
                </a:gridCol>
                <a:gridCol w="2826059">
                  <a:extLst>
                    <a:ext uri="{9D8B030D-6E8A-4147-A177-3AD203B41FA5}">
                      <a16:colId xmlns:a16="http://schemas.microsoft.com/office/drawing/2014/main" val="3437630682"/>
                    </a:ext>
                  </a:extLst>
                </a:gridCol>
                <a:gridCol w="2826059">
                  <a:extLst>
                    <a:ext uri="{9D8B030D-6E8A-4147-A177-3AD203B41FA5}">
                      <a16:colId xmlns:a16="http://schemas.microsoft.com/office/drawing/2014/main" val="3656541249"/>
                    </a:ext>
                  </a:extLst>
                </a:gridCol>
              </a:tblGrid>
              <a:tr h="6164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</a:rPr>
                        <a:t>Related Work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88" marR="3808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</a:rPr>
                        <a:t>Features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88" marR="3808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Weaknesses</a:t>
                      </a:r>
                    </a:p>
                  </a:txBody>
                  <a:tcPr marL="38088" marR="38088" marT="0" marB="0"/>
                </a:tc>
                <a:extLst>
                  <a:ext uri="{0D108BD9-81ED-4DB2-BD59-A6C34878D82A}">
                    <a16:rowId xmlns:a16="http://schemas.microsoft.com/office/drawing/2014/main" val="3857991047"/>
                  </a:ext>
                </a:extLst>
              </a:tr>
              <a:tr h="721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Co-opify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Allows, requesting for loans and adding savings.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Admin performs activities on behalf of members.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987176"/>
                  </a:ext>
                </a:extLst>
              </a:tr>
              <a:tr h="616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Co-opco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Said to support Member Registration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Poorly managed system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37728"/>
                  </a:ext>
                </a:extLst>
              </a:tr>
              <a:tr h="721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Electric Cooperatives FCU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914400" algn="l"/>
                        </a:tabLst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users can see their account balance at any time.</a:t>
                      </a: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 system is more suited as a personal banking application and doesn’t allow collaboration among members.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858737"/>
                  </a:ext>
                </a:extLst>
              </a:tr>
              <a:tr h="616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(Olorunlomerue et al, 2017)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914400" algn="l"/>
                        </a:tabLst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Registration of co-operatives on a national level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 system wasn’t scalable enough to store data on the whole country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490407"/>
                  </a:ext>
                </a:extLst>
              </a:tr>
              <a:tr h="616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(Onyeama et al, 2017)</a:t>
                      </a:r>
                      <a:endParaRPr lang="en-NG" sz="10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tabLst>
                          <a:tab pos="914400" algn="l"/>
                        </a:tabLst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Management of short- and long-term loans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05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There was high Complexity in monitoring all loans</a:t>
                      </a:r>
                      <a:endParaRPr lang="en-NG" sz="10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6119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Model and Rapid prototyping- the waterfall model was selected for the development of the project.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Requirements were gathered from the end user and based on the requirements, the system was developed to meet as many functional requirements as possible.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Techniques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Native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Nodejs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2274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 Requirements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B43D12-EF78-D8A4-15C4-CE4A8CEC5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99281"/>
              </p:ext>
            </p:extLst>
          </p:nvPr>
        </p:nvGraphicFramePr>
        <p:xfrm>
          <a:off x="559293" y="785524"/>
          <a:ext cx="8229600" cy="3860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155">
                  <a:extLst>
                    <a:ext uri="{9D8B030D-6E8A-4147-A177-3AD203B41FA5}">
                      <a16:colId xmlns:a16="http://schemas.microsoft.com/office/drawing/2014/main" val="2993160247"/>
                    </a:ext>
                  </a:extLst>
                </a:gridCol>
                <a:gridCol w="7297445">
                  <a:extLst>
                    <a:ext uri="{9D8B030D-6E8A-4147-A177-3AD203B41FA5}">
                      <a16:colId xmlns:a16="http://schemas.microsoft.com/office/drawing/2014/main" val="3408397618"/>
                    </a:ext>
                  </a:extLst>
                </a:gridCol>
              </a:tblGrid>
              <a:tr h="3536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Req. No</a:t>
                      </a:r>
                      <a:endParaRPr lang="en-NG" sz="1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ysClr val="windowText" lastClr="000000"/>
                          </a:solidFill>
                          <a:effectLst/>
                        </a:rPr>
                        <a:t>Description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883933"/>
                  </a:ext>
                </a:extLst>
              </a:tr>
              <a:tr h="490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ysClr val="windowText" lastClr="000000"/>
                          </a:solidFill>
                          <a:effectLst/>
                        </a:rPr>
                        <a:t>R-1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ysClr val="windowText" lastClr="000000"/>
                          </a:solidFill>
                          <a:effectLst/>
                        </a:rPr>
                        <a:t>The system should allow users to view their savings balance and loan balance.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850966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ysClr val="windowText" lastClr="000000"/>
                          </a:solidFill>
                          <a:effectLst/>
                        </a:rPr>
                        <a:t>R-2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The system should allow users who have taken out loans should see the deadline for the loan anytime.</a:t>
                      </a:r>
                      <a:endParaRPr lang="en-NG" sz="1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551250"/>
                  </a:ext>
                </a:extLst>
              </a:tr>
              <a:tr h="8788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ysClr val="windowText" lastClr="000000"/>
                          </a:solidFill>
                          <a:effectLst/>
                        </a:rPr>
                        <a:t>R-3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The system should allow users to request for loans; they should always see the status of the loans and get an email in a case where the loan is either approved or denied.</a:t>
                      </a:r>
                      <a:endParaRPr lang="en-NG" sz="1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86455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ysClr val="windowText" lastClr="000000"/>
                          </a:solidFill>
                          <a:effectLst/>
                        </a:rPr>
                        <a:t>R-4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ysClr val="windowText" lastClr="000000"/>
                          </a:solidFill>
                          <a:effectLst/>
                        </a:rPr>
                        <a:t>The system should allow users to log in/Sign out.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83134"/>
                  </a:ext>
                </a:extLst>
              </a:tr>
              <a:tr h="4909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>
                          <a:solidFill>
                            <a:sysClr val="windowText" lastClr="000000"/>
                          </a:solidFill>
                          <a:effectLst/>
                        </a:rPr>
                        <a:t>R-5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>
                          <a:solidFill>
                            <a:sysClr val="windowText" lastClr="000000"/>
                          </a:solidFill>
                          <a:effectLst/>
                        </a:rPr>
                        <a:t>The system should allow users to register; giving only minimal information.</a:t>
                      </a:r>
                      <a:endParaRPr lang="en-NG" sz="11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246028"/>
                  </a:ext>
                </a:extLst>
              </a:tr>
              <a:tr h="7525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b="1" dirty="0">
                          <a:solidFill>
                            <a:sysClr val="windowText" lastClr="000000"/>
                          </a:solidFill>
                          <a:effectLst/>
                        </a:rPr>
                        <a:t>R-6</a:t>
                      </a:r>
                      <a:endParaRPr lang="en-NG" sz="1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" sz="1200" dirty="0">
                          <a:solidFill>
                            <a:sysClr val="windowText" lastClr="000000"/>
                          </a:solidFill>
                          <a:effectLst/>
                        </a:rPr>
                        <a:t>The system should notify users when their request to join the co-operative (after registering) has been approved or denied.</a:t>
                      </a:r>
                      <a:endParaRPr lang="en-NG" sz="11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7937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1043</Words>
  <Application>Microsoft Office PowerPoint</Application>
  <PresentationFormat>On-screen Show (16:9)</PresentationFormat>
  <Paragraphs>196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Nunito</vt:lpstr>
      <vt:lpstr>Arial</vt:lpstr>
      <vt:lpstr>Calibri</vt:lpstr>
      <vt:lpstr>Shift</vt:lpstr>
      <vt:lpstr>Microsoft Visio Drawing</vt:lpstr>
      <vt:lpstr>Development of a mobile app and web app for the Co-operative society of baze university</vt:lpstr>
      <vt:lpstr>Introduction</vt:lpstr>
      <vt:lpstr>Problem Statement</vt:lpstr>
      <vt:lpstr>Aims and objectives</vt:lpstr>
      <vt:lpstr>Significance of Project</vt:lpstr>
      <vt:lpstr>Literature Review</vt:lpstr>
      <vt:lpstr>Methodology</vt:lpstr>
      <vt:lpstr>Tools and Techniques</vt:lpstr>
      <vt:lpstr>Functional Requirements</vt:lpstr>
      <vt:lpstr>Non-functional Requirements</vt:lpstr>
      <vt:lpstr>Use case diagram</vt:lpstr>
      <vt:lpstr>Activity diagram</vt:lpstr>
      <vt:lpstr>PowerPoint Presentation</vt:lpstr>
      <vt:lpstr>PowerPoint Presentation</vt:lpstr>
      <vt:lpstr>Testing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olisa Anikwenze</cp:lastModifiedBy>
  <cp:revision>5</cp:revision>
  <dcterms:modified xsi:type="dcterms:W3CDTF">2024-09-29T19:55:20Z</dcterms:modified>
</cp:coreProperties>
</file>