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4" r:id="rId18"/>
    <p:sldId id="269" r:id="rId19"/>
    <p:sldId id="276"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1" d="100"/>
          <a:sy n="71" d="100"/>
        </p:scale>
        <p:origin x="48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1/27/2025</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04A6D-4145-EDC5-36E3-31EDEF8CFFD7}"/>
              </a:ext>
            </a:extLst>
          </p:cNvPr>
          <p:cNvSpPr>
            <a:spLocks noGrp="1"/>
          </p:cNvSpPr>
          <p:nvPr>
            <p:ph type="ctrTitle"/>
          </p:nvPr>
        </p:nvSpPr>
        <p:spPr/>
        <p:txBody>
          <a:bodyPr>
            <a:normAutofit fontScale="90000"/>
          </a:bodyPr>
          <a:lstStyle/>
          <a:p>
            <a:r>
              <a:rPr lang="en-US" b="1" dirty="0"/>
              <a:t>Integrated ID Card Access Control and Attendance System</a:t>
            </a:r>
            <a:br>
              <a:rPr lang="en-US" dirty="0"/>
            </a:br>
            <a:endParaRPr lang="en-US" dirty="0"/>
          </a:p>
        </p:txBody>
      </p:sp>
      <p:sp>
        <p:nvSpPr>
          <p:cNvPr id="3" name="Subtitle 2">
            <a:extLst>
              <a:ext uri="{FF2B5EF4-FFF2-40B4-BE49-F238E27FC236}">
                <a16:creationId xmlns:a16="http://schemas.microsoft.com/office/drawing/2014/main" id="{DD465B14-DFF2-EDC4-F2DA-3E37B66C95BB}"/>
              </a:ext>
            </a:extLst>
          </p:cNvPr>
          <p:cNvSpPr>
            <a:spLocks noGrp="1"/>
          </p:cNvSpPr>
          <p:nvPr>
            <p:ph type="subTitle" idx="1"/>
          </p:nvPr>
        </p:nvSpPr>
        <p:spPr/>
        <p:txBody>
          <a:bodyPr/>
          <a:lstStyle/>
          <a:p>
            <a:r>
              <a:rPr lang="en-US" dirty="0">
                <a:solidFill>
                  <a:schemeClr val="tx1">
                    <a:lumMod val="85000"/>
                  </a:schemeClr>
                </a:solidFill>
              </a:rPr>
              <a:t>NAME: Khadija Tukur Jamil</a:t>
            </a:r>
          </a:p>
          <a:p>
            <a:r>
              <a:rPr lang="en-US" dirty="0">
                <a:solidFill>
                  <a:schemeClr val="tx1">
                    <a:lumMod val="85000"/>
                  </a:schemeClr>
                </a:solidFill>
              </a:rPr>
              <a:t>ID: BU/22A/IT/6097</a:t>
            </a:r>
          </a:p>
          <a:p>
            <a:r>
              <a:rPr lang="en-US" dirty="0">
                <a:solidFill>
                  <a:schemeClr val="tx1">
                    <a:lumMod val="85000"/>
                  </a:schemeClr>
                </a:solidFill>
              </a:rPr>
              <a:t>DATE: 27</a:t>
            </a:r>
            <a:r>
              <a:rPr lang="en-US" baseline="30000" dirty="0">
                <a:solidFill>
                  <a:schemeClr val="tx1">
                    <a:lumMod val="85000"/>
                  </a:schemeClr>
                </a:solidFill>
              </a:rPr>
              <a:t>th</a:t>
            </a:r>
            <a:r>
              <a:rPr lang="en-US" dirty="0">
                <a:solidFill>
                  <a:schemeClr val="tx1">
                    <a:lumMod val="85000"/>
                  </a:schemeClr>
                </a:solidFill>
              </a:rPr>
              <a:t> January 2025</a:t>
            </a:r>
          </a:p>
        </p:txBody>
      </p:sp>
    </p:spTree>
    <p:extLst>
      <p:ext uri="{BB962C8B-B14F-4D97-AF65-F5344CB8AC3E}">
        <p14:creationId xmlns:p14="http://schemas.microsoft.com/office/powerpoint/2010/main" val="2036794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057480-0C5B-7520-4B2F-CAF5812628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6861B7-DA6A-70C7-7F32-05B3251BDD66}"/>
              </a:ext>
            </a:extLst>
          </p:cNvPr>
          <p:cNvSpPr>
            <a:spLocks noGrp="1"/>
          </p:cNvSpPr>
          <p:nvPr>
            <p:ph type="title"/>
          </p:nvPr>
        </p:nvSpPr>
        <p:spPr>
          <a:xfrm>
            <a:off x="684212" y="565781"/>
            <a:ext cx="8534400" cy="1507067"/>
          </a:xfrm>
        </p:spPr>
        <p:txBody>
          <a:bodyPr/>
          <a:lstStyle/>
          <a:p>
            <a:pPr algn="ctr"/>
            <a:r>
              <a:rPr lang="en-US" dirty="0"/>
              <a:t>Functional requirements</a:t>
            </a:r>
          </a:p>
        </p:txBody>
      </p:sp>
      <p:graphicFrame>
        <p:nvGraphicFramePr>
          <p:cNvPr id="3" name="Content Placeholder 2">
            <a:extLst>
              <a:ext uri="{FF2B5EF4-FFF2-40B4-BE49-F238E27FC236}">
                <a16:creationId xmlns:a16="http://schemas.microsoft.com/office/drawing/2014/main" id="{BEEAE0EB-7A19-4365-9B06-426909317B9E}"/>
              </a:ext>
            </a:extLst>
          </p:cNvPr>
          <p:cNvGraphicFramePr>
            <a:graphicFrameLocks noGrp="1"/>
          </p:cNvGraphicFramePr>
          <p:nvPr>
            <p:ph idx="1"/>
            <p:extLst>
              <p:ext uri="{D42A27DB-BD31-4B8C-83A1-F6EECF244321}">
                <p14:modId xmlns:p14="http://schemas.microsoft.com/office/powerpoint/2010/main" val="1509102835"/>
              </p:ext>
            </p:extLst>
          </p:nvPr>
        </p:nvGraphicFramePr>
        <p:xfrm>
          <a:off x="827088" y="2295525"/>
          <a:ext cx="8534400" cy="3749040"/>
        </p:xfrm>
        <a:graphic>
          <a:graphicData uri="http://schemas.openxmlformats.org/drawingml/2006/table">
            <a:tbl>
              <a:tblPr firstRow="1" bandRow="1">
                <a:tableStyleId>{5C22544A-7EE6-4342-B048-85BDC9FD1C3A}</a:tableStyleId>
              </a:tblPr>
              <a:tblGrid>
                <a:gridCol w="1744662">
                  <a:extLst>
                    <a:ext uri="{9D8B030D-6E8A-4147-A177-3AD203B41FA5}">
                      <a16:colId xmlns:a16="http://schemas.microsoft.com/office/drawing/2014/main" val="1258858073"/>
                    </a:ext>
                  </a:extLst>
                </a:gridCol>
                <a:gridCol w="6789738">
                  <a:extLst>
                    <a:ext uri="{9D8B030D-6E8A-4147-A177-3AD203B41FA5}">
                      <a16:colId xmlns:a16="http://schemas.microsoft.com/office/drawing/2014/main" val="1530050566"/>
                    </a:ext>
                  </a:extLst>
                </a:gridCol>
              </a:tblGrid>
              <a:tr h="370840">
                <a:tc>
                  <a:txBody>
                    <a:bodyPr/>
                    <a:lstStyle/>
                    <a:p>
                      <a:r>
                        <a:rPr lang="en-US" dirty="0"/>
                        <a:t>Requirement ID</a:t>
                      </a:r>
                    </a:p>
                  </a:txBody>
                  <a:tcPr/>
                </a:tc>
                <a:tc>
                  <a:txBody>
                    <a:bodyPr/>
                    <a:lstStyle/>
                    <a:p>
                      <a:r>
                        <a:rPr lang="en-US" dirty="0"/>
                        <a:t>DESCRIPTION</a:t>
                      </a:r>
                    </a:p>
                  </a:txBody>
                  <a:tcPr/>
                </a:tc>
                <a:extLst>
                  <a:ext uri="{0D108BD9-81ED-4DB2-BD59-A6C34878D82A}">
                    <a16:rowId xmlns:a16="http://schemas.microsoft.com/office/drawing/2014/main" val="3884143256"/>
                  </a:ext>
                </a:extLst>
              </a:tr>
              <a:tr h="370840">
                <a:tc>
                  <a:txBody>
                    <a:bodyPr/>
                    <a:lstStyle/>
                    <a:p>
                      <a:r>
                        <a:rPr lang="en-US" dirty="0"/>
                        <a:t>FR-01</a:t>
                      </a:r>
                    </a:p>
                  </a:txBody>
                  <a:tcPr anchor="ctr"/>
                </a:tc>
                <a:tc>
                  <a:txBody>
                    <a:bodyPr/>
                    <a:lstStyle/>
                    <a:p>
                      <a:r>
                        <a:rPr lang="en-US" sz="1800" kern="1200" dirty="0">
                          <a:solidFill>
                            <a:schemeClr val="dk1"/>
                          </a:solidFill>
                          <a:effectLst/>
                          <a:latin typeface="+mn-lt"/>
                          <a:ea typeface="+mn-ea"/>
                          <a:cs typeface="+mn-cs"/>
                        </a:rPr>
                        <a:t>The system must support user authentication, allowing students and admins to log in securely.</a:t>
                      </a:r>
                      <a:endParaRPr lang="en-US" dirty="0"/>
                    </a:p>
                  </a:txBody>
                  <a:tcPr anchor="ctr"/>
                </a:tc>
                <a:extLst>
                  <a:ext uri="{0D108BD9-81ED-4DB2-BD59-A6C34878D82A}">
                    <a16:rowId xmlns:a16="http://schemas.microsoft.com/office/drawing/2014/main" val="1268458035"/>
                  </a:ext>
                </a:extLst>
              </a:tr>
              <a:tr h="370840">
                <a:tc>
                  <a:txBody>
                    <a:bodyPr/>
                    <a:lstStyle/>
                    <a:p>
                      <a:r>
                        <a:rPr lang="en-US" dirty="0"/>
                        <a:t>FR-02</a:t>
                      </a:r>
                    </a:p>
                  </a:txBody>
                  <a:tcPr anchor="ctr"/>
                </a:tc>
                <a:tc>
                  <a:txBody>
                    <a:bodyPr/>
                    <a:lstStyle/>
                    <a:p>
                      <a:r>
                        <a:rPr lang="en-US" sz="1800" kern="1200" dirty="0">
                          <a:solidFill>
                            <a:schemeClr val="dk1"/>
                          </a:solidFill>
                          <a:effectLst/>
                          <a:latin typeface="+mn-lt"/>
                          <a:ea typeface="+mn-ea"/>
                          <a:cs typeface="+mn-cs"/>
                        </a:rPr>
                        <a:t>The system must allow users to reset and update their passwords.</a:t>
                      </a:r>
                      <a:endParaRPr lang="en-US" dirty="0"/>
                    </a:p>
                  </a:txBody>
                  <a:tcPr/>
                </a:tc>
                <a:extLst>
                  <a:ext uri="{0D108BD9-81ED-4DB2-BD59-A6C34878D82A}">
                    <a16:rowId xmlns:a16="http://schemas.microsoft.com/office/drawing/2014/main" val="1210294534"/>
                  </a:ext>
                </a:extLst>
              </a:tr>
              <a:tr h="370840">
                <a:tc>
                  <a:txBody>
                    <a:bodyPr/>
                    <a:lstStyle/>
                    <a:p>
                      <a:r>
                        <a:rPr lang="en-US" dirty="0"/>
                        <a:t>FR-03</a:t>
                      </a:r>
                    </a:p>
                  </a:txBody>
                  <a:tcPr anchor="ctr"/>
                </a:tc>
                <a:tc>
                  <a:txBody>
                    <a:bodyPr/>
                    <a:lstStyle/>
                    <a:p>
                      <a:pPr marL="0" marR="0" algn="l">
                        <a:lnSpc>
                          <a:spcPct val="100000"/>
                        </a:lnSpc>
                        <a:spcAft>
                          <a:spcPts val="800"/>
                        </a:spcAft>
                      </a:pPr>
                      <a:r>
                        <a:rPr lang="en-US" sz="1800" kern="1200" dirty="0">
                          <a:solidFill>
                            <a:schemeClr val="dk1"/>
                          </a:solidFill>
                          <a:effectLst/>
                          <a:latin typeface="+mn-lt"/>
                          <a:ea typeface="+mn-ea"/>
                          <a:cs typeface="+mn-cs"/>
                        </a:rPr>
                        <a:t>The system must support QR code scanning for student attendance</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0009480"/>
                  </a:ext>
                </a:extLst>
              </a:tr>
              <a:tr h="370840">
                <a:tc>
                  <a:txBody>
                    <a:bodyPr/>
                    <a:lstStyle/>
                    <a:p>
                      <a:r>
                        <a:rPr lang="en-US" dirty="0"/>
                        <a:t>FR-04</a:t>
                      </a:r>
                    </a:p>
                  </a:txBody>
                  <a:tcPr anchor="ctr"/>
                </a:tc>
                <a:tc>
                  <a:txBody>
                    <a:bodyPr/>
                    <a:lstStyle/>
                    <a:p>
                      <a:r>
                        <a:rPr lang="en-US" sz="1800" kern="1200" dirty="0">
                          <a:solidFill>
                            <a:schemeClr val="dk1"/>
                          </a:solidFill>
                          <a:effectLst/>
                          <a:latin typeface="+mn-lt"/>
                          <a:ea typeface="+mn-ea"/>
                          <a:cs typeface="+mn-cs"/>
                        </a:rPr>
                        <a:t>Attendance records must be updated automatically in real-time.</a:t>
                      </a:r>
                      <a:endParaRPr lang="en-US" dirty="0"/>
                    </a:p>
                  </a:txBody>
                  <a:tcPr/>
                </a:tc>
                <a:extLst>
                  <a:ext uri="{0D108BD9-81ED-4DB2-BD59-A6C34878D82A}">
                    <a16:rowId xmlns:a16="http://schemas.microsoft.com/office/drawing/2014/main" val="3799303045"/>
                  </a:ext>
                </a:extLst>
              </a:tr>
              <a:tr h="370840">
                <a:tc>
                  <a:txBody>
                    <a:bodyPr/>
                    <a:lstStyle/>
                    <a:p>
                      <a:r>
                        <a:rPr lang="en-US" dirty="0"/>
                        <a:t>FR-05</a:t>
                      </a:r>
                    </a:p>
                  </a:txBody>
                  <a:tcPr anchor="ctr"/>
                </a:tc>
                <a:tc>
                  <a:txBody>
                    <a:bodyPr/>
                    <a:lstStyle/>
                    <a:p>
                      <a:r>
                        <a:rPr lang="en-US" sz="1800" kern="1200" dirty="0">
                          <a:solidFill>
                            <a:schemeClr val="dk1"/>
                          </a:solidFill>
                          <a:effectLst/>
                          <a:latin typeface="+mn-lt"/>
                          <a:ea typeface="+mn-ea"/>
                          <a:cs typeface="+mn-cs"/>
                        </a:rPr>
                        <a:t>Admins must be able to view, edit, and manage attendance logs.</a:t>
                      </a:r>
                      <a:endParaRPr lang="en-US" dirty="0"/>
                    </a:p>
                  </a:txBody>
                  <a:tcPr/>
                </a:tc>
                <a:extLst>
                  <a:ext uri="{0D108BD9-81ED-4DB2-BD59-A6C34878D82A}">
                    <a16:rowId xmlns:a16="http://schemas.microsoft.com/office/drawing/2014/main" val="2798156796"/>
                  </a:ext>
                </a:extLst>
              </a:tr>
            </a:tbl>
          </a:graphicData>
        </a:graphic>
      </p:graphicFrame>
    </p:spTree>
    <p:extLst>
      <p:ext uri="{BB962C8B-B14F-4D97-AF65-F5344CB8AC3E}">
        <p14:creationId xmlns:p14="http://schemas.microsoft.com/office/powerpoint/2010/main" val="1490112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5BFAE1-1C23-E4F1-73B5-0C3DEAFF08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8AABC4-3EAA-183F-F8C6-D627121AFD62}"/>
              </a:ext>
            </a:extLst>
          </p:cNvPr>
          <p:cNvSpPr>
            <a:spLocks noGrp="1"/>
          </p:cNvSpPr>
          <p:nvPr>
            <p:ph type="title"/>
          </p:nvPr>
        </p:nvSpPr>
        <p:spPr>
          <a:xfrm>
            <a:off x="684212" y="565781"/>
            <a:ext cx="8534400" cy="1507067"/>
          </a:xfrm>
        </p:spPr>
        <p:txBody>
          <a:bodyPr/>
          <a:lstStyle/>
          <a:p>
            <a:pPr algn="ctr"/>
            <a:r>
              <a:rPr lang="en-US" dirty="0"/>
              <a:t>NON-Functional requirements</a:t>
            </a:r>
          </a:p>
        </p:txBody>
      </p:sp>
      <p:graphicFrame>
        <p:nvGraphicFramePr>
          <p:cNvPr id="3" name="Content Placeholder 2">
            <a:extLst>
              <a:ext uri="{FF2B5EF4-FFF2-40B4-BE49-F238E27FC236}">
                <a16:creationId xmlns:a16="http://schemas.microsoft.com/office/drawing/2014/main" id="{12469DFA-AF8D-A181-6A7E-A692FE975753}"/>
              </a:ext>
            </a:extLst>
          </p:cNvPr>
          <p:cNvGraphicFramePr>
            <a:graphicFrameLocks noGrp="1"/>
          </p:cNvGraphicFramePr>
          <p:nvPr>
            <p:ph idx="1"/>
            <p:extLst>
              <p:ext uri="{D42A27DB-BD31-4B8C-83A1-F6EECF244321}">
                <p14:modId xmlns:p14="http://schemas.microsoft.com/office/powerpoint/2010/main" val="4219351301"/>
              </p:ext>
            </p:extLst>
          </p:nvPr>
        </p:nvGraphicFramePr>
        <p:xfrm>
          <a:off x="817563" y="2295525"/>
          <a:ext cx="8534400" cy="4023360"/>
        </p:xfrm>
        <a:graphic>
          <a:graphicData uri="http://schemas.openxmlformats.org/drawingml/2006/table">
            <a:tbl>
              <a:tblPr firstRow="1" bandRow="1">
                <a:tableStyleId>{5C22544A-7EE6-4342-B048-85BDC9FD1C3A}</a:tableStyleId>
              </a:tblPr>
              <a:tblGrid>
                <a:gridCol w="1744662">
                  <a:extLst>
                    <a:ext uri="{9D8B030D-6E8A-4147-A177-3AD203B41FA5}">
                      <a16:colId xmlns:a16="http://schemas.microsoft.com/office/drawing/2014/main" val="1258858073"/>
                    </a:ext>
                  </a:extLst>
                </a:gridCol>
                <a:gridCol w="6789738">
                  <a:extLst>
                    <a:ext uri="{9D8B030D-6E8A-4147-A177-3AD203B41FA5}">
                      <a16:colId xmlns:a16="http://schemas.microsoft.com/office/drawing/2014/main" val="1530050566"/>
                    </a:ext>
                  </a:extLst>
                </a:gridCol>
              </a:tblGrid>
              <a:tr h="370840">
                <a:tc>
                  <a:txBody>
                    <a:bodyPr/>
                    <a:lstStyle/>
                    <a:p>
                      <a:r>
                        <a:rPr lang="en-US" dirty="0"/>
                        <a:t>Requirement ID</a:t>
                      </a:r>
                    </a:p>
                  </a:txBody>
                  <a:tcPr/>
                </a:tc>
                <a:tc>
                  <a:txBody>
                    <a:bodyPr/>
                    <a:lstStyle/>
                    <a:p>
                      <a:r>
                        <a:rPr lang="en-US" dirty="0"/>
                        <a:t>DESCRIPTION</a:t>
                      </a:r>
                    </a:p>
                  </a:txBody>
                  <a:tcPr/>
                </a:tc>
                <a:extLst>
                  <a:ext uri="{0D108BD9-81ED-4DB2-BD59-A6C34878D82A}">
                    <a16:rowId xmlns:a16="http://schemas.microsoft.com/office/drawing/2014/main" val="3884143256"/>
                  </a:ext>
                </a:extLst>
              </a:tr>
              <a:tr h="370840">
                <a:tc>
                  <a:txBody>
                    <a:bodyPr/>
                    <a:lstStyle/>
                    <a:p>
                      <a:r>
                        <a:rPr lang="en-US" dirty="0"/>
                        <a:t>NFR-01</a:t>
                      </a:r>
                    </a:p>
                  </a:txBody>
                  <a:tcPr anchor="ctr"/>
                </a:tc>
                <a:tc>
                  <a:txBody>
                    <a:bodyPr/>
                    <a:lstStyle/>
                    <a:p>
                      <a:r>
                        <a:rPr lang="en-US" sz="1800" kern="1200" dirty="0">
                          <a:solidFill>
                            <a:schemeClr val="dk1"/>
                          </a:solidFill>
                          <a:effectLst/>
                          <a:latin typeface="+mn-lt"/>
                          <a:ea typeface="+mn-ea"/>
                          <a:cs typeface="+mn-cs"/>
                        </a:rPr>
                        <a:t>The system must maintain at least 99% uptime during operational hours.</a:t>
                      </a:r>
                      <a:endParaRPr lang="en-US" dirty="0"/>
                    </a:p>
                  </a:txBody>
                  <a:tcPr anchor="ctr"/>
                </a:tc>
                <a:extLst>
                  <a:ext uri="{0D108BD9-81ED-4DB2-BD59-A6C34878D82A}">
                    <a16:rowId xmlns:a16="http://schemas.microsoft.com/office/drawing/2014/main" val="1268458035"/>
                  </a:ext>
                </a:extLst>
              </a:tr>
              <a:tr h="370840">
                <a:tc>
                  <a:txBody>
                    <a:bodyPr/>
                    <a:lstStyle/>
                    <a:p>
                      <a:r>
                        <a:rPr lang="en-US" dirty="0"/>
                        <a:t>NFR-02</a:t>
                      </a:r>
                    </a:p>
                  </a:txBody>
                  <a:tcPr anchor="ctr"/>
                </a:tc>
                <a:tc>
                  <a:txBody>
                    <a:bodyPr/>
                    <a:lstStyle/>
                    <a:p>
                      <a:r>
                        <a:rPr lang="en-US" sz="1800" kern="1200" dirty="0">
                          <a:solidFill>
                            <a:schemeClr val="dk1"/>
                          </a:solidFill>
                          <a:effectLst/>
                          <a:latin typeface="+mn-lt"/>
                          <a:ea typeface="+mn-ea"/>
                          <a:cs typeface="+mn-cs"/>
                        </a:rPr>
                        <a:t>All sensitive data, including passwords and unique codes, must be encrypted before storage</a:t>
                      </a:r>
                      <a:endParaRPr lang="en-US" dirty="0"/>
                    </a:p>
                  </a:txBody>
                  <a:tcPr/>
                </a:tc>
                <a:extLst>
                  <a:ext uri="{0D108BD9-81ED-4DB2-BD59-A6C34878D82A}">
                    <a16:rowId xmlns:a16="http://schemas.microsoft.com/office/drawing/2014/main" val="1210294534"/>
                  </a:ext>
                </a:extLst>
              </a:tr>
              <a:tr h="370840">
                <a:tc>
                  <a:txBody>
                    <a:bodyPr/>
                    <a:lstStyle/>
                    <a:p>
                      <a:r>
                        <a:rPr lang="en-US" dirty="0"/>
                        <a:t>NFR-03</a:t>
                      </a:r>
                    </a:p>
                  </a:txBody>
                  <a:tcPr anchor="ctr"/>
                </a:tc>
                <a:tc>
                  <a:txBody>
                    <a:bodyPr/>
                    <a:lstStyle/>
                    <a:p>
                      <a:pPr marL="0" marR="0" algn="l">
                        <a:lnSpc>
                          <a:spcPct val="100000"/>
                        </a:lnSpc>
                        <a:spcAft>
                          <a:spcPts val="800"/>
                        </a:spcAft>
                      </a:pPr>
                      <a:r>
                        <a:rPr lang="en-US" sz="1800" kern="1200" dirty="0">
                          <a:solidFill>
                            <a:schemeClr val="dk1"/>
                          </a:solidFill>
                          <a:effectLst/>
                          <a:latin typeface="+mn-lt"/>
                          <a:ea typeface="+mn-ea"/>
                          <a:cs typeface="+mn-cs"/>
                        </a:rPr>
                        <a:t>The user interface must be intuitive and user-friendly for both students and admins.</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0009480"/>
                  </a:ext>
                </a:extLst>
              </a:tr>
              <a:tr h="370840">
                <a:tc>
                  <a:txBody>
                    <a:bodyPr/>
                    <a:lstStyle/>
                    <a:p>
                      <a:r>
                        <a:rPr lang="en-US" dirty="0"/>
                        <a:t>NFR-04</a:t>
                      </a:r>
                    </a:p>
                  </a:txBody>
                  <a:tcPr anchor="ctr"/>
                </a:tc>
                <a:tc>
                  <a:txBody>
                    <a:bodyPr/>
                    <a:lstStyle/>
                    <a:p>
                      <a:r>
                        <a:rPr lang="en-US" sz="1800" kern="1200" dirty="0">
                          <a:solidFill>
                            <a:schemeClr val="dk1"/>
                          </a:solidFill>
                          <a:effectLst/>
                          <a:latin typeface="+mn-lt"/>
                          <a:ea typeface="+mn-ea"/>
                          <a:cs typeface="+mn-cs"/>
                        </a:rPr>
                        <a:t>The system must provide a response time of less than 2 seconds for user actions, such as code input or QR code scanning.</a:t>
                      </a:r>
                      <a:endParaRPr lang="en-US" dirty="0"/>
                    </a:p>
                  </a:txBody>
                  <a:tcPr/>
                </a:tc>
                <a:extLst>
                  <a:ext uri="{0D108BD9-81ED-4DB2-BD59-A6C34878D82A}">
                    <a16:rowId xmlns:a16="http://schemas.microsoft.com/office/drawing/2014/main" val="3799303045"/>
                  </a:ext>
                </a:extLst>
              </a:tr>
              <a:tr h="370840">
                <a:tc>
                  <a:txBody>
                    <a:bodyPr/>
                    <a:lstStyle/>
                    <a:p>
                      <a:r>
                        <a:rPr lang="en-US" dirty="0"/>
                        <a:t>NFR-05</a:t>
                      </a:r>
                    </a:p>
                  </a:txBody>
                  <a:tcPr anchor="ctr"/>
                </a:tc>
                <a:tc>
                  <a:txBody>
                    <a:bodyPr/>
                    <a:lstStyle/>
                    <a:p>
                      <a:r>
                        <a:rPr lang="en-US" sz="1800" kern="1200" dirty="0">
                          <a:solidFill>
                            <a:schemeClr val="dk1"/>
                          </a:solidFill>
                          <a:effectLst/>
                          <a:latin typeface="+mn-lt"/>
                          <a:ea typeface="+mn-ea"/>
                          <a:cs typeface="+mn-cs"/>
                        </a:rPr>
                        <a:t>The system must log all access and attendance events for audit purposes and allow these logs to be reviewed.</a:t>
                      </a:r>
                      <a:endParaRPr lang="en-US" dirty="0"/>
                    </a:p>
                  </a:txBody>
                  <a:tcPr/>
                </a:tc>
                <a:extLst>
                  <a:ext uri="{0D108BD9-81ED-4DB2-BD59-A6C34878D82A}">
                    <a16:rowId xmlns:a16="http://schemas.microsoft.com/office/drawing/2014/main" val="2798156796"/>
                  </a:ext>
                </a:extLst>
              </a:tr>
            </a:tbl>
          </a:graphicData>
        </a:graphic>
      </p:graphicFrame>
    </p:spTree>
    <p:extLst>
      <p:ext uri="{BB962C8B-B14F-4D97-AF65-F5344CB8AC3E}">
        <p14:creationId xmlns:p14="http://schemas.microsoft.com/office/powerpoint/2010/main" val="950211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BB4587-4619-88FA-99DA-5391136AB5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776388-8BBC-65D6-A1AA-90CB0C803027}"/>
              </a:ext>
            </a:extLst>
          </p:cNvPr>
          <p:cNvSpPr>
            <a:spLocks noGrp="1"/>
          </p:cNvSpPr>
          <p:nvPr>
            <p:ph type="title"/>
          </p:nvPr>
        </p:nvSpPr>
        <p:spPr>
          <a:xfrm>
            <a:off x="1036637" y="563032"/>
            <a:ext cx="8534400" cy="1507067"/>
          </a:xfrm>
        </p:spPr>
        <p:txBody>
          <a:bodyPr/>
          <a:lstStyle/>
          <a:p>
            <a:pPr algn="ctr"/>
            <a:r>
              <a:rPr lang="en-US" dirty="0"/>
              <a:t>UML DIAGRAMS (USE CASES)</a:t>
            </a:r>
          </a:p>
        </p:txBody>
      </p:sp>
      <p:pic>
        <p:nvPicPr>
          <p:cNvPr id="8" name="Content Placeholder 7">
            <a:extLst>
              <a:ext uri="{FF2B5EF4-FFF2-40B4-BE49-F238E27FC236}">
                <a16:creationId xmlns:a16="http://schemas.microsoft.com/office/drawing/2014/main" id="{2CCBA2BB-9BD9-B22D-B5C6-3395BA88B945}"/>
              </a:ext>
            </a:extLst>
          </p:cNvPr>
          <p:cNvPicPr>
            <a:picLocks noGrp="1" noChangeAspect="1"/>
          </p:cNvPicPr>
          <p:nvPr>
            <p:ph sz="half" idx="1"/>
          </p:nvPr>
        </p:nvPicPr>
        <p:blipFill>
          <a:blip r:embed="rId2"/>
          <a:stretch>
            <a:fillRect/>
          </a:stretch>
        </p:blipFill>
        <p:spPr>
          <a:xfrm>
            <a:off x="722313" y="2186480"/>
            <a:ext cx="4937125" cy="3381977"/>
          </a:xfrm>
        </p:spPr>
      </p:pic>
      <p:sp>
        <p:nvSpPr>
          <p:cNvPr id="5" name="TextBox 4">
            <a:extLst>
              <a:ext uri="{FF2B5EF4-FFF2-40B4-BE49-F238E27FC236}">
                <a16:creationId xmlns:a16="http://schemas.microsoft.com/office/drawing/2014/main" id="{D0D9BE26-E46B-2C40-6F53-9C2A99E19EF6}"/>
              </a:ext>
            </a:extLst>
          </p:cNvPr>
          <p:cNvSpPr txBox="1"/>
          <p:nvPr/>
        </p:nvSpPr>
        <p:spPr>
          <a:xfrm>
            <a:off x="722313" y="6018743"/>
            <a:ext cx="4336519" cy="369332"/>
          </a:xfrm>
          <a:prstGeom prst="rect">
            <a:avLst/>
          </a:prstGeom>
          <a:noFill/>
        </p:spPr>
        <p:txBody>
          <a:bodyPr wrap="square" rtlCol="0">
            <a:spAutoFit/>
          </a:bodyPr>
          <a:lstStyle/>
          <a:p>
            <a:r>
              <a:rPr lang="en-US" dirty="0"/>
              <a:t>ACCESS CONTROL AND VALIDATION</a:t>
            </a:r>
          </a:p>
        </p:txBody>
      </p:sp>
      <p:pic>
        <p:nvPicPr>
          <p:cNvPr id="12" name="Content Placeholder 11">
            <a:extLst>
              <a:ext uri="{FF2B5EF4-FFF2-40B4-BE49-F238E27FC236}">
                <a16:creationId xmlns:a16="http://schemas.microsoft.com/office/drawing/2014/main" id="{E5B87489-51BE-62B6-3C80-9F727DA6206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21413" y="2186480"/>
            <a:ext cx="4933950" cy="3381976"/>
          </a:xfrm>
          <a:prstGeom prst="rect">
            <a:avLst/>
          </a:prstGeom>
        </p:spPr>
      </p:pic>
      <p:sp>
        <p:nvSpPr>
          <p:cNvPr id="13" name="TextBox 12">
            <a:extLst>
              <a:ext uri="{FF2B5EF4-FFF2-40B4-BE49-F238E27FC236}">
                <a16:creationId xmlns:a16="http://schemas.microsoft.com/office/drawing/2014/main" id="{D4DDF724-798A-B4C6-8E1E-5273E87D71D8}"/>
              </a:ext>
            </a:extLst>
          </p:cNvPr>
          <p:cNvSpPr txBox="1"/>
          <p:nvPr/>
        </p:nvSpPr>
        <p:spPr>
          <a:xfrm>
            <a:off x="6221413" y="5953154"/>
            <a:ext cx="4770437" cy="369332"/>
          </a:xfrm>
          <a:prstGeom prst="rect">
            <a:avLst/>
          </a:prstGeom>
          <a:noFill/>
        </p:spPr>
        <p:txBody>
          <a:bodyPr wrap="square" rtlCol="0">
            <a:spAutoFit/>
          </a:bodyPr>
          <a:lstStyle/>
          <a:p>
            <a:r>
              <a:rPr lang="en-US" dirty="0"/>
              <a:t>ATTENDANCE LOGIN AND VALIDATION</a:t>
            </a:r>
          </a:p>
        </p:txBody>
      </p:sp>
    </p:spTree>
    <p:extLst>
      <p:ext uri="{BB962C8B-B14F-4D97-AF65-F5344CB8AC3E}">
        <p14:creationId xmlns:p14="http://schemas.microsoft.com/office/powerpoint/2010/main" val="989760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F51754-1A18-9230-08F0-55BC3B1DC9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3867D7-4721-8C22-E74C-54FDB0DC94C9}"/>
              </a:ext>
            </a:extLst>
          </p:cNvPr>
          <p:cNvSpPr>
            <a:spLocks noGrp="1"/>
          </p:cNvSpPr>
          <p:nvPr>
            <p:ph type="title"/>
          </p:nvPr>
        </p:nvSpPr>
        <p:spPr>
          <a:xfrm>
            <a:off x="1036636" y="563032"/>
            <a:ext cx="9326563" cy="1507067"/>
          </a:xfrm>
        </p:spPr>
        <p:txBody>
          <a:bodyPr/>
          <a:lstStyle/>
          <a:p>
            <a:pPr algn="ctr"/>
            <a:r>
              <a:rPr lang="en-US" dirty="0"/>
              <a:t>UML DIAGRAMS (ENTITY RELATIONSHIP)</a:t>
            </a:r>
          </a:p>
        </p:txBody>
      </p:sp>
      <p:pic>
        <p:nvPicPr>
          <p:cNvPr id="6" name="Picture 5">
            <a:extLst>
              <a:ext uri="{FF2B5EF4-FFF2-40B4-BE49-F238E27FC236}">
                <a16:creationId xmlns:a16="http://schemas.microsoft.com/office/drawing/2014/main" id="{1AF11EC9-0AD8-F770-8201-7D4370D2F54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2200" y="2152966"/>
            <a:ext cx="6029325" cy="3771583"/>
          </a:xfrm>
          <a:prstGeom prst="rect">
            <a:avLst/>
          </a:prstGeom>
        </p:spPr>
      </p:pic>
    </p:spTree>
    <p:extLst>
      <p:ext uri="{BB962C8B-B14F-4D97-AF65-F5344CB8AC3E}">
        <p14:creationId xmlns:p14="http://schemas.microsoft.com/office/powerpoint/2010/main" val="3008866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8C97D3-8BB8-4A09-BC95-B947751A52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BE0E4A-78D6-F39B-ED41-ECB5853E77D6}"/>
              </a:ext>
            </a:extLst>
          </p:cNvPr>
          <p:cNvSpPr>
            <a:spLocks noGrp="1"/>
          </p:cNvSpPr>
          <p:nvPr>
            <p:ph type="title"/>
          </p:nvPr>
        </p:nvSpPr>
        <p:spPr>
          <a:xfrm>
            <a:off x="1506164" y="80006"/>
            <a:ext cx="8534400" cy="1507067"/>
          </a:xfrm>
        </p:spPr>
        <p:txBody>
          <a:bodyPr/>
          <a:lstStyle/>
          <a:p>
            <a:pPr algn="ctr"/>
            <a:r>
              <a:rPr lang="en-US" dirty="0"/>
              <a:t>SUMMARY OF UNIT TESTING</a:t>
            </a:r>
          </a:p>
        </p:txBody>
      </p:sp>
      <p:graphicFrame>
        <p:nvGraphicFramePr>
          <p:cNvPr id="3" name="Content Placeholder 2">
            <a:extLst>
              <a:ext uri="{FF2B5EF4-FFF2-40B4-BE49-F238E27FC236}">
                <a16:creationId xmlns:a16="http://schemas.microsoft.com/office/drawing/2014/main" id="{451D25ED-9BD2-4283-C7E6-1512069B68C2}"/>
              </a:ext>
            </a:extLst>
          </p:cNvPr>
          <p:cNvGraphicFramePr>
            <a:graphicFrameLocks noGrp="1"/>
          </p:cNvGraphicFramePr>
          <p:nvPr>
            <p:ph idx="1"/>
            <p:extLst>
              <p:ext uri="{D42A27DB-BD31-4B8C-83A1-F6EECF244321}">
                <p14:modId xmlns:p14="http://schemas.microsoft.com/office/powerpoint/2010/main" val="604653558"/>
              </p:ext>
            </p:extLst>
          </p:nvPr>
        </p:nvGraphicFramePr>
        <p:xfrm>
          <a:off x="2309018" y="1296156"/>
          <a:ext cx="7573963" cy="4883990"/>
        </p:xfrm>
        <a:graphic>
          <a:graphicData uri="http://schemas.openxmlformats.org/drawingml/2006/table">
            <a:tbl>
              <a:tblPr firstRow="1" bandRow="1">
                <a:tableStyleId>{5C22544A-7EE6-4342-B048-85BDC9FD1C3A}</a:tableStyleId>
              </a:tblPr>
              <a:tblGrid>
                <a:gridCol w="988219">
                  <a:extLst>
                    <a:ext uri="{9D8B030D-6E8A-4147-A177-3AD203B41FA5}">
                      <a16:colId xmlns:a16="http://schemas.microsoft.com/office/drawing/2014/main" val="1258858073"/>
                    </a:ext>
                  </a:extLst>
                </a:gridCol>
                <a:gridCol w="1435749">
                  <a:extLst>
                    <a:ext uri="{9D8B030D-6E8A-4147-A177-3AD203B41FA5}">
                      <a16:colId xmlns:a16="http://schemas.microsoft.com/office/drawing/2014/main" val="1530050566"/>
                    </a:ext>
                  </a:extLst>
                </a:gridCol>
                <a:gridCol w="2009104">
                  <a:extLst>
                    <a:ext uri="{9D8B030D-6E8A-4147-A177-3AD203B41FA5}">
                      <a16:colId xmlns:a16="http://schemas.microsoft.com/office/drawing/2014/main" val="3768260775"/>
                    </a:ext>
                  </a:extLst>
                </a:gridCol>
                <a:gridCol w="2215166">
                  <a:extLst>
                    <a:ext uri="{9D8B030D-6E8A-4147-A177-3AD203B41FA5}">
                      <a16:colId xmlns:a16="http://schemas.microsoft.com/office/drawing/2014/main" val="2820606139"/>
                    </a:ext>
                  </a:extLst>
                </a:gridCol>
                <a:gridCol w="925725">
                  <a:extLst>
                    <a:ext uri="{9D8B030D-6E8A-4147-A177-3AD203B41FA5}">
                      <a16:colId xmlns:a16="http://schemas.microsoft.com/office/drawing/2014/main" val="76542576"/>
                    </a:ext>
                  </a:extLst>
                </a:gridCol>
              </a:tblGrid>
              <a:tr h="513545">
                <a:tc>
                  <a:txBody>
                    <a:bodyPr/>
                    <a:lstStyle/>
                    <a:p>
                      <a:r>
                        <a:rPr lang="en-US" sz="1200" dirty="0"/>
                        <a:t>Test Objective</a:t>
                      </a:r>
                    </a:p>
                  </a:txBody>
                  <a:tcPr/>
                </a:tc>
                <a:tc>
                  <a:txBody>
                    <a:bodyPr/>
                    <a:lstStyle/>
                    <a:p>
                      <a:r>
                        <a:rPr lang="en-US" sz="1200" dirty="0"/>
                        <a:t>Test Steps</a:t>
                      </a:r>
                    </a:p>
                  </a:txBody>
                  <a:tcPr/>
                </a:tc>
                <a:tc>
                  <a:txBody>
                    <a:bodyPr/>
                    <a:lstStyle/>
                    <a:p>
                      <a:r>
                        <a:rPr lang="en-US" sz="1200" dirty="0"/>
                        <a:t>Expected Result</a:t>
                      </a:r>
                    </a:p>
                  </a:txBody>
                  <a:tcPr/>
                </a:tc>
                <a:tc>
                  <a:txBody>
                    <a:bodyPr/>
                    <a:lstStyle/>
                    <a:p>
                      <a:r>
                        <a:rPr lang="en-US" sz="1200" dirty="0"/>
                        <a:t>Actual Result</a:t>
                      </a:r>
                    </a:p>
                  </a:txBody>
                  <a:tcPr/>
                </a:tc>
                <a:tc>
                  <a:txBody>
                    <a:bodyPr/>
                    <a:lstStyle/>
                    <a:p>
                      <a:r>
                        <a:rPr lang="en-US" sz="1200" dirty="0"/>
                        <a:t>Pass/Fail</a:t>
                      </a:r>
                    </a:p>
                  </a:txBody>
                  <a:tcPr/>
                </a:tc>
                <a:extLst>
                  <a:ext uri="{0D108BD9-81ED-4DB2-BD59-A6C34878D82A}">
                    <a16:rowId xmlns:a16="http://schemas.microsoft.com/office/drawing/2014/main" val="3884143256"/>
                  </a:ext>
                </a:extLst>
              </a:tr>
              <a:tr h="780245">
                <a:tc>
                  <a:txBody>
                    <a:bodyPr/>
                    <a:lstStyle/>
                    <a:p>
                      <a:r>
                        <a:rPr lang="en-US" sz="1200" dirty="0"/>
                        <a:t>Authentication Module</a:t>
                      </a:r>
                    </a:p>
                  </a:txBody>
                  <a:tcPr anchor="ctr"/>
                </a:tc>
                <a:tc>
                  <a:txBody>
                    <a:bodyPr/>
                    <a:lstStyle/>
                    <a:p>
                      <a:r>
                        <a:rPr lang="en-US" sz="1200" dirty="0"/>
                        <a:t>1. Enter valid login credentials</a:t>
                      </a:r>
                    </a:p>
                  </a:txBody>
                  <a:tcPr anchor="ctr"/>
                </a:tc>
                <a:tc>
                  <a:txBody>
                    <a:bodyPr/>
                    <a:lstStyle/>
                    <a:p>
                      <a:r>
                        <a:rPr lang="en-US" sz="1200" dirty="0"/>
                        <a:t>User is authenticated and redirected</a:t>
                      </a:r>
                    </a:p>
                  </a:txBody>
                  <a:tcPr anchor="ctr"/>
                </a:tc>
                <a:tc>
                  <a:txBody>
                    <a:bodyPr/>
                    <a:lstStyle/>
                    <a:p>
                      <a:r>
                        <a:rPr lang="en-US" sz="1200" dirty="0"/>
                        <a:t>User is authenticated and redirected</a:t>
                      </a:r>
                    </a:p>
                  </a:txBody>
                  <a:tcPr anchor="ctr"/>
                </a:tc>
                <a:tc>
                  <a:txBody>
                    <a:bodyPr/>
                    <a:lstStyle/>
                    <a:p>
                      <a:r>
                        <a:rPr lang="en-US" sz="1200" dirty="0"/>
                        <a:t>pass</a:t>
                      </a:r>
                    </a:p>
                  </a:txBody>
                  <a:tcPr anchor="ctr"/>
                </a:tc>
                <a:extLst>
                  <a:ext uri="{0D108BD9-81ED-4DB2-BD59-A6C34878D82A}">
                    <a16:rowId xmlns:a16="http://schemas.microsoft.com/office/drawing/2014/main" val="1268458035"/>
                  </a:ext>
                </a:extLst>
              </a:tr>
              <a:tr h="735035">
                <a:tc>
                  <a:txBody>
                    <a:bodyPr/>
                    <a:lstStyle/>
                    <a:p>
                      <a:endParaRPr lang="en-US" sz="1200" dirty="0"/>
                    </a:p>
                  </a:txBody>
                  <a:tcPr anchor="ctr"/>
                </a:tc>
                <a:tc>
                  <a:txBody>
                    <a:bodyPr/>
                    <a:lstStyle/>
                    <a:p>
                      <a:r>
                        <a:rPr lang="en-US" sz="1200" dirty="0"/>
                        <a:t>2. Enter invalid login credentials</a:t>
                      </a:r>
                    </a:p>
                  </a:txBody>
                  <a:tcPr/>
                </a:tc>
                <a:tc>
                  <a:txBody>
                    <a:bodyPr/>
                    <a:lstStyle/>
                    <a:p>
                      <a:r>
                        <a:rPr lang="en-US" sz="1200" dirty="0"/>
                        <a:t>Error message is displayed</a:t>
                      </a:r>
                    </a:p>
                  </a:txBody>
                  <a:tcPr anchor="ctr"/>
                </a:tc>
                <a:tc>
                  <a:txBody>
                    <a:bodyPr/>
                    <a:lstStyle/>
                    <a:p>
                      <a:r>
                        <a:rPr lang="en-US" sz="1200" dirty="0"/>
                        <a:t>Error message is displayed</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pass</a:t>
                      </a:r>
                    </a:p>
                    <a:p>
                      <a:endParaRPr lang="en-US" dirty="0"/>
                    </a:p>
                  </a:txBody>
                  <a:tcPr/>
                </a:tc>
                <a:extLst>
                  <a:ext uri="{0D108BD9-81ED-4DB2-BD59-A6C34878D82A}">
                    <a16:rowId xmlns:a16="http://schemas.microsoft.com/office/drawing/2014/main" val="1210294534"/>
                  </a:ext>
                </a:extLst>
              </a:tr>
              <a:tr h="587491">
                <a:tc>
                  <a:txBody>
                    <a:bodyPr/>
                    <a:lstStyle/>
                    <a:p>
                      <a:r>
                        <a:rPr lang="en-US" sz="1200" dirty="0"/>
                        <a:t>QR Code Scanning Module</a:t>
                      </a:r>
                    </a:p>
                  </a:txBody>
                  <a:tcPr anchor="ctr"/>
                </a:tc>
                <a:tc>
                  <a:txBody>
                    <a:bodyPr/>
                    <a:lstStyle/>
                    <a:p>
                      <a:pPr marL="0" marR="0" algn="l">
                        <a:lnSpc>
                          <a:spcPct val="100000"/>
                        </a:lnSpc>
                        <a:spcAft>
                          <a:spcPts val="800"/>
                        </a:spcAft>
                      </a:pPr>
                      <a:r>
                        <a:rPr lang="es-ES" sz="1200" dirty="0"/>
                        <a:t>1. Scan a </a:t>
                      </a:r>
                      <a:r>
                        <a:rPr lang="es-ES" sz="1200" dirty="0" err="1"/>
                        <a:t>valid</a:t>
                      </a:r>
                      <a:r>
                        <a:rPr lang="es-ES" sz="1200" dirty="0"/>
                        <a:t> QR </a:t>
                      </a:r>
                      <a:r>
                        <a:rPr lang="es-ES" sz="1200" dirty="0" err="1"/>
                        <a:t>code</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0000"/>
                        </a:lnSpc>
                        <a:spcAft>
                          <a:spcPts val="800"/>
                        </a:spcAft>
                      </a:pPr>
                      <a:r>
                        <a:rPr lang="en-US" sz="1200" dirty="0"/>
                        <a:t>Attendance is logged successfully</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0000"/>
                        </a:lnSpc>
                        <a:spcAft>
                          <a:spcPts val="800"/>
                        </a:spcAft>
                      </a:pPr>
                      <a:r>
                        <a:rPr lang="en-US" sz="1200" dirty="0"/>
                        <a:t>Attendance is logged successfully</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457200" rtl="0" eaLnBrk="1" fontAlgn="auto" latinLnBrk="0" hangingPunct="1">
                        <a:lnSpc>
                          <a:spcPct val="100000"/>
                        </a:lnSpc>
                        <a:spcBef>
                          <a:spcPts val="0"/>
                        </a:spcBef>
                        <a:spcAft>
                          <a:spcPts val="800"/>
                        </a:spcAft>
                        <a:buClrTx/>
                        <a:buSzTx/>
                        <a:buFontTx/>
                        <a:buNone/>
                        <a:tabLst/>
                        <a:defRPr/>
                      </a:pPr>
                      <a:r>
                        <a:rPr lang="en-US" sz="1200" dirty="0"/>
                        <a:t>pass</a:t>
                      </a:r>
                    </a:p>
                    <a:p>
                      <a:pPr marL="0" marR="0" algn="l">
                        <a:lnSpc>
                          <a:spcPct val="100000"/>
                        </a:lnSpc>
                        <a:spcAft>
                          <a:spcPts val="800"/>
                        </a:spcAft>
                      </a:pP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0009480"/>
                  </a:ext>
                </a:extLst>
              </a:tr>
              <a:tr h="752045">
                <a:tc>
                  <a:txBody>
                    <a:bodyPr/>
                    <a:lstStyle/>
                    <a:p>
                      <a:endParaRPr lang="en-US" sz="1200" dirty="0"/>
                    </a:p>
                  </a:txBody>
                  <a:tcPr anchor="ctr"/>
                </a:tc>
                <a:tc>
                  <a:txBody>
                    <a:bodyPr/>
                    <a:lstStyle/>
                    <a:p>
                      <a:r>
                        <a:rPr lang="en-US" sz="1200" dirty="0"/>
                        <a:t>2. Scan an invalid QR code</a:t>
                      </a:r>
                    </a:p>
                  </a:txBody>
                  <a:tcPr/>
                </a:tc>
                <a:tc>
                  <a:txBody>
                    <a:bodyPr/>
                    <a:lstStyle/>
                    <a:p>
                      <a:r>
                        <a:rPr lang="en-US" sz="1200" dirty="0"/>
                        <a:t>Error message is displayed</a:t>
                      </a:r>
                    </a:p>
                  </a:txBody>
                  <a:tcPr/>
                </a:tc>
                <a:tc>
                  <a:txBody>
                    <a:bodyPr/>
                    <a:lstStyle/>
                    <a:p>
                      <a:r>
                        <a:rPr lang="en-US" sz="1200" dirty="0"/>
                        <a:t>Error message is displayed</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pass</a:t>
                      </a:r>
                    </a:p>
                    <a:p>
                      <a:endParaRPr lang="en-US" sz="1200" dirty="0"/>
                    </a:p>
                  </a:txBody>
                  <a:tcPr/>
                </a:tc>
                <a:extLst>
                  <a:ext uri="{0D108BD9-81ED-4DB2-BD59-A6C34878D82A}">
                    <a16:rowId xmlns:a16="http://schemas.microsoft.com/office/drawing/2014/main" val="3799303045"/>
                  </a:ext>
                </a:extLst>
              </a:tr>
              <a:tr h="597848">
                <a:tc>
                  <a:txBody>
                    <a:bodyPr/>
                    <a:lstStyle/>
                    <a:p>
                      <a:r>
                        <a:rPr lang="en-US" sz="1200" dirty="0"/>
                        <a:t>Attendance Logging Module</a:t>
                      </a:r>
                    </a:p>
                  </a:txBody>
                  <a:tcPr anchor="ctr"/>
                </a:tc>
                <a:tc>
                  <a:txBody>
                    <a:bodyPr/>
                    <a:lstStyle/>
                    <a:p>
                      <a:r>
                        <a:rPr lang="fr-FR" sz="1200" dirty="0"/>
                        <a:t>1. Log Attendance  using unique code</a:t>
                      </a:r>
                      <a:endParaRPr lang="en-US" sz="1200" dirty="0"/>
                    </a:p>
                  </a:txBody>
                  <a:tcPr/>
                </a:tc>
                <a:tc>
                  <a:txBody>
                    <a:bodyPr/>
                    <a:lstStyle/>
                    <a:p>
                      <a:r>
                        <a:rPr lang="en-US" sz="1200" dirty="0"/>
                        <a:t>Attendance is recorded in the database</a:t>
                      </a:r>
                    </a:p>
                  </a:txBody>
                  <a:tcPr/>
                </a:tc>
                <a:tc>
                  <a:txBody>
                    <a:bodyPr/>
                    <a:lstStyle/>
                    <a:p>
                      <a:r>
                        <a:rPr lang="en-US" sz="1200" dirty="0"/>
                        <a:t>Attendance is recorded in the database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pass</a:t>
                      </a:r>
                    </a:p>
                    <a:p>
                      <a:endParaRPr lang="en-US" sz="1200" dirty="0"/>
                    </a:p>
                  </a:txBody>
                  <a:tcPr/>
                </a:tc>
                <a:extLst>
                  <a:ext uri="{0D108BD9-81ED-4DB2-BD59-A6C34878D82A}">
                    <a16:rowId xmlns:a16="http://schemas.microsoft.com/office/drawing/2014/main" val="2798156796"/>
                  </a:ext>
                </a:extLst>
              </a:tr>
              <a:tr h="597848">
                <a:tc>
                  <a:txBody>
                    <a:bodyPr/>
                    <a:lstStyle/>
                    <a:p>
                      <a:endParaRPr lang="en-US" sz="1200" dirty="0"/>
                    </a:p>
                  </a:txBody>
                  <a:tcPr anchor="ctr"/>
                </a:tc>
                <a:tc>
                  <a:txBody>
                    <a:bodyPr/>
                    <a:lstStyle/>
                    <a:p>
                      <a:r>
                        <a:rPr lang="en-US" sz="1200" dirty="0"/>
                        <a:t>2. Attempt to log duplicate attendance</a:t>
                      </a:r>
                    </a:p>
                  </a:txBody>
                  <a:tcPr/>
                </a:tc>
                <a:tc>
                  <a:txBody>
                    <a:bodyPr/>
                    <a:lstStyle/>
                    <a:p>
                      <a:r>
                        <a:rPr lang="en-US" sz="1200" dirty="0"/>
                        <a:t>Duplicate entries are prevented</a:t>
                      </a:r>
                    </a:p>
                  </a:txBody>
                  <a:tcPr/>
                </a:tc>
                <a:tc>
                  <a:txBody>
                    <a:bodyPr/>
                    <a:lstStyle/>
                    <a:p>
                      <a:r>
                        <a:rPr lang="en-US" sz="1200" dirty="0"/>
                        <a:t>Duplicate entries are prevented</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pass</a:t>
                      </a:r>
                    </a:p>
                    <a:p>
                      <a:endParaRPr lang="en-US" sz="1200" dirty="0"/>
                    </a:p>
                  </a:txBody>
                  <a:tcPr/>
                </a:tc>
                <a:extLst>
                  <a:ext uri="{0D108BD9-81ED-4DB2-BD59-A6C34878D82A}">
                    <a16:rowId xmlns:a16="http://schemas.microsoft.com/office/drawing/2014/main" val="3711659248"/>
                  </a:ext>
                </a:extLst>
              </a:tr>
            </a:tbl>
          </a:graphicData>
        </a:graphic>
      </p:graphicFrame>
    </p:spTree>
    <p:extLst>
      <p:ext uri="{BB962C8B-B14F-4D97-AF65-F5344CB8AC3E}">
        <p14:creationId xmlns:p14="http://schemas.microsoft.com/office/powerpoint/2010/main" val="1167235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2E1982-0C26-050D-FD0F-4A47C04898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D21CE1-3750-FE5F-4444-EAFEDD7440F5}"/>
              </a:ext>
            </a:extLst>
          </p:cNvPr>
          <p:cNvSpPr>
            <a:spLocks noGrp="1"/>
          </p:cNvSpPr>
          <p:nvPr>
            <p:ph type="title"/>
          </p:nvPr>
        </p:nvSpPr>
        <p:spPr>
          <a:xfrm>
            <a:off x="1676493" y="80006"/>
            <a:ext cx="8534400" cy="1507067"/>
          </a:xfrm>
        </p:spPr>
        <p:txBody>
          <a:bodyPr/>
          <a:lstStyle/>
          <a:p>
            <a:pPr algn="ctr"/>
            <a:r>
              <a:rPr lang="en-US" dirty="0"/>
              <a:t>SUMMARY OF INTEGRATION TESTING</a:t>
            </a:r>
          </a:p>
        </p:txBody>
      </p:sp>
      <p:graphicFrame>
        <p:nvGraphicFramePr>
          <p:cNvPr id="3" name="Content Placeholder 2">
            <a:extLst>
              <a:ext uri="{FF2B5EF4-FFF2-40B4-BE49-F238E27FC236}">
                <a16:creationId xmlns:a16="http://schemas.microsoft.com/office/drawing/2014/main" id="{F4F603EF-4F29-D026-746A-1F4A70C8D935}"/>
              </a:ext>
            </a:extLst>
          </p:cNvPr>
          <p:cNvGraphicFramePr>
            <a:graphicFrameLocks noGrp="1"/>
          </p:cNvGraphicFramePr>
          <p:nvPr>
            <p:ph idx="1"/>
            <p:extLst>
              <p:ext uri="{D42A27DB-BD31-4B8C-83A1-F6EECF244321}">
                <p14:modId xmlns:p14="http://schemas.microsoft.com/office/powerpoint/2010/main" val="3431176849"/>
              </p:ext>
            </p:extLst>
          </p:nvPr>
        </p:nvGraphicFramePr>
        <p:xfrm>
          <a:off x="2309018" y="1296156"/>
          <a:ext cx="7573963" cy="5056996"/>
        </p:xfrm>
        <a:graphic>
          <a:graphicData uri="http://schemas.openxmlformats.org/drawingml/2006/table">
            <a:tbl>
              <a:tblPr firstRow="1" bandRow="1">
                <a:tableStyleId>{5C22544A-7EE6-4342-B048-85BDC9FD1C3A}</a:tableStyleId>
              </a:tblPr>
              <a:tblGrid>
                <a:gridCol w="1142394">
                  <a:extLst>
                    <a:ext uri="{9D8B030D-6E8A-4147-A177-3AD203B41FA5}">
                      <a16:colId xmlns:a16="http://schemas.microsoft.com/office/drawing/2014/main" val="1258858073"/>
                    </a:ext>
                  </a:extLst>
                </a:gridCol>
                <a:gridCol w="1524000">
                  <a:extLst>
                    <a:ext uri="{9D8B030D-6E8A-4147-A177-3AD203B41FA5}">
                      <a16:colId xmlns:a16="http://schemas.microsoft.com/office/drawing/2014/main" val="1530050566"/>
                    </a:ext>
                  </a:extLst>
                </a:gridCol>
                <a:gridCol w="2043953">
                  <a:extLst>
                    <a:ext uri="{9D8B030D-6E8A-4147-A177-3AD203B41FA5}">
                      <a16:colId xmlns:a16="http://schemas.microsoft.com/office/drawing/2014/main" val="3768260775"/>
                    </a:ext>
                  </a:extLst>
                </a:gridCol>
                <a:gridCol w="2043953">
                  <a:extLst>
                    <a:ext uri="{9D8B030D-6E8A-4147-A177-3AD203B41FA5}">
                      <a16:colId xmlns:a16="http://schemas.microsoft.com/office/drawing/2014/main" val="2820606139"/>
                    </a:ext>
                  </a:extLst>
                </a:gridCol>
                <a:gridCol w="819663">
                  <a:extLst>
                    <a:ext uri="{9D8B030D-6E8A-4147-A177-3AD203B41FA5}">
                      <a16:colId xmlns:a16="http://schemas.microsoft.com/office/drawing/2014/main" val="76542576"/>
                    </a:ext>
                  </a:extLst>
                </a:gridCol>
              </a:tblGrid>
              <a:tr h="513545">
                <a:tc>
                  <a:txBody>
                    <a:bodyPr/>
                    <a:lstStyle/>
                    <a:p>
                      <a:r>
                        <a:rPr lang="en-US" sz="1200" dirty="0"/>
                        <a:t>Test Objective</a:t>
                      </a:r>
                    </a:p>
                  </a:txBody>
                  <a:tcPr/>
                </a:tc>
                <a:tc>
                  <a:txBody>
                    <a:bodyPr/>
                    <a:lstStyle/>
                    <a:p>
                      <a:r>
                        <a:rPr lang="en-US" sz="1200" dirty="0"/>
                        <a:t>Test Steps</a:t>
                      </a:r>
                    </a:p>
                  </a:txBody>
                  <a:tcPr/>
                </a:tc>
                <a:tc>
                  <a:txBody>
                    <a:bodyPr/>
                    <a:lstStyle/>
                    <a:p>
                      <a:r>
                        <a:rPr lang="en-US" sz="1200" dirty="0"/>
                        <a:t>Expected Result</a:t>
                      </a:r>
                    </a:p>
                  </a:txBody>
                  <a:tcPr/>
                </a:tc>
                <a:tc>
                  <a:txBody>
                    <a:bodyPr/>
                    <a:lstStyle/>
                    <a:p>
                      <a:r>
                        <a:rPr lang="en-US" sz="1200" dirty="0"/>
                        <a:t>Actual Result</a:t>
                      </a:r>
                    </a:p>
                  </a:txBody>
                  <a:tcPr/>
                </a:tc>
                <a:tc>
                  <a:txBody>
                    <a:bodyPr/>
                    <a:lstStyle/>
                    <a:p>
                      <a:r>
                        <a:rPr lang="en-US" sz="1200" dirty="0"/>
                        <a:t>Pass/Fail</a:t>
                      </a:r>
                    </a:p>
                  </a:txBody>
                  <a:tcPr/>
                </a:tc>
                <a:extLst>
                  <a:ext uri="{0D108BD9-81ED-4DB2-BD59-A6C34878D82A}">
                    <a16:rowId xmlns:a16="http://schemas.microsoft.com/office/drawing/2014/main" val="3884143256"/>
                  </a:ext>
                </a:extLst>
              </a:tr>
              <a:tr h="780245">
                <a:tc>
                  <a:txBody>
                    <a:bodyPr/>
                    <a:lstStyle/>
                    <a:p>
                      <a:r>
                        <a:rPr lang="en-US" sz="1200" dirty="0"/>
                        <a:t>Frontend and Backend Communication</a:t>
                      </a:r>
                    </a:p>
                  </a:txBody>
                  <a:tcPr anchor="ctr"/>
                </a:tc>
                <a:tc>
                  <a:txBody>
                    <a:bodyPr/>
                    <a:lstStyle/>
                    <a:p>
                      <a:r>
                        <a:rPr lang="en-US" sz="1200" dirty="0"/>
                        <a:t>1. Submit valid attendance input from the frontend</a:t>
                      </a:r>
                    </a:p>
                  </a:txBody>
                  <a:tcPr anchor="ctr"/>
                </a:tc>
                <a:tc>
                  <a:txBody>
                    <a:bodyPr/>
                    <a:lstStyle/>
                    <a:p>
                      <a:r>
                        <a:rPr lang="en-US" sz="1200" dirty="0"/>
                        <a:t>Attendance data is processed by the backend</a:t>
                      </a:r>
                    </a:p>
                  </a:txBody>
                  <a:tcPr anchor="ctr"/>
                </a:tc>
                <a:tc>
                  <a:txBody>
                    <a:bodyPr/>
                    <a:lstStyle/>
                    <a:p>
                      <a:r>
                        <a:rPr lang="en-US" sz="1200" dirty="0"/>
                        <a:t>Attendance data was processed successfully</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pass</a:t>
                      </a:r>
                    </a:p>
                    <a:p>
                      <a:endParaRPr lang="en-US" sz="1200" dirty="0"/>
                    </a:p>
                  </a:txBody>
                  <a:tcPr anchor="ctr"/>
                </a:tc>
                <a:extLst>
                  <a:ext uri="{0D108BD9-81ED-4DB2-BD59-A6C34878D82A}">
                    <a16:rowId xmlns:a16="http://schemas.microsoft.com/office/drawing/2014/main" val="1268458035"/>
                  </a:ext>
                </a:extLst>
              </a:tr>
              <a:tr h="735035">
                <a:tc>
                  <a:txBody>
                    <a:bodyPr/>
                    <a:lstStyle/>
                    <a:p>
                      <a:endParaRPr lang="en-US" sz="1200" dirty="0"/>
                    </a:p>
                  </a:txBody>
                  <a:tcPr anchor="ctr"/>
                </a:tc>
                <a:tc>
                  <a:txBody>
                    <a:bodyPr/>
                    <a:lstStyle/>
                    <a:p>
                      <a:r>
                        <a:rPr lang="en-US" sz="1200" dirty="0"/>
                        <a:t>2. Submit invalid input from the frontend</a:t>
                      </a:r>
                    </a:p>
                  </a:txBody>
                  <a:tcPr/>
                </a:tc>
                <a:tc>
                  <a:txBody>
                    <a:bodyPr/>
                    <a:lstStyle/>
                    <a:p>
                      <a:r>
                        <a:rPr lang="en-US" sz="1200" dirty="0"/>
                        <a:t>System returns an error message</a:t>
                      </a:r>
                    </a:p>
                  </a:txBody>
                  <a:tcPr anchor="ctr"/>
                </a:tc>
                <a:tc>
                  <a:txBody>
                    <a:bodyPr/>
                    <a:lstStyle/>
                    <a:p>
                      <a:r>
                        <a:rPr lang="en-US" sz="1200" dirty="0"/>
                        <a:t>Error message was returned</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pass</a:t>
                      </a:r>
                    </a:p>
                    <a:p>
                      <a:endParaRPr lang="en-US" sz="1200" dirty="0"/>
                    </a:p>
                  </a:txBody>
                  <a:tcPr/>
                </a:tc>
                <a:extLst>
                  <a:ext uri="{0D108BD9-81ED-4DB2-BD59-A6C34878D82A}">
                    <a16:rowId xmlns:a16="http://schemas.microsoft.com/office/drawing/2014/main" val="1210294534"/>
                  </a:ext>
                </a:extLst>
              </a:tr>
              <a:tr h="587491">
                <a:tc>
                  <a:txBody>
                    <a:bodyPr/>
                    <a:lstStyle/>
                    <a:p>
                      <a:r>
                        <a:rPr lang="en-US" sz="1200" dirty="0"/>
                        <a:t>Database Integration</a:t>
                      </a:r>
                    </a:p>
                  </a:txBody>
                  <a:tcPr anchor="ctr"/>
                </a:tc>
                <a:tc>
                  <a:txBody>
                    <a:bodyPr/>
                    <a:lstStyle/>
                    <a:p>
                      <a:pPr marL="0" marR="0" algn="l">
                        <a:lnSpc>
                          <a:spcPct val="100000"/>
                        </a:lnSpc>
                        <a:spcAft>
                          <a:spcPts val="800"/>
                        </a:spcAft>
                      </a:pPr>
                      <a:r>
                        <a:rPr lang="en-US" sz="1200" dirty="0"/>
                        <a:t>1. Store new attendance records</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0000"/>
                        </a:lnSpc>
                        <a:spcAft>
                          <a:spcPts val="800"/>
                        </a:spcAft>
                      </a:pPr>
                      <a:r>
                        <a:rPr lang="en-US" sz="1200" dirty="0"/>
                        <a:t>Records are stored and retrievable in the database</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0000"/>
                        </a:lnSpc>
                        <a:spcAft>
                          <a:spcPts val="800"/>
                        </a:spcAft>
                      </a:pPr>
                      <a:r>
                        <a:rPr lang="en-US" sz="1200" dirty="0"/>
                        <a:t>Records were stored and retrieved successfully</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457200" rtl="0" eaLnBrk="1" fontAlgn="auto" latinLnBrk="0" hangingPunct="1">
                        <a:lnSpc>
                          <a:spcPct val="100000"/>
                        </a:lnSpc>
                        <a:spcBef>
                          <a:spcPts val="0"/>
                        </a:spcBef>
                        <a:spcAft>
                          <a:spcPts val="800"/>
                        </a:spcAft>
                        <a:buClrTx/>
                        <a:buSzTx/>
                        <a:buFontTx/>
                        <a:buNone/>
                        <a:tabLst/>
                        <a:defRPr/>
                      </a:pPr>
                      <a:r>
                        <a:rPr lang="en-US" sz="1200" dirty="0"/>
                        <a:t>pass</a:t>
                      </a:r>
                    </a:p>
                    <a:p>
                      <a:pPr marL="0" marR="0" algn="l">
                        <a:lnSpc>
                          <a:spcPct val="100000"/>
                        </a:lnSpc>
                        <a:spcAft>
                          <a:spcPts val="800"/>
                        </a:spcAft>
                      </a:pP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0009480"/>
                  </a:ext>
                </a:extLst>
              </a:tr>
              <a:tr h="752045">
                <a:tc>
                  <a:txBody>
                    <a:bodyPr/>
                    <a:lstStyle/>
                    <a:p>
                      <a:endParaRPr lang="en-US" sz="1200" dirty="0"/>
                    </a:p>
                  </a:txBody>
                  <a:tcPr anchor="ctr"/>
                </a:tc>
                <a:tc>
                  <a:txBody>
                    <a:bodyPr/>
                    <a:lstStyle/>
                    <a:p>
                      <a:r>
                        <a:rPr lang="en-US" sz="1200" dirty="0"/>
                        <a:t>2. Fetch assigned access areas for a student</a:t>
                      </a:r>
                    </a:p>
                  </a:txBody>
                  <a:tcPr/>
                </a:tc>
                <a:tc>
                  <a:txBody>
                    <a:bodyPr/>
                    <a:lstStyle/>
                    <a:p>
                      <a:r>
                        <a:rPr lang="en-US" sz="1200" dirty="0"/>
                        <a:t>Correct access areas are retrieved</a:t>
                      </a:r>
                    </a:p>
                  </a:txBody>
                  <a:tcPr/>
                </a:tc>
                <a:tc>
                  <a:txBody>
                    <a:bodyPr/>
                    <a:lstStyle/>
                    <a:p>
                      <a:r>
                        <a:rPr lang="en-US" sz="1200" dirty="0"/>
                        <a:t>Correct access areas were retrieved</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pass</a:t>
                      </a:r>
                    </a:p>
                    <a:p>
                      <a:endParaRPr lang="en-US" sz="1200" dirty="0"/>
                    </a:p>
                  </a:txBody>
                  <a:tcPr/>
                </a:tc>
                <a:extLst>
                  <a:ext uri="{0D108BD9-81ED-4DB2-BD59-A6C34878D82A}">
                    <a16:rowId xmlns:a16="http://schemas.microsoft.com/office/drawing/2014/main" val="3799303045"/>
                  </a:ext>
                </a:extLst>
              </a:tr>
              <a:tr h="597848">
                <a:tc>
                  <a:txBody>
                    <a:bodyPr/>
                    <a:lstStyle/>
                    <a:p>
                      <a:r>
                        <a:rPr lang="en-US" sz="1200" dirty="0"/>
                        <a:t>Notification System</a:t>
                      </a:r>
                    </a:p>
                  </a:txBody>
                  <a:tcPr anchor="ctr"/>
                </a:tc>
                <a:tc>
                  <a:txBody>
                    <a:bodyPr/>
                    <a:lstStyle/>
                    <a:p>
                      <a:r>
                        <a:rPr lang="en-US" sz="1200" dirty="0"/>
                        <a:t>1. Trigger unauthorized access notification</a:t>
                      </a:r>
                    </a:p>
                  </a:txBody>
                  <a:tcPr/>
                </a:tc>
                <a:tc>
                  <a:txBody>
                    <a:bodyPr/>
                    <a:lstStyle/>
                    <a:p>
                      <a:r>
                        <a:rPr lang="en-US" sz="1200" dirty="0"/>
                        <a:t>Notification is sent to the admin via Mailtrap.io</a:t>
                      </a:r>
                    </a:p>
                  </a:txBody>
                  <a:tcPr/>
                </a:tc>
                <a:tc>
                  <a:txBody>
                    <a:bodyPr/>
                    <a:lstStyle/>
                    <a:p>
                      <a:r>
                        <a:rPr lang="en-US" sz="1200" dirty="0"/>
                        <a:t>Notification was sent successfully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pass</a:t>
                      </a:r>
                    </a:p>
                    <a:p>
                      <a:endParaRPr lang="en-US" sz="1200" dirty="0"/>
                    </a:p>
                  </a:txBody>
                  <a:tcPr/>
                </a:tc>
                <a:extLst>
                  <a:ext uri="{0D108BD9-81ED-4DB2-BD59-A6C34878D82A}">
                    <a16:rowId xmlns:a16="http://schemas.microsoft.com/office/drawing/2014/main" val="2798156796"/>
                  </a:ext>
                </a:extLst>
              </a:tr>
              <a:tr h="597848">
                <a:tc>
                  <a:txBody>
                    <a:bodyPr/>
                    <a:lstStyle/>
                    <a:p>
                      <a:endParaRPr lang="en-US" sz="1200" dirty="0"/>
                    </a:p>
                  </a:txBody>
                  <a:tcPr anchor="ctr"/>
                </a:tc>
                <a:tc>
                  <a:txBody>
                    <a:bodyPr/>
                    <a:lstStyle/>
                    <a:p>
                      <a:r>
                        <a:rPr lang="en-US" sz="1200" dirty="0"/>
                        <a:t>2. Simulate notification delivery failure</a:t>
                      </a:r>
                    </a:p>
                  </a:txBody>
                  <a:tcPr/>
                </a:tc>
                <a:tc>
                  <a:txBody>
                    <a:bodyPr/>
                    <a:lstStyle/>
                    <a:p>
                      <a:r>
                        <a:rPr lang="en-US" sz="1200" dirty="0"/>
                        <a:t>Retry mechanism is triggered</a:t>
                      </a:r>
                    </a:p>
                  </a:txBody>
                  <a:tcPr/>
                </a:tc>
                <a:tc>
                  <a:txBody>
                    <a:bodyPr/>
                    <a:lstStyle/>
                    <a:p>
                      <a:r>
                        <a:rPr lang="en-US" sz="1200" dirty="0"/>
                        <a:t>Retry mechanism was triggered successfully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pass</a:t>
                      </a:r>
                    </a:p>
                    <a:p>
                      <a:endParaRPr lang="en-US" sz="1200" dirty="0"/>
                    </a:p>
                  </a:txBody>
                  <a:tcPr/>
                </a:tc>
                <a:extLst>
                  <a:ext uri="{0D108BD9-81ED-4DB2-BD59-A6C34878D82A}">
                    <a16:rowId xmlns:a16="http://schemas.microsoft.com/office/drawing/2014/main" val="3711659248"/>
                  </a:ext>
                </a:extLst>
              </a:tr>
            </a:tbl>
          </a:graphicData>
        </a:graphic>
      </p:graphicFrame>
    </p:spTree>
    <p:extLst>
      <p:ext uri="{BB962C8B-B14F-4D97-AF65-F5344CB8AC3E}">
        <p14:creationId xmlns:p14="http://schemas.microsoft.com/office/powerpoint/2010/main" val="39779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EFC781-FCEA-D980-D4F3-1054D069BA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7C08A4-0DF4-4711-D95F-EB34237B4947}"/>
              </a:ext>
            </a:extLst>
          </p:cNvPr>
          <p:cNvSpPr>
            <a:spLocks noGrp="1"/>
          </p:cNvSpPr>
          <p:nvPr>
            <p:ph type="title"/>
          </p:nvPr>
        </p:nvSpPr>
        <p:spPr>
          <a:xfrm>
            <a:off x="1828799" y="0"/>
            <a:ext cx="8534400" cy="1507067"/>
          </a:xfrm>
        </p:spPr>
        <p:txBody>
          <a:bodyPr/>
          <a:lstStyle/>
          <a:p>
            <a:pPr algn="ctr"/>
            <a:r>
              <a:rPr lang="en-US" dirty="0"/>
              <a:t>SUMMARY OF SYSTEM TESTING</a:t>
            </a:r>
          </a:p>
        </p:txBody>
      </p:sp>
      <p:graphicFrame>
        <p:nvGraphicFramePr>
          <p:cNvPr id="3" name="Content Placeholder 2">
            <a:extLst>
              <a:ext uri="{FF2B5EF4-FFF2-40B4-BE49-F238E27FC236}">
                <a16:creationId xmlns:a16="http://schemas.microsoft.com/office/drawing/2014/main" id="{E669A523-6D80-D48A-256E-C09CB105AA7F}"/>
              </a:ext>
            </a:extLst>
          </p:cNvPr>
          <p:cNvGraphicFramePr>
            <a:graphicFrameLocks noGrp="1"/>
          </p:cNvGraphicFramePr>
          <p:nvPr>
            <p:ph idx="1"/>
            <p:extLst>
              <p:ext uri="{D42A27DB-BD31-4B8C-83A1-F6EECF244321}">
                <p14:modId xmlns:p14="http://schemas.microsoft.com/office/powerpoint/2010/main" val="2411508723"/>
              </p:ext>
            </p:extLst>
          </p:nvPr>
        </p:nvGraphicFramePr>
        <p:xfrm>
          <a:off x="2309018" y="1296156"/>
          <a:ext cx="7573963" cy="4606289"/>
        </p:xfrm>
        <a:graphic>
          <a:graphicData uri="http://schemas.openxmlformats.org/drawingml/2006/table">
            <a:tbl>
              <a:tblPr firstRow="1" bandRow="1">
                <a:tableStyleId>{5C22544A-7EE6-4342-B048-85BDC9FD1C3A}</a:tableStyleId>
              </a:tblPr>
              <a:tblGrid>
                <a:gridCol w="1142394">
                  <a:extLst>
                    <a:ext uri="{9D8B030D-6E8A-4147-A177-3AD203B41FA5}">
                      <a16:colId xmlns:a16="http://schemas.microsoft.com/office/drawing/2014/main" val="1258858073"/>
                    </a:ext>
                  </a:extLst>
                </a:gridCol>
                <a:gridCol w="1532964">
                  <a:extLst>
                    <a:ext uri="{9D8B030D-6E8A-4147-A177-3AD203B41FA5}">
                      <a16:colId xmlns:a16="http://schemas.microsoft.com/office/drawing/2014/main" val="1530050566"/>
                    </a:ext>
                  </a:extLst>
                </a:gridCol>
                <a:gridCol w="2034989">
                  <a:extLst>
                    <a:ext uri="{9D8B030D-6E8A-4147-A177-3AD203B41FA5}">
                      <a16:colId xmlns:a16="http://schemas.microsoft.com/office/drawing/2014/main" val="3768260775"/>
                    </a:ext>
                  </a:extLst>
                </a:gridCol>
                <a:gridCol w="2043953">
                  <a:extLst>
                    <a:ext uri="{9D8B030D-6E8A-4147-A177-3AD203B41FA5}">
                      <a16:colId xmlns:a16="http://schemas.microsoft.com/office/drawing/2014/main" val="2820606139"/>
                    </a:ext>
                  </a:extLst>
                </a:gridCol>
                <a:gridCol w="819663">
                  <a:extLst>
                    <a:ext uri="{9D8B030D-6E8A-4147-A177-3AD203B41FA5}">
                      <a16:colId xmlns:a16="http://schemas.microsoft.com/office/drawing/2014/main" val="76542576"/>
                    </a:ext>
                  </a:extLst>
                </a:gridCol>
              </a:tblGrid>
              <a:tr h="513545">
                <a:tc>
                  <a:txBody>
                    <a:bodyPr/>
                    <a:lstStyle/>
                    <a:p>
                      <a:r>
                        <a:rPr lang="en-US" sz="1200" dirty="0"/>
                        <a:t>Test Objective</a:t>
                      </a:r>
                    </a:p>
                  </a:txBody>
                  <a:tcPr/>
                </a:tc>
                <a:tc>
                  <a:txBody>
                    <a:bodyPr/>
                    <a:lstStyle/>
                    <a:p>
                      <a:r>
                        <a:rPr lang="en-US" sz="1200" dirty="0"/>
                        <a:t>Test Steps</a:t>
                      </a:r>
                    </a:p>
                  </a:txBody>
                  <a:tcPr/>
                </a:tc>
                <a:tc>
                  <a:txBody>
                    <a:bodyPr/>
                    <a:lstStyle/>
                    <a:p>
                      <a:r>
                        <a:rPr lang="en-US" sz="1200" dirty="0"/>
                        <a:t>Expected Result</a:t>
                      </a:r>
                    </a:p>
                  </a:txBody>
                  <a:tcPr/>
                </a:tc>
                <a:tc>
                  <a:txBody>
                    <a:bodyPr/>
                    <a:lstStyle/>
                    <a:p>
                      <a:r>
                        <a:rPr lang="en-US" sz="1200" dirty="0"/>
                        <a:t>Actual Result</a:t>
                      </a:r>
                    </a:p>
                  </a:txBody>
                  <a:tcPr/>
                </a:tc>
                <a:tc>
                  <a:txBody>
                    <a:bodyPr/>
                    <a:lstStyle/>
                    <a:p>
                      <a:r>
                        <a:rPr lang="en-US" sz="1200" dirty="0"/>
                        <a:t>Pass/Fail</a:t>
                      </a:r>
                    </a:p>
                  </a:txBody>
                  <a:tcPr/>
                </a:tc>
                <a:extLst>
                  <a:ext uri="{0D108BD9-81ED-4DB2-BD59-A6C34878D82A}">
                    <a16:rowId xmlns:a16="http://schemas.microsoft.com/office/drawing/2014/main" val="3884143256"/>
                  </a:ext>
                </a:extLst>
              </a:tr>
              <a:tr h="780245">
                <a:tc>
                  <a:txBody>
                    <a:bodyPr/>
                    <a:lstStyle/>
                    <a:p>
                      <a:r>
                        <a:rPr lang="en-US" sz="1200" dirty="0"/>
                        <a:t>Student Attendance</a:t>
                      </a:r>
                    </a:p>
                  </a:txBody>
                  <a:tcPr anchor="ctr"/>
                </a:tc>
                <a:tc>
                  <a:txBody>
                    <a:bodyPr/>
                    <a:lstStyle/>
                    <a:p>
                      <a:r>
                        <a:rPr lang="en-US" sz="1200" dirty="0"/>
                        <a:t>1. Log attendance using valid QR code</a:t>
                      </a:r>
                    </a:p>
                  </a:txBody>
                  <a:tcPr anchor="ctr"/>
                </a:tc>
                <a:tc>
                  <a:txBody>
                    <a:bodyPr/>
                    <a:lstStyle/>
                    <a:p>
                      <a:r>
                        <a:rPr lang="en-US" sz="1200" dirty="0"/>
                        <a:t>Attendance is recorded successfully</a:t>
                      </a:r>
                    </a:p>
                  </a:txBody>
                  <a:tcPr anchor="ctr"/>
                </a:tc>
                <a:tc>
                  <a:txBody>
                    <a:bodyPr/>
                    <a:lstStyle/>
                    <a:p>
                      <a:r>
                        <a:rPr lang="en-US" sz="1200" dirty="0"/>
                        <a:t>Attendance is recorded successfully</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pass</a:t>
                      </a:r>
                    </a:p>
                    <a:p>
                      <a:endParaRPr lang="en-US" sz="1200" dirty="0"/>
                    </a:p>
                  </a:txBody>
                  <a:tcPr anchor="ctr"/>
                </a:tc>
                <a:extLst>
                  <a:ext uri="{0D108BD9-81ED-4DB2-BD59-A6C34878D82A}">
                    <a16:rowId xmlns:a16="http://schemas.microsoft.com/office/drawing/2014/main" val="1268458035"/>
                  </a:ext>
                </a:extLst>
              </a:tr>
              <a:tr h="735035">
                <a:tc>
                  <a:txBody>
                    <a:bodyPr/>
                    <a:lstStyle/>
                    <a:p>
                      <a:endParaRPr lang="en-US" sz="1200" dirty="0"/>
                    </a:p>
                  </a:txBody>
                  <a:tcPr anchor="ctr"/>
                </a:tc>
                <a:tc>
                  <a:txBody>
                    <a:bodyPr/>
                    <a:lstStyle/>
                    <a:p>
                      <a:r>
                        <a:rPr lang="en-US" sz="1200" dirty="0"/>
                        <a:t>2. Log attendance with invalid QR code</a:t>
                      </a:r>
                    </a:p>
                  </a:txBody>
                  <a:tcPr/>
                </a:tc>
                <a:tc>
                  <a:txBody>
                    <a:bodyPr/>
                    <a:lstStyle/>
                    <a:p>
                      <a:r>
                        <a:rPr lang="en-US" sz="1200" dirty="0"/>
                        <a:t>Error message is displayed</a:t>
                      </a:r>
                    </a:p>
                  </a:txBody>
                  <a:tcPr anchor="ctr"/>
                </a:tc>
                <a:tc>
                  <a:txBody>
                    <a:bodyPr/>
                    <a:lstStyle/>
                    <a:p>
                      <a:r>
                        <a:rPr lang="en-US" sz="1200" dirty="0"/>
                        <a:t>Error message is displayed</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pass</a:t>
                      </a:r>
                    </a:p>
                    <a:p>
                      <a:endParaRPr lang="en-US" sz="1200" dirty="0"/>
                    </a:p>
                  </a:txBody>
                  <a:tcPr/>
                </a:tc>
                <a:extLst>
                  <a:ext uri="{0D108BD9-81ED-4DB2-BD59-A6C34878D82A}">
                    <a16:rowId xmlns:a16="http://schemas.microsoft.com/office/drawing/2014/main" val="1210294534"/>
                  </a:ext>
                </a:extLst>
              </a:tr>
              <a:tr h="587491">
                <a:tc>
                  <a:txBody>
                    <a:bodyPr/>
                    <a:lstStyle/>
                    <a:p>
                      <a:r>
                        <a:rPr lang="en-US" sz="1200" dirty="0"/>
                        <a:t>Access Control</a:t>
                      </a:r>
                    </a:p>
                  </a:txBody>
                  <a:tcPr anchor="ctr"/>
                </a:tc>
                <a:tc>
                  <a:txBody>
                    <a:bodyPr/>
                    <a:lstStyle/>
                    <a:p>
                      <a:pPr marL="0" marR="0" algn="l">
                        <a:lnSpc>
                          <a:spcPct val="100000"/>
                        </a:lnSpc>
                        <a:spcAft>
                          <a:spcPts val="800"/>
                        </a:spcAft>
                      </a:pPr>
                      <a:r>
                        <a:rPr lang="en-US" sz="1200" dirty="0"/>
                        <a:t>1. Request access to assigned area</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0000"/>
                        </a:lnSpc>
                        <a:spcAft>
                          <a:spcPts val="800"/>
                        </a:spcAft>
                      </a:pPr>
                      <a:r>
                        <a:rPr lang="en-US" sz="1200" dirty="0"/>
                        <a:t>Access is granted</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0000"/>
                        </a:lnSpc>
                        <a:spcAft>
                          <a:spcPts val="800"/>
                        </a:spcAft>
                      </a:pPr>
                      <a:r>
                        <a:rPr lang="en-US" sz="1200" dirty="0"/>
                        <a:t>Access is granted</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457200" rtl="0" eaLnBrk="1" fontAlgn="auto" latinLnBrk="0" hangingPunct="1">
                        <a:lnSpc>
                          <a:spcPct val="100000"/>
                        </a:lnSpc>
                        <a:spcBef>
                          <a:spcPts val="0"/>
                        </a:spcBef>
                        <a:spcAft>
                          <a:spcPts val="800"/>
                        </a:spcAft>
                        <a:buClrTx/>
                        <a:buSzTx/>
                        <a:buFontTx/>
                        <a:buNone/>
                        <a:tabLst/>
                        <a:defRPr/>
                      </a:pPr>
                      <a:r>
                        <a:rPr lang="en-US" sz="1200" dirty="0"/>
                        <a:t>pass</a:t>
                      </a:r>
                    </a:p>
                    <a:p>
                      <a:pPr marL="0" marR="0" algn="l">
                        <a:lnSpc>
                          <a:spcPct val="100000"/>
                        </a:lnSpc>
                        <a:spcAft>
                          <a:spcPts val="800"/>
                        </a:spcAft>
                      </a:pP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0009480"/>
                  </a:ext>
                </a:extLst>
              </a:tr>
              <a:tr h="752045">
                <a:tc>
                  <a:txBody>
                    <a:bodyPr/>
                    <a:lstStyle/>
                    <a:p>
                      <a:endParaRPr lang="en-US" sz="1200" dirty="0"/>
                    </a:p>
                  </a:txBody>
                  <a:tcPr anchor="ctr"/>
                </a:tc>
                <a:tc>
                  <a:txBody>
                    <a:bodyPr/>
                    <a:lstStyle/>
                    <a:p>
                      <a:r>
                        <a:rPr lang="en-US" sz="1200" dirty="0"/>
                        <a:t>2. Request access to unauthorized area</a:t>
                      </a:r>
                    </a:p>
                  </a:txBody>
                  <a:tcPr/>
                </a:tc>
                <a:tc>
                  <a:txBody>
                    <a:bodyPr/>
                    <a:lstStyle/>
                    <a:p>
                      <a:r>
                        <a:rPr lang="en-US" sz="1200" dirty="0"/>
                        <a:t>Access is denied</a:t>
                      </a:r>
                    </a:p>
                  </a:txBody>
                  <a:tcPr/>
                </a:tc>
                <a:tc>
                  <a:txBody>
                    <a:bodyPr/>
                    <a:lstStyle/>
                    <a:p>
                      <a:r>
                        <a:rPr lang="en-US" sz="1200" dirty="0"/>
                        <a:t>Access is denied</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pass</a:t>
                      </a:r>
                    </a:p>
                    <a:p>
                      <a:endParaRPr lang="en-US" sz="1200" dirty="0"/>
                    </a:p>
                  </a:txBody>
                  <a:tcPr/>
                </a:tc>
                <a:extLst>
                  <a:ext uri="{0D108BD9-81ED-4DB2-BD59-A6C34878D82A}">
                    <a16:rowId xmlns:a16="http://schemas.microsoft.com/office/drawing/2014/main" val="3799303045"/>
                  </a:ext>
                </a:extLst>
              </a:tr>
              <a:tr h="597848">
                <a:tc>
                  <a:txBody>
                    <a:bodyPr/>
                    <a:lstStyle/>
                    <a:p>
                      <a:r>
                        <a:rPr lang="en-US" sz="1200" dirty="0"/>
                        <a:t>Admin Dashboard</a:t>
                      </a:r>
                    </a:p>
                  </a:txBody>
                  <a:tcPr anchor="ctr"/>
                </a:tc>
                <a:tc>
                  <a:txBody>
                    <a:bodyPr/>
                    <a:lstStyle/>
                    <a:p>
                      <a:r>
                        <a:rPr lang="en-US" sz="1200" dirty="0"/>
                        <a:t>1. Add a new course</a:t>
                      </a:r>
                    </a:p>
                  </a:txBody>
                  <a:tcPr/>
                </a:tc>
                <a:tc>
                  <a:txBody>
                    <a:bodyPr/>
                    <a:lstStyle/>
                    <a:p>
                      <a:r>
                        <a:rPr lang="en-US" sz="1200" dirty="0"/>
                        <a:t>Course is added to the system</a:t>
                      </a:r>
                    </a:p>
                  </a:txBody>
                  <a:tcPr/>
                </a:tc>
                <a:tc>
                  <a:txBody>
                    <a:bodyPr/>
                    <a:lstStyle/>
                    <a:p>
                      <a:r>
                        <a:rPr lang="en-US" sz="1200" dirty="0"/>
                        <a:t>Course is added successfully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pass</a:t>
                      </a:r>
                    </a:p>
                    <a:p>
                      <a:endParaRPr lang="en-US" sz="1200" dirty="0"/>
                    </a:p>
                  </a:txBody>
                  <a:tcPr/>
                </a:tc>
                <a:extLst>
                  <a:ext uri="{0D108BD9-81ED-4DB2-BD59-A6C34878D82A}">
                    <a16:rowId xmlns:a16="http://schemas.microsoft.com/office/drawing/2014/main" val="2798156796"/>
                  </a:ext>
                </a:extLst>
              </a:tr>
              <a:tr h="597848">
                <a:tc>
                  <a:txBody>
                    <a:bodyPr/>
                    <a:lstStyle/>
                    <a:p>
                      <a:endParaRPr lang="en-US" sz="1200" dirty="0"/>
                    </a:p>
                  </a:txBody>
                  <a:tcPr anchor="ctr"/>
                </a:tc>
                <a:tc>
                  <a:txBody>
                    <a:bodyPr/>
                    <a:lstStyle/>
                    <a:p>
                      <a:r>
                        <a:rPr lang="en-US" sz="1200" dirty="0"/>
                        <a:t>2. Generate attendance report</a:t>
                      </a:r>
                    </a:p>
                  </a:txBody>
                  <a:tcPr/>
                </a:tc>
                <a:tc>
                  <a:txBody>
                    <a:bodyPr/>
                    <a:lstStyle/>
                    <a:p>
                      <a:r>
                        <a:rPr lang="en-US" sz="1200" dirty="0"/>
                        <a:t>Report is generated</a:t>
                      </a:r>
                    </a:p>
                  </a:txBody>
                  <a:tcPr/>
                </a:tc>
                <a:tc>
                  <a:txBody>
                    <a:bodyPr/>
                    <a:lstStyle/>
                    <a:p>
                      <a:r>
                        <a:rPr lang="en-US" sz="1200" dirty="0"/>
                        <a:t>Report was generated successfully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pass</a:t>
                      </a:r>
                    </a:p>
                    <a:p>
                      <a:endParaRPr lang="en-US" sz="1200" dirty="0"/>
                    </a:p>
                  </a:txBody>
                  <a:tcPr/>
                </a:tc>
                <a:extLst>
                  <a:ext uri="{0D108BD9-81ED-4DB2-BD59-A6C34878D82A}">
                    <a16:rowId xmlns:a16="http://schemas.microsoft.com/office/drawing/2014/main" val="3711659248"/>
                  </a:ext>
                </a:extLst>
              </a:tr>
            </a:tbl>
          </a:graphicData>
        </a:graphic>
      </p:graphicFrame>
    </p:spTree>
    <p:extLst>
      <p:ext uri="{BB962C8B-B14F-4D97-AF65-F5344CB8AC3E}">
        <p14:creationId xmlns:p14="http://schemas.microsoft.com/office/powerpoint/2010/main" val="1531336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7C36DE-28A1-827E-0ACD-B478AFFC37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DA1A23-652A-9513-5286-7A6460C37CF3}"/>
              </a:ext>
            </a:extLst>
          </p:cNvPr>
          <p:cNvSpPr>
            <a:spLocks noGrp="1"/>
          </p:cNvSpPr>
          <p:nvPr>
            <p:ph type="title"/>
          </p:nvPr>
        </p:nvSpPr>
        <p:spPr>
          <a:xfrm>
            <a:off x="684212" y="565781"/>
            <a:ext cx="8534400" cy="1507067"/>
          </a:xfrm>
        </p:spPr>
        <p:txBody>
          <a:bodyPr/>
          <a:lstStyle/>
          <a:p>
            <a:pPr algn="ctr"/>
            <a:r>
              <a:rPr lang="en-US" dirty="0"/>
              <a:t>Abstract</a:t>
            </a:r>
          </a:p>
        </p:txBody>
      </p:sp>
      <p:sp>
        <p:nvSpPr>
          <p:cNvPr id="10" name="Content Placeholder 9">
            <a:extLst>
              <a:ext uri="{FF2B5EF4-FFF2-40B4-BE49-F238E27FC236}">
                <a16:creationId xmlns:a16="http://schemas.microsoft.com/office/drawing/2014/main" id="{5B4CAB13-34F0-165A-5019-B60043693BBB}"/>
              </a:ext>
            </a:extLst>
          </p:cNvPr>
          <p:cNvSpPr>
            <a:spLocks noGrp="1"/>
          </p:cNvSpPr>
          <p:nvPr>
            <p:ph idx="1"/>
          </p:nvPr>
        </p:nvSpPr>
        <p:spPr>
          <a:xfrm>
            <a:off x="1060262" y="1848730"/>
            <a:ext cx="8534400" cy="3615267"/>
          </a:xfrm>
        </p:spPr>
        <p:txBody>
          <a:bodyPr>
            <a:normAutofit fontScale="77500" lnSpcReduction="20000"/>
          </a:bodyPr>
          <a:lstStyle/>
          <a:p>
            <a:pPr marL="0" marR="0" algn="just">
              <a:lnSpc>
                <a:spcPct val="150000"/>
              </a:lnSpc>
              <a:spcAft>
                <a:spcPts val="800"/>
              </a:spcAft>
            </a:pPr>
            <a:r>
              <a:rPr lang="en-US"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project focuses on the design and implementation of an Integrated ID Card Access Control and Attendance system for Baze University. With growing security concerns and the need for efficient attendance tracking in academic institutions, this system provides a robust solution by combining QR Code technology, ID cards, and cloud-based infrastructure. The system ensures that only authorized individuals can access restricted areas while automatically recording attendance in real time. The project addresses key challenges, such as reducing unauthorized access, improving the accuracy of attendance records, and enhancing campus security. By integrating the system with existing campus management tools, such as payroll and human resource systems, the solution offers scalability and seamless operations. The study leverages best practices in access control and attendance management while addressing gaps in existing technologies, such as data privacy and cost efficiency. The results demonstrate the effectiveness of this system in improving security, streamlining administrative tasks, and promoting a safer learning environment. This project provides a practical framework for the implementation of access control systems in similar institutional contexts.</a:t>
            </a:r>
          </a:p>
        </p:txBody>
      </p:sp>
    </p:spTree>
    <p:extLst>
      <p:ext uri="{BB962C8B-B14F-4D97-AF65-F5344CB8AC3E}">
        <p14:creationId xmlns:p14="http://schemas.microsoft.com/office/powerpoint/2010/main" val="1511163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D8C9F1-25FD-7BAC-9DF4-C4202A2C7E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A4C0BC-9E04-122A-DF7C-B547602F2DD3}"/>
              </a:ext>
            </a:extLst>
          </p:cNvPr>
          <p:cNvSpPr>
            <a:spLocks noGrp="1"/>
          </p:cNvSpPr>
          <p:nvPr>
            <p:ph type="title"/>
          </p:nvPr>
        </p:nvSpPr>
        <p:spPr>
          <a:xfrm>
            <a:off x="684212" y="565781"/>
            <a:ext cx="8534400" cy="1507067"/>
          </a:xfrm>
        </p:spPr>
        <p:txBody>
          <a:bodyPr/>
          <a:lstStyle/>
          <a:p>
            <a:pPr algn="ctr"/>
            <a:r>
              <a:rPr lang="en-US" dirty="0"/>
              <a:t>conclusion</a:t>
            </a:r>
          </a:p>
        </p:txBody>
      </p:sp>
      <p:sp>
        <p:nvSpPr>
          <p:cNvPr id="10" name="Content Placeholder 9">
            <a:extLst>
              <a:ext uri="{FF2B5EF4-FFF2-40B4-BE49-F238E27FC236}">
                <a16:creationId xmlns:a16="http://schemas.microsoft.com/office/drawing/2014/main" id="{FDBA1DC1-62E7-9260-D7B9-D8A21F1DDAB2}"/>
              </a:ext>
            </a:extLst>
          </p:cNvPr>
          <p:cNvSpPr>
            <a:spLocks noGrp="1"/>
          </p:cNvSpPr>
          <p:nvPr>
            <p:ph idx="1"/>
          </p:nvPr>
        </p:nvSpPr>
        <p:spPr>
          <a:xfrm>
            <a:off x="701674" y="2072848"/>
            <a:ext cx="8534400" cy="3615267"/>
          </a:xfrm>
        </p:spPr>
        <p:txBody>
          <a:bodyPr/>
          <a:lstStyle/>
          <a:p>
            <a:r>
              <a:rPr lang="en-US" dirty="0">
                <a:solidFill>
                  <a:schemeClr val="tx1"/>
                </a:solidFill>
              </a:rPr>
              <a:t>The system successfully enhances access control and attendance tracking by providing a reliable and automated solution that improves campus security and operational efficiency. Comprehensive testing ensured that the system met all functional and non-functional requirements, delivering a robust and user-friendly platform. Looking ahead, future enhancements are planned, including the integration of biometric authentication and mobile notifications, to further improve functionality and user experience.</a:t>
            </a:r>
          </a:p>
        </p:txBody>
      </p:sp>
    </p:spTree>
    <p:extLst>
      <p:ext uri="{BB962C8B-B14F-4D97-AF65-F5344CB8AC3E}">
        <p14:creationId xmlns:p14="http://schemas.microsoft.com/office/powerpoint/2010/main" val="2084582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EAC0E-A727-EB43-6576-206BF3236390}"/>
              </a:ext>
            </a:extLst>
          </p:cNvPr>
          <p:cNvSpPr>
            <a:spLocks noGrp="1"/>
          </p:cNvSpPr>
          <p:nvPr>
            <p:ph type="title"/>
          </p:nvPr>
        </p:nvSpPr>
        <p:spPr>
          <a:xfrm>
            <a:off x="684212" y="1017495"/>
            <a:ext cx="8534400" cy="1507067"/>
          </a:xfrm>
        </p:spPr>
        <p:txBody>
          <a:bodyPr/>
          <a:lstStyle/>
          <a:p>
            <a:r>
              <a:rPr lang="en-US" dirty="0"/>
              <a:t>REFRENCES</a:t>
            </a:r>
          </a:p>
        </p:txBody>
      </p:sp>
      <p:sp>
        <p:nvSpPr>
          <p:cNvPr id="3" name="Content Placeholder 2">
            <a:extLst>
              <a:ext uri="{FF2B5EF4-FFF2-40B4-BE49-F238E27FC236}">
                <a16:creationId xmlns:a16="http://schemas.microsoft.com/office/drawing/2014/main" id="{DD3D8D7B-1BAF-1AF5-DC35-8DE88336A6FE}"/>
              </a:ext>
            </a:extLst>
          </p:cNvPr>
          <p:cNvSpPr>
            <a:spLocks noGrp="1"/>
          </p:cNvSpPr>
          <p:nvPr>
            <p:ph idx="1"/>
          </p:nvPr>
        </p:nvSpPr>
        <p:spPr>
          <a:xfrm>
            <a:off x="684212" y="2846295"/>
            <a:ext cx="8534400" cy="3615267"/>
          </a:xfrm>
        </p:spPr>
        <p:txBody>
          <a:bodyPr/>
          <a:lstStyle/>
          <a:p>
            <a:endParaRPr lang="en-US" dirty="0"/>
          </a:p>
        </p:txBody>
      </p:sp>
    </p:spTree>
    <p:extLst>
      <p:ext uri="{BB962C8B-B14F-4D97-AF65-F5344CB8AC3E}">
        <p14:creationId xmlns:p14="http://schemas.microsoft.com/office/powerpoint/2010/main" val="739548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F3222-63B3-CC73-B241-4C6C98DB3EC8}"/>
              </a:ext>
            </a:extLst>
          </p:cNvPr>
          <p:cNvSpPr>
            <a:spLocks noGrp="1"/>
          </p:cNvSpPr>
          <p:nvPr>
            <p:ph type="title"/>
          </p:nvPr>
        </p:nvSpPr>
        <p:spPr>
          <a:xfrm>
            <a:off x="684212" y="565781"/>
            <a:ext cx="8534400" cy="1507067"/>
          </a:xfrm>
        </p:spPr>
        <p:txBody>
          <a:bodyPr/>
          <a:lstStyle/>
          <a:p>
            <a:pPr algn="ctr"/>
            <a:r>
              <a:rPr lang="en-US" dirty="0"/>
              <a:t>INTRODUCTION</a:t>
            </a:r>
          </a:p>
        </p:txBody>
      </p:sp>
      <p:sp>
        <p:nvSpPr>
          <p:cNvPr id="3" name="Content Placeholder 2">
            <a:extLst>
              <a:ext uri="{FF2B5EF4-FFF2-40B4-BE49-F238E27FC236}">
                <a16:creationId xmlns:a16="http://schemas.microsoft.com/office/drawing/2014/main" id="{5004D6E8-220E-6538-5FAC-ECCE5CF809FE}"/>
              </a:ext>
            </a:extLst>
          </p:cNvPr>
          <p:cNvSpPr>
            <a:spLocks noGrp="1"/>
          </p:cNvSpPr>
          <p:nvPr>
            <p:ph idx="1"/>
          </p:nvPr>
        </p:nvSpPr>
        <p:spPr>
          <a:xfrm>
            <a:off x="684212" y="2420332"/>
            <a:ext cx="8534400" cy="3615267"/>
          </a:xfrm>
        </p:spPr>
        <p:txBody>
          <a:bodyPr/>
          <a:lstStyle/>
          <a:p>
            <a:r>
              <a:rPr lang="en-US" dirty="0">
                <a:solidFill>
                  <a:schemeClr val="tx1"/>
                </a:solidFill>
              </a:rPr>
              <a:t>The </a:t>
            </a:r>
            <a:r>
              <a:rPr lang="en-US" b="1" dirty="0">
                <a:solidFill>
                  <a:schemeClr val="tx1"/>
                </a:solidFill>
              </a:rPr>
              <a:t>Integrated ID Card Access Control and Attendance System</a:t>
            </a:r>
            <a:r>
              <a:rPr lang="en-US" dirty="0">
                <a:solidFill>
                  <a:schemeClr val="tx1"/>
                </a:solidFill>
              </a:rPr>
              <a:t> is designed to address the inefficiencies and security challenges in traditional attendance and access control methods. This project aims to develop a secure, automated solution for managing access to restricted areas and tracking student attendance in real-time. By replacing manual processes with an integrated system, it enhances security, reduces errors, and improves operational efficiency in academic environments.</a:t>
            </a:r>
          </a:p>
          <a:p>
            <a:endParaRPr lang="en-US" dirty="0"/>
          </a:p>
        </p:txBody>
      </p:sp>
    </p:spTree>
    <p:extLst>
      <p:ext uri="{BB962C8B-B14F-4D97-AF65-F5344CB8AC3E}">
        <p14:creationId xmlns:p14="http://schemas.microsoft.com/office/powerpoint/2010/main" val="608255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20AA2-4962-D730-54E7-BA2DA096BFB5}"/>
              </a:ext>
            </a:extLst>
          </p:cNvPr>
          <p:cNvSpPr>
            <a:spLocks noGrp="1"/>
          </p:cNvSpPr>
          <p:nvPr>
            <p:ph type="title"/>
          </p:nvPr>
        </p:nvSpPr>
        <p:spPr>
          <a:xfrm>
            <a:off x="3391553" y="2129614"/>
            <a:ext cx="3565059" cy="1507067"/>
          </a:xfrm>
        </p:spPr>
        <p:txBody>
          <a:bodyPr>
            <a:normAutofit/>
          </a:bodyPr>
          <a:lstStyle/>
          <a:p>
            <a:r>
              <a:rPr lang="en-US" sz="4400" dirty="0"/>
              <a:t>Thank you</a:t>
            </a:r>
          </a:p>
        </p:txBody>
      </p:sp>
    </p:spTree>
    <p:extLst>
      <p:ext uri="{BB962C8B-B14F-4D97-AF65-F5344CB8AC3E}">
        <p14:creationId xmlns:p14="http://schemas.microsoft.com/office/powerpoint/2010/main" val="1410026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4C261-9261-0E67-B9F0-5256EC21FD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8CBF52-A85B-1A75-E81C-BF07039B6267}"/>
              </a:ext>
            </a:extLst>
          </p:cNvPr>
          <p:cNvSpPr>
            <a:spLocks noGrp="1"/>
          </p:cNvSpPr>
          <p:nvPr>
            <p:ph type="title"/>
          </p:nvPr>
        </p:nvSpPr>
        <p:spPr>
          <a:xfrm>
            <a:off x="684212" y="565781"/>
            <a:ext cx="8534400" cy="1507067"/>
          </a:xfrm>
        </p:spPr>
        <p:txBody>
          <a:bodyPr/>
          <a:lstStyle/>
          <a:p>
            <a:pPr algn="ctr"/>
            <a:r>
              <a:rPr lang="en-US" dirty="0"/>
              <a:t>Statement of problem</a:t>
            </a:r>
          </a:p>
        </p:txBody>
      </p:sp>
      <p:sp>
        <p:nvSpPr>
          <p:cNvPr id="3" name="Content Placeholder 2">
            <a:extLst>
              <a:ext uri="{FF2B5EF4-FFF2-40B4-BE49-F238E27FC236}">
                <a16:creationId xmlns:a16="http://schemas.microsoft.com/office/drawing/2014/main" id="{8F8FBB68-F6FD-C27B-E531-40EE6A61F3C8}"/>
              </a:ext>
            </a:extLst>
          </p:cNvPr>
          <p:cNvSpPr>
            <a:spLocks noGrp="1"/>
          </p:cNvSpPr>
          <p:nvPr>
            <p:ph idx="1"/>
          </p:nvPr>
        </p:nvSpPr>
        <p:spPr>
          <a:xfrm>
            <a:off x="684212" y="2420332"/>
            <a:ext cx="8534400" cy="3615267"/>
          </a:xfrm>
        </p:spPr>
        <p:txBody>
          <a:bodyPr/>
          <a:lstStyle/>
          <a:p>
            <a:r>
              <a:rPr lang="en-US" dirty="0">
                <a:solidFill>
                  <a:schemeClr val="tx1"/>
                </a:solidFill>
              </a:rPr>
              <a:t>Baze University, like many other educational institutions, faces significant challenges in ensuring the security of its premises and the accurate tracking of attendance for students, faculty, and staff. The current methods of access control, which may involve manual checks or outdated systems, are inadequate in addressing the university’s growing needs. The proposed Integrated ID Card Access Control and Attendance System aims to resolve these challenges by providing a secure and reliable method for managing access to university facilities and accurately tracking attendance.</a:t>
            </a:r>
          </a:p>
          <a:p>
            <a:endParaRPr lang="en-US" dirty="0"/>
          </a:p>
        </p:txBody>
      </p:sp>
    </p:spTree>
    <p:extLst>
      <p:ext uri="{BB962C8B-B14F-4D97-AF65-F5344CB8AC3E}">
        <p14:creationId xmlns:p14="http://schemas.microsoft.com/office/powerpoint/2010/main" val="1264698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AAF5ED-7F2D-CFE8-9D95-83143E2B23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6FEAB3-0FAD-CF30-C596-2FBBD7F864DA}"/>
              </a:ext>
            </a:extLst>
          </p:cNvPr>
          <p:cNvSpPr>
            <a:spLocks noGrp="1"/>
          </p:cNvSpPr>
          <p:nvPr>
            <p:ph type="title"/>
          </p:nvPr>
        </p:nvSpPr>
        <p:spPr>
          <a:xfrm>
            <a:off x="684212" y="565781"/>
            <a:ext cx="8534400" cy="1507067"/>
          </a:xfrm>
        </p:spPr>
        <p:txBody>
          <a:bodyPr/>
          <a:lstStyle/>
          <a:p>
            <a:pPr algn="ctr"/>
            <a:r>
              <a:rPr lang="en-US" dirty="0"/>
              <a:t>OBJECTIVES</a:t>
            </a:r>
          </a:p>
        </p:txBody>
      </p:sp>
      <p:sp>
        <p:nvSpPr>
          <p:cNvPr id="3" name="Content Placeholder 2">
            <a:extLst>
              <a:ext uri="{FF2B5EF4-FFF2-40B4-BE49-F238E27FC236}">
                <a16:creationId xmlns:a16="http://schemas.microsoft.com/office/drawing/2014/main" id="{EC0890A1-26BF-5932-428F-5B327F9681F1}"/>
              </a:ext>
            </a:extLst>
          </p:cNvPr>
          <p:cNvSpPr>
            <a:spLocks noGrp="1"/>
          </p:cNvSpPr>
          <p:nvPr>
            <p:ph idx="1"/>
          </p:nvPr>
        </p:nvSpPr>
        <p:spPr>
          <a:xfrm>
            <a:off x="684212" y="2420332"/>
            <a:ext cx="8534400" cy="3615267"/>
          </a:xfrm>
        </p:spPr>
        <p:txBody>
          <a:bodyPr/>
          <a:lstStyle/>
          <a:p>
            <a:r>
              <a:rPr lang="en-US" dirty="0">
                <a:solidFill>
                  <a:schemeClr val="tx1"/>
                </a:solidFill>
              </a:rPr>
              <a:t>Implement QR Code or smart card technology to control access to restricted areas within Baze University</a:t>
            </a:r>
          </a:p>
          <a:p>
            <a:r>
              <a:rPr lang="en-US" dirty="0">
                <a:solidFill>
                  <a:schemeClr val="tx1"/>
                </a:solidFill>
              </a:rPr>
              <a:t>Integrate the system to automatically log entry times for accurate attendance records.</a:t>
            </a:r>
          </a:p>
          <a:p>
            <a:r>
              <a:rPr lang="en-US" dirty="0">
                <a:solidFill>
                  <a:schemeClr val="tx1"/>
                </a:solidFill>
              </a:rPr>
              <a:t>Reduce unauthorized access and improve overall campus security.</a:t>
            </a:r>
          </a:p>
          <a:p>
            <a:r>
              <a:rPr lang="en-US" dirty="0">
                <a:solidFill>
                  <a:schemeClr val="tx1"/>
                </a:solidFill>
              </a:rPr>
              <a:t>Develop a user-friendly interface for managing access and attendance records</a:t>
            </a:r>
          </a:p>
          <a:p>
            <a:endParaRPr lang="en-US" dirty="0"/>
          </a:p>
        </p:txBody>
      </p:sp>
    </p:spTree>
    <p:extLst>
      <p:ext uri="{BB962C8B-B14F-4D97-AF65-F5344CB8AC3E}">
        <p14:creationId xmlns:p14="http://schemas.microsoft.com/office/powerpoint/2010/main" val="3051301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5047B0-6061-5843-A0ED-790FC22037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44352E-FC70-61AD-495A-42E08DBD25C5}"/>
              </a:ext>
            </a:extLst>
          </p:cNvPr>
          <p:cNvSpPr>
            <a:spLocks noGrp="1"/>
          </p:cNvSpPr>
          <p:nvPr>
            <p:ph type="title"/>
          </p:nvPr>
        </p:nvSpPr>
        <p:spPr>
          <a:xfrm>
            <a:off x="684212" y="565781"/>
            <a:ext cx="8534400" cy="1507067"/>
          </a:xfrm>
        </p:spPr>
        <p:txBody>
          <a:bodyPr/>
          <a:lstStyle/>
          <a:p>
            <a:pPr algn="ctr"/>
            <a:r>
              <a:rPr lang="en-US" dirty="0"/>
              <a:t>Significance of study</a:t>
            </a:r>
          </a:p>
        </p:txBody>
      </p:sp>
      <p:sp>
        <p:nvSpPr>
          <p:cNvPr id="3" name="Content Placeholder 2">
            <a:extLst>
              <a:ext uri="{FF2B5EF4-FFF2-40B4-BE49-F238E27FC236}">
                <a16:creationId xmlns:a16="http://schemas.microsoft.com/office/drawing/2014/main" id="{F17EE7E8-8AA9-11CD-3BE2-06DFCA4E9D98}"/>
              </a:ext>
            </a:extLst>
          </p:cNvPr>
          <p:cNvSpPr>
            <a:spLocks noGrp="1"/>
          </p:cNvSpPr>
          <p:nvPr>
            <p:ph idx="1"/>
          </p:nvPr>
        </p:nvSpPr>
        <p:spPr>
          <a:xfrm>
            <a:off x="684212" y="2420332"/>
            <a:ext cx="8534400" cy="3189893"/>
          </a:xfrm>
        </p:spPr>
        <p:txBody>
          <a:bodyPr/>
          <a:lstStyle/>
          <a:p>
            <a:r>
              <a:rPr lang="en-US" dirty="0">
                <a:solidFill>
                  <a:schemeClr val="tx1"/>
                </a:solidFill>
              </a:rPr>
              <a:t>This project will help enhance campus security, improving operational efficiency, and supporting the university's growth. In an era where insecurity is a growing concern in Nigeria, this project provides a crucial solution to safeguarding students, staff, and university property. </a:t>
            </a:r>
            <a:endParaRPr lang="en-US" dirty="0"/>
          </a:p>
        </p:txBody>
      </p:sp>
    </p:spTree>
    <p:extLst>
      <p:ext uri="{BB962C8B-B14F-4D97-AF65-F5344CB8AC3E}">
        <p14:creationId xmlns:p14="http://schemas.microsoft.com/office/powerpoint/2010/main" val="175754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A23417-D52D-1108-E220-A655E8D71B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1286B3-8F50-7D86-F8B5-BA70E4C9CB15}"/>
              </a:ext>
            </a:extLst>
          </p:cNvPr>
          <p:cNvSpPr>
            <a:spLocks noGrp="1"/>
          </p:cNvSpPr>
          <p:nvPr>
            <p:ph type="title"/>
          </p:nvPr>
        </p:nvSpPr>
        <p:spPr>
          <a:xfrm>
            <a:off x="684212" y="565781"/>
            <a:ext cx="8534400" cy="1507067"/>
          </a:xfrm>
        </p:spPr>
        <p:txBody>
          <a:bodyPr/>
          <a:lstStyle/>
          <a:p>
            <a:pPr algn="ctr"/>
            <a:r>
              <a:rPr lang="en-US" dirty="0"/>
              <a:t>Literature Review</a:t>
            </a:r>
          </a:p>
        </p:txBody>
      </p:sp>
      <p:graphicFrame>
        <p:nvGraphicFramePr>
          <p:cNvPr id="4" name="Content Placeholder 3">
            <a:extLst>
              <a:ext uri="{FF2B5EF4-FFF2-40B4-BE49-F238E27FC236}">
                <a16:creationId xmlns:a16="http://schemas.microsoft.com/office/drawing/2014/main" id="{7C44511A-C7F4-44FD-430F-8BBE91274AE8}"/>
              </a:ext>
            </a:extLst>
          </p:cNvPr>
          <p:cNvGraphicFramePr>
            <a:graphicFrameLocks noGrp="1"/>
          </p:cNvGraphicFramePr>
          <p:nvPr>
            <p:ph idx="1"/>
            <p:extLst>
              <p:ext uri="{D42A27DB-BD31-4B8C-83A1-F6EECF244321}">
                <p14:modId xmlns:p14="http://schemas.microsoft.com/office/powerpoint/2010/main" val="2261116022"/>
              </p:ext>
            </p:extLst>
          </p:nvPr>
        </p:nvGraphicFramePr>
        <p:xfrm>
          <a:off x="770965" y="2072848"/>
          <a:ext cx="9726706" cy="4577080"/>
        </p:xfrm>
        <a:graphic>
          <a:graphicData uri="http://schemas.openxmlformats.org/drawingml/2006/table">
            <a:tbl>
              <a:tblPr firstRow="1" bandRow="1">
                <a:tableStyleId>{5C22544A-7EE6-4342-B048-85BDC9FD1C3A}</a:tableStyleId>
              </a:tblPr>
              <a:tblGrid>
                <a:gridCol w="1685364">
                  <a:extLst>
                    <a:ext uri="{9D8B030D-6E8A-4147-A177-3AD203B41FA5}">
                      <a16:colId xmlns:a16="http://schemas.microsoft.com/office/drawing/2014/main" val="1115431073"/>
                    </a:ext>
                  </a:extLst>
                </a:gridCol>
                <a:gridCol w="2034989">
                  <a:extLst>
                    <a:ext uri="{9D8B030D-6E8A-4147-A177-3AD203B41FA5}">
                      <a16:colId xmlns:a16="http://schemas.microsoft.com/office/drawing/2014/main" val="2424508251"/>
                    </a:ext>
                  </a:extLst>
                </a:gridCol>
                <a:gridCol w="2707341">
                  <a:extLst>
                    <a:ext uri="{9D8B030D-6E8A-4147-A177-3AD203B41FA5}">
                      <a16:colId xmlns:a16="http://schemas.microsoft.com/office/drawing/2014/main" val="2259224180"/>
                    </a:ext>
                  </a:extLst>
                </a:gridCol>
                <a:gridCol w="3299012">
                  <a:extLst>
                    <a:ext uri="{9D8B030D-6E8A-4147-A177-3AD203B41FA5}">
                      <a16:colId xmlns:a16="http://schemas.microsoft.com/office/drawing/2014/main" val="1941763422"/>
                    </a:ext>
                  </a:extLst>
                </a:gridCol>
              </a:tblGrid>
              <a:tr h="370840">
                <a:tc>
                  <a:txBody>
                    <a:bodyPr/>
                    <a:lstStyle/>
                    <a:p>
                      <a:r>
                        <a:rPr lang="en-US" dirty="0"/>
                        <a:t>Author</a:t>
                      </a:r>
                    </a:p>
                  </a:txBody>
                  <a:tcPr/>
                </a:tc>
                <a:tc>
                  <a:txBody>
                    <a:bodyPr/>
                    <a:lstStyle/>
                    <a:p>
                      <a:r>
                        <a:rPr lang="en-US" dirty="0" err="1"/>
                        <a:t>Methodoloy</a:t>
                      </a:r>
                      <a:endParaRPr lang="en-US" dirty="0"/>
                    </a:p>
                  </a:txBody>
                  <a:tcPr/>
                </a:tc>
                <a:tc>
                  <a:txBody>
                    <a:bodyPr/>
                    <a:lstStyle/>
                    <a:p>
                      <a:r>
                        <a:rPr lang="en-US" dirty="0"/>
                        <a:t>STRENGTH</a:t>
                      </a:r>
                    </a:p>
                  </a:txBody>
                  <a:tcPr/>
                </a:tc>
                <a:tc>
                  <a:txBody>
                    <a:bodyPr/>
                    <a:lstStyle/>
                    <a:p>
                      <a:r>
                        <a:rPr lang="en-US" dirty="0"/>
                        <a:t>WEAKNESSES</a:t>
                      </a:r>
                    </a:p>
                  </a:txBody>
                  <a:tcPr/>
                </a:tc>
                <a:extLst>
                  <a:ext uri="{0D108BD9-81ED-4DB2-BD59-A6C34878D82A}">
                    <a16:rowId xmlns:a16="http://schemas.microsoft.com/office/drawing/2014/main" val="4123982403"/>
                  </a:ext>
                </a:extLst>
              </a:tr>
              <a:tr h="370840">
                <a:tc>
                  <a:txBody>
                    <a:bodyPr/>
                    <a:lstStyle/>
                    <a:p>
                      <a:r>
                        <a:rPr lang="en-US" sz="1800" kern="1200" dirty="0">
                          <a:solidFill>
                            <a:schemeClr val="dk1"/>
                          </a:solidFill>
                          <a:effectLst/>
                          <a:latin typeface="+mn-lt"/>
                          <a:ea typeface="+mn-ea"/>
                          <a:cs typeface="+mn-cs"/>
                        </a:rPr>
                        <a:t>Jain et al. (2011)</a:t>
                      </a:r>
                      <a:endParaRPr lang="en-US" dirty="0"/>
                    </a:p>
                  </a:txBody>
                  <a:tcPr anchor="ctr"/>
                </a:tc>
                <a:tc>
                  <a:txBody>
                    <a:bodyPr/>
                    <a:lstStyle/>
                    <a:p>
                      <a:r>
                        <a:rPr lang="en-US" sz="1800" kern="1200" dirty="0">
                          <a:solidFill>
                            <a:schemeClr val="dk1"/>
                          </a:solidFill>
                          <a:effectLst/>
                          <a:latin typeface="+mn-lt"/>
                          <a:ea typeface="+mn-ea"/>
                          <a:cs typeface="+mn-cs"/>
                        </a:rPr>
                        <a:t>Biometric systems (fingerprint, retina)</a:t>
                      </a:r>
                      <a:endParaRPr lang="en-US" dirty="0"/>
                    </a:p>
                  </a:txBody>
                  <a:tcPr/>
                </a:tc>
                <a:tc>
                  <a:txBody>
                    <a:bodyPr/>
                    <a:lstStyle/>
                    <a:p>
                      <a:r>
                        <a:rPr lang="en-US" sz="1800" kern="1200" dirty="0">
                          <a:solidFill>
                            <a:schemeClr val="dk1"/>
                          </a:solidFill>
                          <a:effectLst/>
                          <a:latin typeface="+mn-lt"/>
                          <a:ea typeface="+mn-ea"/>
                          <a:cs typeface="+mn-cs"/>
                        </a:rPr>
                        <a:t>Highly secure; low likelihood of duplication</a:t>
                      </a:r>
                      <a:endParaRPr lang="en-US" dirty="0"/>
                    </a:p>
                  </a:txBody>
                  <a:tcPr anchor="ctr"/>
                </a:tc>
                <a:tc>
                  <a:txBody>
                    <a:bodyPr/>
                    <a:lstStyle/>
                    <a:p>
                      <a:r>
                        <a:rPr lang="en-US" sz="1800" kern="1200" dirty="0">
                          <a:solidFill>
                            <a:schemeClr val="dk1"/>
                          </a:solidFill>
                          <a:effectLst/>
                          <a:latin typeface="+mn-lt"/>
                          <a:ea typeface="+mn-ea"/>
                          <a:cs typeface="+mn-cs"/>
                        </a:rPr>
                        <a:t>High implementation costs; raises privacy concerns</a:t>
                      </a:r>
                      <a:endParaRPr lang="en-US" dirty="0"/>
                    </a:p>
                  </a:txBody>
                  <a:tcPr anchor="ctr"/>
                </a:tc>
                <a:extLst>
                  <a:ext uri="{0D108BD9-81ED-4DB2-BD59-A6C34878D82A}">
                    <a16:rowId xmlns:a16="http://schemas.microsoft.com/office/drawing/2014/main" val="912732094"/>
                  </a:ext>
                </a:extLst>
              </a:tr>
              <a:tr h="370840">
                <a:tc>
                  <a:txBody>
                    <a:bodyPr/>
                    <a:lstStyle/>
                    <a:p>
                      <a:r>
                        <a:rPr lang="en-US" sz="1800" kern="1200" dirty="0">
                          <a:solidFill>
                            <a:schemeClr val="dk1"/>
                          </a:solidFill>
                          <a:effectLst/>
                          <a:latin typeface="+mn-lt"/>
                          <a:ea typeface="+mn-ea"/>
                          <a:cs typeface="+mn-cs"/>
                        </a:rPr>
                        <a:t>Kim et al. (2014)</a:t>
                      </a:r>
                      <a:endParaRPr lang="en-US" dirty="0"/>
                    </a:p>
                  </a:txBody>
                  <a:tcPr anchor="ctr"/>
                </a:tc>
                <a:tc>
                  <a:txBody>
                    <a:bodyPr/>
                    <a:lstStyle/>
                    <a:p>
                      <a:r>
                        <a:rPr lang="en-US" sz="1800" kern="1200" dirty="0">
                          <a:solidFill>
                            <a:schemeClr val="dk1"/>
                          </a:solidFill>
                          <a:effectLst/>
                          <a:latin typeface="+mn-lt"/>
                          <a:ea typeface="+mn-ea"/>
                          <a:cs typeface="+mn-cs"/>
                        </a:rPr>
                        <a:t>Fingerprint-based systems in academia</a:t>
                      </a:r>
                      <a:endParaRPr lang="en-US" dirty="0"/>
                    </a:p>
                  </a:txBody>
                  <a:tcPr/>
                </a:tc>
                <a:tc>
                  <a:txBody>
                    <a:bodyPr/>
                    <a:lstStyle/>
                    <a:p>
                      <a:r>
                        <a:rPr lang="en-US" sz="1800" kern="1200" dirty="0">
                          <a:solidFill>
                            <a:schemeClr val="dk1"/>
                          </a:solidFill>
                          <a:effectLst/>
                          <a:latin typeface="+mn-lt"/>
                          <a:ea typeface="+mn-ea"/>
                          <a:cs typeface="+mn-cs"/>
                        </a:rPr>
                        <a:t>Enhanced security and efficient attendance monitoring</a:t>
                      </a:r>
                      <a:endParaRPr lang="en-US" dirty="0"/>
                    </a:p>
                  </a:txBody>
                  <a:tcPr anchor="ctr"/>
                </a:tc>
                <a:tc>
                  <a:txBody>
                    <a:bodyPr/>
                    <a:lstStyle/>
                    <a:p>
                      <a:r>
                        <a:rPr lang="en-US" sz="1800" kern="1200" dirty="0">
                          <a:solidFill>
                            <a:schemeClr val="dk1"/>
                          </a:solidFill>
                          <a:effectLst/>
                          <a:latin typeface="+mn-lt"/>
                          <a:ea typeface="+mn-ea"/>
                          <a:cs typeface="+mn-cs"/>
                        </a:rPr>
                        <a:t>May require regular maintenance to ensure accuracy</a:t>
                      </a:r>
                      <a:endParaRPr lang="en-US" dirty="0"/>
                    </a:p>
                  </a:txBody>
                  <a:tcPr anchor="ctr"/>
                </a:tc>
                <a:extLst>
                  <a:ext uri="{0D108BD9-81ED-4DB2-BD59-A6C34878D82A}">
                    <a16:rowId xmlns:a16="http://schemas.microsoft.com/office/drawing/2014/main" val="2976267963"/>
                  </a:ext>
                </a:extLst>
              </a:tr>
              <a:tr h="370840">
                <a:tc>
                  <a:txBody>
                    <a:bodyPr/>
                    <a:lstStyle/>
                    <a:p>
                      <a:r>
                        <a:rPr lang="en-US" sz="1800" kern="1200" dirty="0">
                          <a:solidFill>
                            <a:schemeClr val="dk1"/>
                          </a:solidFill>
                          <a:effectLst/>
                          <a:latin typeface="+mn-lt"/>
                          <a:ea typeface="+mn-ea"/>
                          <a:cs typeface="+mn-cs"/>
                        </a:rPr>
                        <a:t>Wright (2014)</a:t>
                      </a:r>
                      <a:endParaRPr lang="en-US" dirty="0"/>
                    </a:p>
                  </a:txBody>
                  <a:tcPr/>
                </a:tc>
                <a:tc>
                  <a:txBody>
                    <a:bodyPr/>
                    <a:lstStyle/>
                    <a:p>
                      <a:r>
                        <a:rPr lang="en-US" sz="1800" kern="1200" dirty="0">
                          <a:solidFill>
                            <a:schemeClr val="dk1"/>
                          </a:solidFill>
                          <a:effectLst/>
                          <a:latin typeface="+mn-lt"/>
                          <a:ea typeface="+mn-ea"/>
                          <a:cs typeface="+mn-cs"/>
                        </a:rPr>
                        <a:t>Smart card-based systems</a:t>
                      </a:r>
                      <a:endParaRPr lang="en-US" dirty="0"/>
                    </a:p>
                  </a:txBody>
                  <a:tcPr/>
                </a:tc>
                <a:tc>
                  <a:txBody>
                    <a:bodyPr/>
                    <a:lstStyle/>
                    <a:p>
                      <a:r>
                        <a:rPr lang="en-US" sz="1800" kern="1200" dirty="0">
                          <a:solidFill>
                            <a:schemeClr val="dk1"/>
                          </a:solidFill>
                          <a:effectLst/>
                          <a:latin typeface="+mn-lt"/>
                          <a:ea typeface="+mn-ea"/>
                          <a:cs typeface="+mn-cs"/>
                        </a:rPr>
                        <a:t>Secure and flexible for multiple applications</a:t>
                      </a:r>
                      <a:endParaRPr lang="en-US" dirty="0"/>
                    </a:p>
                  </a:txBody>
                  <a:tcPr/>
                </a:tc>
                <a:tc>
                  <a:txBody>
                    <a:bodyPr/>
                    <a:lstStyle/>
                    <a:p>
                      <a:r>
                        <a:rPr lang="en-US" sz="1800" kern="1200" dirty="0">
                          <a:solidFill>
                            <a:schemeClr val="dk1"/>
                          </a:solidFill>
                          <a:effectLst/>
                          <a:latin typeface="+mn-lt"/>
                          <a:ea typeface="+mn-ea"/>
                          <a:cs typeface="+mn-cs"/>
                        </a:rPr>
                        <a:t>Risk of card theft unless multi-factor authentication is used</a:t>
                      </a:r>
                      <a:endParaRPr lang="en-US" dirty="0"/>
                    </a:p>
                  </a:txBody>
                  <a:tcPr/>
                </a:tc>
                <a:extLst>
                  <a:ext uri="{0D108BD9-81ED-4DB2-BD59-A6C34878D82A}">
                    <a16:rowId xmlns:a16="http://schemas.microsoft.com/office/drawing/2014/main" val="4004900678"/>
                  </a:ext>
                </a:extLst>
              </a:tr>
              <a:tr h="370840">
                <a:tc>
                  <a:txBody>
                    <a:bodyPr/>
                    <a:lstStyle/>
                    <a:p>
                      <a:r>
                        <a:rPr lang="en-US" sz="1800" kern="1200" dirty="0">
                          <a:solidFill>
                            <a:schemeClr val="dk1"/>
                          </a:solidFill>
                          <a:effectLst/>
                          <a:latin typeface="+mn-lt"/>
                          <a:ea typeface="+mn-ea"/>
                          <a:cs typeface="+mn-cs"/>
                        </a:rPr>
                        <a:t>Bell &amp; Coates (2019)</a:t>
                      </a:r>
                      <a:endParaRPr lang="en-US" dirty="0"/>
                    </a:p>
                  </a:txBody>
                  <a:tcPr/>
                </a:tc>
                <a:tc>
                  <a:txBody>
                    <a:bodyPr/>
                    <a:lstStyle/>
                    <a:p>
                      <a:r>
                        <a:rPr lang="en-US" sz="1800" kern="1200" dirty="0">
                          <a:solidFill>
                            <a:schemeClr val="dk1"/>
                          </a:solidFill>
                          <a:effectLst/>
                          <a:latin typeface="+mn-lt"/>
                          <a:ea typeface="+mn-ea"/>
                          <a:cs typeface="+mn-cs"/>
                        </a:rPr>
                        <a:t>Smart card systems with encryption</a:t>
                      </a:r>
                      <a:endParaRPr lang="en-US" dirty="0"/>
                    </a:p>
                  </a:txBody>
                  <a:tcPr/>
                </a:tc>
                <a:tc>
                  <a:txBody>
                    <a:bodyPr/>
                    <a:lstStyle/>
                    <a:p>
                      <a:r>
                        <a:rPr lang="en-US" sz="1800" kern="1200" dirty="0">
                          <a:solidFill>
                            <a:schemeClr val="dk1"/>
                          </a:solidFill>
                          <a:effectLst/>
                          <a:latin typeface="+mn-lt"/>
                          <a:ea typeface="+mn-ea"/>
                          <a:cs typeface="+mn-cs"/>
                        </a:rPr>
                        <a:t>Provides enhanced security through encryption</a:t>
                      </a:r>
                      <a:endParaRPr lang="en-US" dirty="0"/>
                    </a:p>
                  </a:txBody>
                  <a:tcPr/>
                </a:tc>
                <a:tc>
                  <a:txBody>
                    <a:bodyPr/>
                    <a:lstStyle/>
                    <a:p>
                      <a:r>
                        <a:rPr lang="en-US" sz="1800" kern="1200" dirty="0">
                          <a:solidFill>
                            <a:schemeClr val="dk1"/>
                          </a:solidFill>
                          <a:effectLst/>
                          <a:latin typeface="+mn-lt"/>
                          <a:ea typeface="+mn-ea"/>
                          <a:cs typeface="+mn-cs"/>
                        </a:rPr>
                        <a:t>Risk of theft without additional security layers</a:t>
                      </a:r>
                      <a:endParaRPr lang="en-US" dirty="0"/>
                    </a:p>
                  </a:txBody>
                  <a:tcPr/>
                </a:tc>
                <a:extLst>
                  <a:ext uri="{0D108BD9-81ED-4DB2-BD59-A6C34878D82A}">
                    <a16:rowId xmlns:a16="http://schemas.microsoft.com/office/drawing/2014/main" val="1484287447"/>
                  </a:ext>
                </a:extLst>
              </a:tr>
            </a:tbl>
          </a:graphicData>
        </a:graphic>
      </p:graphicFrame>
    </p:spTree>
    <p:extLst>
      <p:ext uri="{BB962C8B-B14F-4D97-AF65-F5344CB8AC3E}">
        <p14:creationId xmlns:p14="http://schemas.microsoft.com/office/powerpoint/2010/main" val="2579669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D2E51E-C710-F0BA-A178-71EC4B7C73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BA1AB8-6889-ABF4-F8ED-7837C23BE3A5}"/>
              </a:ext>
            </a:extLst>
          </p:cNvPr>
          <p:cNvSpPr>
            <a:spLocks noGrp="1"/>
          </p:cNvSpPr>
          <p:nvPr>
            <p:ph type="title"/>
          </p:nvPr>
        </p:nvSpPr>
        <p:spPr>
          <a:xfrm>
            <a:off x="684212" y="565781"/>
            <a:ext cx="8534400" cy="1507067"/>
          </a:xfrm>
        </p:spPr>
        <p:txBody>
          <a:bodyPr/>
          <a:lstStyle/>
          <a:p>
            <a:pPr algn="ctr"/>
            <a:r>
              <a:rPr lang="en-US" dirty="0"/>
              <a:t>Methodology</a:t>
            </a:r>
          </a:p>
        </p:txBody>
      </p:sp>
      <p:sp>
        <p:nvSpPr>
          <p:cNvPr id="5" name="Content Placeholder 4">
            <a:extLst>
              <a:ext uri="{FF2B5EF4-FFF2-40B4-BE49-F238E27FC236}">
                <a16:creationId xmlns:a16="http://schemas.microsoft.com/office/drawing/2014/main" id="{4D19E436-B3D9-7DDB-FFD5-FFEA84644184}"/>
              </a:ext>
            </a:extLst>
          </p:cNvPr>
          <p:cNvSpPr>
            <a:spLocks noGrp="1"/>
          </p:cNvSpPr>
          <p:nvPr>
            <p:ph idx="1"/>
          </p:nvPr>
        </p:nvSpPr>
        <p:spPr>
          <a:xfrm>
            <a:off x="931862" y="2072848"/>
            <a:ext cx="8534400" cy="3615267"/>
          </a:xfrm>
        </p:spPr>
        <p:txBody>
          <a:bodyPr/>
          <a:lstStyle/>
          <a:p>
            <a:r>
              <a:rPr lang="en-US" b="1" dirty="0">
                <a:solidFill>
                  <a:schemeClr val="tx1">
                    <a:lumMod val="95000"/>
                  </a:schemeClr>
                </a:solidFill>
              </a:rPr>
              <a:t>AGILE METHODOLOGIY</a:t>
            </a:r>
          </a:p>
          <a:p>
            <a:r>
              <a:rPr lang="en-US" b="1" dirty="0">
                <a:solidFill>
                  <a:schemeClr val="tx1">
                    <a:lumMod val="95000"/>
                  </a:schemeClr>
                </a:solidFill>
              </a:rPr>
              <a:t>Agile method is an iterative and incremental approach that allows Frequent feedback cycles to ensure alignment with requirements and delivering functional components early.</a:t>
            </a:r>
          </a:p>
        </p:txBody>
      </p:sp>
    </p:spTree>
    <p:extLst>
      <p:ext uri="{BB962C8B-B14F-4D97-AF65-F5344CB8AC3E}">
        <p14:creationId xmlns:p14="http://schemas.microsoft.com/office/powerpoint/2010/main" val="382549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E2AB2F-7938-5081-2984-A106888F7B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51FFA2-C1C0-195A-4335-AA07045EAAD6}"/>
              </a:ext>
            </a:extLst>
          </p:cNvPr>
          <p:cNvSpPr>
            <a:spLocks noGrp="1"/>
          </p:cNvSpPr>
          <p:nvPr>
            <p:ph type="title"/>
          </p:nvPr>
        </p:nvSpPr>
        <p:spPr>
          <a:xfrm>
            <a:off x="684212" y="565781"/>
            <a:ext cx="8534400" cy="1507067"/>
          </a:xfrm>
        </p:spPr>
        <p:txBody>
          <a:bodyPr/>
          <a:lstStyle/>
          <a:p>
            <a:pPr algn="ctr"/>
            <a:r>
              <a:rPr lang="en-US" dirty="0"/>
              <a:t>Why Agile Method?</a:t>
            </a:r>
          </a:p>
        </p:txBody>
      </p:sp>
      <p:sp>
        <p:nvSpPr>
          <p:cNvPr id="10" name="Content Placeholder 9">
            <a:extLst>
              <a:ext uri="{FF2B5EF4-FFF2-40B4-BE49-F238E27FC236}">
                <a16:creationId xmlns:a16="http://schemas.microsoft.com/office/drawing/2014/main" id="{986C1624-2CD7-1356-13D3-3C34003D77C9}"/>
              </a:ext>
            </a:extLst>
          </p:cNvPr>
          <p:cNvSpPr>
            <a:spLocks noGrp="1"/>
          </p:cNvSpPr>
          <p:nvPr>
            <p:ph idx="1"/>
          </p:nvPr>
        </p:nvSpPr>
        <p:spPr>
          <a:xfrm>
            <a:off x="701674" y="2072848"/>
            <a:ext cx="8534400" cy="3615267"/>
          </a:xfrm>
        </p:spPr>
        <p:txBody>
          <a:bodyPr/>
          <a:lstStyle/>
          <a:p>
            <a:r>
              <a:rPr lang="en-US" dirty="0">
                <a:solidFill>
                  <a:schemeClr val="tx1"/>
                </a:solidFill>
              </a:rPr>
              <a:t>Flexibility to adapt to changes.</a:t>
            </a:r>
          </a:p>
          <a:p>
            <a:r>
              <a:rPr lang="en-US" dirty="0">
                <a:solidFill>
                  <a:schemeClr val="tx1"/>
                </a:solidFill>
              </a:rPr>
              <a:t>Encourages collaboration between developers and stakeholders.</a:t>
            </a:r>
          </a:p>
          <a:p>
            <a:r>
              <a:rPr lang="en-US" dirty="0">
                <a:solidFill>
                  <a:schemeClr val="tx1"/>
                </a:solidFill>
              </a:rPr>
              <a:t>Supports continuous improvement of the system.</a:t>
            </a:r>
          </a:p>
          <a:p>
            <a:r>
              <a:rPr lang="en-US" dirty="0">
                <a:solidFill>
                  <a:schemeClr val="tx1"/>
                </a:solidFill>
              </a:rPr>
              <a:t>Enables faster identification and resolution of issues.</a:t>
            </a:r>
          </a:p>
          <a:p>
            <a:endParaRPr lang="en-US" dirty="0"/>
          </a:p>
        </p:txBody>
      </p:sp>
    </p:spTree>
    <p:extLst>
      <p:ext uri="{BB962C8B-B14F-4D97-AF65-F5344CB8AC3E}">
        <p14:creationId xmlns:p14="http://schemas.microsoft.com/office/powerpoint/2010/main" val="530512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D884F7-0412-A5EB-7159-2D0AB9E524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3ED108-B88C-07C2-3267-C89F4ED5D1E5}"/>
              </a:ext>
            </a:extLst>
          </p:cNvPr>
          <p:cNvSpPr>
            <a:spLocks noGrp="1"/>
          </p:cNvSpPr>
          <p:nvPr>
            <p:ph type="title"/>
          </p:nvPr>
        </p:nvSpPr>
        <p:spPr>
          <a:xfrm>
            <a:off x="684212" y="565781"/>
            <a:ext cx="8534400" cy="1507067"/>
          </a:xfrm>
        </p:spPr>
        <p:txBody>
          <a:bodyPr/>
          <a:lstStyle/>
          <a:p>
            <a:pPr algn="ctr"/>
            <a:r>
              <a:rPr lang="en-US" dirty="0"/>
              <a:t>Languages and FRAMEWORKS</a:t>
            </a:r>
          </a:p>
        </p:txBody>
      </p:sp>
      <p:sp>
        <p:nvSpPr>
          <p:cNvPr id="10" name="Content Placeholder 9">
            <a:extLst>
              <a:ext uri="{FF2B5EF4-FFF2-40B4-BE49-F238E27FC236}">
                <a16:creationId xmlns:a16="http://schemas.microsoft.com/office/drawing/2014/main" id="{DBBDA4D5-A474-FFCB-242D-8A1494B8C167}"/>
              </a:ext>
            </a:extLst>
          </p:cNvPr>
          <p:cNvSpPr>
            <a:spLocks noGrp="1"/>
          </p:cNvSpPr>
          <p:nvPr>
            <p:ph idx="1"/>
          </p:nvPr>
        </p:nvSpPr>
        <p:spPr>
          <a:xfrm>
            <a:off x="701674" y="2072848"/>
            <a:ext cx="8534400" cy="3615267"/>
          </a:xfrm>
        </p:spPr>
        <p:txBody>
          <a:bodyPr/>
          <a:lstStyle/>
          <a:p>
            <a:r>
              <a:rPr lang="en-US" b="1" dirty="0">
                <a:solidFill>
                  <a:schemeClr val="tx1"/>
                </a:solidFill>
              </a:rPr>
              <a:t>Backend:</a:t>
            </a:r>
            <a:r>
              <a:rPr lang="en-US" dirty="0">
                <a:solidFill>
                  <a:schemeClr val="tx1"/>
                </a:solidFill>
              </a:rPr>
              <a:t> Python, Django</a:t>
            </a:r>
          </a:p>
          <a:p>
            <a:r>
              <a:rPr lang="en-US" b="1" dirty="0">
                <a:solidFill>
                  <a:schemeClr val="tx1"/>
                </a:solidFill>
              </a:rPr>
              <a:t>Frontend:</a:t>
            </a:r>
            <a:r>
              <a:rPr lang="en-US" dirty="0">
                <a:solidFill>
                  <a:schemeClr val="tx1"/>
                </a:solidFill>
              </a:rPr>
              <a:t> HTML, CSS, JavaScript</a:t>
            </a:r>
          </a:p>
          <a:p>
            <a:r>
              <a:rPr lang="en-US" b="1" dirty="0">
                <a:solidFill>
                  <a:schemeClr val="tx1"/>
                </a:solidFill>
              </a:rPr>
              <a:t>Tools:</a:t>
            </a:r>
            <a:r>
              <a:rPr lang="en-US" dirty="0">
                <a:solidFill>
                  <a:schemeClr val="tx1"/>
                </a:solidFill>
              </a:rPr>
              <a:t> Mailtrap.io for notifications, </a:t>
            </a:r>
            <a:r>
              <a:rPr lang="en-US" dirty="0" err="1">
                <a:solidFill>
                  <a:schemeClr val="tx1"/>
                </a:solidFill>
              </a:rPr>
              <a:t>Ngrok</a:t>
            </a:r>
            <a:r>
              <a:rPr lang="en-US" dirty="0">
                <a:solidFill>
                  <a:schemeClr val="tx1"/>
                </a:solidFill>
              </a:rPr>
              <a:t> for secure tunneling</a:t>
            </a:r>
          </a:p>
          <a:p>
            <a:r>
              <a:rPr lang="en-US" b="1" dirty="0">
                <a:solidFill>
                  <a:schemeClr val="tx1"/>
                </a:solidFill>
              </a:rPr>
              <a:t>Database:</a:t>
            </a:r>
            <a:r>
              <a:rPr lang="en-US" dirty="0">
                <a:solidFill>
                  <a:schemeClr val="tx1"/>
                </a:solidFill>
              </a:rPr>
              <a:t> MySQL</a:t>
            </a:r>
          </a:p>
          <a:p>
            <a:r>
              <a:rPr lang="en-US" b="1" dirty="0">
                <a:solidFill>
                  <a:schemeClr val="tx1"/>
                </a:solidFill>
              </a:rPr>
              <a:t>Others:</a:t>
            </a:r>
            <a:r>
              <a:rPr lang="en-US" dirty="0">
                <a:solidFill>
                  <a:schemeClr val="tx1"/>
                </a:solidFill>
              </a:rPr>
              <a:t> QR Code technology</a:t>
            </a:r>
          </a:p>
        </p:txBody>
      </p:sp>
    </p:spTree>
    <p:extLst>
      <p:ext uri="{BB962C8B-B14F-4D97-AF65-F5344CB8AC3E}">
        <p14:creationId xmlns:p14="http://schemas.microsoft.com/office/powerpoint/2010/main" val="174611257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521</TotalTime>
  <Words>1324</Words>
  <Application>Microsoft Office PowerPoint</Application>
  <PresentationFormat>Widescreen</PresentationFormat>
  <Paragraphs>185</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Century Gothic</vt:lpstr>
      <vt:lpstr>Times New Roman</vt:lpstr>
      <vt:lpstr>Wingdings 3</vt:lpstr>
      <vt:lpstr>Slice</vt:lpstr>
      <vt:lpstr>Integrated ID Card Access Control and Attendance System </vt:lpstr>
      <vt:lpstr>INTRODUCTION</vt:lpstr>
      <vt:lpstr>Statement of problem</vt:lpstr>
      <vt:lpstr>OBJECTIVES</vt:lpstr>
      <vt:lpstr>Significance of study</vt:lpstr>
      <vt:lpstr>Literature Review</vt:lpstr>
      <vt:lpstr>Methodology</vt:lpstr>
      <vt:lpstr>Why Agile Method?</vt:lpstr>
      <vt:lpstr>Languages and FRAMEWORKS</vt:lpstr>
      <vt:lpstr>Functional requirements</vt:lpstr>
      <vt:lpstr>NON-Functional requirements</vt:lpstr>
      <vt:lpstr>UML DIAGRAMS (USE CASES)</vt:lpstr>
      <vt:lpstr>UML DIAGRAMS (ENTITY RELATIONSHIP)</vt:lpstr>
      <vt:lpstr>SUMMARY OF UNIT TESTING</vt:lpstr>
      <vt:lpstr>SUMMARY OF INTEGRATION TESTING</vt:lpstr>
      <vt:lpstr>SUMMARY OF SYSTEM TESTING</vt:lpstr>
      <vt:lpstr>Abstract</vt:lpstr>
      <vt:lpstr>conclusion</vt:lpstr>
      <vt:lpstr>REFRENCES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khadija jamil</dc:creator>
  <cp:lastModifiedBy>khadija jamil</cp:lastModifiedBy>
  <cp:revision>1</cp:revision>
  <dcterms:created xsi:type="dcterms:W3CDTF">2025-01-27T01:16:37Z</dcterms:created>
  <dcterms:modified xsi:type="dcterms:W3CDTF">2025-01-27T09:58:24Z</dcterms:modified>
</cp:coreProperties>
</file>