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75" r:id="rId7"/>
    <p:sldId id="262" r:id="rId8"/>
    <p:sldId id="274" r:id="rId9"/>
    <p:sldId id="263" r:id="rId10"/>
    <p:sldId id="264" r:id="rId11"/>
    <p:sldId id="265" r:id="rId12"/>
    <p:sldId id="266" r:id="rId13"/>
    <p:sldId id="273" r:id="rId14"/>
    <p:sldId id="267" r:id="rId15"/>
    <p:sldId id="271" r:id="rId16"/>
    <p:sldId id="272" r:id="rId17"/>
    <p:sldId id="268" r:id="rId18"/>
    <p:sldId id="269" r:id="rId19"/>
    <p:sldId id="270"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58" d="100"/>
          <a:sy n="58" d="100"/>
        </p:scale>
        <p:origin x="987" y="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1/20/2025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1/20/2025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2/asi.23552" TargetMode="External"/><Relationship Id="rId2" Type="http://schemas.openxmlformats.org/officeDocument/2006/relationships/hyperlink" Target="https://doi.org/10.1145/1941487.194151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36CFC-61C0-1E4B-C595-0A4D2F47A569}"/>
              </a:ext>
            </a:extLst>
          </p:cNvPr>
          <p:cNvSpPr>
            <a:spLocks noGrp="1"/>
          </p:cNvSpPr>
          <p:nvPr>
            <p:ph type="ctrTitle"/>
          </p:nvPr>
        </p:nvSpPr>
        <p:spPr/>
        <p:txBody>
          <a:bodyPr/>
          <a:lstStyle/>
          <a:p>
            <a:r>
              <a:rPr lang="en-US" sz="1800" b="1" kern="100" dirty="0">
                <a:effectLst/>
                <a:latin typeface="Times New Roman" panose="02020603050405020304" pitchFamily="18" charset="0"/>
                <a:ea typeface="DengXian" panose="02010600030101010101" pitchFamily="2" charset="-122"/>
              </a:rPr>
              <a:t>DESIGN AND IMPLEMENTATION OF A MOBILE APPLICATION THAT CONNECTS BUYERS TO NEARBY SELLERS (FINDNEARME)</a:t>
            </a:r>
            <a:endParaRPr lang="en-US" dirty="0"/>
          </a:p>
        </p:txBody>
      </p:sp>
      <p:sp>
        <p:nvSpPr>
          <p:cNvPr id="3" name="Subtitle 2">
            <a:extLst>
              <a:ext uri="{FF2B5EF4-FFF2-40B4-BE49-F238E27FC236}">
                <a16:creationId xmlns:a16="http://schemas.microsoft.com/office/drawing/2014/main" id="{F1370B09-C150-7E83-DEC6-EB73590BBF76}"/>
              </a:ext>
            </a:extLst>
          </p:cNvPr>
          <p:cNvSpPr>
            <a:spLocks noGrp="1"/>
          </p:cNvSpPr>
          <p:nvPr>
            <p:ph type="subTitle" idx="1"/>
          </p:nvPr>
        </p:nvSpPr>
        <p:spPr/>
        <p:txBody>
          <a:bodyPr/>
          <a:lstStyle/>
          <a:p>
            <a:r>
              <a:rPr lang="en-US" dirty="0"/>
              <a:t>Hadiza Aliyu</a:t>
            </a:r>
          </a:p>
          <a:p>
            <a:r>
              <a:rPr lang="en-US" dirty="0"/>
              <a:t>BU/22A/IT/6545</a:t>
            </a:r>
          </a:p>
          <a:p>
            <a:r>
              <a:rPr lang="en-US" dirty="0"/>
              <a:t>BSc Software Engineering</a:t>
            </a:r>
          </a:p>
        </p:txBody>
      </p:sp>
    </p:spTree>
    <p:extLst>
      <p:ext uri="{BB962C8B-B14F-4D97-AF65-F5344CB8AC3E}">
        <p14:creationId xmlns:p14="http://schemas.microsoft.com/office/powerpoint/2010/main" val="4066303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14D4B-4AC3-26F5-E6A6-17BF8540D0ED}"/>
              </a:ext>
            </a:extLst>
          </p:cNvPr>
          <p:cNvSpPr>
            <a:spLocks noGrp="1"/>
          </p:cNvSpPr>
          <p:nvPr>
            <p:ph type="title"/>
          </p:nvPr>
        </p:nvSpPr>
        <p:spPr/>
        <p:txBody>
          <a:bodyPr/>
          <a:lstStyle/>
          <a:p>
            <a:r>
              <a:rPr lang="en-US" dirty="0"/>
              <a:t>Technologies Used</a:t>
            </a:r>
          </a:p>
        </p:txBody>
      </p:sp>
      <p:sp>
        <p:nvSpPr>
          <p:cNvPr id="3" name="Content Placeholder 2">
            <a:extLst>
              <a:ext uri="{FF2B5EF4-FFF2-40B4-BE49-F238E27FC236}">
                <a16:creationId xmlns:a16="http://schemas.microsoft.com/office/drawing/2014/main" id="{9E686AA5-4094-A5C3-EC52-DE5E8634118C}"/>
              </a:ext>
            </a:extLst>
          </p:cNvPr>
          <p:cNvSpPr>
            <a:spLocks noGrp="1"/>
          </p:cNvSpPr>
          <p:nvPr>
            <p:ph idx="1"/>
          </p:nvPr>
        </p:nvSpPr>
        <p:spPr/>
        <p:txBody>
          <a:bodyPr/>
          <a:lstStyle/>
          <a:p>
            <a:pPr marL="45720" indent="0">
              <a:buNone/>
            </a:pPr>
            <a:r>
              <a:rPr lang="en-US" dirty="0"/>
              <a:t>The </a:t>
            </a:r>
            <a:r>
              <a:rPr lang="en-US" dirty="0" err="1"/>
              <a:t>FindNearMe</a:t>
            </a:r>
            <a:r>
              <a:rPr lang="en-US" dirty="0"/>
              <a:t> app is built using Expo (React Native) for the frontend with Tailwind CSS styling. The backend infrastructure leverages </a:t>
            </a:r>
            <a:r>
              <a:rPr lang="en-US" dirty="0" err="1"/>
              <a:t>Supabase</a:t>
            </a:r>
            <a:r>
              <a:rPr lang="en-US" dirty="0"/>
              <a:t>, an open-source Firebase alternative that provides PostgreSQL database, authentication, real-time features, and storage through an easy-to-use API interface. For its advanced features, the app uses Google's </a:t>
            </a:r>
            <a:r>
              <a:rPr lang="en-US" dirty="0" err="1"/>
              <a:t>MobileNet</a:t>
            </a:r>
            <a:r>
              <a:rPr lang="en-US" dirty="0"/>
              <a:t> neural network (via TensorFlow.js) for image recognition and the Open Street Maps for location services.</a:t>
            </a:r>
          </a:p>
        </p:txBody>
      </p:sp>
    </p:spTree>
    <p:extLst>
      <p:ext uri="{BB962C8B-B14F-4D97-AF65-F5344CB8AC3E}">
        <p14:creationId xmlns:p14="http://schemas.microsoft.com/office/powerpoint/2010/main" val="1958591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72E0-55C1-ABBB-836E-BFE2A474F541}"/>
              </a:ext>
            </a:extLst>
          </p:cNvPr>
          <p:cNvSpPr>
            <a:spLocks noGrp="1"/>
          </p:cNvSpPr>
          <p:nvPr>
            <p:ph type="title"/>
          </p:nvPr>
        </p:nvSpPr>
        <p:spPr/>
        <p:txBody>
          <a:bodyPr/>
          <a:lstStyle/>
          <a:p>
            <a:r>
              <a:rPr lang="en-US" dirty="0"/>
              <a:t>Functional Requirements</a:t>
            </a:r>
          </a:p>
        </p:txBody>
      </p:sp>
      <p:graphicFrame>
        <p:nvGraphicFramePr>
          <p:cNvPr id="4" name="Content Placeholder 3">
            <a:extLst>
              <a:ext uri="{FF2B5EF4-FFF2-40B4-BE49-F238E27FC236}">
                <a16:creationId xmlns:a16="http://schemas.microsoft.com/office/drawing/2014/main" id="{9DD38453-36CD-5895-A225-E91C9F9AB094}"/>
              </a:ext>
            </a:extLst>
          </p:cNvPr>
          <p:cNvGraphicFramePr>
            <a:graphicFrameLocks noGrp="1"/>
          </p:cNvGraphicFramePr>
          <p:nvPr>
            <p:ph idx="1"/>
            <p:extLst>
              <p:ext uri="{D42A27DB-BD31-4B8C-83A1-F6EECF244321}">
                <p14:modId xmlns:p14="http://schemas.microsoft.com/office/powerpoint/2010/main" val="2392197779"/>
              </p:ext>
            </p:extLst>
          </p:nvPr>
        </p:nvGraphicFramePr>
        <p:xfrm>
          <a:off x="1057523" y="1965960"/>
          <a:ext cx="9358686" cy="4212204"/>
        </p:xfrm>
        <a:graphic>
          <a:graphicData uri="http://schemas.openxmlformats.org/drawingml/2006/table">
            <a:tbl>
              <a:tblPr firstRow="1" firstCol="1" bandRow="1">
                <a:tableStyleId>{5C22544A-7EE6-4342-B048-85BDC9FD1C3A}</a:tableStyleId>
              </a:tblPr>
              <a:tblGrid>
                <a:gridCol w="931705">
                  <a:extLst>
                    <a:ext uri="{9D8B030D-6E8A-4147-A177-3AD203B41FA5}">
                      <a16:colId xmlns:a16="http://schemas.microsoft.com/office/drawing/2014/main" val="187432078"/>
                    </a:ext>
                  </a:extLst>
                </a:gridCol>
                <a:gridCol w="8426981">
                  <a:extLst>
                    <a:ext uri="{9D8B030D-6E8A-4147-A177-3AD203B41FA5}">
                      <a16:colId xmlns:a16="http://schemas.microsoft.com/office/drawing/2014/main" val="399458544"/>
                    </a:ext>
                  </a:extLst>
                </a:gridCol>
              </a:tblGrid>
              <a:tr h="768333">
                <a:tc>
                  <a:txBody>
                    <a:bodyPr/>
                    <a:lstStyle/>
                    <a:p>
                      <a:pPr marL="0" marR="0" algn="just">
                        <a:lnSpc>
                          <a:spcPct val="150000"/>
                        </a:lnSpc>
                        <a:spcAft>
                          <a:spcPts val="800"/>
                        </a:spcAft>
                      </a:pPr>
                      <a:r>
                        <a:rPr lang="en-US" sz="1200" kern="100">
                          <a:effectLst/>
                        </a:rPr>
                        <a:t>Req.</a:t>
                      </a:r>
                    </a:p>
                    <a:p>
                      <a:pPr marL="0" marR="0" algn="just">
                        <a:lnSpc>
                          <a:spcPct val="150000"/>
                        </a:lnSpc>
                        <a:spcAft>
                          <a:spcPts val="800"/>
                        </a:spcAft>
                      </a:pPr>
                      <a:r>
                        <a:rPr lang="en-US" sz="1200" kern="100">
                          <a:effectLst/>
                        </a:rPr>
                        <a:t>No.</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Description</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87705756"/>
                  </a:ext>
                </a:extLst>
              </a:tr>
              <a:tr h="303201">
                <a:tc>
                  <a:txBody>
                    <a:bodyPr/>
                    <a:lstStyle/>
                    <a:p>
                      <a:pPr marL="0" marR="0" algn="just">
                        <a:lnSpc>
                          <a:spcPct val="150000"/>
                        </a:lnSpc>
                        <a:spcAft>
                          <a:spcPts val="800"/>
                        </a:spcAft>
                      </a:pPr>
                      <a:r>
                        <a:rPr lang="en-US" sz="1200" kern="100">
                          <a:effectLst/>
                        </a:rPr>
                        <a:t>FR1</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Users must be able to create an account using email or phone number</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01333016"/>
                  </a:ext>
                </a:extLst>
              </a:tr>
              <a:tr h="642622">
                <a:tc>
                  <a:txBody>
                    <a:bodyPr/>
                    <a:lstStyle/>
                    <a:p>
                      <a:pPr marL="0" marR="0" algn="just">
                        <a:lnSpc>
                          <a:spcPct val="150000"/>
                        </a:lnSpc>
                        <a:spcAft>
                          <a:spcPts val="800"/>
                        </a:spcAft>
                      </a:pPr>
                      <a:r>
                        <a:rPr lang="en-US" sz="1200" kern="100">
                          <a:effectLst/>
                        </a:rPr>
                        <a:t>FR2</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dirty="0">
                          <a:effectLst/>
                        </a:rPr>
                        <a:t>Users must be able to create and edit their profiles and sellers must be able to manage their product listings.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976124885"/>
                  </a:ext>
                </a:extLst>
              </a:tr>
              <a:tr h="642622">
                <a:tc>
                  <a:txBody>
                    <a:bodyPr/>
                    <a:lstStyle/>
                    <a:p>
                      <a:pPr marL="0" marR="0" algn="just">
                        <a:lnSpc>
                          <a:spcPct val="150000"/>
                        </a:lnSpc>
                        <a:spcAft>
                          <a:spcPts val="800"/>
                        </a:spcAft>
                      </a:pPr>
                      <a:r>
                        <a:rPr lang="en-US" sz="1200" kern="100">
                          <a:effectLst/>
                        </a:rPr>
                        <a:t>FR3</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dirty="0">
                          <a:effectLst/>
                        </a:rPr>
                        <a:t>Users must be able to search for products using keywords, categories or image-based searches using AI-powered image recognition. </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597769327"/>
                  </a:ext>
                </a:extLst>
              </a:tr>
              <a:tr h="642622">
                <a:tc>
                  <a:txBody>
                    <a:bodyPr/>
                    <a:lstStyle/>
                    <a:p>
                      <a:pPr marL="0" marR="0" algn="just">
                        <a:lnSpc>
                          <a:spcPct val="150000"/>
                        </a:lnSpc>
                        <a:spcAft>
                          <a:spcPts val="800"/>
                        </a:spcAft>
                      </a:pPr>
                      <a:r>
                        <a:rPr lang="en-US" sz="1200" kern="100">
                          <a:effectLst/>
                        </a:rPr>
                        <a:t>FR4</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Users must be able to view product details, including pricing and seller information.</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37654797"/>
                  </a:ext>
                </a:extLst>
              </a:tr>
              <a:tr h="303201">
                <a:tc>
                  <a:txBody>
                    <a:bodyPr/>
                    <a:lstStyle/>
                    <a:p>
                      <a:pPr marL="0" marR="0" algn="just">
                        <a:lnSpc>
                          <a:spcPct val="150000"/>
                        </a:lnSpc>
                        <a:spcAft>
                          <a:spcPts val="800"/>
                        </a:spcAft>
                      </a:pPr>
                      <a:r>
                        <a:rPr lang="en-US" sz="1200" kern="100">
                          <a:effectLst/>
                        </a:rPr>
                        <a:t>FR5</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The app must provide users with location-based search results using GPS.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56454222"/>
                  </a:ext>
                </a:extLst>
              </a:tr>
              <a:tr h="303201">
                <a:tc>
                  <a:txBody>
                    <a:bodyPr/>
                    <a:lstStyle/>
                    <a:p>
                      <a:pPr marL="0" marR="0" algn="just">
                        <a:lnSpc>
                          <a:spcPct val="150000"/>
                        </a:lnSpc>
                        <a:spcAft>
                          <a:spcPts val="800"/>
                        </a:spcAft>
                      </a:pPr>
                      <a:r>
                        <a:rPr lang="en-US" sz="1200" kern="100">
                          <a:effectLst/>
                        </a:rPr>
                        <a:t>FR6</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Users must be able to communicate with sellers through in-app messaging.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15209255"/>
                  </a:ext>
                </a:extLst>
              </a:tr>
              <a:tr h="303201">
                <a:tc>
                  <a:txBody>
                    <a:bodyPr/>
                    <a:lstStyle/>
                    <a:p>
                      <a:pPr marL="0" marR="0" algn="just">
                        <a:lnSpc>
                          <a:spcPct val="150000"/>
                        </a:lnSpc>
                        <a:spcAft>
                          <a:spcPts val="800"/>
                        </a:spcAft>
                      </a:pPr>
                      <a:r>
                        <a:rPr lang="en-US" sz="1200" kern="100">
                          <a:effectLst/>
                        </a:rPr>
                        <a:t>FR7</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Users must be able to leave reviews and ratings for products and sellers.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290114367"/>
                  </a:ext>
                </a:extLst>
              </a:tr>
              <a:tr h="303201">
                <a:tc>
                  <a:txBody>
                    <a:bodyPr/>
                    <a:lstStyle/>
                    <a:p>
                      <a:pPr marL="0" marR="0" algn="just">
                        <a:lnSpc>
                          <a:spcPct val="150000"/>
                        </a:lnSpc>
                        <a:spcAft>
                          <a:spcPts val="800"/>
                        </a:spcAft>
                      </a:pPr>
                      <a:r>
                        <a:rPr lang="en-US" sz="1200" kern="100">
                          <a:effectLst/>
                        </a:rPr>
                        <a:t>FR8</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dirty="0">
                          <a:effectLst/>
                        </a:rPr>
                        <a:t>Admins must be able to manage user accounts and product listings. </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546411743"/>
                  </a:ext>
                </a:extLst>
              </a:tr>
            </a:tbl>
          </a:graphicData>
        </a:graphic>
      </p:graphicFrame>
      <p:sp>
        <p:nvSpPr>
          <p:cNvPr id="5" name="Rectangle 1">
            <a:extLst>
              <a:ext uri="{FF2B5EF4-FFF2-40B4-BE49-F238E27FC236}">
                <a16:creationId xmlns:a16="http://schemas.microsoft.com/office/drawing/2014/main" id="{0F945370-7882-FDC9-635F-14BEC066B576}"/>
              </a:ext>
            </a:extLst>
          </p:cNvPr>
          <p:cNvSpPr>
            <a:spLocks noChangeArrowheads="1"/>
          </p:cNvSpPr>
          <p:nvPr/>
        </p:nvSpPr>
        <p:spPr bwMode="auto">
          <a:xfrm>
            <a:off x="0" y="0"/>
            <a:ext cx="1328663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28735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456-A014-D4B8-7299-34908A207380}"/>
              </a:ext>
            </a:extLst>
          </p:cNvPr>
          <p:cNvSpPr>
            <a:spLocks noGrp="1"/>
          </p:cNvSpPr>
          <p:nvPr>
            <p:ph type="title"/>
          </p:nvPr>
        </p:nvSpPr>
        <p:spPr/>
        <p:txBody>
          <a:bodyPr/>
          <a:lstStyle/>
          <a:p>
            <a:r>
              <a:rPr lang="en-US" dirty="0"/>
              <a:t>Non-Functional Requirements</a:t>
            </a:r>
          </a:p>
        </p:txBody>
      </p:sp>
      <p:graphicFrame>
        <p:nvGraphicFramePr>
          <p:cNvPr id="4" name="Content Placeholder 3">
            <a:extLst>
              <a:ext uri="{FF2B5EF4-FFF2-40B4-BE49-F238E27FC236}">
                <a16:creationId xmlns:a16="http://schemas.microsoft.com/office/drawing/2014/main" id="{A302EFF6-D742-B6C3-4DF8-D30AA5FD7E77}"/>
              </a:ext>
            </a:extLst>
          </p:cNvPr>
          <p:cNvGraphicFramePr>
            <a:graphicFrameLocks noGrp="1"/>
          </p:cNvGraphicFramePr>
          <p:nvPr>
            <p:ph idx="1"/>
            <p:extLst>
              <p:ext uri="{D42A27DB-BD31-4B8C-83A1-F6EECF244321}">
                <p14:modId xmlns:p14="http://schemas.microsoft.com/office/powerpoint/2010/main" val="3016245903"/>
              </p:ext>
            </p:extLst>
          </p:nvPr>
        </p:nvGraphicFramePr>
        <p:xfrm>
          <a:off x="1143001" y="2115047"/>
          <a:ext cx="8971058" cy="3784822"/>
        </p:xfrm>
        <a:graphic>
          <a:graphicData uri="http://schemas.openxmlformats.org/drawingml/2006/table">
            <a:tbl>
              <a:tblPr firstRow="1" firstCol="1" bandRow="1">
                <a:tableStyleId>{5C22544A-7EE6-4342-B048-85BDC9FD1C3A}</a:tableStyleId>
              </a:tblPr>
              <a:tblGrid>
                <a:gridCol w="1204136">
                  <a:extLst>
                    <a:ext uri="{9D8B030D-6E8A-4147-A177-3AD203B41FA5}">
                      <a16:colId xmlns:a16="http://schemas.microsoft.com/office/drawing/2014/main" val="2215493887"/>
                    </a:ext>
                  </a:extLst>
                </a:gridCol>
                <a:gridCol w="7766922">
                  <a:extLst>
                    <a:ext uri="{9D8B030D-6E8A-4147-A177-3AD203B41FA5}">
                      <a16:colId xmlns:a16="http://schemas.microsoft.com/office/drawing/2014/main" val="1178441098"/>
                    </a:ext>
                  </a:extLst>
                </a:gridCol>
              </a:tblGrid>
              <a:tr h="890284">
                <a:tc>
                  <a:txBody>
                    <a:bodyPr/>
                    <a:lstStyle/>
                    <a:p>
                      <a:pPr marL="0" marR="0" algn="just">
                        <a:lnSpc>
                          <a:spcPct val="150000"/>
                        </a:lnSpc>
                        <a:spcAft>
                          <a:spcPts val="800"/>
                        </a:spcAft>
                      </a:pPr>
                      <a:r>
                        <a:rPr lang="en-US" sz="1200" kern="100">
                          <a:effectLst/>
                        </a:rPr>
                        <a:t>Req.</a:t>
                      </a:r>
                    </a:p>
                    <a:p>
                      <a:pPr marL="0" marR="0" algn="just">
                        <a:lnSpc>
                          <a:spcPct val="150000"/>
                        </a:lnSpc>
                        <a:spcAft>
                          <a:spcPts val="800"/>
                        </a:spcAft>
                      </a:pPr>
                      <a:r>
                        <a:rPr lang="en-US" sz="1200" kern="100">
                          <a:effectLst/>
                        </a:rPr>
                        <a:t>No.</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Description</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71549813"/>
                  </a:ext>
                </a:extLst>
              </a:tr>
              <a:tr h="351325">
                <a:tc>
                  <a:txBody>
                    <a:bodyPr/>
                    <a:lstStyle/>
                    <a:p>
                      <a:pPr marL="0" marR="0" algn="just">
                        <a:lnSpc>
                          <a:spcPct val="150000"/>
                        </a:lnSpc>
                        <a:spcAft>
                          <a:spcPts val="800"/>
                        </a:spcAft>
                      </a:pPr>
                      <a:r>
                        <a:rPr lang="en-US" sz="1200" kern="100">
                          <a:effectLst/>
                        </a:rPr>
                        <a:t>NFR1</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The application should load fast under normal network conditions.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895250497"/>
                  </a:ext>
                </a:extLst>
              </a:tr>
              <a:tr h="744619">
                <a:tc>
                  <a:txBody>
                    <a:bodyPr/>
                    <a:lstStyle/>
                    <a:p>
                      <a:pPr marL="0" marR="0" algn="just">
                        <a:lnSpc>
                          <a:spcPct val="150000"/>
                        </a:lnSpc>
                        <a:spcAft>
                          <a:spcPts val="800"/>
                        </a:spcAft>
                      </a:pPr>
                      <a:r>
                        <a:rPr lang="en-US" sz="1200" kern="100">
                          <a:effectLst/>
                        </a:rPr>
                        <a:t>NFR2</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The system should support up to 1000 concurrent users without degradation in performance.</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489342371"/>
                  </a:ext>
                </a:extLst>
              </a:tr>
              <a:tr h="744619">
                <a:tc>
                  <a:txBody>
                    <a:bodyPr/>
                    <a:lstStyle/>
                    <a:p>
                      <a:pPr marL="0" marR="0" algn="just">
                        <a:lnSpc>
                          <a:spcPct val="150000"/>
                        </a:lnSpc>
                        <a:spcAft>
                          <a:spcPts val="800"/>
                        </a:spcAft>
                      </a:pPr>
                      <a:r>
                        <a:rPr lang="en-US" sz="1200" kern="100">
                          <a:effectLst/>
                        </a:rPr>
                        <a:t>NFR3</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User data should be encrypted both in transit and at rest; complying with relevant data protection regulations.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48449537"/>
                  </a:ext>
                </a:extLst>
              </a:tr>
              <a:tr h="351325">
                <a:tc>
                  <a:txBody>
                    <a:bodyPr/>
                    <a:lstStyle/>
                    <a:p>
                      <a:pPr marL="0" marR="0" algn="just">
                        <a:lnSpc>
                          <a:spcPct val="150000"/>
                        </a:lnSpc>
                        <a:spcAft>
                          <a:spcPts val="800"/>
                        </a:spcAft>
                      </a:pPr>
                      <a:r>
                        <a:rPr lang="en-US" sz="1200" kern="100">
                          <a:effectLst/>
                        </a:rPr>
                        <a:t>NFR4</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The app should provide a seamless onboarding experience for new users.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91243821"/>
                  </a:ext>
                </a:extLst>
              </a:tr>
              <a:tr h="351325">
                <a:tc>
                  <a:txBody>
                    <a:bodyPr/>
                    <a:lstStyle/>
                    <a:p>
                      <a:pPr marL="0" marR="0" algn="just">
                        <a:lnSpc>
                          <a:spcPct val="150000"/>
                        </a:lnSpc>
                        <a:spcAft>
                          <a:spcPts val="800"/>
                        </a:spcAft>
                      </a:pPr>
                      <a:r>
                        <a:rPr lang="en-US" sz="1200" kern="100">
                          <a:effectLst/>
                        </a:rPr>
                        <a:t>NFR5</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a:effectLst/>
                        </a:rPr>
                        <a:t>The application should function correctly across various devices.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557935939"/>
                  </a:ext>
                </a:extLst>
              </a:tr>
              <a:tr h="351325">
                <a:tc>
                  <a:txBody>
                    <a:bodyPr/>
                    <a:lstStyle/>
                    <a:p>
                      <a:pPr marL="0" marR="0" algn="just">
                        <a:lnSpc>
                          <a:spcPct val="150000"/>
                        </a:lnSpc>
                        <a:spcAft>
                          <a:spcPts val="800"/>
                        </a:spcAft>
                      </a:pPr>
                      <a:r>
                        <a:rPr lang="en-US" sz="1200" kern="100">
                          <a:effectLst/>
                        </a:rPr>
                        <a:t>NFR6</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tc>
                  <a:txBody>
                    <a:bodyPr/>
                    <a:lstStyle/>
                    <a:p>
                      <a:pPr marL="0" marR="0" algn="just">
                        <a:lnSpc>
                          <a:spcPct val="150000"/>
                        </a:lnSpc>
                        <a:spcAft>
                          <a:spcPts val="800"/>
                        </a:spcAft>
                      </a:pPr>
                      <a:r>
                        <a:rPr lang="en-US" sz="1200" kern="100" dirty="0">
                          <a:effectLst/>
                        </a:rPr>
                        <a:t>Code should be modular and well-documented to facilitate future updates.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674197092"/>
                  </a:ext>
                </a:extLst>
              </a:tr>
            </a:tbl>
          </a:graphicData>
        </a:graphic>
      </p:graphicFrame>
    </p:spTree>
    <p:extLst>
      <p:ext uri="{BB962C8B-B14F-4D97-AF65-F5344CB8AC3E}">
        <p14:creationId xmlns:p14="http://schemas.microsoft.com/office/powerpoint/2010/main" val="49131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A51ED-8151-6BC3-2446-00697D995985}"/>
              </a:ext>
            </a:extLst>
          </p:cNvPr>
          <p:cNvSpPr>
            <a:spLocks noGrp="1"/>
          </p:cNvSpPr>
          <p:nvPr>
            <p:ph type="ctrTitle"/>
          </p:nvPr>
        </p:nvSpPr>
        <p:spPr/>
        <p:txBody>
          <a:bodyPr/>
          <a:lstStyle/>
          <a:p>
            <a:r>
              <a:rPr lang="en-US" dirty="0"/>
              <a:t>System Design</a:t>
            </a:r>
          </a:p>
        </p:txBody>
      </p:sp>
      <p:sp>
        <p:nvSpPr>
          <p:cNvPr id="3" name="Subtitle 2">
            <a:extLst>
              <a:ext uri="{FF2B5EF4-FFF2-40B4-BE49-F238E27FC236}">
                <a16:creationId xmlns:a16="http://schemas.microsoft.com/office/drawing/2014/main" id="{47B3FE97-3B1F-2D94-E7A7-38220C3E6FDD}"/>
              </a:ext>
            </a:extLst>
          </p:cNvPr>
          <p:cNvSpPr>
            <a:spLocks noGrp="1"/>
          </p:cNvSpPr>
          <p:nvPr>
            <p:ph type="subTitle" idx="1"/>
          </p:nvPr>
        </p:nvSpPr>
        <p:spPr>
          <a:xfrm>
            <a:off x="1709530" y="3869635"/>
            <a:ext cx="8767860" cy="918934"/>
          </a:xfrm>
        </p:spPr>
        <p:txBody>
          <a:bodyPr/>
          <a:lstStyle/>
          <a:p>
            <a:endParaRPr lang="en-US" dirty="0"/>
          </a:p>
        </p:txBody>
      </p:sp>
    </p:spTree>
    <p:extLst>
      <p:ext uri="{BB962C8B-B14F-4D97-AF65-F5344CB8AC3E}">
        <p14:creationId xmlns:p14="http://schemas.microsoft.com/office/powerpoint/2010/main" val="39053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20B31-51ED-0F95-970C-7B544B226F5A}"/>
              </a:ext>
            </a:extLst>
          </p:cNvPr>
          <p:cNvSpPr>
            <a:spLocks noGrp="1"/>
          </p:cNvSpPr>
          <p:nvPr>
            <p:ph type="title"/>
          </p:nvPr>
        </p:nvSpPr>
        <p:spPr/>
        <p:txBody>
          <a:bodyPr/>
          <a:lstStyle/>
          <a:p>
            <a:r>
              <a:rPr lang="en-US" dirty="0"/>
              <a:t>Application Architecture</a:t>
            </a:r>
          </a:p>
        </p:txBody>
      </p:sp>
      <p:sp>
        <p:nvSpPr>
          <p:cNvPr id="3" name="Content Placeholder 2">
            <a:extLst>
              <a:ext uri="{FF2B5EF4-FFF2-40B4-BE49-F238E27FC236}">
                <a16:creationId xmlns:a16="http://schemas.microsoft.com/office/drawing/2014/main" id="{C212DD74-81CB-438F-9B2E-3AA221B72A5F}"/>
              </a:ext>
            </a:extLst>
          </p:cNvPr>
          <p:cNvSpPr>
            <a:spLocks noGrp="1"/>
          </p:cNvSpPr>
          <p:nvPr>
            <p:ph idx="1"/>
          </p:nvPr>
        </p:nvSpPr>
        <p:spPr/>
        <p:txBody>
          <a:bodyPr/>
          <a:lstStyle/>
          <a:p>
            <a:pPr marL="45720" indent="0">
              <a:buNone/>
            </a:pPr>
            <a:endParaRPr lang="en-US" dirty="0"/>
          </a:p>
          <a:p>
            <a:endParaRPr lang="en-US" dirty="0"/>
          </a:p>
        </p:txBody>
      </p:sp>
      <p:pic>
        <p:nvPicPr>
          <p:cNvPr id="5" name="Picture 4">
            <a:extLst>
              <a:ext uri="{FF2B5EF4-FFF2-40B4-BE49-F238E27FC236}">
                <a16:creationId xmlns:a16="http://schemas.microsoft.com/office/drawing/2014/main" id="{223B0780-D6BA-746C-2097-C3ECE74DA830}"/>
              </a:ext>
            </a:extLst>
          </p:cNvPr>
          <p:cNvPicPr>
            <a:picLocks noChangeAspect="1"/>
          </p:cNvPicPr>
          <p:nvPr/>
        </p:nvPicPr>
        <p:blipFill>
          <a:blip r:embed="rId2"/>
          <a:stretch>
            <a:fillRect/>
          </a:stretch>
        </p:blipFill>
        <p:spPr>
          <a:xfrm>
            <a:off x="3309034" y="1687664"/>
            <a:ext cx="4332170" cy="4736990"/>
          </a:xfrm>
          <a:prstGeom prst="rect">
            <a:avLst/>
          </a:prstGeom>
        </p:spPr>
      </p:pic>
    </p:spTree>
    <p:extLst>
      <p:ext uri="{BB962C8B-B14F-4D97-AF65-F5344CB8AC3E}">
        <p14:creationId xmlns:p14="http://schemas.microsoft.com/office/powerpoint/2010/main" val="1090008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20F4-7170-8206-2366-FEBF2C82024F}"/>
              </a:ext>
            </a:extLst>
          </p:cNvPr>
          <p:cNvSpPr>
            <a:spLocks noGrp="1"/>
          </p:cNvSpPr>
          <p:nvPr>
            <p:ph type="title"/>
          </p:nvPr>
        </p:nvSpPr>
        <p:spPr/>
        <p:txBody>
          <a:bodyPr/>
          <a:lstStyle/>
          <a:p>
            <a:r>
              <a:rPr lang="en-US" dirty="0"/>
              <a:t>Use Case Diagram</a:t>
            </a:r>
          </a:p>
        </p:txBody>
      </p:sp>
      <p:pic>
        <p:nvPicPr>
          <p:cNvPr id="5" name="Content Placeholder 4">
            <a:extLst>
              <a:ext uri="{FF2B5EF4-FFF2-40B4-BE49-F238E27FC236}">
                <a16:creationId xmlns:a16="http://schemas.microsoft.com/office/drawing/2014/main" id="{27A5BD77-26A8-3711-FFB6-FDE2DBD67B31}"/>
              </a:ext>
            </a:extLst>
          </p:cNvPr>
          <p:cNvPicPr>
            <a:picLocks noGrp="1" noChangeAspect="1"/>
          </p:cNvPicPr>
          <p:nvPr>
            <p:ph idx="1"/>
          </p:nvPr>
        </p:nvPicPr>
        <p:blipFill>
          <a:blip r:embed="rId2"/>
          <a:stretch>
            <a:fillRect/>
          </a:stretch>
        </p:blipFill>
        <p:spPr>
          <a:xfrm>
            <a:off x="4397070" y="1812985"/>
            <a:ext cx="2814761" cy="4567957"/>
          </a:xfrm>
        </p:spPr>
      </p:pic>
    </p:spTree>
    <p:extLst>
      <p:ext uri="{BB962C8B-B14F-4D97-AF65-F5344CB8AC3E}">
        <p14:creationId xmlns:p14="http://schemas.microsoft.com/office/powerpoint/2010/main" val="4035996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9B60D-4411-F181-510D-4302E877275A}"/>
              </a:ext>
            </a:extLst>
          </p:cNvPr>
          <p:cNvSpPr>
            <a:spLocks noGrp="1"/>
          </p:cNvSpPr>
          <p:nvPr>
            <p:ph type="title"/>
          </p:nvPr>
        </p:nvSpPr>
        <p:spPr/>
        <p:txBody>
          <a:bodyPr/>
          <a:lstStyle/>
          <a:p>
            <a:r>
              <a:rPr lang="en-US" dirty="0"/>
              <a:t>Entity Relationship Diagram</a:t>
            </a:r>
          </a:p>
        </p:txBody>
      </p:sp>
      <p:pic>
        <p:nvPicPr>
          <p:cNvPr id="5" name="Content Placeholder 4">
            <a:extLst>
              <a:ext uri="{FF2B5EF4-FFF2-40B4-BE49-F238E27FC236}">
                <a16:creationId xmlns:a16="http://schemas.microsoft.com/office/drawing/2014/main" id="{0F34EF89-B2CA-2E82-D43D-1F0C208241AB}"/>
              </a:ext>
            </a:extLst>
          </p:cNvPr>
          <p:cNvPicPr>
            <a:picLocks noGrp="1" noChangeAspect="1"/>
          </p:cNvPicPr>
          <p:nvPr>
            <p:ph idx="1"/>
          </p:nvPr>
        </p:nvPicPr>
        <p:blipFill>
          <a:blip r:embed="rId2"/>
          <a:stretch>
            <a:fillRect/>
          </a:stretch>
        </p:blipFill>
        <p:spPr>
          <a:xfrm>
            <a:off x="4043629" y="1800879"/>
            <a:ext cx="4042847" cy="4584017"/>
          </a:xfrm>
        </p:spPr>
      </p:pic>
    </p:spTree>
    <p:extLst>
      <p:ext uri="{BB962C8B-B14F-4D97-AF65-F5344CB8AC3E}">
        <p14:creationId xmlns:p14="http://schemas.microsoft.com/office/powerpoint/2010/main" val="1283671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51D7-9CC0-83D3-3A36-5313C3849251}"/>
              </a:ext>
            </a:extLst>
          </p:cNvPr>
          <p:cNvSpPr>
            <a:spLocks noGrp="1"/>
          </p:cNvSpPr>
          <p:nvPr>
            <p:ph type="title"/>
          </p:nvPr>
        </p:nvSpPr>
        <p:spPr>
          <a:xfrm>
            <a:off x="288758" y="364958"/>
            <a:ext cx="9875520" cy="846221"/>
          </a:xfrm>
        </p:spPr>
        <p:txBody>
          <a:bodyPr/>
          <a:lstStyle/>
          <a:p>
            <a:r>
              <a:rPr lang="en-US" dirty="0"/>
              <a:t>Test Plans</a:t>
            </a:r>
          </a:p>
        </p:txBody>
      </p:sp>
      <p:graphicFrame>
        <p:nvGraphicFramePr>
          <p:cNvPr id="4" name="Content Placeholder 3">
            <a:extLst>
              <a:ext uri="{FF2B5EF4-FFF2-40B4-BE49-F238E27FC236}">
                <a16:creationId xmlns:a16="http://schemas.microsoft.com/office/drawing/2014/main" id="{5BBA68B7-7C35-985D-B025-430A136382F2}"/>
              </a:ext>
            </a:extLst>
          </p:cNvPr>
          <p:cNvGraphicFramePr>
            <a:graphicFrameLocks noGrp="1"/>
          </p:cNvGraphicFramePr>
          <p:nvPr>
            <p:ph idx="1"/>
            <p:extLst>
              <p:ext uri="{D42A27DB-BD31-4B8C-83A1-F6EECF244321}">
                <p14:modId xmlns:p14="http://schemas.microsoft.com/office/powerpoint/2010/main" val="1305806490"/>
              </p:ext>
            </p:extLst>
          </p:nvPr>
        </p:nvGraphicFramePr>
        <p:xfrm>
          <a:off x="1756611" y="1211179"/>
          <a:ext cx="9095874" cy="5281861"/>
        </p:xfrm>
        <a:graphic>
          <a:graphicData uri="http://schemas.openxmlformats.org/drawingml/2006/table">
            <a:tbl>
              <a:tblPr firstRow="1" firstCol="1" bandRow="1">
                <a:tableStyleId>{5C22544A-7EE6-4342-B048-85BDC9FD1C3A}</a:tableStyleId>
              </a:tblPr>
              <a:tblGrid>
                <a:gridCol w="1617927">
                  <a:extLst>
                    <a:ext uri="{9D8B030D-6E8A-4147-A177-3AD203B41FA5}">
                      <a16:colId xmlns:a16="http://schemas.microsoft.com/office/drawing/2014/main" val="3516535897"/>
                    </a:ext>
                  </a:extLst>
                </a:gridCol>
                <a:gridCol w="7477947">
                  <a:extLst>
                    <a:ext uri="{9D8B030D-6E8A-4147-A177-3AD203B41FA5}">
                      <a16:colId xmlns:a16="http://schemas.microsoft.com/office/drawing/2014/main" val="580835520"/>
                    </a:ext>
                  </a:extLst>
                </a:gridCol>
              </a:tblGrid>
              <a:tr h="213324">
                <a:tc>
                  <a:txBody>
                    <a:bodyPr/>
                    <a:lstStyle/>
                    <a:p>
                      <a:pPr marL="0" marR="0" algn="just">
                        <a:lnSpc>
                          <a:spcPct val="150000"/>
                        </a:lnSpc>
                        <a:spcAft>
                          <a:spcPts val="800"/>
                        </a:spcAft>
                      </a:pPr>
                      <a:r>
                        <a:rPr lang="en-US" sz="1000" kern="100" dirty="0">
                          <a:effectLst/>
                        </a:rPr>
                        <a:t>Test Plan ID</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50000"/>
                        </a:lnSpc>
                        <a:spcAft>
                          <a:spcPts val="800"/>
                        </a:spcAft>
                      </a:pPr>
                      <a:r>
                        <a:rPr lang="en-US" sz="1000" kern="100">
                          <a:effectLst/>
                        </a:rPr>
                        <a:t>TP-FNM-001</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1830096791"/>
                  </a:ext>
                </a:extLst>
              </a:tr>
              <a:tr h="213324">
                <a:tc>
                  <a:txBody>
                    <a:bodyPr/>
                    <a:lstStyle/>
                    <a:p>
                      <a:pPr marL="0" marR="0" algn="just">
                        <a:lnSpc>
                          <a:spcPct val="150000"/>
                        </a:lnSpc>
                        <a:spcAft>
                          <a:spcPts val="800"/>
                        </a:spcAft>
                      </a:pPr>
                      <a:r>
                        <a:rPr lang="en-US" sz="1000" kern="100" dirty="0">
                          <a:effectLst/>
                        </a:rPr>
                        <a:t>Test Plan Name</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50000"/>
                        </a:lnSpc>
                        <a:spcAft>
                          <a:spcPts val="800"/>
                        </a:spcAft>
                      </a:pPr>
                      <a:r>
                        <a:rPr lang="en-US" sz="1000" kern="100">
                          <a:effectLst/>
                        </a:rPr>
                        <a:t>FindNearMe Test Plan</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506556343"/>
                  </a:ext>
                </a:extLst>
              </a:tr>
              <a:tr h="213324">
                <a:tc>
                  <a:txBody>
                    <a:bodyPr/>
                    <a:lstStyle/>
                    <a:p>
                      <a:pPr marL="0" marR="0" algn="just">
                        <a:lnSpc>
                          <a:spcPct val="150000"/>
                        </a:lnSpc>
                        <a:spcAft>
                          <a:spcPts val="800"/>
                        </a:spcAft>
                      </a:pPr>
                      <a:r>
                        <a:rPr lang="en-US" sz="1000" kern="100" dirty="0">
                          <a:effectLst/>
                        </a:rPr>
                        <a:t>Version</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50000"/>
                        </a:lnSpc>
                        <a:spcAft>
                          <a:spcPts val="800"/>
                        </a:spcAft>
                      </a:pPr>
                      <a:r>
                        <a:rPr lang="en-US" sz="1000" kern="100" dirty="0">
                          <a:effectLst/>
                        </a:rPr>
                        <a:t>1.0</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2361391573"/>
                  </a:ext>
                </a:extLst>
              </a:tr>
              <a:tr h="213324">
                <a:tc>
                  <a:txBody>
                    <a:bodyPr/>
                    <a:lstStyle/>
                    <a:p>
                      <a:pPr marL="0" marR="0" algn="just">
                        <a:lnSpc>
                          <a:spcPct val="150000"/>
                        </a:lnSpc>
                        <a:spcAft>
                          <a:spcPts val="800"/>
                        </a:spcAft>
                      </a:pPr>
                      <a:r>
                        <a:rPr lang="en-US" sz="1000" kern="100">
                          <a:effectLst/>
                        </a:rPr>
                        <a:t>Date </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50000"/>
                        </a:lnSpc>
                        <a:spcAft>
                          <a:spcPts val="800"/>
                        </a:spcAft>
                      </a:pPr>
                      <a:r>
                        <a:rPr lang="en-US" sz="1000" kern="100" dirty="0">
                          <a:effectLst/>
                        </a:rPr>
                        <a:t>16/11/2024</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2514521325"/>
                  </a:ext>
                </a:extLst>
              </a:tr>
              <a:tr h="213324">
                <a:tc>
                  <a:txBody>
                    <a:bodyPr/>
                    <a:lstStyle/>
                    <a:p>
                      <a:pPr marL="0" marR="0" algn="just">
                        <a:lnSpc>
                          <a:spcPct val="150000"/>
                        </a:lnSpc>
                        <a:spcAft>
                          <a:spcPts val="800"/>
                        </a:spcAft>
                      </a:pPr>
                      <a:r>
                        <a:rPr lang="en-US" sz="1000" kern="100">
                          <a:effectLst/>
                        </a:rPr>
                        <a:t>Author </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50000"/>
                        </a:lnSpc>
                        <a:spcAft>
                          <a:spcPts val="800"/>
                        </a:spcAft>
                      </a:pPr>
                      <a:r>
                        <a:rPr lang="en-US" sz="1000" kern="100">
                          <a:effectLst/>
                        </a:rPr>
                        <a:t>Hadiza Aliyu</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2509586208"/>
                  </a:ext>
                </a:extLst>
              </a:tr>
              <a:tr h="1052398">
                <a:tc>
                  <a:txBody>
                    <a:bodyPr/>
                    <a:lstStyle/>
                    <a:p>
                      <a:pPr marL="0" marR="0" algn="just">
                        <a:lnSpc>
                          <a:spcPct val="150000"/>
                        </a:lnSpc>
                        <a:spcAft>
                          <a:spcPts val="800"/>
                        </a:spcAft>
                      </a:pPr>
                      <a:r>
                        <a:rPr lang="en-US" sz="1000" kern="100">
                          <a:effectLst/>
                        </a:rPr>
                        <a:t>Objective</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00000"/>
                        </a:lnSpc>
                        <a:spcAft>
                          <a:spcPts val="800"/>
                        </a:spcAft>
                      </a:pPr>
                      <a:r>
                        <a:rPr lang="en-US" sz="1000" kern="100" dirty="0">
                          <a:effectLst/>
                        </a:rPr>
                        <a:t>The primary objectives of this test plan are to:</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Verify that all features of the </a:t>
                      </a:r>
                      <a:r>
                        <a:rPr lang="en-US" sz="1000" kern="100" dirty="0" err="1">
                          <a:effectLst/>
                        </a:rPr>
                        <a:t>FindNearMe</a:t>
                      </a:r>
                      <a:r>
                        <a:rPr lang="en-US" sz="1000" kern="100" dirty="0">
                          <a:effectLst/>
                        </a:rPr>
                        <a:t> application function as intended.</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Identify and resolve defects before the application is released to users.</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Ensure that the application meets performance, security, and usability standards.</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2619009047"/>
                  </a:ext>
                </a:extLst>
              </a:tr>
              <a:tr h="1486301">
                <a:tc>
                  <a:txBody>
                    <a:bodyPr/>
                    <a:lstStyle/>
                    <a:p>
                      <a:pPr marL="0" marR="0" algn="just">
                        <a:lnSpc>
                          <a:spcPct val="150000"/>
                        </a:lnSpc>
                        <a:spcAft>
                          <a:spcPts val="800"/>
                        </a:spcAft>
                      </a:pPr>
                      <a:r>
                        <a:rPr lang="en-US" sz="1000" kern="100" dirty="0">
                          <a:effectLst/>
                        </a:rPr>
                        <a:t>Scope</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00000"/>
                        </a:lnSpc>
                        <a:spcAft>
                          <a:spcPts val="800"/>
                        </a:spcAft>
                      </a:pPr>
                      <a:r>
                        <a:rPr lang="en-US" sz="1000" kern="100" dirty="0">
                          <a:effectLst/>
                        </a:rPr>
                        <a:t>The scope of testing includes:</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Functional Testing</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Usability Testing</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Performance Testing</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Security Testing</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Compatibility Testing (across devices and operating systems)</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1243674773"/>
                  </a:ext>
                </a:extLst>
              </a:tr>
              <a:tr h="1676542">
                <a:tc>
                  <a:txBody>
                    <a:bodyPr/>
                    <a:lstStyle/>
                    <a:p>
                      <a:pPr marL="0" marR="0" algn="just">
                        <a:lnSpc>
                          <a:spcPct val="150000"/>
                        </a:lnSpc>
                        <a:spcAft>
                          <a:spcPts val="800"/>
                        </a:spcAft>
                      </a:pPr>
                      <a:r>
                        <a:rPr lang="en-US" sz="1000" kern="100">
                          <a:effectLst/>
                        </a:rPr>
                        <a:t>Test Strategy</a:t>
                      </a:r>
                      <a:endParaRPr lang="en-US" sz="1000" kern="10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tc>
                  <a:txBody>
                    <a:bodyPr/>
                    <a:lstStyle/>
                    <a:p>
                      <a:pPr marL="0" marR="0" algn="just">
                        <a:lnSpc>
                          <a:spcPct val="100000"/>
                        </a:lnSpc>
                        <a:spcAft>
                          <a:spcPts val="800"/>
                        </a:spcAft>
                      </a:pPr>
                      <a:r>
                        <a:rPr lang="en-US" sz="1000" kern="100" dirty="0">
                          <a:effectLst/>
                        </a:rPr>
                        <a:t>The testing strategy will encompass various types of testing to ensure comprehensive coverage:</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Functional Testing: Validate that all features work according to requirements.</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Usability Testing: Assess user experience and interface design.</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Performance Testing: Evaluate the application's responsiveness under load.</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Security Testing: Identify vulnerabilities and ensure data protection.</a:t>
                      </a:r>
                    </a:p>
                    <a:p>
                      <a:pPr marL="342900" marR="0" lvl="0" indent="-342900" algn="l">
                        <a:lnSpc>
                          <a:spcPct val="100000"/>
                        </a:lnSpc>
                        <a:spcAft>
                          <a:spcPts val="800"/>
                        </a:spcAft>
                        <a:buSzPts val="1000"/>
                        <a:buFont typeface="Symbol" panose="05050102010706020507" pitchFamily="18" charset="2"/>
                        <a:buChar char=""/>
                        <a:tabLst>
                          <a:tab pos="457200" algn="l"/>
                        </a:tabLst>
                      </a:pPr>
                      <a:r>
                        <a:rPr lang="en-US" sz="1000" kern="100" dirty="0">
                          <a:effectLst/>
                        </a:rPr>
                        <a:t>Compatibility Testing: Test the application on different devices, screen sizes, and operating systems.</a:t>
                      </a:r>
                      <a:endParaRPr lang="en-US" sz="10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25333" marR="25333" marT="0" marB="0"/>
                </a:tc>
                <a:extLst>
                  <a:ext uri="{0D108BD9-81ED-4DB2-BD59-A6C34878D82A}">
                    <a16:rowId xmlns:a16="http://schemas.microsoft.com/office/drawing/2014/main" val="1828474563"/>
                  </a:ext>
                </a:extLst>
              </a:tr>
            </a:tbl>
          </a:graphicData>
        </a:graphic>
      </p:graphicFrame>
      <p:sp>
        <p:nvSpPr>
          <p:cNvPr id="5" name="Rectangle 1">
            <a:extLst>
              <a:ext uri="{FF2B5EF4-FFF2-40B4-BE49-F238E27FC236}">
                <a16:creationId xmlns:a16="http://schemas.microsoft.com/office/drawing/2014/main" id="{7C35C6B9-24F9-2490-F831-6712CA44258F}"/>
              </a:ext>
            </a:extLst>
          </p:cNvPr>
          <p:cNvSpPr>
            <a:spLocks noChangeArrowheads="1"/>
          </p:cNvSpPr>
          <p:nvPr/>
        </p:nvSpPr>
        <p:spPr bwMode="auto">
          <a:xfrm>
            <a:off x="0" y="-922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422481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A6EF-F8C0-41FD-7B1A-6B41ADCACB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9ADD209-94DA-F487-11EC-B8C863A5DA12}"/>
              </a:ext>
            </a:extLst>
          </p:cNvPr>
          <p:cNvSpPr>
            <a:spLocks noGrp="1"/>
          </p:cNvSpPr>
          <p:nvPr>
            <p:ph idx="1"/>
          </p:nvPr>
        </p:nvSpPr>
        <p:spPr/>
        <p:txBody>
          <a:bodyPr>
            <a:normAutofit/>
          </a:bodyPr>
          <a:lstStyle/>
          <a:p>
            <a:pPr algn="l"/>
            <a:r>
              <a:rPr lang="en-US" sz="2400" dirty="0"/>
              <a:t>In conclusion, </a:t>
            </a:r>
            <a:r>
              <a:rPr lang="en-US" sz="2400" b="0" i="0" u="none" strike="noStrike" baseline="0" dirty="0" err="1"/>
              <a:t>FindNearMe</a:t>
            </a:r>
            <a:r>
              <a:rPr lang="en-US" sz="2400" b="0" i="0" u="none" strike="noStrike" baseline="0" dirty="0"/>
              <a:t> addresses several key problems faced by both buyers and sellers in local commerce. For buyers, the app solves the difficulty in finding specific items locally by using AI-powered image recognition, allowing users to find exact or similar items nearby simply by taking a photo. For sellers, </a:t>
            </a:r>
            <a:r>
              <a:rPr lang="en-US" sz="2400" b="0" i="0" u="none" strike="noStrike" baseline="0" dirty="0" err="1"/>
              <a:t>FindNearMe</a:t>
            </a:r>
            <a:r>
              <a:rPr lang="en-US" sz="2400" b="0" i="0" u="none" strike="noStrike" baseline="0" dirty="0"/>
              <a:t> increases visibility and reach among local buyers actively searching for their products, connecting them with a relevant audience and boosting sales. For the community, </a:t>
            </a:r>
            <a:r>
              <a:rPr lang="en-US" sz="2400" b="0" i="0" u="none" strike="noStrike" baseline="0" dirty="0" err="1"/>
              <a:t>FindNearMe</a:t>
            </a:r>
            <a:r>
              <a:rPr lang="en-US" sz="2400" b="0" i="0" u="none" strike="noStrike" baseline="0" dirty="0"/>
              <a:t> supports local businesses and the economy by connecting local buyers and sellers, promoting small businesses, and boosting local commerce</a:t>
            </a:r>
            <a:r>
              <a:rPr lang="en-US" sz="2400" b="0" i="0" u="none" strike="noStrike" baseline="0" dirty="0">
                <a:solidFill>
                  <a:srgbClr val="92D050"/>
                </a:solidFill>
              </a:rPr>
              <a:t>.</a:t>
            </a:r>
            <a:endParaRPr lang="en-US" sz="2400" dirty="0">
              <a:solidFill>
                <a:srgbClr val="92D050"/>
              </a:solidFill>
            </a:endParaRPr>
          </a:p>
        </p:txBody>
      </p:sp>
    </p:spTree>
    <p:extLst>
      <p:ext uri="{BB962C8B-B14F-4D97-AF65-F5344CB8AC3E}">
        <p14:creationId xmlns:p14="http://schemas.microsoft.com/office/powerpoint/2010/main" val="25216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6ED00-3ABC-07F0-FE56-4595312FF5C2}"/>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A862E92F-2ACC-A7D3-F346-29D8479087AA}"/>
              </a:ext>
            </a:extLst>
          </p:cNvPr>
          <p:cNvSpPr>
            <a:spLocks noGrp="1"/>
          </p:cNvSpPr>
          <p:nvPr>
            <p:ph idx="1"/>
          </p:nvPr>
        </p:nvSpPr>
        <p:spPr>
          <a:xfrm>
            <a:off x="1143000" y="1639330"/>
            <a:ext cx="9872871" cy="4860324"/>
          </a:xfrm>
        </p:spPr>
        <p:txBody>
          <a:bodyPr>
            <a:normAutofit fontScale="92500" lnSpcReduction="10000"/>
          </a:bodyPr>
          <a:lstStyle/>
          <a:p>
            <a:r>
              <a:rPr lang="en-US" sz="1800" kern="100" dirty="0">
                <a:effectLst/>
                <a:latin typeface="Times New Roman" panose="02020603050405020304" pitchFamily="18" charset="0"/>
                <a:ea typeface="DengXian" panose="02010600030101010101" pitchFamily="2" charset="-122"/>
                <a:cs typeface="Arial" panose="020B0604020202020204" pitchFamily="34" charset="0"/>
              </a:rPr>
              <a:t>Bao, J., Zheng, Y., Wilkie, D., &amp;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Mokbel</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M. (2015). Recommendations in location-based social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networks: A survey.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GeoInformatica</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19(3), 525-565.https://doi.org/10.1007/s10707-014-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0220-8 </a:t>
            </a:r>
          </a:p>
          <a:p>
            <a:r>
              <a:rPr lang="en-US" sz="1800" kern="100" dirty="0">
                <a:effectLst/>
                <a:latin typeface="Times New Roman" panose="02020603050405020304" pitchFamily="18" charset="0"/>
                <a:ea typeface="DengXian" panose="02010600030101010101" pitchFamily="2" charset="-122"/>
                <a:cs typeface="Arial" panose="020B0604020202020204" pitchFamily="34" charset="0"/>
              </a:rPr>
              <a:t>Dhar, S., &amp; Varshney, U. (2011). Challenges and business models for mobile location-based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services and advertising. Communications of the ACM, 54 (5), 121-128.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solidFill>
                  <a:srgbClr val="000000"/>
                </a:solidFill>
                <a:effectLst/>
                <a:latin typeface="Times New Roman" panose="02020603050405020304" pitchFamily="18" charset="0"/>
                <a:ea typeface="DengXian" panose="02010600030101010101" pitchFamily="2" charset="-122"/>
                <a:cs typeface="Arial" panose="020B0604020202020204" pitchFamily="34" charset="0"/>
              </a:rPr>
              <a:t>      </a:t>
            </a:r>
            <a:r>
              <a:rPr lang="en-US" sz="1800" u="sng" kern="100" dirty="0">
                <a:solidFill>
                  <a:srgbClr val="000000"/>
                </a:solidFill>
                <a:effectLst/>
                <a:latin typeface="Times New Roman" panose="02020603050405020304" pitchFamily="18" charset="0"/>
                <a:ea typeface="DengXian" panose="02010600030101010101" pitchFamily="2" charset="-122"/>
                <a:cs typeface="Arial" panose="020B0604020202020204" pitchFamily="34" charset="0"/>
                <a:hlinkClick r:id="rId2"/>
              </a:rPr>
              <a:t>https://doi.org/10.1145/1941487.1941515</a:t>
            </a:r>
            <a:endParaRPr lang="en-US" sz="1800" u="sng" kern="100" dirty="0">
              <a:solidFill>
                <a:srgbClr val="000000"/>
              </a:solidFill>
              <a:effectLst/>
              <a:latin typeface="Times New Roman" panose="02020603050405020304" pitchFamily="18" charset="0"/>
              <a:ea typeface="DengXian" panose="02010600030101010101" pitchFamily="2" charset="-122"/>
              <a:cs typeface="Arial" panose="020B0604020202020204" pitchFamily="34" charset="0"/>
            </a:endParaRPr>
          </a:p>
          <a:p>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Hamari</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J.,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Sjöklint</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M., &amp;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Ukkonen</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A. (2016). The sharing economy: Why people participate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in collaborative consumption. Journal of the Association for Information Science and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Technology, 67(9), 2047-2059. </a:t>
            </a:r>
            <a:r>
              <a:rPr lang="en-US" sz="1800" kern="100" dirty="0">
                <a:effectLst/>
                <a:latin typeface="Times New Roman" panose="02020603050405020304" pitchFamily="18" charset="0"/>
                <a:ea typeface="DengXian" panose="02010600030101010101" pitchFamily="2" charset="-122"/>
                <a:cs typeface="Arial" panose="020B0604020202020204" pitchFamily="34" charset="0"/>
                <a:hlinkClick r:id="rId3"/>
              </a:rPr>
              <a:t>https://doi.org/10.1002/asi.23552</a:t>
            </a:r>
            <a:endParaRPr lang="en-US" sz="1800" kern="100" dirty="0">
              <a:effectLst/>
              <a:latin typeface="Times New Roman" panose="02020603050405020304" pitchFamily="18" charset="0"/>
              <a:ea typeface="DengXian" panose="02010600030101010101" pitchFamily="2" charset="-122"/>
              <a:cs typeface="Arial" panose="020B0604020202020204" pitchFamily="34" charset="0"/>
            </a:endParaRPr>
          </a:p>
          <a:p>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Masden</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C. A.,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Grevet</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C., Grinter, R. E., Gilbert, E., &amp; Edwards, W.K. (2014). Tensions in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scaling-up community social media: a multi-neighborhood study of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Nextdoor</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Proceedings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of the SIGCHI Conference on Human Factors in Computing Systems, 3239 -3248.</a:t>
            </a:r>
          </a:p>
          <a:p>
            <a:r>
              <a:rPr lang="en-US" sz="1800" kern="100" dirty="0">
                <a:effectLst/>
                <a:latin typeface="Times New Roman" panose="02020603050405020304" pitchFamily="18" charset="0"/>
                <a:ea typeface="DengXian" panose="02010600030101010101" pitchFamily="2" charset="-122"/>
                <a:cs typeface="Arial" panose="020B0604020202020204" pitchFamily="34" charset="0"/>
              </a:rPr>
              <a:t>Roig-Tierno, N.,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Baviera</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-Puig, A., Buitrago-Vera, J., &amp; Mas-</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Verdu</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F. (2013). The retail site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location decision process using GIS and the analytical hierarchy process. Applied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Geography, 40 ,191 -198.doi:10 .1016/</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j.apgeog</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.2013 .03 .005</a:t>
            </a:r>
          </a:p>
          <a:p>
            <a:r>
              <a:rPr lang="en-US" sz="1800" kern="100" dirty="0">
                <a:effectLst/>
                <a:latin typeface="Times New Roman" panose="02020603050405020304" pitchFamily="18" charset="0"/>
                <a:ea typeface="DengXian" panose="02010600030101010101" pitchFamily="2" charset="-122"/>
                <a:cs typeface="Arial" panose="020B0604020202020204" pitchFamily="34" charset="0"/>
              </a:rPr>
              <a:t>Yue, X., Quan, C., Ma, C., Zhu, L., Chen, T., Kan, W., Pang, Y., &amp; Liu, Y. (2019). A deep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learning approach for efficient large-scale mobile visual product search.  Knowledge-Based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Systems, 163 ,588 -597.doi:10 .1016/</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j.knosys</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.2018 .09 .022 </a:t>
            </a:r>
          </a:p>
          <a:p>
            <a:endParaRPr lang="en-US" sz="1800" kern="100" dirty="0">
              <a:effectLst/>
              <a:latin typeface="Times New Roman" panose="02020603050405020304" pitchFamily="18" charset="0"/>
              <a:ea typeface="DengXian" panose="02010600030101010101" pitchFamily="2" charset="-122"/>
              <a:cs typeface="Arial" panose="020B0604020202020204" pitchFamily="34" charset="0"/>
            </a:endParaRPr>
          </a:p>
          <a:p>
            <a:endParaRPr lang="en-US" sz="1800" kern="100" dirty="0">
              <a:effectLst/>
              <a:latin typeface="Times New Roman" panose="02020603050405020304" pitchFamily="18" charset="0"/>
              <a:ea typeface="DengXian"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1004258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7C39-B10F-5DC9-6190-935CD784116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39C419B-0895-31BC-4FF7-D229D4D5811F}"/>
              </a:ext>
            </a:extLst>
          </p:cNvPr>
          <p:cNvSpPr>
            <a:spLocks noGrp="1"/>
          </p:cNvSpPr>
          <p:nvPr>
            <p:ph idx="1"/>
          </p:nvPr>
        </p:nvSpPr>
        <p:spPr/>
        <p:txBody>
          <a:bodyPr>
            <a:normAutofit/>
          </a:bodyPr>
          <a:lstStyle/>
          <a:p>
            <a:pPr marL="45720" indent="0">
              <a:buNone/>
            </a:pPr>
            <a:r>
              <a:rPr lang="en-US" sz="2400" dirty="0" err="1"/>
              <a:t>FindNearMe</a:t>
            </a:r>
            <a:r>
              <a:rPr lang="en-US" sz="2400" dirty="0"/>
              <a:t> is a mobile app that connects buyers and nearby sellers, making it easy to discover and trade items within your community. Its AI-powered image recognition and location-based features help customers quickly find products from nearby stores. </a:t>
            </a:r>
          </a:p>
          <a:p>
            <a:pPr marL="45720" indent="0">
              <a:buNone/>
            </a:pPr>
            <a:r>
              <a:rPr lang="en-US" sz="2400" dirty="0"/>
              <a:t>Beyond just facilitating transactions, the platform supports environmental sustainability through local commerce while helping boost Nigeria's economy by empowering small businesses.</a:t>
            </a:r>
            <a:endParaRPr lang="en-US" sz="24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6958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DB06-2DD2-646E-81C3-7E14BC4F57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D63778-9E5E-4D05-FF94-CC02B0DDB0C1}"/>
              </a:ext>
            </a:extLst>
          </p:cNvPr>
          <p:cNvSpPr>
            <a:spLocks noGrp="1"/>
          </p:cNvSpPr>
          <p:nvPr>
            <p:ph idx="1"/>
          </p:nvPr>
        </p:nvSpPr>
        <p:spPr/>
        <p:txBody>
          <a:bodyPr/>
          <a:lstStyle/>
          <a:p>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Zervas</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G., </a:t>
            </a:r>
            <a:r>
              <a:rPr lang="en-US" sz="1800" kern="100" dirty="0" err="1">
                <a:effectLst/>
                <a:latin typeface="Times New Roman" panose="02020603050405020304" pitchFamily="18" charset="0"/>
                <a:ea typeface="DengXian" panose="02010600030101010101" pitchFamily="2" charset="-122"/>
                <a:cs typeface="Arial" panose="020B0604020202020204" pitchFamily="34" charset="0"/>
              </a:rPr>
              <a:t>Proserpio</a:t>
            </a: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D., &amp; Byers, J.W. (2017). The rise of the sharing economy: Estimating the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impact of Airbnb on the hotel industry. Journal of Marketing Research, 54(5),687 -705.</a:t>
            </a:r>
          </a:p>
          <a:p>
            <a:r>
              <a:rPr lang="en-US" sz="1800" kern="100" dirty="0">
                <a:effectLst/>
                <a:latin typeface="Times New Roman" panose="02020603050405020304" pitchFamily="18" charset="0"/>
                <a:ea typeface="DengXian" panose="02010600030101010101" pitchFamily="2" charset="-122"/>
                <a:cs typeface="Arial" panose="020B0604020202020204" pitchFamily="34" charset="0"/>
              </a:rPr>
              <a:t>Zhu, L., Yang, Y., Huang, Y., &amp; Wang, W. (2017). A study on deep learning for e-commerce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image recognition. Proceedings of the 2017 International Conference on Deep Learning </a:t>
            </a:r>
            <a:br>
              <a:rPr lang="en-US" sz="1800" kern="100" dirty="0">
                <a:effectLst/>
                <a:latin typeface="Times New Roman" panose="02020603050405020304" pitchFamily="18" charset="0"/>
                <a:ea typeface="DengXian" panose="02010600030101010101" pitchFamily="2" charset="-122"/>
                <a:cs typeface="Arial" panose="020B0604020202020204" pitchFamily="34" charset="0"/>
              </a:rPr>
            </a:br>
            <a:r>
              <a:rPr lang="en-US" sz="1800" kern="100" dirty="0">
                <a:effectLst/>
                <a:latin typeface="Times New Roman" panose="02020603050405020304" pitchFamily="18" charset="0"/>
                <a:ea typeface="DengXian" panose="02010600030101010101" pitchFamily="2" charset="-122"/>
                <a:cs typeface="Arial" panose="020B0604020202020204" pitchFamily="34" charset="0"/>
              </a:rPr>
              <a:t>       Technologies, 6 -10. doi:10 .1145/3094243 .3094258</a:t>
            </a:r>
          </a:p>
        </p:txBody>
      </p:sp>
    </p:spTree>
    <p:extLst>
      <p:ext uri="{BB962C8B-B14F-4D97-AF65-F5344CB8AC3E}">
        <p14:creationId xmlns:p14="http://schemas.microsoft.com/office/powerpoint/2010/main" val="2538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AC58A-115B-1113-C369-DAC2C06F286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9CFB64-A120-2CBF-CFF6-A43022F0C229}"/>
              </a:ext>
            </a:extLst>
          </p:cNvPr>
          <p:cNvSpPr>
            <a:spLocks noGrp="1"/>
          </p:cNvSpPr>
          <p:nvPr>
            <p:ph idx="1"/>
          </p:nvPr>
        </p:nvSpPr>
        <p:spPr/>
        <p:txBody>
          <a:bodyPr/>
          <a:lstStyle/>
          <a:p>
            <a:r>
              <a:rPr lang="en-US" dirty="0"/>
              <a:t>Nigeria's digital growth hasn't fully benefited local commerce, with many small businesses struggling to establish an online presence and compete with larger retailers. According to SMEDAN, 85% of SMEs face market access challenges, while consumers have difficulty finding local products. This disconnect not only affects local economies but also leads to increased long-distance shipping and environmental impact.</a:t>
            </a:r>
          </a:p>
          <a:p>
            <a:r>
              <a:rPr lang="en-US" dirty="0" err="1"/>
              <a:t>FindNearMe</a:t>
            </a:r>
            <a:r>
              <a:rPr lang="en-US" dirty="0"/>
              <a:t> addresses these challenges by connecting local buyers and sellers through AI-powered image recognition and real-time mapping. The platform helps small businesses increase their visibility, makes it easier for consumers to discover nearby products, and promotes sustainable local commerce, ultimately supporting Nigeria's economic development.</a:t>
            </a:r>
          </a:p>
          <a:p>
            <a:pPr marL="45720" indent="0">
              <a:buNone/>
            </a:pPr>
            <a:endParaRPr lang="en-US" dirty="0"/>
          </a:p>
        </p:txBody>
      </p:sp>
    </p:spTree>
    <p:extLst>
      <p:ext uri="{BB962C8B-B14F-4D97-AF65-F5344CB8AC3E}">
        <p14:creationId xmlns:p14="http://schemas.microsoft.com/office/powerpoint/2010/main" val="4236287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32BFD-C5B0-8EE7-0CA3-BAEDED02CC33}"/>
              </a:ext>
            </a:extLst>
          </p:cNvPr>
          <p:cNvSpPr>
            <a:spLocks noGrp="1"/>
          </p:cNvSpPr>
          <p:nvPr>
            <p:ph type="title"/>
          </p:nvPr>
        </p:nvSpPr>
        <p:spPr/>
        <p:txBody>
          <a:bodyPr/>
          <a:lstStyle/>
          <a:p>
            <a:r>
              <a:rPr lang="en-US" dirty="0"/>
              <a:t>Aims &amp; Objectives</a:t>
            </a:r>
          </a:p>
        </p:txBody>
      </p:sp>
      <p:sp>
        <p:nvSpPr>
          <p:cNvPr id="3" name="Content Placeholder 2">
            <a:extLst>
              <a:ext uri="{FF2B5EF4-FFF2-40B4-BE49-F238E27FC236}">
                <a16:creationId xmlns:a16="http://schemas.microsoft.com/office/drawing/2014/main" id="{125C385B-662C-B894-27C9-C210BD61DB09}"/>
              </a:ext>
            </a:extLst>
          </p:cNvPr>
          <p:cNvSpPr>
            <a:spLocks noGrp="1"/>
          </p:cNvSpPr>
          <p:nvPr>
            <p:ph idx="1"/>
          </p:nvPr>
        </p:nvSpPr>
        <p:spPr/>
        <p:txBody>
          <a:bodyPr/>
          <a:lstStyle/>
          <a:p>
            <a:pPr marL="45720" indent="0">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aim of this project is to design and implement a user-friendly mobile application that connects buyers to nearby sellers. The project is intended to achieve the following objectives:</a:t>
            </a:r>
          </a:p>
          <a:p>
            <a:pPr marL="342900" marR="0" lvl="0" indent="-342900" algn="just">
              <a:lnSpc>
                <a:spcPct val="150000"/>
              </a:lnSpc>
              <a:spcBef>
                <a:spcPts val="1200"/>
              </a:spcBef>
              <a:spcAft>
                <a:spcPts val="800"/>
              </a:spcAft>
              <a:buFont typeface="+mj-lt"/>
              <a:buAutoNum type="arabicPeriod"/>
            </a:pPr>
            <a:r>
              <a:rPr lang="en-US" sz="1800"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To integrate AI-powered image recognition to allow users to scan items and find similar products.</a:t>
            </a:r>
            <a:endParaRPr lang="en-US" sz="1800" u="none" strike="noStrike" kern="100" dirty="0">
              <a:effectLst/>
              <a:latin typeface="Times New Roman" panose="02020603050405020304" pitchFamily="18" charset="0"/>
              <a:ea typeface="DengXian" panose="02010600030101010101" pitchFamily="2" charset="-122"/>
              <a:cs typeface="Arial" panose="020B0604020202020204" pitchFamily="34" charset="0"/>
            </a:endParaRPr>
          </a:p>
          <a:p>
            <a:pPr marL="342900" marR="0" lvl="0" indent="-342900" algn="just">
              <a:lnSpc>
                <a:spcPct val="150000"/>
              </a:lnSpc>
              <a:spcBef>
                <a:spcPts val="1200"/>
              </a:spcBef>
              <a:spcAft>
                <a:spcPts val="800"/>
              </a:spcAft>
              <a:buFont typeface="+mj-lt"/>
              <a:buAutoNum type="arabicPeriod"/>
            </a:pPr>
            <a:r>
              <a:rPr lang="en-US" sz="1800"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To integrate geotagging functionality to accurately connect buyers to nearby sellers.</a:t>
            </a:r>
            <a:endParaRPr lang="en-US" sz="1800" u="none" strike="noStrike" kern="100" dirty="0">
              <a:effectLst/>
              <a:latin typeface="Times New Roman" panose="02020603050405020304" pitchFamily="18" charset="0"/>
              <a:ea typeface="DengXian" panose="02010600030101010101" pitchFamily="2" charset="-122"/>
              <a:cs typeface="Arial" panose="020B0604020202020204" pitchFamily="34" charset="0"/>
            </a:endParaRPr>
          </a:p>
          <a:p>
            <a:pPr marL="342900" marR="0" lvl="0" indent="-342900" algn="just">
              <a:lnSpc>
                <a:spcPct val="150000"/>
              </a:lnSpc>
              <a:spcBef>
                <a:spcPts val="1200"/>
              </a:spcBef>
              <a:spcAft>
                <a:spcPts val="800"/>
              </a:spcAft>
              <a:buFont typeface="+mj-lt"/>
              <a:buAutoNum type="arabicPeriod"/>
            </a:pPr>
            <a:r>
              <a:rPr lang="en-US" sz="1800"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To develop an in-app messaging system for seamless communication between buyers and sellers.</a:t>
            </a:r>
            <a:endParaRPr lang="en-US" sz="1800" u="none" strike="noStrike" kern="100" dirty="0">
              <a:effectLst/>
              <a:latin typeface="Times New Roman" panose="02020603050405020304" pitchFamily="18" charset="0"/>
              <a:ea typeface="DengXian" panose="02010600030101010101" pitchFamily="2" charset="-122"/>
              <a:cs typeface="Arial" panose="020B0604020202020204" pitchFamily="34" charset="0"/>
            </a:endParaRPr>
          </a:p>
          <a:p>
            <a:pPr marL="342900" marR="0" lvl="0" indent="-342900" algn="just">
              <a:lnSpc>
                <a:spcPct val="150000"/>
              </a:lnSpc>
              <a:spcBef>
                <a:spcPts val="1200"/>
              </a:spcBef>
              <a:spcAft>
                <a:spcPts val="800"/>
              </a:spcAft>
              <a:buFont typeface="+mj-lt"/>
              <a:buAutoNum type="arabicPeriod"/>
            </a:pPr>
            <a:r>
              <a:rPr lang="en-US" sz="1800" u="none" strike="noStrike" kern="0" dirty="0">
                <a:effectLst/>
                <a:latin typeface="Times New Roman" panose="02020603050405020304" pitchFamily="18" charset="0"/>
                <a:ea typeface="Times New Roman" panose="02020603050405020304" pitchFamily="18" charset="0"/>
                <a:cs typeface="Times New Roman" panose="02020603050405020304" pitchFamily="18" charset="0"/>
              </a:rPr>
              <a:t>To design and implement a review and rating system to build trust and reliability among users.</a:t>
            </a:r>
            <a:endParaRPr lang="en-US" sz="1800" u="none" strike="noStrike" kern="100" dirty="0">
              <a:effectLst/>
              <a:latin typeface="Times New Roman" panose="02020603050405020304" pitchFamily="18" charset="0"/>
              <a:ea typeface="DengXian" panose="02010600030101010101" pitchFamily="2" charset="-122"/>
              <a:cs typeface="Arial" panose="020B0604020202020204" pitchFamily="34" charset="0"/>
            </a:endParaRPr>
          </a:p>
          <a:p>
            <a:pPr marL="388620" indent="-342900">
              <a:buFont typeface="+mj-lt"/>
              <a:buAutoNum type="arabicPeriod"/>
            </a:pPr>
            <a:endPar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NG" sz="1800" kern="100" dirty="0">
              <a:solidFill>
                <a:srgbClr val="000000"/>
              </a:solidFill>
              <a:effectLst/>
              <a:latin typeface="Times New Roman" panose="02020603050405020304" pitchFamily="18" charset="0"/>
              <a:ea typeface="Times New Roman" panose="02020603050405020304" pitchFamily="18" charset="0"/>
            </a:endParaRPr>
          </a:p>
          <a:p>
            <a:endParaRPr lang="en-US" sz="1800" kern="100" dirty="0">
              <a:effectLst/>
              <a:latin typeface="Times New Roman" panose="02020603050405020304" pitchFamily="18" charset="0"/>
              <a:ea typeface="DengXian" panose="02010600030101010101" pitchFamily="2" charset="-122"/>
              <a:cs typeface="Arial" panose="020B0604020202020204" pitchFamily="34" charset="0"/>
            </a:endParaRPr>
          </a:p>
          <a:p>
            <a:endParaRPr lang="en-US" dirty="0"/>
          </a:p>
        </p:txBody>
      </p:sp>
    </p:spTree>
    <p:extLst>
      <p:ext uri="{BB962C8B-B14F-4D97-AF65-F5344CB8AC3E}">
        <p14:creationId xmlns:p14="http://schemas.microsoft.com/office/powerpoint/2010/main" val="211303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8DF0-92A9-6A99-EDF5-72330166E56A}"/>
              </a:ext>
            </a:extLst>
          </p:cNvPr>
          <p:cNvSpPr>
            <a:spLocks noGrp="1"/>
          </p:cNvSpPr>
          <p:nvPr>
            <p:ph type="title"/>
          </p:nvPr>
        </p:nvSpPr>
        <p:spPr/>
        <p:txBody>
          <a:bodyPr/>
          <a:lstStyle/>
          <a:p>
            <a:r>
              <a:rPr lang="en-US" dirty="0"/>
              <a:t>Significance of Study</a:t>
            </a:r>
          </a:p>
        </p:txBody>
      </p:sp>
      <p:sp>
        <p:nvSpPr>
          <p:cNvPr id="3" name="Content Placeholder 2">
            <a:extLst>
              <a:ext uri="{FF2B5EF4-FFF2-40B4-BE49-F238E27FC236}">
                <a16:creationId xmlns:a16="http://schemas.microsoft.com/office/drawing/2014/main" id="{48E6F055-A076-F964-A928-E8DEF8A6EE29}"/>
              </a:ext>
            </a:extLst>
          </p:cNvPr>
          <p:cNvSpPr>
            <a:spLocks noGrp="1"/>
          </p:cNvSpPr>
          <p:nvPr>
            <p:ph idx="1"/>
          </p:nvPr>
        </p:nvSpPr>
        <p:spPr/>
        <p:txBody>
          <a:bodyPr/>
          <a:lstStyle/>
          <a:p>
            <a:pPr marL="45720" indent="0">
              <a:buNone/>
            </a:pPr>
            <a:r>
              <a:rPr lang="en-US" sz="1800" kern="100" dirty="0">
                <a:effectLst/>
                <a:latin typeface="Times New Roman" panose="02020603050405020304" pitchFamily="18" charset="0"/>
                <a:ea typeface="DengXian" panose="02010600030101010101" pitchFamily="2" charset="-122"/>
              </a:rPr>
              <a:t>The </a:t>
            </a:r>
            <a:r>
              <a:rPr lang="en-US" sz="1800" kern="100" dirty="0" err="1">
                <a:effectLst/>
                <a:latin typeface="Times New Roman" panose="02020603050405020304" pitchFamily="18" charset="0"/>
                <a:ea typeface="DengXian" panose="02010600030101010101" pitchFamily="2" charset="-122"/>
              </a:rPr>
              <a:t>FindNearMe</a:t>
            </a:r>
            <a:r>
              <a:rPr lang="en-US" sz="1800" kern="100" dirty="0">
                <a:effectLst/>
                <a:latin typeface="Times New Roman" panose="02020603050405020304" pitchFamily="18" charset="0"/>
                <a:ea typeface="DengXian" panose="02010600030101010101" pitchFamily="2" charset="-122"/>
              </a:rPr>
              <a:t> mobile application holds significant potential to transform local commerce in Nigeria by providing a comprehensive solution that benefits both consumers and local businesses. </a:t>
            </a:r>
          </a:p>
          <a:p>
            <a:pPr marL="388620" indent="-342900">
              <a:buFont typeface="+mj-lt"/>
              <a:buAutoNum type="arabicPeriod"/>
            </a:pPr>
            <a:r>
              <a:rPr lang="en-US" sz="1800" b="1" kern="100" dirty="0">
                <a:effectLst/>
                <a:latin typeface="Times New Roman" panose="02020603050405020304" pitchFamily="18" charset="0"/>
                <a:ea typeface="DengXian" panose="02010600030101010101" pitchFamily="2" charset="-122"/>
              </a:rPr>
              <a:t>Improving Consumer Convenience: </a:t>
            </a:r>
            <a:r>
              <a:rPr lang="en-US" sz="1800" kern="100" dirty="0">
                <a:effectLst/>
                <a:latin typeface="Times New Roman" panose="02020603050405020304" pitchFamily="18" charset="0"/>
                <a:ea typeface="DengXian" panose="02010600030101010101" pitchFamily="2" charset="-122"/>
              </a:rPr>
              <a:t>The AI-powered image recognition feature allows consumers to find products easily by simply scanning items, eliminating the need for extensive searches and making shopping more convenient.</a:t>
            </a:r>
            <a:endParaRPr lang="en-US" sz="1800" kern="100" dirty="0">
              <a:latin typeface="Times New Roman" panose="02020603050405020304" pitchFamily="18" charset="0"/>
              <a:ea typeface="DengXian" panose="02010600030101010101" pitchFamily="2" charset="-122"/>
            </a:endParaRPr>
          </a:p>
          <a:p>
            <a:pPr marL="388620" indent="-342900">
              <a:buFont typeface="+mj-lt"/>
              <a:buAutoNum type="arabicPeriod"/>
            </a:pPr>
            <a:r>
              <a:rPr lang="en-US" sz="1800" b="1" kern="100" dirty="0">
                <a:effectLst/>
                <a:latin typeface="Times New Roman" panose="02020603050405020304" pitchFamily="18" charset="0"/>
                <a:ea typeface="DengXian" panose="02010600030101010101" pitchFamily="2" charset="-122"/>
              </a:rPr>
              <a:t>Empowering Local Businesses: </a:t>
            </a:r>
            <a:r>
              <a:rPr lang="en-US" sz="1800" kern="100" dirty="0">
                <a:effectLst/>
                <a:latin typeface="Times New Roman" panose="02020603050405020304" pitchFamily="18" charset="0"/>
                <a:ea typeface="DengXian" panose="02010600030101010101" pitchFamily="2" charset="-122"/>
              </a:rPr>
              <a:t>The app offers a platform for local businesses to showcase their products to a wider audience, which helps them overcome the limitations of traditional brick-and-mortar stores. </a:t>
            </a:r>
          </a:p>
          <a:p>
            <a:pPr marL="388620" indent="-342900">
              <a:buFont typeface="+mj-lt"/>
              <a:buAutoNum type="arabicPeriod"/>
            </a:pPr>
            <a:r>
              <a:rPr lang="en-US" sz="1800" b="1" kern="100" dirty="0">
                <a:effectLst/>
                <a:latin typeface="Times New Roman" panose="02020603050405020304" pitchFamily="18" charset="0"/>
                <a:ea typeface="DengXian" panose="02010600030101010101" pitchFamily="2" charset="-122"/>
              </a:rPr>
              <a:t>Promoting Sustainable Practices: </a:t>
            </a:r>
            <a:r>
              <a:rPr lang="en-US" sz="1800" kern="100" dirty="0">
                <a:effectLst/>
                <a:latin typeface="Times New Roman" panose="02020603050405020304" pitchFamily="18" charset="0"/>
                <a:ea typeface="DengXian" panose="02010600030101010101" pitchFamily="2" charset="-122"/>
              </a:rPr>
              <a:t>By encouraging local transactions, the app helps reduce the need for long-distance shipping, thereby lowering carbon emissions associated with transportation.</a:t>
            </a:r>
            <a:endParaRPr lang="en-US" sz="1800" kern="100" dirty="0">
              <a:latin typeface="Times New Roman" panose="02020603050405020304" pitchFamily="18" charset="0"/>
              <a:ea typeface="DengXian" panose="02010600030101010101" pitchFamily="2" charset="-122"/>
            </a:endParaRPr>
          </a:p>
          <a:p>
            <a:pPr marL="388620" indent="-342900">
              <a:buFont typeface="+mj-lt"/>
              <a:buAutoNum type="arabicPeriod"/>
            </a:pPr>
            <a:r>
              <a:rPr lang="en-US" sz="1800" b="1" kern="100" dirty="0">
                <a:effectLst/>
                <a:latin typeface="Times New Roman" panose="02020603050405020304" pitchFamily="18" charset="0"/>
                <a:ea typeface="DengXian" panose="02010600030101010101" pitchFamily="2" charset="-122"/>
              </a:rPr>
              <a:t>Strengthening Community Ties: </a:t>
            </a:r>
            <a:r>
              <a:rPr lang="en-US" sz="1800" kern="100" dirty="0">
                <a:effectLst/>
                <a:latin typeface="Times New Roman" panose="02020603050405020304" pitchFamily="18" charset="0"/>
                <a:ea typeface="DengXian" panose="02010600030101010101" pitchFamily="2" charset="-122"/>
              </a:rPr>
              <a:t>The app fosters trust between buyers and sellers through secure transactions, ratings, and reviews, creating a trustworthy marketplace.</a:t>
            </a:r>
            <a:endParaRPr lang="en-US" dirty="0"/>
          </a:p>
        </p:txBody>
      </p:sp>
    </p:spTree>
    <p:extLst>
      <p:ext uri="{BB962C8B-B14F-4D97-AF65-F5344CB8AC3E}">
        <p14:creationId xmlns:p14="http://schemas.microsoft.com/office/powerpoint/2010/main" val="309918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D666-CEEF-D831-D2B5-F39C3109E7D7}"/>
              </a:ext>
            </a:extLst>
          </p:cNvPr>
          <p:cNvSpPr>
            <a:spLocks noGrp="1"/>
          </p:cNvSpPr>
          <p:nvPr>
            <p:ph type="ctrTitle"/>
          </p:nvPr>
        </p:nvSpPr>
        <p:spPr/>
        <p:txBody>
          <a:bodyPr/>
          <a:lstStyle/>
          <a:p>
            <a:r>
              <a:rPr lang="en-US" dirty="0"/>
              <a:t>Literature Review</a:t>
            </a:r>
          </a:p>
        </p:txBody>
      </p:sp>
      <p:sp>
        <p:nvSpPr>
          <p:cNvPr id="3" name="Subtitle 2">
            <a:extLst>
              <a:ext uri="{FF2B5EF4-FFF2-40B4-BE49-F238E27FC236}">
                <a16:creationId xmlns:a16="http://schemas.microsoft.com/office/drawing/2014/main" id="{852587D5-2FBD-F5E1-B286-7A3E05EF6D1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1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0A26-6771-7E83-B542-C9127C5DC3B1}"/>
              </a:ext>
            </a:extLst>
          </p:cNvPr>
          <p:cNvSpPr>
            <a:spLocks noGrp="1"/>
          </p:cNvSpPr>
          <p:nvPr>
            <p:ph type="title"/>
          </p:nvPr>
        </p:nvSpPr>
        <p:spPr/>
        <p:txBody>
          <a:bodyPr/>
          <a:lstStyle/>
          <a:p>
            <a:endParaRPr lang="en-US" dirty="0"/>
          </a:p>
        </p:txBody>
      </p:sp>
      <p:graphicFrame>
        <p:nvGraphicFramePr>
          <p:cNvPr id="4" name="Content Placeholder 3">
            <a:extLst>
              <a:ext uri="{FF2B5EF4-FFF2-40B4-BE49-F238E27FC236}">
                <a16:creationId xmlns:a16="http://schemas.microsoft.com/office/drawing/2014/main" id="{CFE1ACC1-52A4-2149-7538-46C1D84CE7A1}"/>
              </a:ext>
            </a:extLst>
          </p:cNvPr>
          <p:cNvGraphicFramePr>
            <a:graphicFrameLocks noGrp="1"/>
          </p:cNvGraphicFramePr>
          <p:nvPr>
            <p:ph idx="1"/>
            <p:extLst>
              <p:ext uri="{D42A27DB-BD31-4B8C-83A1-F6EECF244321}">
                <p14:modId xmlns:p14="http://schemas.microsoft.com/office/powerpoint/2010/main" val="271358782"/>
              </p:ext>
            </p:extLst>
          </p:nvPr>
        </p:nvGraphicFramePr>
        <p:xfrm>
          <a:off x="235887" y="205771"/>
          <a:ext cx="11720225" cy="6338151"/>
        </p:xfrm>
        <a:graphic>
          <a:graphicData uri="http://schemas.openxmlformats.org/drawingml/2006/table">
            <a:tbl>
              <a:tblPr>
                <a:tableStyleId>{5C22544A-7EE6-4342-B048-85BDC9FD1C3A}</a:tableStyleId>
              </a:tblPr>
              <a:tblGrid>
                <a:gridCol w="2344045">
                  <a:extLst>
                    <a:ext uri="{9D8B030D-6E8A-4147-A177-3AD203B41FA5}">
                      <a16:colId xmlns:a16="http://schemas.microsoft.com/office/drawing/2014/main" val="891670839"/>
                    </a:ext>
                  </a:extLst>
                </a:gridCol>
                <a:gridCol w="2344045">
                  <a:extLst>
                    <a:ext uri="{9D8B030D-6E8A-4147-A177-3AD203B41FA5}">
                      <a16:colId xmlns:a16="http://schemas.microsoft.com/office/drawing/2014/main" val="451040940"/>
                    </a:ext>
                  </a:extLst>
                </a:gridCol>
                <a:gridCol w="2344045">
                  <a:extLst>
                    <a:ext uri="{9D8B030D-6E8A-4147-A177-3AD203B41FA5}">
                      <a16:colId xmlns:a16="http://schemas.microsoft.com/office/drawing/2014/main" val="655268006"/>
                    </a:ext>
                  </a:extLst>
                </a:gridCol>
                <a:gridCol w="2344045">
                  <a:extLst>
                    <a:ext uri="{9D8B030D-6E8A-4147-A177-3AD203B41FA5}">
                      <a16:colId xmlns:a16="http://schemas.microsoft.com/office/drawing/2014/main" val="2054293208"/>
                    </a:ext>
                  </a:extLst>
                </a:gridCol>
                <a:gridCol w="2344045">
                  <a:extLst>
                    <a:ext uri="{9D8B030D-6E8A-4147-A177-3AD203B41FA5}">
                      <a16:colId xmlns:a16="http://schemas.microsoft.com/office/drawing/2014/main" val="786712013"/>
                    </a:ext>
                  </a:extLst>
                </a:gridCol>
              </a:tblGrid>
              <a:tr h="250995">
                <a:tc>
                  <a:txBody>
                    <a:bodyPr/>
                    <a:lstStyle/>
                    <a:p>
                      <a:pPr marL="0" marR="0" algn="just">
                        <a:lnSpc>
                          <a:spcPct val="100000"/>
                        </a:lnSpc>
                        <a:spcBef>
                          <a:spcPts val="1200"/>
                        </a:spcBef>
                        <a:spcAft>
                          <a:spcPts val="800"/>
                        </a:spcAft>
                      </a:pPr>
                      <a:r>
                        <a:rPr lang="en-US" sz="1200" kern="100" dirty="0">
                          <a:effectLst/>
                        </a:rPr>
                        <a:t>Study</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Focus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Key Findings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Strengths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Limitations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extLst>
                  <a:ext uri="{0D108BD9-81ED-4DB2-BD59-A6C34878D82A}">
                    <a16:rowId xmlns:a16="http://schemas.microsoft.com/office/drawing/2014/main" val="3420252342"/>
                  </a:ext>
                </a:extLst>
              </a:tr>
              <a:tr h="1596869">
                <a:tc>
                  <a:txBody>
                    <a:bodyPr/>
                    <a:lstStyle/>
                    <a:p>
                      <a:pPr marL="0" marR="0" algn="just">
                        <a:lnSpc>
                          <a:spcPct val="100000"/>
                        </a:lnSpc>
                        <a:spcBef>
                          <a:spcPts val="1200"/>
                        </a:spcBef>
                        <a:spcAft>
                          <a:spcPts val="800"/>
                        </a:spcAft>
                      </a:pPr>
                      <a:r>
                        <a:rPr lang="en-US" sz="1200" kern="100" dirty="0">
                          <a:effectLst/>
                        </a:rPr>
                        <a:t>Zhu et al. (2017)</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Image recognition in e-commerce</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  Survey of deep learning methods for image recognition</a:t>
                      </a:r>
                    </a:p>
                    <a:p>
                      <a:pPr marL="0" marR="0" algn="just">
                        <a:lnSpc>
                          <a:spcPct val="100000"/>
                        </a:lnSpc>
                        <a:spcBef>
                          <a:spcPts val="1200"/>
                        </a:spcBef>
                        <a:spcAft>
                          <a:spcPts val="800"/>
                        </a:spcAft>
                      </a:pPr>
                      <a:r>
                        <a:rPr lang="en-US" sz="1200" kern="100" dirty="0">
                          <a:effectLst/>
                        </a:rPr>
                        <a:t>- Discussion of CNNs and R-CNNs for product classification</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Directly applicable to image recognition and matching for product search</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 Limited focus on mobile applications</a:t>
                      </a:r>
                    </a:p>
                    <a:p>
                      <a:pPr marL="0" marR="0" algn="just">
                        <a:lnSpc>
                          <a:spcPct val="100000"/>
                        </a:lnSpc>
                        <a:spcBef>
                          <a:spcPts val="1200"/>
                        </a:spcBef>
                        <a:spcAft>
                          <a:spcPts val="800"/>
                        </a:spcAft>
                      </a:pPr>
                      <a:r>
                        <a:rPr lang="en-US" sz="1200" kern="100">
                          <a:effectLst/>
                        </a:rPr>
                        <a:t>- Does not address real-time performance issues</a:t>
                      </a:r>
                    </a:p>
                    <a:p>
                      <a:pPr marL="0" marR="0" algn="just">
                        <a:lnSpc>
                          <a:spcPct val="100000"/>
                        </a:lnSpc>
                        <a:spcBef>
                          <a:spcPts val="1200"/>
                        </a:spcBef>
                        <a:spcAft>
                          <a:spcPts val="800"/>
                        </a:spcAft>
                      </a:pPr>
                      <a:r>
                        <a:rPr lang="en-US" sz="1200" kern="100">
                          <a:effectLst/>
                        </a:rPr>
                        <a:t>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extLst>
                  <a:ext uri="{0D108BD9-81ED-4DB2-BD59-A6C34878D82A}">
                    <a16:rowId xmlns:a16="http://schemas.microsoft.com/office/drawing/2014/main" val="2589093462"/>
                  </a:ext>
                </a:extLst>
              </a:tr>
              <a:tr h="1371630">
                <a:tc>
                  <a:txBody>
                    <a:bodyPr/>
                    <a:lstStyle/>
                    <a:p>
                      <a:pPr marL="0" marR="0" algn="just">
                        <a:lnSpc>
                          <a:spcPct val="100000"/>
                        </a:lnSpc>
                        <a:spcBef>
                          <a:spcPts val="1200"/>
                        </a:spcBef>
                        <a:spcAft>
                          <a:spcPts val="800"/>
                        </a:spcAft>
                      </a:pPr>
                      <a:r>
                        <a:rPr lang="en-US" sz="1200" kern="100">
                          <a:effectLst/>
                        </a:rPr>
                        <a:t>Yue et al. (2019)</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Mobile visual search</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 Demonstration of efficient large-scale mobile visual product search</a:t>
                      </a:r>
                    </a:p>
                    <a:p>
                      <a:pPr marL="0" marR="0" algn="just">
                        <a:lnSpc>
                          <a:spcPct val="100000"/>
                        </a:lnSpc>
                        <a:spcBef>
                          <a:spcPts val="1200"/>
                        </a:spcBef>
                        <a:spcAft>
                          <a:spcPts val="800"/>
                        </a:spcAft>
                      </a:pPr>
                      <a:r>
                        <a:rPr lang="en-US" sz="1200" kern="100" dirty="0">
                          <a:effectLst/>
                        </a:rPr>
                        <a:t>- Low-latency, high-accuracy results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Informs implementation of image-based product discovery on mobile platforms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Focused on large-scale applications, may need adaptation for local markets</a:t>
                      </a:r>
                    </a:p>
                    <a:p>
                      <a:pPr marL="0" marR="0" algn="just">
                        <a:lnSpc>
                          <a:spcPct val="100000"/>
                        </a:lnSpc>
                        <a:spcBef>
                          <a:spcPts val="1200"/>
                        </a:spcBef>
                        <a:spcAft>
                          <a:spcPts val="800"/>
                        </a:spcAft>
                      </a:pPr>
                      <a:r>
                        <a:rPr lang="en-US" sz="1200" kern="100">
                          <a:effectLst/>
                        </a:rPr>
                        <a:t>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extLst>
                  <a:ext uri="{0D108BD9-81ED-4DB2-BD59-A6C34878D82A}">
                    <a16:rowId xmlns:a16="http://schemas.microsoft.com/office/drawing/2014/main" val="3362728311"/>
                  </a:ext>
                </a:extLst>
              </a:tr>
              <a:tr h="1446710">
                <a:tc>
                  <a:txBody>
                    <a:bodyPr/>
                    <a:lstStyle/>
                    <a:p>
                      <a:pPr marL="0" marR="0" algn="just">
                        <a:lnSpc>
                          <a:spcPct val="100000"/>
                        </a:lnSpc>
                        <a:spcBef>
                          <a:spcPts val="1200"/>
                        </a:spcBef>
                        <a:spcAft>
                          <a:spcPts val="800"/>
                        </a:spcAft>
                      </a:pPr>
                      <a:r>
                        <a:rPr lang="en-US" sz="1200" kern="100">
                          <a:effectLst/>
                        </a:rPr>
                        <a:t>Dhar &amp; Varshney (2011)</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Location-based services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 Overview of LBS components and technologies</a:t>
                      </a:r>
                    </a:p>
                    <a:p>
                      <a:pPr marL="0" marR="0" algn="just">
                        <a:lnSpc>
                          <a:spcPct val="100000"/>
                        </a:lnSpc>
                        <a:spcBef>
                          <a:spcPts val="1200"/>
                        </a:spcBef>
                        <a:spcAft>
                          <a:spcPts val="800"/>
                        </a:spcAft>
                      </a:pPr>
                      <a:r>
                        <a:rPr lang="en-US" sz="1200" kern="100" dirty="0">
                          <a:effectLst/>
                        </a:rPr>
                        <a:t>- Discussion of business models for mobile LBS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Provides foundation for location-based search and interactive maps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Older study, may not reflect latest technological advancements</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extLst>
                  <a:ext uri="{0D108BD9-81ED-4DB2-BD59-A6C34878D82A}">
                    <a16:rowId xmlns:a16="http://schemas.microsoft.com/office/drawing/2014/main" val="2974741358"/>
                  </a:ext>
                </a:extLst>
              </a:tr>
              <a:tr h="1671947">
                <a:tc>
                  <a:txBody>
                    <a:bodyPr/>
                    <a:lstStyle/>
                    <a:p>
                      <a:pPr marL="0" marR="0" algn="just">
                        <a:lnSpc>
                          <a:spcPct val="100000"/>
                        </a:lnSpc>
                        <a:spcBef>
                          <a:spcPts val="1200"/>
                        </a:spcBef>
                        <a:spcAft>
                          <a:spcPts val="800"/>
                        </a:spcAft>
                      </a:pPr>
                      <a:r>
                        <a:rPr lang="en-US" sz="1200" kern="100">
                          <a:effectLst/>
                        </a:rPr>
                        <a:t>Bao et al. (2015)</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a:effectLst/>
                        </a:rPr>
                        <a:t>Location-aware recommender systems </a:t>
                      </a:r>
                      <a:endParaRPr lang="en-US" sz="1200" kern="10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 Proposal of a system leveraging geographical information and user preferences</a:t>
                      </a:r>
                    </a:p>
                    <a:p>
                      <a:pPr marL="0" marR="0" algn="just">
                        <a:lnSpc>
                          <a:spcPct val="100000"/>
                        </a:lnSpc>
                        <a:spcBef>
                          <a:spcPts val="1200"/>
                        </a:spcBef>
                        <a:spcAft>
                          <a:spcPts val="800"/>
                        </a:spcAft>
                      </a:pPr>
                      <a:r>
                        <a:rPr lang="en-US" sz="1200" kern="100" dirty="0">
                          <a:effectLst/>
                        </a:rPr>
                        <a:t>- Application to POI recommendations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Directly applicable to location-based search and product recommendations</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tc>
                  <a:txBody>
                    <a:bodyPr/>
                    <a:lstStyle/>
                    <a:p>
                      <a:pPr marL="0" marR="0" algn="just">
                        <a:lnSpc>
                          <a:spcPct val="100000"/>
                        </a:lnSpc>
                        <a:spcBef>
                          <a:spcPts val="1200"/>
                        </a:spcBef>
                        <a:spcAft>
                          <a:spcPts val="800"/>
                        </a:spcAft>
                      </a:pPr>
                      <a:r>
                        <a:rPr lang="en-US" sz="1200" kern="100" dirty="0">
                          <a:effectLst/>
                        </a:rPr>
                        <a:t>- Focused on social networks, may need adaptation for marketplace context</a:t>
                      </a:r>
                    </a:p>
                    <a:p>
                      <a:pPr marL="0" marR="0" algn="just">
                        <a:lnSpc>
                          <a:spcPct val="100000"/>
                        </a:lnSpc>
                        <a:spcBef>
                          <a:spcPts val="1200"/>
                        </a:spcBef>
                        <a:spcAft>
                          <a:spcPts val="800"/>
                        </a:spcAft>
                      </a:pPr>
                      <a:r>
                        <a:rPr lang="en-US" sz="1200" kern="100" dirty="0">
                          <a:effectLst/>
                        </a:rPr>
                        <a:t> </a:t>
                      </a:r>
                      <a:endParaRPr lang="en-US" sz="12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074" marR="11074" marT="11074" marB="11074"/>
                </a:tc>
                <a:extLst>
                  <a:ext uri="{0D108BD9-81ED-4DB2-BD59-A6C34878D82A}">
                    <a16:rowId xmlns:a16="http://schemas.microsoft.com/office/drawing/2014/main" val="1028862701"/>
                  </a:ext>
                </a:extLst>
              </a:tr>
            </a:tbl>
          </a:graphicData>
        </a:graphic>
      </p:graphicFrame>
    </p:spTree>
    <p:extLst>
      <p:ext uri="{BB962C8B-B14F-4D97-AF65-F5344CB8AC3E}">
        <p14:creationId xmlns:p14="http://schemas.microsoft.com/office/powerpoint/2010/main" val="299041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BB60-7E2C-88AF-97B2-F15D9377AE9E}"/>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46CBBA9-59C9-4781-B6A5-067531A88287}"/>
              </a:ext>
            </a:extLst>
          </p:cNvPr>
          <p:cNvGraphicFramePr>
            <a:graphicFrameLocks noGrp="1"/>
          </p:cNvGraphicFramePr>
          <p:nvPr>
            <p:ph idx="1"/>
            <p:extLst>
              <p:ext uri="{D42A27DB-BD31-4B8C-83A1-F6EECF244321}">
                <p14:modId xmlns:p14="http://schemas.microsoft.com/office/powerpoint/2010/main" val="678862764"/>
              </p:ext>
            </p:extLst>
          </p:nvPr>
        </p:nvGraphicFramePr>
        <p:xfrm>
          <a:off x="238897" y="296561"/>
          <a:ext cx="11738920" cy="6351373"/>
        </p:xfrm>
        <a:graphic>
          <a:graphicData uri="http://schemas.openxmlformats.org/drawingml/2006/table">
            <a:tbl>
              <a:tblPr>
                <a:tableStyleId>{5C22544A-7EE6-4342-B048-85BDC9FD1C3A}</a:tableStyleId>
              </a:tblPr>
              <a:tblGrid>
                <a:gridCol w="2347784">
                  <a:extLst>
                    <a:ext uri="{9D8B030D-6E8A-4147-A177-3AD203B41FA5}">
                      <a16:colId xmlns:a16="http://schemas.microsoft.com/office/drawing/2014/main" val="1732823345"/>
                    </a:ext>
                  </a:extLst>
                </a:gridCol>
                <a:gridCol w="2347784">
                  <a:extLst>
                    <a:ext uri="{9D8B030D-6E8A-4147-A177-3AD203B41FA5}">
                      <a16:colId xmlns:a16="http://schemas.microsoft.com/office/drawing/2014/main" val="1768480898"/>
                    </a:ext>
                  </a:extLst>
                </a:gridCol>
                <a:gridCol w="2347784">
                  <a:extLst>
                    <a:ext uri="{9D8B030D-6E8A-4147-A177-3AD203B41FA5}">
                      <a16:colId xmlns:a16="http://schemas.microsoft.com/office/drawing/2014/main" val="758270397"/>
                    </a:ext>
                  </a:extLst>
                </a:gridCol>
                <a:gridCol w="2347784">
                  <a:extLst>
                    <a:ext uri="{9D8B030D-6E8A-4147-A177-3AD203B41FA5}">
                      <a16:colId xmlns:a16="http://schemas.microsoft.com/office/drawing/2014/main" val="3261164191"/>
                    </a:ext>
                  </a:extLst>
                </a:gridCol>
                <a:gridCol w="2347784">
                  <a:extLst>
                    <a:ext uri="{9D8B030D-6E8A-4147-A177-3AD203B41FA5}">
                      <a16:colId xmlns:a16="http://schemas.microsoft.com/office/drawing/2014/main" val="2868245331"/>
                    </a:ext>
                  </a:extLst>
                </a:gridCol>
              </a:tblGrid>
              <a:tr h="1668445">
                <a:tc>
                  <a:txBody>
                    <a:bodyPr/>
                    <a:lstStyle/>
                    <a:p>
                      <a:pPr marL="0" marR="0" algn="just">
                        <a:lnSpc>
                          <a:spcPct val="150000"/>
                        </a:lnSpc>
                        <a:spcBef>
                          <a:spcPts val="1200"/>
                        </a:spcBef>
                        <a:spcAft>
                          <a:spcPts val="800"/>
                        </a:spcAft>
                      </a:pPr>
                      <a:r>
                        <a:rPr lang="en-US" sz="1100" kern="100" dirty="0">
                          <a:effectLst/>
                        </a:rPr>
                        <a:t>Roig-Tierno et al. (2013)</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GIS in retail </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 Demonstration of GIS use in retail site location decisions</a:t>
                      </a:r>
                    </a:p>
                    <a:p>
                      <a:pPr marL="0" marR="0" algn="just">
                        <a:lnSpc>
                          <a:spcPct val="150000"/>
                        </a:lnSpc>
                        <a:spcBef>
                          <a:spcPts val="1200"/>
                        </a:spcBef>
                        <a:spcAft>
                          <a:spcPts val="800"/>
                        </a:spcAft>
                      </a:pPr>
                      <a:r>
                        <a:rPr lang="en-US" sz="1100" kern="100">
                          <a:effectLst/>
                        </a:rPr>
                        <a:t>- Importance of spatial analysis in understanding market dynamics</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Informs design of location-based search and mapping features</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Focused on business decision-making rather than consumer applications</a:t>
                      </a:r>
                    </a:p>
                    <a:p>
                      <a:pPr marL="0" marR="0" algn="just">
                        <a:lnSpc>
                          <a:spcPct val="150000"/>
                        </a:lnSpc>
                        <a:spcBef>
                          <a:spcPts val="1200"/>
                        </a:spcBef>
                        <a:spcAft>
                          <a:spcPts val="800"/>
                        </a:spcAft>
                      </a:pPr>
                      <a:r>
                        <a:rPr lang="en-US" sz="1100" kern="100" dirty="0">
                          <a:effectLst/>
                        </a:rPr>
                        <a:t> </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extLst>
                  <a:ext uri="{0D108BD9-81ED-4DB2-BD59-A6C34878D82A}">
                    <a16:rowId xmlns:a16="http://schemas.microsoft.com/office/drawing/2014/main" val="3417247682"/>
                  </a:ext>
                </a:extLst>
              </a:tr>
              <a:tr h="1435187">
                <a:tc>
                  <a:txBody>
                    <a:bodyPr/>
                    <a:lstStyle/>
                    <a:p>
                      <a:pPr marL="0" marR="0" algn="just">
                        <a:lnSpc>
                          <a:spcPct val="150000"/>
                        </a:lnSpc>
                        <a:spcBef>
                          <a:spcPts val="1200"/>
                        </a:spcBef>
                        <a:spcAft>
                          <a:spcPts val="800"/>
                        </a:spcAft>
                      </a:pPr>
                      <a:r>
                        <a:rPr lang="en-US" sz="1100" kern="100">
                          <a:effectLst/>
                        </a:rPr>
                        <a:t>Hamari et al. (2016)</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Sharing economy motivations</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 Identification of key factors driving participation in sharing economy</a:t>
                      </a:r>
                    </a:p>
                    <a:p>
                      <a:pPr marL="0" marR="0" algn="just">
                        <a:lnSpc>
                          <a:spcPct val="150000"/>
                        </a:lnSpc>
                        <a:spcBef>
                          <a:spcPts val="1200"/>
                        </a:spcBef>
                        <a:spcAft>
                          <a:spcPts val="800"/>
                        </a:spcAft>
                      </a:pPr>
                      <a:r>
                        <a:rPr lang="en-US" sz="1100" kern="100">
                          <a:effectLst/>
                        </a:rPr>
                        <a:t>- Insights into user motivations</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Informs design of seller and buyer accounts, profiles, and overall platform engagement</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Broad focus on sharing economy, may need specific application to local marketplaces</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extLst>
                  <a:ext uri="{0D108BD9-81ED-4DB2-BD59-A6C34878D82A}">
                    <a16:rowId xmlns:a16="http://schemas.microsoft.com/office/drawing/2014/main" val="3752018619"/>
                  </a:ext>
                </a:extLst>
              </a:tr>
              <a:tr h="1525041">
                <a:tc>
                  <a:txBody>
                    <a:bodyPr/>
                    <a:lstStyle/>
                    <a:p>
                      <a:pPr marL="0" marR="0" algn="just">
                        <a:lnSpc>
                          <a:spcPct val="150000"/>
                        </a:lnSpc>
                        <a:spcBef>
                          <a:spcPts val="1200"/>
                        </a:spcBef>
                        <a:spcAft>
                          <a:spcPts val="800"/>
                        </a:spcAft>
                      </a:pPr>
                      <a:r>
                        <a:rPr lang="en-US" sz="1100" kern="100">
                          <a:effectLst/>
                        </a:rPr>
                        <a:t>Zervas et al. (2017)</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Economic impact of P2P platforms</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 Analysis of Airbnb's impact on hotel industry</a:t>
                      </a:r>
                    </a:p>
                    <a:p>
                      <a:pPr marL="0" marR="0" algn="just">
                        <a:lnSpc>
                          <a:spcPct val="150000"/>
                        </a:lnSpc>
                        <a:spcBef>
                          <a:spcPts val="1200"/>
                        </a:spcBef>
                        <a:spcAft>
                          <a:spcPts val="800"/>
                        </a:spcAft>
                      </a:pPr>
                      <a:r>
                        <a:rPr lang="en-US" sz="1100" kern="100" dirty="0">
                          <a:effectLst/>
                        </a:rPr>
                        <a:t>- Demonstration of P2P platforms' disruptive potential</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Provides context for potential economic impact of FindNearMe on local commerce</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Focused on hospitality sector, may need adaptation for retail context</a:t>
                      </a:r>
                    </a:p>
                    <a:p>
                      <a:pPr marL="0" marR="0" algn="just">
                        <a:lnSpc>
                          <a:spcPct val="150000"/>
                        </a:lnSpc>
                        <a:spcBef>
                          <a:spcPts val="1200"/>
                        </a:spcBef>
                        <a:spcAft>
                          <a:spcPts val="800"/>
                        </a:spcAft>
                      </a:pPr>
                      <a:r>
                        <a:rPr lang="en-US" sz="1100" kern="100">
                          <a:effectLst/>
                        </a:rPr>
                        <a:t> </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extLst>
                  <a:ext uri="{0D108BD9-81ED-4DB2-BD59-A6C34878D82A}">
                    <a16:rowId xmlns:a16="http://schemas.microsoft.com/office/drawing/2014/main" val="1922396474"/>
                  </a:ext>
                </a:extLst>
              </a:tr>
              <a:tr h="1722700">
                <a:tc>
                  <a:txBody>
                    <a:bodyPr/>
                    <a:lstStyle/>
                    <a:p>
                      <a:pPr marL="0" marR="0" algn="just">
                        <a:lnSpc>
                          <a:spcPct val="150000"/>
                        </a:lnSpc>
                        <a:spcBef>
                          <a:spcPts val="1200"/>
                        </a:spcBef>
                        <a:spcAft>
                          <a:spcPts val="800"/>
                        </a:spcAft>
                      </a:pPr>
                      <a:r>
                        <a:rPr lang="en-US" sz="1100" kern="100">
                          <a:effectLst/>
                        </a:rPr>
                        <a:t>Masden et al. (2014)</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Community social media scaling</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a:effectLst/>
                        </a:rPr>
                        <a:t>- Exploration of challenges in scaling local social media platforms</a:t>
                      </a:r>
                    </a:p>
                    <a:p>
                      <a:pPr marL="0" marR="0" algn="just">
                        <a:lnSpc>
                          <a:spcPct val="150000"/>
                        </a:lnSpc>
                        <a:spcBef>
                          <a:spcPts val="1200"/>
                        </a:spcBef>
                        <a:spcAft>
                          <a:spcPts val="800"/>
                        </a:spcAft>
                      </a:pPr>
                      <a:r>
                        <a:rPr lang="en-US" sz="1100" kern="100">
                          <a:effectLst/>
                        </a:rPr>
                        <a:t>- Insights into community engagement</a:t>
                      </a:r>
                      <a:endParaRPr lang="en-US" sz="1100" kern="10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Informs development of in-app messaging and community features</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tc>
                  <a:txBody>
                    <a:bodyPr/>
                    <a:lstStyle/>
                    <a:p>
                      <a:pPr marL="0" marR="0" algn="just">
                        <a:lnSpc>
                          <a:spcPct val="150000"/>
                        </a:lnSpc>
                        <a:spcBef>
                          <a:spcPts val="1200"/>
                        </a:spcBef>
                        <a:spcAft>
                          <a:spcPts val="800"/>
                        </a:spcAft>
                      </a:pPr>
                      <a:r>
                        <a:rPr lang="en-US" sz="1100" kern="100" dirty="0">
                          <a:effectLst/>
                        </a:rPr>
                        <a:t>Focused on social media rather than marketplaces, may need adaptation</a:t>
                      </a:r>
                    </a:p>
                    <a:p>
                      <a:pPr marL="0" marR="0" algn="just">
                        <a:lnSpc>
                          <a:spcPct val="150000"/>
                        </a:lnSpc>
                        <a:spcBef>
                          <a:spcPts val="1200"/>
                        </a:spcBef>
                        <a:spcAft>
                          <a:spcPts val="800"/>
                        </a:spcAft>
                      </a:pPr>
                      <a:r>
                        <a:rPr lang="en-US" sz="1100" kern="100" dirty="0">
                          <a:effectLst/>
                        </a:rPr>
                        <a:t> </a:t>
                      </a:r>
                      <a:endParaRPr lang="en-US" sz="1100" kern="100" dirty="0">
                        <a:effectLst/>
                        <a:latin typeface="Times New Roman" panose="02020603050405020304" pitchFamily="18" charset="0"/>
                        <a:ea typeface="DengXian" panose="02010600030101010101" pitchFamily="2" charset="-122"/>
                        <a:cs typeface="Arial" panose="020B0604020202020204" pitchFamily="34" charset="0"/>
                      </a:endParaRPr>
                    </a:p>
                  </a:txBody>
                  <a:tcPr marL="11119" marR="11119" marT="11119" marB="11119"/>
                </a:tc>
                <a:extLst>
                  <a:ext uri="{0D108BD9-81ED-4DB2-BD59-A6C34878D82A}">
                    <a16:rowId xmlns:a16="http://schemas.microsoft.com/office/drawing/2014/main" val="2946977580"/>
                  </a:ext>
                </a:extLst>
              </a:tr>
            </a:tbl>
          </a:graphicData>
        </a:graphic>
      </p:graphicFrame>
    </p:spTree>
    <p:extLst>
      <p:ext uri="{BB962C8B-B14F-4D97-AF65-F5344CB8AC3E}">
        <p14:creationId xmlns:p14="http://schemas.microsoft.com/office/powerpoint/2010/main" val="33139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FC079-7DBE-73A9-482E-5BFB1F60A1FB}"/>
              </a:ext>
            </a:extLst>
          </p:cNvPr>
          <p:cNvSpPr>
            <a:spLocks noGrp="1"/>
          </p:cNvSpPr>
          <p:nvPr>
            <p:ph type="title"/>
          </p:nvPr>
        </p:nvSpPr>
        <p:spPr/>
        <p:txBody>
          <a:bodyPr/>
          <a:lstStyle/>
          <a:p>
            <a:r>
              <a:rPr lang="en-US"/>
              <a:t>Adopted Methodology</a:t>
            </a:r>
          </a:p>
        </p:txBody>
      </p:sp>
      <p:sp>
        <p:nvSpPr>
          <p:cNvPr id="3" name="Content Placeholder 2">
            <a:extLst>
              <a:ext uri="{FF2B5EF4-FFF2-40B4-BE49-F238E27FC236}">
                <a16:creationId xmlns:a16="http://schemas.microsoft.com/office/drawing/2014/main" id="{4E6B194D-84DA-0EE2-95AB-D246C3D3BFC8}"/>
              </a:ext>
            </a:extLst>
          </p:cNvPr>
          <p:cNvSpPr>
            <a:spLocks noGrp="1"/>
          </p:cNvSpPr>
          <p:nvPr>
            <p:ph idx="1"/>
          </p:nvPr>
        </p:nvSpPr>
        <p:spPr/>
        <p:txBody>
          <a:bodyPr/>
          <a:lstStyle/>
          <a:p>
            <a:pPr marL="45720" indent="0">
              <a:buNone/>
            </a:pPr>
            <a:r>
              <a:rPr lang="en-US" sz="1800" kern="100" dirty="0">
                <a:effectLst/>
                <a:latin typeface="Times New Roman" panose="02020603050405020304" pitchFamily="18" charset="0"/>
                <a:ea typeface="DengXian" panose="02010600030101010101" pitchFamily="2" charset="-122"/>
              </a:rPr>
              <a:t>The Agile methodology is particularly well-suited for </a:t>
            </a:r>
            <a:r>
              <a:rPr lang="en-US" sz="1800" kern="100" dirty="0" err="1">
                <a:effectLst/>
                <a:latin typeface="Times New Roman" panose="02020603050405020304" pitchFamily="18" charset="0"/>
                <a:ea typeface="DengXian" panose="02010600030101010101" pitchFamily="2" charset="-122"/>
              </a:rPr>
              <a:t>FindNearMe</a:t>
            </a:r>
            <a:r>
              <a:rPr lang="en-US" sz="1800" kern="100" dirty="0">
                <a:effectLst/>
                <a:latin typeface="Times New Roman" panose="02020603050405020304" pitchFamily="18" charset="0"/>
                <a:ea typeface="DengXian" panose="02010600030101010101" pitchFamily="2" charset="-122"/>
              </a:rPr>
              <a:t> due to its emphasis on flexibility, customer collaboration, and iterative progress. Agile allows for rapid adjustments based on user feedback, making it ideal for applications where requirements may evolve during development.</a:t>
            </a:r>
          </a:p>
          <a:p>
            <a:pPr marL="45720" indent="0">
              <a:buNone/>
            </a:pPr>
            <a:endParaRPr lang="en-US" sz="1800" kern="100" dirty="0">
              <a:latin typeface="Times New Roman" panose="02020603050405020304" pitchFamily="18" charset="0"/>
              <a:ea typeface="DengXian" panose="02010600030101010101" pitchFamily="2" charset="-122"/>
            </a:endParaRPr>
          </a:p>
          <a:p>
            <a:pPr marL="45720" indent="0">
              <a:buNone/>
            </a:pPr>
            <a:endParaRPr lang="en-US" sz="1800" kern="100" dirty="0">
              <a:effectLst/>
              <a:latin typeface="Times New Roman" panose="02020603050405020304" pitchFamily="18" charset="0"/>
              <a:ea typeface="DengXian" panose="02010600030101010101" pitchFamily="2" charset="-122"/>
            </a:endParaRPr>
          </a:p>
          <a:p>
            <a:pPr marL="45720" indent="0">
              <a:buNone/>
            </a:pPr>
            <a:endParaRPr lang="en-US" sz="1800" kern="100" dirty="0">
              <a:latin typeface="Times New Roman" panose="02020603050405020304" pitchFamily="18" charset="0"/>
              <a:ea typeface="DengXian" panose="02010600030101010101" pitchFamily="2" charset="-122"/>
            </a:endParaRPr>
          </a:p>
          <a:p>
            <a:pPr marL="45720" indent="0">
              <a:buNone/>
            </a:pPr>
            <a:endParaRPr lang="en-US" sz="1800" kern="100" dirty="0">
              <a:effectLst/>
              <a:latin typeface="Times New Roman" panose="02020603050405020304" pitchFamily="18" charset="0"/>
              <a:ea typeface="DengXian" panose="02010600030101010101" pitchFamily="2" charset="-122"/>
            </a:endParaRPr>
          </a:p>
          <a:p>
            <a:pPr marL="45720" indent="0" algn="ctr">
              <a:buNone/>
            </a:pPr>
            <a:endParaRPr lang="en-US" sz="1800" kern="100" dirty="0">
              <a:latin typeface="Times New Roman" panose="02020603050405020304" pitchFamily="18" charset="0"/>
              <a:ea typeface="DengXian" panose="02010600030101010101" pitchFamily="2" charset="-122"/>
            </a:endParaRPr>
          </a:p>
          <a:p>
            <a:pPr marL="45720" indent="0" algn="ctr">
              <a:buNone/>
            </a:pPr>
            <a:r>
              <a:rPr lang="en-US" sz="1800" b="1" kern="100" dirty="0">
                <a:effectLst/>
                <a:latin typeface="Times New Roman" panose="02020603050405020304" pitchFamily="18" charset="0"/>
                <a:ea typeface="SimHei" panose="020B0503020204020204" pitchFamily="49" charset="-122"/>
                <a:cs typeface="Times New Roman" panose="02020603050405020304" pitchFamily="18" charset="0"/>
              </a:rPr>
              <a:t>Figure 1: Agile Methodology (Jason, J, 2022).</a:t>
            </a:r>
            <a:endParaRPr lang="en-US" sz="1800" kern="100" dirty="0">
              <a:effectLst/>
              <a:latin typeface="Times New Roman" panose="02020603050405020304" pitchFamily="18" charset="0"/>
              <a:ea typeface="SimHei" panose="020B0503020204020204" pitchFamily="49" charset="-122"/>
              <a:cs typeface="Arial" panose="020B0604020202020204" pitchFamily="34" charset="0"/>
            </a:endParaRPr>
          </a:p>
          <a:p>
            <a:pPr marL="45720" indent="0" algn="ctr">
              <a:buNone/>
            </a:pPr>
            <a:endParaRPr lang="en-US" sz="1800" kern="100" dirty="0">
              <a:effectLst/>
              <a:latin typeface="Times New Roman" panose="02020603050405020304" pitchFamily="18" charset="0"/>
              <a:ea typeface="DengXian" panose="02010600030101010101" pitchFamily="2" charset="-122"/>
            </a:endParaRPr>
          </a:p>
          <a:p>
            <a:endParaRPr lang="en-US" dirty="0"/>
          </a:p>
        </p:txBody>
      </p:sp>
      <p:pic>
        <p:nvPicPr>
          <p:cNvPr id="5" name="Picture 4">
            <a:extLst>
              <a:ext uri="{FF2B5EF4-FFF2-40B4-BE49-F238E27FC236}">
                <a16:creationId xmlns:a16="http://schemas.microsoft.com/office/drawing/2014/main" id="{446BAA4F-FBCF-BF96-D988-E1A33DE3F7BC}"/>
              </a:ext>
            </a:extLst>
          </p:cNvPr>
          <p:cNvPicPr>
            <a:picLocks noChangeAspect="1"/>
          </p:cNvPicPr>
          <p:nvPr/>
        </p:nvPicPr>
        <p:blipFill>
          <a:blip r:embed="rId2"/>
          <a:stretch>
            <a:fillRect/>
          </a:stretch>
        </p:blipFill>
        <p:spPr>
          <a:xfrm>
            <a:off x="3737113" y="3053169"/>
            <a:ext cx="3604074" cy="1776809"/>
          </a:xfrm>
          <a:prstGeom prst="rect">
            <a:avLst/>
          </a:prstGeom>
        </p:spPr>
      </p:pic>
    </p:spTree>
    <p:extLst>
      <p:ext uri="{BB962C8B-B14F-4D97-AF65-F5344CB8AC3E}">
        <p14:creationId xmlns:p14="http://schemas.microsoft.com/office/powerpoint/2010/main" val="329660699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185</TotalTime>
  <Words>1932</Words>
  <Application>Microsoft Office PowerPoint</Application>
  <PresentationFormat>Widescreen</PresentationFormat>
  <Paragraphs>177</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Corbel</vt:lpstr>
      <vt:lpstr>Symbol</vt:lpstr>
      <vt:lpstr>Times New Roman</vt:lpstr>
      <vt:lpstr>Basis</vt:lpstr>
      <vt:lpstr>DESIGN AND IMPLEMENTATION OF A MOBILE APPLICATION THAT CONNECTS BUYERS TO NEARBY SELLERS (FINDNEARME)</vt:lpstr>
      <vt:lpstr>Introduction</vt:lpstr>
      <vt:lpstr>Problem Statement</vt:lpstr>
      <vt:lpstr>Aims &amp; Objectives</vt:lpstr>
      <vt:lpstr>Significance of Study</vt:lpstr>
      <vt:lpstr>Literature Review</vt:lpstr>
      <vt:lpstr>PowerPoint Presentation</vt:lpstr>
      <vt:lpstr>PowerPoint Presentation</vt:lpstr>
      <vt:lpstr>Adopted Methodology</vt:lpstr>
      <vt:lpstr>Technologies Used</vt:lpstr>
      <vt:lpstr>Functional Requirements</vt:lpstr>
      <vt:lpstr>Non-Functional Requirements</vt:lpstr>
      <vt:lpstr>System Design</vt:lpstr>
      <vt:lpstr>Application Architecture</vt:lpstr>
      <vt:lpstr>Use Case Diagram</vt:lpstr>
      <vt:lpstr>Entity Relationship Diagram</vt:lpstr>
      <vt:lpstr>Test Plans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Hadiza Aliyu</dc:creator>
  <cp:lastModifiedBy>Hadiza Aliyu</cp:lastModifiedBy>
  <cp:revision>7</cp:revision>
  <dcterms:created xsi:type="dcterms:W3CDTF">2025-01-18T16:04:31Z</dcterms:created>
  <dcterms:modified xsi:type="dcterms:W3CDTF">2025-01-20T20:13:16Z</dcterms:modified>
</cp:coreProperties>
</file>